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9" r:id="rId2"/>
    <p:sldId id="280" r:id="rId3"/>
    <p:sldId id="257" r:id="rId4"/>
    <p:sldId id="258" r:id="rId5"/>
    <p:sldId id="281" r:id="rId6"/>
    <p:sldId id="266" r:id="rId7"/>
    <p:sldId id="267" r:id="rId8"/>
    <p:sldId id="268" r:id="rId9"/>
    <p:sldId id="282" r:id="rId10"/>
    <p:sldId id="269" r:id="rId11"/>
    <p:sldId id="28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0" r:id="rId22"/>
    <p:sldId id="261" r:id="rId23"/>
    <p:sldId id="259" r:id="rId24"/>
    <p:sldId id="285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96DA8-16D2-4EB0-B829-90FF4E8B481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2C1FBD0A-CC98-485D-93BF-90D57425BFF5}">
      <dgm:prSet phldrT="[Text]" custT="1"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Healthier ENVIRONMENT</a:t>
          </a:r>
          <a:endParaRPr lang="fr-BE" sz="1800" b="1" dirty="0">
            <a:solidFill>
              <a:schemeClr val="tx1"/>
            </a:solidFill>
          </a:endParaRPr>
        </a:p>
      </dgm:t>
    </dgm:pt>
    <dgm:pt modelId="{B9B81F32-6A79-47EA-BEEA-793C48A5F842}" type="parTrans" cxnId="{1A73B1CE-961E-4095-B6AB-988D57A8BF1D}">
      <dgm:prSet/>
      <dgm:spPr/>
      <dgm:t>
        <a:bodyPr/>
        <a:lstStyle/>
        <a:p>
          <a:endParaRPr lang="fr-BE"/>
        </a:p>
      </dgm:t>
    </dgm:pt>
    <dgm:pt modelId="{E4CFFDAD-63D2-49CB-92E9-09BC42A4BEBA}" type="sibTrans" cxnId="{1A73B1CE-961E-4095-B6AB-988D57A8BF1D}">
      <dgm:prSet/>
      <dgm:spPr/>
      <dgm:t>
        <a:bodyPr/>
        <a:lstStyle/>
        <a:p>
          <a:endParaRPr lang="fr-BE"/>
        </a:p>
      </dgm:t>
    </dgm:pt>
    <dgm:pt modelId="{D2CCE40D-ABA5-4CF3-8B84-0B975985244E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GB" sz="1800" b="1" dirty="0" smtClean="0"/>
            <a:t>Quality of CARE</a:t>
          </a:r>
          <a:endParaRPr lang="fr-BE" sz="1800" b="1" dirty="0"/>
        </a:p>
      </dgm:t>
    </dgm:pt>
    <dgm:pt modelId="{1130F312-B3DB-4756-9585-A5E679B09E76}" type="parTrans" cxnId="{74D8DAEC-A4B1-42DC-8A68-91FDB38C754B}">
      <dgm:prSet/>
      <dgm:spPr/>
      <dgm:t>
        <a:bodyPr/>
        <a:lstStyle/>
        <a:p>
          <a:endParaRPr lang="fr-BE"/>
        </a:p>
      </dgm:t>
    </dgm:pt>
    <dgm:pt modelId="{F8F6A371-8BF6-436C-B262-90644E294CF8}" type="sibTrans" cxnId="{74D8DAEC-A4B1-42DC-8A68-91FDB38C754B}">
      <dgm:prSet/>
      <dgm:spPr/>
      <dgm:t>
        <a:bodyPr/>
        <a:lstStyle/>
        <a:p>
          <a:endParaRPr lang="fr-BE"/>
        </a:p>
      </dgm:t>
    </dgm:pt>
    <dgm:pt modelId="{4F5DEDF7-8C37-4A52-9DE3-A081A5607326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Patient </a:t>
          </a:r>
        </a:p>
        <a:p>
          <a:r>
            <a:rPr lang="en-GB" sz="1800" b="1" dirty="0" smtClean="0">
              <a:solidFill>
                <a:schemeClr val="tx1"/>
              </a:solidFill>
            </a:rPr>
            <a:t>PARTICIPATION</a:t>
          </a:r>
          <a:endParaRPr lang="fr-BE" sz="1800" b="1" dirty="0">
            <a:solidFill>
              <a:schemeClr val="tx1"/>
            </a:solidFill>
          </a:endParaRPr>
        </a:p>
      </dgm:t>
    </dgm:pt>
    <dgm:pt modelId="{5C7F518E-A0EE-43CF-9207-478900308FA2}" type="parTrans" cxnId="{1A4629F2-560F-4FFA-B27F-BBF1EC208FED}">
      <dgm:prSet/>
      <dgm:spPr/>
      <dgm:t>
        <a:bodyPr/>
        <a:lstStyle/>
        <a:p>
          <a:endParaRPr lang="fr-BE"/>
        </a:p>
      </dgm:t>
    </dgm:pt>
    <dgm:pt modelId="{0309A710-21A5-4BC9-80AA-7D7B7762374F}" type="sibTrans" cxnId="{1A4629F2-560F-4FFA-B27F-BBF1EC208FED}">
      <dgm:prSet/>
      <dgm:spPr/>
      <dgm:t>
        <a:bodyPr/>
        <a:lstStyle/>
        <a:p>
          <a:endParaRPr lang="fr-BE"/>
        </a:p>
      </dgm:t>
    </dgm:pt>
    <dgm:pt modelId="{C20DEA7C-A862-4235-9171-C9101D3FFE12}">
      <dgm:prSet phldrT="[Text]"/>
      <dgm:spPr>
        <a:solidFill>
          <a:srgbClr val="FF0000"/>
        </a:solidFill>
        <a:ln>
          <a:noFill/>
        </a:ln>
      </dgm:spPr>
      <dgm:t>
        <a:bodyPr/>
        <a:lstStyle/>
        <a:p>
          <a:r>
            <a:rPr lang="en-GB" b="1" dirty="0" smtClean="0"/>
            <a:t>INEQUALITIES</a:t>
          </a:r>
          <a:endParaRPr lang="fr-BE" b="1" dirty="0"/>
        </a:p>
      </dgm:t>
    </dgm:pt>
    <dgm:pt modelId="{335722EE-6627-42C0-88EC-C137A6D60528}" type="parTrans" cxnId="{6D729F81-197F-4916-8AD2-C2C0415E5F19}">
      <dgm:prSet/>
      <dgm:spPr/>
      <dgm:t>
        <a:bodyPr/>
        <a:lstStyle/>
        <a:p>
          <a:endParaRPr lang="fr-BE"/>
        </a:p>
      </dgm:t>
    </dgm:pt>
    <dgm:pt modelId="{C315E218-5CA4-4CD9-BE67-E8F0CA2F0B32}" type="sibTrans" cxnId="{6D729F81-197F-4916-8AD2-C2C0415E5F19}">
      <dgm:prSet/>
      <dgm:spPr/>
      <dgm:t>
        <a:bodyPr/>
        <a:lstStyle/>
        <a:p>
          <a:endParaRPr lang="fr-BE"/>
        </a:p>
      </dgm:t>
    </dgm:pt>
    <dgm:pt modelId="{2071BF46-457E-4218-865F-5FE019333514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8000">
              <a:schemeClr val="bg1"/>
            </a:gs>
            <a:gs pos="22000">
              <a:schemeClr val="accent1">
                <a:tint val="44500"/>
                <a:satMod val="160000"/>
              </a:schemeClr>
            </a:gs>
            <a:gs pos="63000">
              <a:schemeClr val="bg1"/>
            </a:gs>
          </a:gsLst>
          <a:lin ang="0" scaled="1"/>
          <a:tileRect/>
        </a:gradFill>
        <a:ln w="12700">
          <a:solidFill>
            <a:srgbClr val="0070C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Europe where 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people with allergy, asthma and COPD</a:t>
          </a:r>
          <a:r>
            <a:rPr lang="en-US" dirty="0" smtClean="0">
              <a:solidFill>
                <a:schemeClr val="tx1"/>
              </a:solidFill>
              <a:latin typeface="Calibri" pitchFamily="34" charset="0"/>
            </a:rPr>
            <a:t>:</a:t>
          </a:r>
          <a:endParaRPr lang="en-US" dirty="0">
            <a:solidFill>
              <a:schemeClr val="tx1"/>
            </a:solidFill>
            <a:latin typeface="Calibri" pitchFamily="34" charset="0"/>
          </a:endParaRPr>
        </a:p>
      </dgm:t>
    </dgm:pt>
    <dgm:pt modelId="{F1113AD4-6BDE-41E0-A467-4AE97D6FE525}" type="parTrans" cxnId="{406F6AB7-B65D-46C7-984D-7E6986BED2BA}">
      <dgm:prSet/>
      <dgm:spPr/>
      <dgm:t>
        <a:bodyPr/>
        <a:lstStyle/>
        <a:p>
          <a:endParaRPr lang="fr-BE"/>
        </a:p>
      </dgm:t>
    </dgm:pt>
    <dgm:pt modelId="{C2FCCCB1-4FB9-4FC0-996F-D138787EC3AF}" type="sibTrans" cxnId="{406F6AB7-B65D-46C7-984D-7E6986BED2BA}">
      <dgm:prSet/>
      <dgm:spPr/>
      <dgm:t>
        <a:bodyPr/>
        <a:lstStyle/>
        <a:p>
          <a:endParaRPr lang="fr-BE"/>
        </a:p>
      </dgm:t>
    </dgm:pt>
    <dgm:pt modelId="{6C4FBA75-9457-4486-B309-86B5DB40320F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8000">
              <a:schemeClr val="bg1"/>
            </a:gs>
            <a:gs pos="22000">
              <a:schemeClr val="accent1">
                <a:tint val="44500"/>
                <a:satMod val="160000"/>
              </a:schemeClr>
            </a:gs>
            <a:gs pos="63000">
              <a:schemeClr val="bg1"/>
            </a:gs>
          </a:gsLst>
          <a:lin ang="0" scaled="1"/>
          <a:tileRect/>
        </a:gradFill>
        <a:ln w="12700"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Have the right to the best </a:t>
          </a:r>
          <a:r>
            <a:rPr lang="en-US" b="1" dirty="0" smtClean="0">
              <a:solidFill>
                <a:srgbClr val="0070C0"/>
              </a:solidFill>
              <a:latin typeface="Calibri" pitchFamily="34" charset="0"/>
            </a:rPr>
            <a:t>quality of care 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and </a:t>
          </a:r>
          <a:r>
            <a:rPr lang="en-US" b="1" dirty="0" smtClean="0">
              <a:solidFill>
                <a:srgbClr val="92D050"/>
              </a:solidFill>
              <a:latin typeface="Calibri" pitchFamily="34" charset="0"/>
            </a:rPr>
            <a:t>safe  environment</a:t>
          </a:r>
        </a:p>
      </dgm:t>
    </dgm:pt>
    <dgm:pt modelId="{E528A841-E1A5-4234-AC6D-30D949C29355}" type="parTrans" cxnId="{F502D684-D192-4199-95F7-725DF14F5DD6}">
      <dgm:prSet/>
      <dgm:spPr/>
      <dgm:t>
        <a:bodyPr/>
        <a:lstStyle/>
        <a:p>
          <a:endParaRPr lang="fr-BE"/>
        </a:p>
      </dgm:t>
    </dgm:pt>
    <dgm:pt modelId="{C9BDACC4-0F75-4E45-8B7D-2A7DA10DA8BE}" type="sibTrans" cxnId="{F502D684-D192-4199-95F7-725DF14F5DD6}">
      <dgm:prSet/>
      <dgm:spPr/>
      <dgm:t>
        <a:bodyPr/>
        <a:lstStyle/>
        <a:p>
          <a:endParaRPr lang="fr-BE"/>
        </a:p>
      </dgm:t>
    </dgm:pt>
    <dgm:pt modelId="{925E6B66-30BD-48AA-8E4A-A907FE565EEB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8000">
              <a:schemeClr val="bg1"/>
            </a:gs>
            <a:gs pos="22000">
              <a:schemeClr val="accent1">
                <a:tint val="44500"/>
                <a:satMod val="160000"/>
              </a:schemeClr>
            </a:gs>
            <a:gs pos="63000">
              <a:schemeClr val="bg1"/>
            </a:gs>
          </a:gsLst>
          <a:lin ang="0" scaled="1"/>
          <a:tileRect/>
        </a:gradFill>
        <a:ln w="12700"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Live </a:t>
          </a:r>
          <a:r>
            <a:rPr lang="en-US" b="1" dirty="0" smtClean="0">
              <a:solidFill>
                <a:srgbClr val="FF0000"/>
              </a:solidFill>
              <a:latin typeface="Calibri" pitchFamily="34" charset="0"/>
            </a:rPr>
            <a:t>uncompromised lives</a:t>
          </a:r>
          <a:endParaRPr lang="en-US" b="1" dirty="0">
            <a:solidFill>
              <a:srgbClr val="FF0000"/>
            </a:solidFill>
            <a:latin typeface="Calibri" pitchFamily="34" charset="0"/>
          </a:endParaRPr>
        </a:p>
      </dgm:t>
    </dgm:pt>
    <dgm:pt modelId="{0D291B13-65B6-4E10-8C08-BC309E38A2BF}" type="parTrans" cxnId="{3DFD79F4-8163-4544-B872-B655F9DE42EA}">
      <dgm:prSet/>
      <dgm:spPr/>
      <dgm:t>
        <a:bodyPr/>
        <a:lstStyle/>
        <a:p>
          <a:endParaRPr lang="fr-BE"/>
        </a:p>
      </dgm:t>
    </dgm:pt>
    <dgm:pt modelId="{B273544C-4903-4CEE-A98D-D8DDB7807AA2}" type="sibTrans" cxnId="{3DFD79F4-8163-4544-B872-B655F9DE42EA}">
      <dgm:prSet/>
      <dgm:spPr/>
      <dgm:t>
        <a:bodyPr/>
        <a:lstStyle/>
        <a:p>
          <a:endParaRPr lang="fr-BE"/>
        </a:p>
      </dgm:t>
    </dgm:pt>
    <dgm:pt modelId="{6CB55BF1-A882-4A33-A125-74E7ECE40F8F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8000">
              <a:schemeClr val="bg1"/>
            </a:gs>
            <a:gs pos="22000">
              <a:schemeClr val="accent1">
                <a:tint val="44500"/>
                <a:satMod val="160000"/>
              </a:schemeClr>
            </a:gs>
            <a:gs pos="63000">
              <a:schemeClr val="bg1"/>
            </a:gs>
          </a:gsLst>
          <a:lin ang="0" scaled="1"/>
          <a:tileRect/>
        </a:gradFill>
        <a:ln w="12700">
          <a:solidFill>
            <a:srgbClr val="0070C0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Are actively </a:t>
          </a:r>
          <a:r>
            <a:rPr lang="en-US" b="1" dirty="0" smtClean="0">
              <a:solidFill>
                <a:srgbClr val="FFC000"/>
              </a:solidFill>
              <a:latin typeface="Calibri" pitchFamily="34" charset="0"/>
            </a:rPr>
            <a:t>involved in all decisions influencing  their health</a:t>
          </a:r>
        </a:p>
      </dgm:t>
    </dgm:pt>
    <dgm:pt modelId="{98A3F001-CCB9-4747-AFF1-04CAD1E3950A}" type="parTrans" cxnId="{E551FC7B-17FF-4598-AA4A-31E561D3A0A9}">
      <dgm:prSet/>
      <dgm:spPr/>
      <dgm:t>
        <a:bodyPr/>
        <a:lstStyle/>
        <a:p>
          <a:endParaRPr lang="fr-BE"/>
        </a:p>
      </dgm:t>
    </dgm:pt>
    <dgm:pt modelId="{B9E9ECE0-9411-4E42-BA30-78AD833424C5}" type="sibTrans" cxnId="{E551FC7B-17FF-4598-AA4A-31E561D3A0A9}">
      <dgm:prSet/>
      <dgm:spPr/>
      <dgm:t>
        <a:bodyPr/>
        <a:lstStyle/>
        <a:p>
          <a:endParaRPr lang="fr-BE"/>
        </a:p>
      </dgm:t>
    </dgm:pt>
    <dgm:pt modelId="{5F9D0F00-CB87-4E55-8E47-96A430F2A3BB}" type="pres">
      <dgm:prSet presAssocID="{F6A96DA8-16D2-4EB0-B829-90FF4E8B4812}" presName="Name0" presStyleCnt="0">
        <dgm:presLayoutVars>
          <dgm:dir/>
          <dgm:resizeHandles val="exact"/>
        </dgm:presLayoutVars>
      </dgm:prSet>
      <dgm:spPr/>
    </dgm:pt>
    <dgm:pt modelId="{16E92649-0876-415F-97A9-FA950F5FE573}" type="pres">
      <dgm:prSet presAssocID="{F6A96DA8-16D2-4EB0-B829-90FF4E8B4812}" presName="vNodes" presStyleCnt="0"/>
      <dgm:spPr/>
    </dgm:pt>
    <dgm:pt modelId="{817FD2C1-93E1-44A9-89F9-67218B0CFB1A}" type="pres">
      <dgm:prSet presAssocID="{2C1FBD0A-CC98-485D-93BF-90D57425BFF5}" presName="node" presStyleLbl="node1" presStyleIdx="0" presStyleCnt="5" custScaleX="252850" custScaleY="12257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0103E51-5273-4A11-A06D-A8B0A75F70CD}" type="pres">
      <dgm:prSet presAssocID="{E4CFFDAD-63D2-49CB-92E9-09BC42A4BEBA}" presName="spacerT" presStyleCnt="0"/>
      <dgm:spPr/>
    </dgm:pt>
    <dgm:pt modelId="{4CD57ED5-3B7E-4649-AF42-8C468E6F5412}" type="pres">
      <dgm:prSet presAssocID="{E4CFFDAD-63D2-49CB-92E9-09BC42A4BEBA}" presName="sibTrans" presStyleLbl="sibTrans2D1" presStyleIdx="0" presStyleCnt="4"/>
      <dgm:spPr/>
      <dgm:t>
        <a:bodyPr/>
        <a:lstStyle/>
        <a:p>
          <a:endParaRPr lang="fr-BE"/>
        </a:p>
      </dgm:t>
    </dgm:pt>
    <dgm:pt modelId="{1B017B34-6E44-44B7-9BA1-E193F02640AF}" type="pres">
      <dgm:prSet presAssocID="{E4CFFDAD-63D2-49CB-92E9-09BC42A4BEBA}" presName="spacerB" presStyleCnt="0"/>
      <dgm:spPr/>
    </dgm:pt>
    <dgm:pt modelId="{5FA0DD41-BB5D-4FB7-9741-CADF58FB58E0}" type="pres">
      <dgm:prSet presAssocID="{D2CCE40D-ABA5-4CF3-8B84-0B975985244E}" presName="node" presStyleLbl="node1" presStyleIdx="1" presStyleCnt="5" custScaleX="264815" custScaleY="11295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C68E322-462C-418A-99DE-85334A376F72}" type="pres">
      <dgm:prSet presAssocID="{F8F6A371-8BF6-436C-B262-90644E294CF8}" presName="spacerT" presStyleCnt="0"/>
      <dgm:spPr/>
    </dgm:pt>
    <dgm:pt modelId="{29FC392C-4CA8-4572-AFCB-6CC268765E5D}" type="pres">
      <dgm:prSet presAssocID="{F8F6A371-8BF6-436C-B262-90644E294CF8}" presName="sibTrans" presStyleLbl="sibTrans2D1" presStyleIdx="1" presStyleCnt="4"/>
      <dgm:spPr/>
      <dgm:t>
        <a:bodyPr/>
        <a:lstStyle/>
        <a:p>
          <a:endParaRPr lang="fr-BE"/>
        </a:p>
      </dgm:t>
    </dgm:pt>
    <dgm:pt modelId="{5B6A3C18-B632-4D59-8900-3720E4B83189}" type="pres">
      <dgm:prSet presAssocID="{F8F6A371-8BF6-436C-B262-90644E294CF8}" presName="spacerB" presStyleCnt="0"/>
      <dgm:spPr/>
    </dgm:pt>
    <dgm:pt modelId="{2C897664-58C2-467E-97EF-0B0EA3A4F4E4}" type="pres">
      <dgm:prSet presAssocID="{4F5DEDF7-8C37-4A52-9DE3-A081A5607326}" presName="node" presStyleLbl="node1" presStyleIdx="2" presStyleCnt="5" custScaleX="275187" custScaleY="11502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77651A7-A933-4007-9FF2-450CC9C570F7}" type="pres">
      <dgm:prSet presAssocID="{0309A710-21A5-4BC9-80AA-7D7B7762374F}" presName="spacerT" presStyleCnt="0"/>
      <dgm:spPr/>
    </dgm:pt>
    <dgm:pt modelId="{6DBBAAF8-644D-4A8B-B85A-084DCA1D17F0}" type="pres">
      <dgm:prSet presAssocID="{0309A710-21A5-4BC9-80AA-7D7B7762374F}" presName="sibTrans" presStyleLbl="sibTrans2D1" presStyleIdx="2" presStyleCnt="4"/>
      <dgm:spPr/>
      <dgm:t>
        <a:bodyPr/>
        <a:lstStyle/>
        <a:p>
          <a:endParaRPr lang="fr-BE"/>
        </a:p>
      </dgm:t>
    </dgm:pt>
    <dgm:pt modelId="{B66F5033-D6BD-4254-80F0-1069D100E157}" type="pres">
      <dgm:prSet presAssocID="{0309A710-21A5-4BC9-80AA-7D7B7762374F}" presName="spacerB" presStyleCnt="0"/>
      <dgm:spPr/>
    </dgm:pt>
    <dgm:pt modelId="{4D17996F-73BF-4C88-88A1-DF301E39760D}" type="pres">
      <dgm:prSet presAssocID="{C20DEA7C-A862-4235-9171-C9101D3FFE12}" presName="node" presStyleLbl="node1" presStyleIdx="3" presStyleCnt="5" custScaleX="276456" custScaleY="11545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1AE57F0-148A-4D75-850B-C724D4E44C89}" type="pres">
      <dgm:prSet presAssocID="{F6A96DA8-16D2-4EB0-B829-90FF4E8B4812}" presName="sibTransLast" presStyleLbl="sibTrans2D1" presStyleIdx="3" presStyleCnt="4"/>
      <dgm:spPr/>
      <dgm:t>
        <a:bodyPr/>
        <a:lstStyle/>
        <a:p>
          <a:endParaRPr lang="fr-BE"/>
        </a:p>
      </dgm:t>
    </dgm:pt>
    <dgm:pt modelId="{8F6FEEB0-23FC-464F-B1CD-676A8491E90A}" type="pres">
      <dgm:prSet presAssocID="{F6A96DA8-16D2-4EB0-B829-90FF4E8B4812}" presName="connectorText" presStyleLbl="sibTrans2D1" presStyleIdx="3" presStyleCnt="4"/>
      <dgm:spPr/>
      <dgm:t>
        <a:bodyPr/>
        <a:lstStyle/>
        <a:p>
          <a:endParaRPr lang="fr-BE"/>
        </a:p>
      </dgm:t>
    </dgm:pt>
    <dgm:pt modelId="{5853C465-170E-4539-A14E-78F3E1A38D6F}" type="pres">
      <dgm:prSet presAssocID="{F6A96DA8-16D2-4EB0-B829-90FF4E8B4812}" presName="lastNode" presStyleLbl="node1" presStyleIdx="4" presStyleCnt="5" custScaleX="246049" custScaleY="22520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551FC7B-17FF-4598-AA4A-31E561D3A0A9}" srcId="{2071BF46-457E-4218-865F-5FE019333514}" destId="{6CB55BF1-A882-4A33-A125-74E7ECE40F8F}" srcOrd="2" destOrd="0" parTransId="{98A3F001-CCB9-4747-AFF1-04CAD1E3950A}" sibTransId="{B9E9ECE0-9411-4E42-BA30-78AD833424C5}"/>
    <dgm:cxn modelId="{F8BD53C7-8012-4082-AB96-0F4684E1C54C}" type="presOf" srcId="{6C4FBA75-9457-4486-B309-86B5DB40320F}" destId="{5853C465-170E-4539-A14E-78F3E1A38D6F}" srcOrd="0" destOrd="1" presId="urn:microsoft.com/office/officeart/2005/8/layout/equation2"/>
    <dgm:cxn modelId="{3DFD79F4-8163-4544-B872-B655F9DE42EA}" srcId="{2071BF46-457E-4218-865F-5FE019333514}" destId="{925E6B66-30BD-48AA-8E4A-A907FE565EEB}" srcOrd="1" destOrd="0" parTransId="{0D291B13-65B6-4E10-8C08-BC309E38A2BF}" sibTransId="{B273544C-4903-4CEE-A98D-D8DDB7807AA2}"/>
    <dgm:cxn modelId="{48E7F33F-0CB1-4498-AF0C-4F23665DC38D}" type="presOf" srcId="{F6A96DA8-16D2-4EB0-B829-90FF4E8B4812}" destId="{5F9D0F00-CB87-4E55-8E47-96A430F2A3BB}" srcOrd="0" destOrd="0" presId="urn:microsoft.com/office/officeart/2005/8/layout/equation2"/>
    <dgm:cxn modelId="{F98F6657-AFDF-41F5-A6C6-526DEF99FD80}" type="presOf" srcId="{E4CFFDAD-63D2-49CB-92E9-09BC42A4BEBA}" destId="{4CD57ED5-3B7E-4649-AF42-8C468E6F5412}" srcOrd="0" destOrd="0" presId="urn:microsoft.com/office/officeart/2005/8/layout/equation2"/>
    <dgm:cxn modelId="{2F098612-1112-4DF5-8BF1-8057D29D8AB0}" type="presOf" srcId="{925E6B66-30BD-48AA-8E4A-A907FE565EEB}" destId="{5853C465-170E-4539-A14E-78F3E1A38D6F}" srcOrd="0" destOrd="2" presId="urn:microsoft.com/office/officeart/2005/8/layout/equation2"/>
    <dgm:cxn modelId="{DC260C8E-80B3-4782-A999-CDFEEE40F95B}" type="presOf" srcId="{C315E218-5CA4-4CD9-BE67-E8F0CA2F0B32}" destId="{71AE57F0-148A-4D75-850B-C724D4E44C89}" srcOrd="0" destOrd="0" presId="urn:microsoft.com/office/officeart/2005/8/layout/equation2"/>
    <dgm:cxn modelId="{4BB13691-1A4A-4F8A-9A04-F12D8B8FB470}" type="presOf" srcId="{2071BF46-457E-4218-865F-5FE019333514}" destId="{5853C465-170E-4539-A14E-78F3E1A38D6F}" srcOrd="0" destOrd="0" presId="urn:microsoft.com/office/officeart/2005/8/layout/equation2"/>
    <dgm:cxn modelId="{28A5AB3E-A878-4F2B-9039-1138EDBA6CC0}" type="presOf" srcId="{D2CCE40D-ABA5-4CF3-8B84-0B975985244E}" destId="{5FA0DD41-BB5D-4FB7-9741-CADF58FB58E0}" srcOrd="0" destOrd="0" presId="urn:microsoft.com/office/officeart/2005/8/layout/equation2"/>
    <dgm:cxn modelId="{1A4629F2-560F-4FFA-B27F-BBF1EC208FED}" srcId="{F6A96DA8-16D2-4EB0-B829-90FF4E8B4812}" destId="{4F5DEDF7-8C37-4A52-9DE3-A081A5607326}" srcOrd="2" destOrd="0" parTransId="{5C7F518E-A0EE-43CF-9207-478900308FA2}" sibTransId="{0309A710-21A5-4BC9-80AA-7D7B7762374F}"/>
    <dgm:cxn modelId="{1A73B1CE-961E-4095-B6AB-988D57A8BF1D}" srcId="{F6A96DA8-16D2-4EB0-B829-90FF4E8B4812}" destId="{2C1FBD0A-CC98-485D-93BF-90D57425BFF5}" srcOrd="0" destOrd="0" parTransId="{B9B81F32-6A79-47EA-BEEA-793C48A5F842}" sibTransId="{E4CFFDAD-63D2-49CB-92E9-09BC42A4BEBA}"/>
    <dgm:cxn modelId="{405FCB53-FB63-4DB4-A139-A5BA19AA1392}" type="presOf" srcId="{0309A710-21A5-4BC9-80AA-7D7B7762374F}" destId="{6DBBAAF8-644D-4A8B-B85A-084DCA1D17F0}" srcOrd="0" destOrd="0" presId="urn:microsoft.com/office/officeart/2005/8/layout/equation2"/>
    <dgm:cxn modelId="{E4FE970D-401B-4052-AFE5-A93201782FF5}" type="presOf" srcId="{6CB55BF1-A882-4A33-A125-74E7ECE40F8F}" destId="{5853C465-170E-4539-A14E-78F3E1A38D6F}" srcOrd="0" destOrd="3" presId="urn:microsoft.com/office/officeart/2005/8/layout/equation2"/>
    <dgm:cxn modelId="{955FF880-D3B9-4478-B2B7-6D6C061F4106}" type="presOf" srcId="{F8F6A371-8BF6-436C-B262-90644E294CF8}" destId="{29FC392C-4CA8-4572-AFCB-6CC268765E5D}" srcOrd="0" destOrd="0" presId="urn:microsoft.com/office/officeart/2005/8/layout/equation2"/>
    <dgm:cxn modelId="{AD5A5F78-EEDF-45D1-8780-E586630192AA}" type="presOf" srcId="{4F5DEDF7-8C37-4A52-9DE3-A081A5607326}" destId="{2C897664-58C2-467E-97EF-0B0EA3A4F4E4}" srcOrd="0" destOrd="0" presId="urn:microsoft.com/office/officeart/2005/8/layout/equation2"/>
    <dgm:cxn modelId="{F502D684-D192-4199-95F7-725DF14F5DD6}" srcId="{2071BF46-457E-4218-865F-5FE019333514}" destId="{6C4FBA75-9457-4486-B309-86B5DB40320F}" srcOrd="0" destOrd="0" parTransId="{E528A841-E1A5-4234-AC6D-30D949C29355}" sibTransId="{C9BDACC4-0F75-4E45-8B7D-2A7DA10DA8BE}"/>
    <dgm:cxn modelId="{406F6AB7-B65D-46C7-984D-7E6986BED2BA}" srcId="{F6A96DA8-16D2-4EB0-B829-90FF4E8B4812}" destId="{2071BF46-457E-4218-865F-5FE019333514}" srcOrd="4" destOrd="0" parTransId="{F1113AD4-6BDE-41E0-A467-4AE97D6FE525}" sibTransId="{C2FCCCB1-4FB9-4FC0-996F-D138787EC3AF}"/>
    <dgm:cxn modelId="{32F12B4B-C1C9-4572-85F4-1973D5951498}" type="presOf" srcId="{2C1FBD0A-CC98-485D-93BF-90D57425BFF5}" destId="{817FD2C1-93E1-44A9-89F9-67218B0CFB1A}" srcOrd="0" destOrd="0" presId="urn:microsoft.com/office/officeart/2005/8/layout/equation2"/>
    <dgm:cxn modelId="{74D8DAEC-A4B1-42DC-8A68-91FDB38C754B}" srcId="{F6A96DA8-16D2-4EB0-B829-90FF4E8B4812}" destId="{D2CCE40D-ABA5-4CF3-8B84-0B975985244E}" srcOrd="1" destOrd="0" parTransId="{1130F312-B3DB-4756-9585-A5E679B09E76}" sibTransId="{F8F6A371-8BF6-436C-B262-90644E294CF8}"/>
    <dgm:cxn modelId="{7EF0B20E-305F-4366-97F0-8BB93D3AB760}" type="presOf" srcId="{C20DEA7C-A862-4235-9171-C9101D3FFE12}" destId="{4D17996F-73BF-4C88-88A1-DF301E39760D}" srcOrd="0" destOrd="0" presId="urn:microsoft.com/office/officeart/2005/8/layout/equation2"/>
    <dgm:cxn modelId="{6D729F81-197F-4916-8AD2-C2C0415E5F19}" srcId="{F6A96DA8-16D2-4EB0-B829-90FF4E8B4812}" destId="{C20DEA7C-A862-4235-9171-C9101D3FFE12}" srcOrd="3" destOrd="0" parTransId="{335722EE-6627-42C0-88EC-C137A6D60528}" sibTransId="{C315E218-5CA4-4CD9-BE67-E8F0CA2F0B32}"/>
    <dgm:cxn modelId="{1F308B75-6850-4B93-9F3C-D50C3C5AB77D}" type="presOf" srcId="{C315E218-5CA4-4CD9-BE67-E8F0CA2F0B32}" destId="{8F6FEEB0-23FC-464F-B1CD-676A8491E90A}" srcOrd="1" destOrd="0" presId="urn:microsoft.com/office/officeart/2005/8/layout/equation2"/>
    <dgm:cxn modelId="{237C8D7C-9854-422C-ADBC-E873A6B2A746}" type="presParOf" srcId="{5F9D0F00-CB87-4E55-8E47-96A430F2A3BB}" destId="{16E92649-0876-415F-97A9-FA950F5FE573}" srcOrd="0" destOrd="0" presId="urn:microsoft.com/office/officeart/2005/8/layout/equation2"/>
    <dgm:cxn modelId="{160D6392-601C-49BD-BD80-B1018D9BB127}" type="presParOf" srcId="{16E92649-0876-415F-97A9-FA950F5FE573}" destId="{817FD2C1-93E1-44A9-89F9-67218B0CFB1A}" srcOrd="0" destOrd="0" presId="urn:microsoft.com/office/officeart/2005/8/layout/equation2"/>
    <dgm:cxn modelId="{F0B99439-E478-481A-BC99-BB94A984DB59}" type="presParOf" srcId="{16E92649-0876-415F-97A9-FA950F5FE573}" destId="{30103E51-5273-4A11-A06D-A8B0A75F70CD}" srcOrd="1" destOrd="0" presId="urn:microsoft.com/office/officeart/2005/8/layout/equation2"/>
    <dgm:cxn modelId="{7F911093-F12C-40D2-95D5-2C7BB3AF12B7}" type="presParOf" srcId="{16E92649-0876-415F-97A9-FA950F5FE573}" destId="{4CD57ED5-3B7E-4649-AF42-8C468E6F5412}" srcOrd="2" destOrd="0" presId="urn:microsoft.com/office/officeart/2005/8/layout/equation2"/>
    <dgm:cxn modelId="{FC420D9F-5529-4555-B033-421CDBBA4FD7}" type="presParOf" srcId="{16E92649-0876-415F-97A9-FA950F5FE573}" destId="{1B017B34-6E44-44B7-9BA1-E193F02640AF}" srcOrd="3" destOrd="0" presId="urn:microsoft.com/office/officeart/2005/8/layout/equation2"/>
    <dgm:cxn modelId="{5E89365A-0041-43C9-94DC-80E35100E700}" type="presParOf" srcId="{16E92649-0876-415F-97A9-FA950F5FE573}" destId="{5FA0DD41-BB5D-4FB7-9741-CADF58FB58E0}" srcOrd="4" destOrd="0" presId="urn:microsoft.com/office/officeart/2005/8/layout/equation2"/>
    <dgm:cxn modelId="{C63900C6-873D-4FFE-91D9-4E2272F93CE8}" type="presParOf" srcId="{16E92649-0876-415F-97A9-FA950F5FE573}" destId="{4C68E322-462C-418A-99DE-85334A376F72}" srcOrd="5" destOrd="0" presId="urn:microsoft.com/office/officeart/2005/8/layout/equation2"/>
    <dgm:cxn modelId="{F3D53E65-4A8A-4E57-88A7-28C5FF7AB000}" type="presParOf" srcId="{16E92649-0876-415F-97A9-FA950F5FE573}" destId="{29FC392C-4CA8-4572-AFCB-6CC268765E5D}" srcOrd="6" destOrd="0" presId="urn:microsoft.com/office/officeart/2005/8/layout/equation2"/>
    <dgm:cxn modelId="{8D75EE68-8481-471B-9BA4-2718B6481B70}" type="presParOf" srcId="{16E92649-0876-415F-97A9-FA950F5FE573}" destId="{5B6A3C18-B632-4D59-8900-3720E4B83189}" srcOrd="7" destOrd="0" presId="urn:microsoft.com/office/officeart/2005/8/layout/equation2"/>
    <dgm:cxn modelId="{71C0BE98-6A14-4B1A-9837-4A716D2C8815}" type="presParOf" srcId="{16E92649-0876-415F-97A9-FA950F5FE573}" destId="{2C897664-58C2-467E-97EF-0B0EA3A4F4E4}" srcOrd="8" destOrd="0" presId="urn:microsoft.com/office/officeart/2005/8/layout/equation2"/>
    <dgm:cxn modelId="{F5EE0C79-360B-46BF-85AE-A11772FD8639}" type="presParOf" srcId="{16E92649-0876-415F-97A9-FA950F5FE573}" destId="{677651A7-A933-4007-9FF2-450CC9C570F7}" srcOrd="9" destOrd="0" presId="urn:microsoft.com/office/officeart/2005/8/layout/equation2"/>
    <dgm:cxn modelId="{0EB83671-8E89-466C-AE32-56B7DDF132B2}" type="presParOf" srcId="{16E92649-0876-415F-97A9-FA950F5FE573}" destId="{6DBBAAF8-644D-4A8B-B85A-084DCA1D17F0}" srcOrd="10" destOrd="0" presId="urn:microsoft.com/office/officeart/2005/8/layout/equation2"/>
    <dgm:cxn modelId="{DCF90CF9-B2C9-4A04-ADC8-0971D63730D3}" type="presParOf" srcId="{16E92649-0876-415F-97A9-FA950F5FE573}" destId="{B66F5033-D6BD-4254-80F0-1069D100E157}" srcOrd="11" destOrd="0" presId="urn:microsoft.com/office/officeart/2005/8/layout/equation2"/>
    <dgm:cxn modelId="{156879B0-6391-432E-A39F-181DB3DF780D}" type="presParOf" srcId="{16E92649-0876-415F-97A9-FA950F5FE573}" destId="{4D17996F-73BF-4C88-88A1-DF301E39760D}" srcOrd="12" destOrd="0" presId="urn:microsoft.com/office/officeart/2005/8/layout/equation2"/>
    <dgm:cxn modelId="{4703A785-AE8F-45A1-8920-3ED4B55773A5}" type="presParOf" srcId="{5F9D0F00-CB87-4E55-8E47-96A430F2A3BB}" destId="{71AE57F0-148A-4D75-850B-C724D4E44C89}" srcOrd="1" destOrd="0" presId="urn:microsoft.com/office/officeart/2005/8/layout/equation2"/>
    <dgm:cxn modelId="{0576DDE6-5985-4045-84D9-2AA47E13EE49}" type="presParOf" srcId="{71AE57F0-148A-4D75-850B-C724D4E44C89}" destId="{8F6FEEB0-23FC-464F-B1CD-676A8491E90A}" srcOrd="0" destOrd="0" presId="urn:microsoft.com/office/officeart/2005/8/layout/equation2"/>
    <dgm:cxn modelId="{AB61DD91-9D4C-43F3-8E2C-2C769DABA191}" type="presParOf" srcId="{5F9D0F00-CB87-4E55-8E47-96A430F2A3BB}" destId="{5853C465-170E-4539-A14E-78F3E1A38D6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FD2C1-93E1-44A9-89F9-67218B0CFB1A}">
      <dsp:nvSpPr>
        <dsp:cNvPr id="0" name=""/>
        <dsp:cNvSpPr/>
      </dsp:nvSpPr>
      <dsp:spPr>
        <a:xfrm>
          <a:off x="1126284" y="594"/>
          <a:ext cx="2164734" cy="1049363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Healthier ENVIRONMENT</a:t>
          </a:r>
          <a:endParaRPr lang="fr-BE" sz="1800" b="1" kern="1200" dirty="0">
            <a:solidFill>
              <a:schemeClr val="tx1"/>
            </a:solidFill>
          </a:endParaRPr>
        </a:p>
      </dsp:txBody>
      <dsp:txXfrm>
        <a:off x="1443302" y="154270"/>
        <a:ext cx="1530698" cy="742011"/>
      </dsp:txXfrm>
    </dsp:sp>
    <dsp:sp modelId="{4CD57ED5-3B7E-4649-AF42-8C468E6F5412}">
      <dsp:nvSpPr>
        <dsp:cNvPr id="0" name=""/>
        <dsp:cNvSpPr/>
      </dsp:nvSpPr>
      <dsp:spPr>
        <a:xfrm>
          <a:off x="1960372" y="1119476"/>
          <a:ext cx="496557" cy="4965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kern="1200"/>
        </a:p>
      </dsp:txBody>
      <dsp:txXfrm>
        <a:off x="2026191" y="1309359"/>
        <a:ext cx="364919" cy="116791"/>
      </dsp:txXfrm>
    </dsp:sp>
    <dsp:sp modelId="{5FA0DD41-BB5D-4FB7-9741-CADF58FB58E0}">
      <dsp:nvSpPr>
        <dsp:cNvPr id="0" name=""/>
        <dsp:cNvSpPr/>
      </dsp:nvSpPr>
      <dsp:spPr>
        <a:xfrm>
          <a:off x="1075065" y="1685551"/>
          <a:ext cx="2267170" cy="967028"/>
        </a:xfrm>
        <a:prstGeom prst="ellipse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Quality of CARE</a:t>
          </a:r>
          <a:endParaRPr lang="fr-BE" sz="1800" b="1" kern="1200" dirty="0"/>
        </a:p>
      </dsp:txBody>
      <dsp:txXfrm>
        <a:off x="1407084" y="1827169"/>
        <a:ext cx="1603132" cy="683792"/>
      </dsp:txXfrm>
    </dsp:sp>
    <dsp:sp modelId="{29FC392C-4CA8-4572-AFCB-6CC268765E5D}">
      <dsp:nvSpPr>
        <dsp:cNvPr id="0" name=""/>
        <dsp:cNvSpPr/>
      </dsp:nvSpPr>
      <dsp:spPr>
        <a:xfrm>
          <a:off x="1960372" y="2722098"/>
          <a:ext cx="496557" cy="4965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kern="1200"/>
        </a:p>
      </dsp:txBody>
      <dsp:txXfrm>
        <a:off x="2026191" y="2911981"/>
        <a:ext cx="364919" cy="116791"/>
      </dsp:txXfrm>
    </dsp:sp>
    <dsp:sp modelId="{2C897664-58C2-467E-97EF-0B0EA3A4F4E4}">
      <dsp:nvSpPr>
        <dsp:cNvPr id="0" name=""/>
        <dsp:cNvSpPr/>
      </dsp:nvSpPr>
      <dsp:spPr>
        <a:xfrm>
          <a:off x="1030666" y="3288174"/>
          <a:ext cx="2355968" cy="984725"/>
        </a:xfrm>
        <a:prstGeom prst="ellipse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Patient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PARTICIPATION</a:t>
          </a:r>
          <a:endParaRPr lang="fr-BE" sz="1800" b="1" kern="1200" dirty="0">
            <a:solidFill>
              <a:schemeClr val="tx1"/>
            </a:solidFill>
          </a:endParaRPr>
        </a:p>
      </dsp:txBody>
      <dsp:txXfrm>
        <a:off x="1375690" y="3432384"/>
        <a:ext cx="1665920" cy="696305"/>
      </dsp:txXfrm>
    </dsp:sp>
    <dsp:sp modelId="{6DBBAAF8-644D-4A8B-B85A-084DCA1D17F0}">
      <dsp:nvSpPr>
        <dsp:cNvPr id="0" name=""/>
        <dsp:cNvSpPr/>
      </dsp:nvSpPr>
      <dsp:spPr>
        <a:xfrm>
          <a:off x="1960372" y="4342417"/>
          <a:ext cx="496557" cy="4965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kern="1200"/>
        </a:p>
      </dsp:txBody>
      <dsp:txXfrm>
        <a:off x="2026191" y="4532300"/>
        <a:ext cx="364919" cy="116791"/>
      </dsp:txXfrm>
    </dsp:sp>
    <dsp:sp modelId="{4D17996F-73BF-4C88-88A1-DF301E39760D}">
      <dsp:nvSpPr>
        <dsp:cNvPr id="0" name=""/>
        <dsp:cNvSpPr/>
      </dsp:nvSpPr>
      <dsp:spPr>
        <a:xfrm>
          <a:off x="1025234" y="4908493"/>
          <a:ext cx="2366833" cy="988474"/>
        </a:xfrm>
        <a:prstGeom prst="ellipse">
          <a:avLst/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INEQUALITIES</a:t>
          </a:r>
          <a:endParaRPr lang="fr-BE" sz="2200" b="1" kern="1200" dirty="0"/>
        </a:p>
      </dsp:txBody>
      <dsp:txXfrm>
        <a:off x="1371849" y="5053252"/>
        <a:ext cx="1673603" cy="698956"/>
      </dsp:txXfrm>
    </dsp:sp>
    <dsp:sp modelId="{71AE57F0-148A-4D75-850B-C724D4E44C89}">
      <dsp:nvSpPr>
        <dsp:cNvPr id="0" name=""/>
        <dsp:cNvSpPr/>
      </dsp:nvSpPr>
      <dsp:spPr>
        <a:xfrm>
          <a:off x="3520487" y="2789540"/>
          <a:ext cx="272250" cy="318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300" kern="1200"/>
        </a:p>
      </dsp:txBody>
      <dsp:txXfrm>
        <a:off x="3520487" y="2853236"/>
        <a:ext cx="190575" cy="191089"/>
      </dsp:txXfrm>
    </dsp:sp>
    <dsp:sp modelId="{5853C465-170E-4539-A14E-78F3E1A38D6F}">
      <dsp:nvSpPr>
        <dsp:cNvPr id="0" name=""/>
        <dsp:cNvSpPr/>
      </dsp:nvSpPr>
      <dsp:spPr>
        <a:xfrm>
          <a:off x="3905748" y="1020759"/>
          <a:ext cx="4213017" cy="3856043"/>
        </a:xfrm>
        <a:prstGeom prst="ellipse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8000">
              <a:schemeClr val="bg1"/>
            </a:gs>
            <a:gs pos="22000">
              <a:schemeClr val="accent1">
                <a:tint val="44500"/>
                <a:satMod val="160000"/>
              </a:schemeClr>
            </a:gs>
            <a:gs pos="63000">
              <a:schemeClr val="bg1"/>
            </a:gs>
          </a:gsLst>
          <a:lin ang="0" scaled="1"/>
          <a:tileRect/>
        </a:gradFill>
        <a:ln w="127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</a:rPr>
            <a:t>Europe where </a:t>
          </a:r>
          <a:r>
            <a:rPr lang="en-US" sz="2100" b="1" kern="1200" dirty="0" smtClean="0">
              <a:solidFill>
                <a:schemeClr val="tx1"/>
              </a:solidFill>
              <a:latin typeface="Calibri" pitchFamily="34" charset="0"/>
            </a:rPr>
            <a:t>people with allergy, asthma and COPD</a:t>
          </a:r>
          <a:r>
            <a:rPr lang="en-US" sz="2100" kern="1200" dirty="0" smtClean="0">
              <a:solidFill>
                <a:schemeClr val="tx1"/>
              </a:solidFill>
              <a:latin typeface="Calibri" pitchFamily="34" charset="0"/>
            </a:rPr>
            <a:t>:</a:t>
          </a:r>
          <a:endParaRPr lang="en-US" sz="2100" kern="1200" dirty="0">
            <a:solidFill>
              <a:schemeClr val="tx1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Have the right to the best </a:t>
          </a:r>
          <a:r>
            <a:rPr lang="en-US" sz="1600" b="1" kern="1200" dirty="0" smtClean="0">
              <a:solidFill>
                <a:srgbClr val="0070C0"/>
              </a:solidFill>
              <a:latin typeface="Calibri" pitchFamily="34" charset="0"/>
            </a:rPr>
            <a:t>quality of care </a:t>
          </a: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and </a:t>
          </a:r>
          <a:r>
            <a:rPr lang="en-US" sz="1600" b="1" kern="1200" dirty="0" smtClean="0">
              <a:solidFill>
                <a:srgbClr val="92D050"/>
              </a:solidFill>
              <a:latin typeface="Calibri" pitchFamily="34" charset="0"/>
            </a:rPr>
            <a:t>safe  environment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Live </a:t>
          </a:r>
          <a:r>
            <a:rPr lang="en-US" sz="1600" b="1" kern="1200" dirty="0" smtClean="0">
              <a:solidFill>
                <a:srgbClr val="FF0000"/>
              </a:solidFill>
              <a:latin typeface="Calibri" pitchFamily="34" charset="0"/>
            </a:rPr>
            <a:t>uncompromised lives</a:t>
          </a:r>
          <a:endParaRPr lang="en-US" sz="1600" b="1" kern="1200" dirty="0">
            <a:solidFill>
              <a:srgbClr val="FF0000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  <a:latin typeface="Calibri" pitchFamily="34" charset="0"/>
            </a:rPr>
            <a:t>Are actively </a:t>
          </a:r>
          <a:r>
            <a:rPr lang="en-US" sz="1600" b="1" kern="1200" dirty="0" smtClean="0">
              <a:solidFill>
                <a:srgbClr val="FFC000"/>
              </a:solidFill>
              <a:latin typeface="Calibri" pitchFamily="34" charset="0"/>
            </a:rPr>
            <a:t>involved in all decisions influencing  their health</a:t>
          </a:r>
        </a:p>
      </dsp:txBody>
      <dsp:txXfrm>
        <a:off x="4522730" y="1585463"/>
        <a:ext cx="2979053" cy="2726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26497-71FB-4228-AE8C-45289EED691C}" type="datetimeFigureOut">
              <a:rPr lang="fr-BE" smtClean="0"/>
              <a:t>09-07-15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527F-7510-4F1F-BC53-4DDB1FC4751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19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6DE1-EB0D-4760-AD07-1A524751A5A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9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Susanna\OpenShare\Logos and Templates\EFA visual elements\logo-EFA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455"/>
            <a:ext cx="50498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fr-B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0" y="28860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2000" b="1">
                <a:solidFill>
                  <a:schemeClr val="bg1"/>
                </a:solidFill>
                <a:latin typeface="Rockwell Std" pitchFamily="18" charset="0"/>
              </a:rPr>
              <a:t>subtitle</a:t>
            </a:r>
            <a:endParaRPr lang="en-US" sz="2000" b="1">
              <a:solidFill>
                <a:schemeClr val="bg1"/>
              </a:solidFill>
              <a:latin typeface="Rockwell Std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28596" y="1714488"/>
            <a:ext cx="8143932" cy="4411675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18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Clr>
                <a:srgbClr val="065FA6"/>
              </a:buClr>
              <a:buFont typeface="Rockwell Std" pitchFamily="18" charset="0"/>
              <a:buChar char="»"/>
            </a:pPr>
            <a:r>
              <a:rPr lang="fr-BE" b="1" dirty="0" smtClean="0">
                <a:solidFill>
                  <a:srgbClr val="065FA6"/>
                </a:solidFill>
                <a:latin typeface="Rockwell Std" pitchFamily="18" charset="0"/>
              </a:rPr>
              <a:t> Paragraphe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b="1" dirty="0" smtClean="0">
              <a:solidFill>
                <a:srgbClr val="065FA6"/>
              </a:solidFill>
              <a:latin typeface="Rockwell Std" pitchFamily="18" charset="0"/>
            </a:endParaRPr>
          </a:p>
          <a:p>
            <a:pPr>
              <a:buClr>
                <a:srgbClr val="065FA6"/>
              </a:buClr>
              <a:buFont typeface="Arial" pitchFamily="34" charset="0"/>
              <a:buChar char="•"/>
            </a:pPr>
            <a:r>
              <a:rPr lang="fr-BE" b="1" dirty="0" smtClean="0">
                <a:solidFill>
                  <a:srgbClr val="0070C0"/>
                </a:solidFill>
                <a:latin typeface="Rockwell Std" pitchFamily="18" charset="0"/>
              </a:rPr>
              <a:t> Paragraphe 2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28596" y="142852"/>
            <a:ext cx="7215238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3200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cap="all" dirty="0" err="1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r>
              <a:rPr lang="fr-BE" sz="2800" b="1" cap="all" dirty="0" smtClean="0">
                <a:solidFill>
                  <a:srgbClr val="002060"/>
                </a:solidFill>
                <a:latin typeface="Rockwell Std" pitchFamily="18" charset="0"/>
              </a:rPr>
              <a:t> </a:t>
            </a:r>
            <a:r>
              <a:rPr lang="fr-BE" sz="2800" b="1" dirty="0" err="1" smtClean="0">
                <a:solidFill>
                  <a:srgbClr val="0073B6"/>
                </a:solidFill>
                <a:latin typeface="Rockwell Std" pitchFamily="18" charset="0"/>
              </a:rPr>
              <a:t>Layout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28596" y="1142984"/>
            <a:ext cx="8143932" cy="571504"/>
          </a:xfrm>
          <a:prstGeom prst="rect">
            <a:avLst/>
          </a:prstGeom>
        </p:spPr>
        <p:txBody>
          <a:bodyPr/>
          <a:lstStyle>
            <a:lvl1pPr>
              <a:buClr>
                <a:srgbClr val="065FA6"/>
              </a:buClr>
              <a:buFont typeface="Arial" pitchFamily="34" charset="0"/>
              <a:buNone/>
              <a:defRPr sz="2800" cap="all" baseline="0"/>
            </a:lvl1pPr>
            <a:lvl2pPr>
              <a:defRPr sz="2400"/>
            </a:lvl2pPr>
            <a:lvl3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defRPr sz="1600" b="0" i="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400" b="1" dirty="0" smtClean="0">
                <a:solidFill>
                  <a:srgbClr val="002060"/>
                </a:solidFill>
                <a:latin typeface="Rockwell Std" pitchFamily="18" charset="0"/>
              </a:rPr>
              <a:t>TITLE</a:t>
            </a:r>
            <a:endParaRPr lang="en-US" sz="2800" b="1" dirty="0">
              <a:solidFill>
                <a:srgbClr val="0073B6"/>
              </a:solidFill>
              <a:latin typeface="Rockwell St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usanna\OpenShare\Logos and Templates\EFA visual elements\logo-EFA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5526000"/>
            <a:ext cx="353140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anet.org/" TargetMode="External"/><Relationship Id="rId2" Type="http://schemas.openxmlformats.org/officeDocument/2006/relationships/hyperlink" Target="mailto:Susanna.palkonen@efanet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anet.org/resources/library/2257-76minimum-standards-of-care-for-copd-patients-in-europ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efanet.org/images/2015/04/EFA-2014-SURVEY-%E2%80%93-Harmonizing-Prevention-and-other-Measures-for-COPD-Patients-across-Europ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fanet.org/resources/41-library/2215-34enabling-air-travel-with-oxygen-in-europ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efanet.org/images/2014/11/REPORT-EFA-2014-Meet-Greet-the-EU-institutions-trainin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p.org/sites/default/files/ENSP%20EFA%20guide%20on%20TPD%20Art20%20November%202014%20FINAL.pdf" TargetMode="External"/><Relationship Id="rId2" Type="http://schemas.openxmlformats.org/officeDocument/2006/relationships/hyperlink" Target="http://www.tobaccoatla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efanet.org/resources/library/2701-press-release-world-no-tobacco-day-201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knowyourairforhealth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fanet.org/images/2015/EFA_2014_Annual_Repor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fanet.org/images/2015/01/EFA-Allergy-Alert-Paper-lay-FINAL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280920" cy="1080120"/>
          </a:xfrm>
        </p:spPr>
        <p:txBody>
          <a:bodyPr>
            <a:noAutofit/>
          </a:bodyPr>
          <a:lstStyle/>
          <a:p>
            <a:r>
              <a:rPr lang="nl-BE" sz="3200" dirty="0"/>
              <a:t/>
            </a:r>
            <a:br>
              <a:rPr lang="nl-BE" sz="3200" dirty="0"/>
            </a:br>
            <a:r>
              <a:rPr lang="en-US" sz="3200" dirty="0"/>
              <a:t> </a:t>
            </a:r>
            <a:r>
              <a:rPr lang="en-US" dirty="0"/>
              <a:t>EFA </a:t>
            </a:r>
            <a:r>
              <a:rPr lang="en-US" dirty="0" smtClean="0"/>
              <a:t>and Educator Activities</a:t>
            </a:r>
            <a:br>
              <a:rPr lang="en-US" dirty="0" smtClean="0"/>
            </a:br>
            <a:r>
              <a:rPr lang="en-US" sz="3600" i="1" dirty="0" smtClean="0"/>
              <a:t>from patients</a:t>
            </a:r>
            <a:endParaRPr lang="nl-BE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6355"/>
            <a:ext cx="6400800" cy="1521445"/>
          </a:xfrm>
        </p:spPr>
        <p:txBody>
          <a:bodyPr>
            <a:noAutofit/>
          </a:bodyPr>
          <a:lstStyle/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Susanna Palkonen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hlinkClick r:id="rId2"/>
              </a:rPr>
              <a:t>Susanna.palkonen@efanet.org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i="1" dirty="0" smtClean="0">
                <a:solidFill>
                  <a:srgbClr val="FF0000"/>
                </a:solidFill>
              </a:rPr>
              <a:t>New website! </a:t>
            </a:r>
            <a:r>
              <a:rPr lang="en-US" sz="2400" dirty="0" smtClean="0">
                <a:solidFill>
                  <a:schemeClr val="accent1"/>
                </a:solidFill>
                <a:hlinkClick r:id="rId3"/>
              </a:rPr>
              <a:t>www.efanet.org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8860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04" y="2819400"/>
            <a:ext cx="2376264" cy="179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3600" dirty="0" smtClean="0">
                <a:solidFill>
                  <a:srgbClr val="0070C0"/>
                </a:solidFill>
              </a:rPr>
              <a:t>Access to care: COPD Project</a:t>
            </a:r>
            <a:endParaRPr lang="nl-BE" sz="36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40960" cy="544522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nl-BE" sz="2600" b="1" dirty="0" smtClean="0"/>
              <a:t>Objective</a:t>
            </a:r>
            <a:r>
              <a:rPr lang="nl-BE" sz="2600" b="1" dirty="0"/>
              <a:t>:</a:t>
            </a:r>
            <a:r>
              <a:rPr lang="nl-BE" sz="2600" b="1" dirty="0" smtClean="0"/>
              <a:t> </a:t>
            </a:r>
            <a:r>
              <a:rPr lang="en-GB" sz="2600" dirty="0"/>
              <a:t>promote increasing cooperation between primary and secondary care for COPD patients in Europe </a:t>
            </a:r>
            <a:r>
              <a:rPr lang="en-GB" sz="2600" dirty="0" smtClean="0"/>
              <a:t>for </a:t>
            </a:r>
            <a:r>
              <a:rPr lang="en-GB" sz="2600" dirty="0"/>
              <a:t>early diagnosis and </a:t>
            </a:r>
            <a:r>
              <a:rPr lang="en-GB" sz="2600" dirty="0" smtClean="0"/>
              <a:t>treatment</a:t>
            </a:r>
            <a:endParaRPr lang="nl-BE" sz="1700" dirty="0" smtClean="0"/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EFA </a:t>
            </a:r>
            <a:r>
              <a:rPr lang="nl-BE" sz="2400" b="1" dirty="0" smtClean="0">
                <a:hlinkClick r:id="rId3"/>
              </a:rPr>
              <a:t>Minimum Standards of Care </a:t>
            </a:r>
            <a:r>
              <a:rPr lang="nl-BE" sz="2400" dirty="0" smtClean="0"/>
              <a:t>book &amp; </a:t>
            </a:r>
            <a:r>
              <a:rPr lang="nl-BE" sz="2400" b="1" dirty="0" smtClean="0">
                <a:hlinkClick r:id="rId4"/>
              </a:rPr>
              <a:t>Survey report </a:t>
            </a:r>
            <a:r>
              <a:rPr lang="nl-BE" sz="2400" dirty="0" smtClean="0"/>
              <a:t>on the differences between 18 EU countries in: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nl-BE" sz="2400" dirty="0" smtClean="0"/>
          </a:p>
          <a:p>
            <a:pPr lvl="1">
              <a:buClr>
                <a:schemeClr val="accent1"/>
              </a:buClr>
              <a:tabLst>
                <a:tab pos="5835650" algn="l"/>
              </a:tabLst>
            </a:pPr>
            <a:r>
              <a:rPr lang="nl-BE" sz="2400" dirty="0"/>
              <a:t>I</a:t>
            </a:r>
            <a:r>
              <a:rPr lang="nl-BE" sz="2400" b="1" dirty="0" smtClean="0"/>
              <a:t>nvolving national payers</a:t>
            </a:r>
            <a:r>
              <a:rPr lang="nl-BE" sz="2400" dirty="0" smtClean="0"/>
              <a:t>” to support </a:t>
            </a:r>
          </a:p>
          <a:p>
            <a:pPr marL="457200" lvl="1" indent="0">
              <a:buClr>
                <a:schemeClr val="accent1"/>
              </a:buClr>
              <a:buNone/>
              <a:tabLst>
                <a:tab pos="5835650" algn="l"/>
              </a:tabLst>
            </a:pPr>
            <a:r>
              <a:rPr lang="nl-BE" sz="2400" dirty="0" smtClean="0"/>
              <a:t>    EFA members for EU wide harmonisation of:</a:t>
            </a:r>
          </a:p>
          <a:p>
            <a:pPr lvl="2">
              <a:buClr>
                <a:schemeClr val="accent1"/>
              </a:buClr>
            </a:pPr>
            <a:r>
              <a:rPr lang="nl-BE" b="1" dirty="0" smtClean="0"/>
              <a:t>Rehabilitation</a:t>
            </a:r>
            <a:r>
              <a:rPr lang="nl-BE" dirty="0" smtClean="0"/>
              <a:t> (incl. Smoking cessation)</a:t>
            </a:r>
          </a:p>
          <a:p>
            <a:pPr lvl="2">
              <a:buClr>
                <a:schemeClr val="accent1"/>
              </a:buClr>
            </a:pPr>
            <a:r>
              <a:rPr lang="nl-BE" b="1" dirty="0" smtClean="0"/>
              <a:t>Coordinated multidisciplinary</a:t>
            </a:r>
            <a:r>
              <a:rPr lang="nl-BE" dirty="0" smtClean="0"/>
              <a:t> approach HCPs</a:t>
            </a:r>
          </a:p>
          <a:p>
            <a:pPr lvl="2">
              <a:buClr>
                <a:schemeClr val="accent1"/>
              </a:buClr>
            </a:pPr>
            <a:r>
              <a:rPr lang="nl-BE" b="1" dirty="0" smtClean="0"/>
              <a:t>Spirometry </a:t>
            </a:r>
            <a:r>
              <a:rPr lang="nl-BE" dirty="0" smtClean="0"/>
              <a:t>in health checks (by GPs)</a:t>
            </a:r>
          </a:p>
          <a:p>
            <a:pPr marL="914400" lvl="2" indent="0">
              <a:buClr>
                <a:schemeClr val="accent1"/>
              </a:buClr>
              <a:buNone/>
            </a:pPr>
            <a:endParaRPr lang="nl-BE" sz="1800" dirty="0" smtClean="0"/>
          </a:p>
          <a:p>
            <a:endParaRPr lang="nl-BE" sz="2600" dirty="0" smtClean="0"/>
          </a:p>
        </p:txBody>
      </p:sp>
      <p:pic>
        <p:nvPicPr>
          <p:cNvPr id="5" name="Picture 20" descr="C:\Users\Susanna\OpenShare\Communications\EFA Corporate\Visual Identity\Pictogrammes\Reimbursem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68" y="63858"/>
            <a:ext cx="1143000" cy="11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nl-BE" sz="3600" dirty="0" smtClean="0">
                <a:solidFill>
                  <a:srgbClr val="0070C0"/>
                </a:solidFill>
              </a:rPr>
              <a:t>Access to care: Oxygen without Borders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97" y="1066800"/>
            <a:ext cx="65532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dirty="0" smtClean="0"/>
              <a:t>Objective: </a:t>
            </a:r>
            <a:r>
              <a:rPr lang="nl-BE" sz="2400" dirty="0" smtClean="0"/>
              <a:t>delete the discriminatory barriers for passengers who require oxygen when traveling</a:t>
            </a:r>
          </a:p>
          <a:p>
            <a:pPr lvl="1"/>
            <a:r>
              <a:rPr lang="nl-BE" sz="2200" b="1" dirty="0" smtClean="0"/>
              <a:t>Guidance </a:t>
            </a:r>
            <a:r>
              <a:rPr lang="nl-BE" sz="2200" dirty="0" smtClean="0"/>
              <a:t>for patients for travel – coming soon people air</a:t>
            </a:r>
            <a:endParaRPr lang="nl-BE" sz="2200" dirty="0"/>
          </a:p>
          <a:p>
            <a:pPr lvl="1"/>
            <a:r>
              <a:rPr lang="nl-BE" sz="2200" b="1" dirty="0" smtClean="0">
                <a:hlinkClick r:id="rId2"/>
              </a:rPr>
              <a:t>Enabling </a:t>
            </a:r>
            <a:r>
              <a:rPr lang="nl-BE" sz="2200" b="1" dirty="0">
                <a:hlinkClick r:id="rId2"/>
              </a:rPr>
              <a:t>Air Travel with Oxygen</a:t>
            </a:r>
            <a:r>
              <a:rPr lang="nl-BE" sz="2200" dirty="0">
                <a:hlinkClick r:id="rId2"/>
              </a:rPr>
              <a:t> booklet </a:t>
            </a:r>
            <a:endParaRPr lang="nl-BE" sz="2200" dirty="0" smtClean="0"/>
          </a:p>
          <a:p>
            <a:pPr marL="457200" lvl="1" indent="0">
              <a:buNone/>
            </a:pPr>
            <a:r>
              <a:rPr lang="nl-BE" sz="2200" dirty="0" smtClean="0"/>
              <a:t>(2013) on european </a:t>
            </a:r>
            <a:r>
              <a:rPr lang="nl-BE" sz="2200" dirty="0"/>
              <a:t>airlines’ oxygen </a:t>
            </a:r>
            <a:r>
              <a:rPr lang="nl-BE" sz="2200" dirty="0" smtClean="0"/>
              <a:t>policies. </a:t>
            </a:r>
            <a:br>
              <a:rPr lang="nl-BE" sz="2200" dirty="0" smtClean="0"/>
            </a:br>
            <a:r>
              <a:rPr lang="nl-BE" sz="2200" dirty="0" smtClean="0"/>
              <a:t>e-publication </a:t>
            </a:r>
            <a:r>
              <a:rPr lang="nl-BE" sz="2200" dirty="0"/>
              <a:t>of </a:t>
            </a:r>
            <a:r>
              <a:rPr lang="nl-BE" sz="2200" b="1" dirty="0"/>
              <a:t>updated booklet </a:t>
            </a:r>
            <a:r>
              <a:rPr lang="nl-BE" sz="2200" dirty="0"/>
              <a:t>on EFA </a:t>
            </a:r>
            <a:r>
              <a:rPr lang="nl-BE" sz="2200" dirty="0" smtClean="0"/>
              <a:t>Website (</a:t>
            </a:r>
            <a:r>
              <a:rPr lang="nl-BE" sz="2200" b="1" dirty="0" smtClean="0"/>
              <a:t>Fall </a:t>
            </a:r>
            <a:r>
              <a:rPr lang="nl-BE" sz="2200" b="1" dirty="0"/>
              <a:t>of </a:t>
            </a:r>
            <a:r>
              <a:rPr lang="nl-BE" sz="2200" b="1" dirty="0" smtClean="0"/>
              <a:t>2015</a:t>
            </a:r>
            <a:r>
              <a:rPr lang="nl-BE" sz="2200" dirty="0" smtClean="0"/>
              <a:t>) with ACI Europe</a:t>
            </a:r>
          </a:p>
          <a:p>
            <a:pPr lvl="1"/>
            <a:r>
              <a:rPr lang="nl-BE" sz="2200" dirty="0"/>
              <a:t>I</a:t>
            </a:r>
            <a:r>
              <a:rPr lang="nl-BE" sz="2200" dirty="0" smtClean="0"/>
              <a:t>nclusion </a:t>
            </a:r>
            <a:r>
              <a:rPr lang="nl-BE" sz="2200" dirty="0"/>
              <a:t>of </a:t>
            </a:r>
            <a:r>
              <a:rPr lang="nl-BE" sz="2200" dirty="0" smtClean="0"/>
              <a:t>Medical </a:t>
            </a:r>
            <a:r>
              <a:rPr lang="nl-BE" sz="2200" dirty="0"/>
              <a:t>Oxygen and Oxygen equipment during Air Travel in </a:t>
            </a:r>
            <a:r>
              <a:rPr lang="nl-BE" sz="2200" b="1" dirty="0"/>
              <a:t>training module</a:t>
            </a:r>
            <a:r>
              <a:rPr lang="nl-BE" sz="2200" dirty="0"/>
              <a:t> for airline and airport staff</a:t>
            </a:r>
            <a:r>
              <a:rPr lang="nl-BE" sz="2200" dirty="0" smtClean="0"/>
              <a:t>.</a:t>
            </a:r>
          </a:p>
          <a:p>
            <a:endParaRPr lang="nl-BE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34" y="1176770"/>
            <a:ext cx="25812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77219"/>
            <a:ext cx="2284603" cy="208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01699"/>
            <a:ext cx="842493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600" b="1" dirty="0" smtClean="0"/>
              <a:t>Strengthen EFA Members’ capacity &amp; skills at national level</a:t>
            </a:r>
            <a:r>
              <a:rPr lang="nl-BE" sz="2800" b="1" dirty="0" smtClean="0"/>
              <a:t/>
            </a:r>
            <a:br>
              <a:rPr lang="nl-BE" sz="2800" b="1" dirty="0" smtClean="0"/>
            </a:br>
            <a:endParaRPr lang="nl-BE" sz="1000" b="1" dirty="0" smtClean="0"/>
          </a:p>
          <a:p>
            <a:r>
              <a:rPr lang="nl-BE" sz="2600" b="1" dirty="0"/>
              <a:t>3</a:t>
            </a:r>
            <a:r>
              <a:rPr lang="nl-BE" sz="2600" b="1" dirty="0" smtClean="0"/>
              <a:t> Capacity Building Meetings </a:t>
            </a:r>
            <a:r>
              <a:rPr lang="nl-BE" sz="2600" dirty="0" smtClean="0"/>
              <a:t>(annually) on: </a:t>
            </a:r>
          </a:p>
          <a:p>
            <a:pPr lvl="1"/>
            <a:r>
              <a:rPr lang="nl-BE" sz="2300" b="1" dirty="0" smtClean="0"/>
              <a:t>Project management</a:t>
            </a:r>
          </a:p>
          <a:p>
            <a:pPr lvl="2"/>
            <a:r>
              <a:rPr lang="nl-BE" sz="2000" dirty="0" smtClean="0"/>
              <a:t>Run own projects (with national stakeholders)</a:t>
            </a:r>
          </a:p>
          <a:p>
            <a:pPr lvl="2"/>
            <a:r>
              <a:rPr lang="nl-BE" sz="2000" dirty="0" smtClean="0"/>
              <a:t>Contribute to EFA projects</a:t>
            </a:r>
          </a:p>
          <a:p>
            <a:pPr lvl="1"/>
            <a:r>
              <a:rPr lang="nl-BE" sz="2300" b="1" dirty="0" smtClean="0"/>
              <a:t>Cooperation with national stakeholders </a:t>
            </a:r>
            <a:r>
              <a:rPr lang="nl-BE" sz="2300" dirty="0" smtClean="0"/>
              <a:t>(HCPs, policymakers..)</a:t>
            </a:r>
          </a:p>
          <a:p>
            <a:pPr lvl="1"/>
            <a:r>
              <a:rPr lang="nl-BE" sz="2300" dirty="0" smtClean="0"/>
              <a:t>Identification of </a:t>
            </a:r>
            <a:r>
              <a:rPr lang="nl-BE" sz="2300" b="1" dirty="0" smtClean="0"/>
              <a:t>pathways for growth</a:t>
            </a:r>
          </a:p>
          <a:p>
            <a:pPr lvl="1"/>
            <a:r>
              <a:rPr lang="nl-BE" sz="2300" b="1" dirty="0" smtClean="0"/>
              <a:t>Participants selected in 2015</a:t>
            </a:r>
            <a:r>
              <a:rPr lang="nl-BE" sz="2300" b="1" dirty="0"/>
              <a:t> </a:t>
            </a:r>
            <a:r>
              <a:rPr lang="nl-BE" sz="2300" b="1" dirty="0" smtClean="0"/>
              <a:t>– 3 new countries</a:t>
            </a:r>
          </a:p>
          <a:p>
            <a:r>
              <a:rPr lang="nl-BE" sz="2600" b="1" dirty="0" smtClean="0"/>
              <a:t>Follow-up </a:t>
            </a:r>
            <a:r>
              <a:rPr lang="nl-BE" sz="2600" dirty="0" smtClean="0"/>
              <a:t>with previous member participants</a:t>
            </a:r>
          </a:p>
          <a:p>
            <a:pPr lvl="1"/>
            <a:r>
              <a:rPr lang="nl-BE" sz="2300" b="1" dirty="0" smtClean="0"/>
              <a:t>Self-evaluate progress </a:t>
            </a:r>
            <a:r>
              <a:rPr lang="nl-BE" sz="2300" dirty="0" smtClean="0"/>
              <a:t>(what has been changed / optimised)</a:t>
            </a:r>
          </a:p>
          <a:p>
            <a:pPr lvl="1"/>
            <a:r>
              <a:rPr lang="nl-BE" sz="2300" b="1" dirty="0" smtClean="0"/>
              <a:t>Discuss </a:t>
            </a:r>
            <a:r>
              <a:rPr lang="nl-BE" sz="2300" dirty="0" smtClean="0"/>
              <a:t>area where further improvement is needed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24063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Patient Capacity: Growing patient groups</a:t>
            </a:r>
            <a:endParaRPr lang="nl-BE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1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9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2014 Capacity Building Meetings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90" y="1472316"/>
            <a:ext cx="4690864" cy="918048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Florence, 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ITALY</a:t>
            </a:r>
            <a:r>
              <a:rPr lang="en-US" sz="2000" dirty="0" smtClean="0">
                <a:latin typeface="Georgia" panose="02040502050405020303" pitchFamily="18" charset="0"/>
              </a:rPr>
              <a:t> – </a:t>
            </a:r>
          </a:p>
          <a:p>
            <a:pPr marL="0" lvl="0" indent="0" algn="r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4</a:t>
            </a:r>
            <a:r>
              <a:rPr lang="en-US" sz="2000" baseline="30000" dirty="0" smtClean="0">
                <a:latin typeface="Georgia" panose="02040502050405020303" pitchFamily="18" charset="0"/>
              </a:rPr>
              <a:t>th</a:t>
            </a:r>
            <a:r>
              <a:rPr lang="en-US" sz="2000" dirty="0" smtClean="0">
                <a:latin typeface="Georgia" panose="02040502050405020303" pitchFamily="18" charset="0"/>
              </a:rPr>
              <a:t> and 5</a:t>
            </a:r>
            <a:r>
              <a:rPr lang="en-US" sz="2000" baseline="30000" dirty="0" smtClean="0">
                <a:latin typeface="Georgia" panose="02040502050405020303" pitchFamily="18" charset="0"/>
              </a:rPr>
              <a:t>th</a:t>
            </a:r>
            <a:r>
              <a:rPr lang="en-US" sz="2000" dirty="0" smtClean="0">
                <a:latin typeface="Georgia" panose="02040502050405020303" pitchFamily="18" charset="0"/>
              </a:rPr>
              <a:t>  October</a:t>
            </a:r>
            <a:endParaRPr lang="de-DE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 descr="C:\Users\David\OpenShare\EFA Projects\Capacity building\Italy\Pictures\P1300364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06" y="990600"/>
            <a:ext cx="3855594" cy="21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id\OpenShare\EFA Projects\Capacity building\Lithuania\Pictures\P1300419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06" y="3059152"/>
            <a:ext cx="4346394" cy="21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0497" y="3059152"/>
            <a:ext cx="4975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Vilnius,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LITHUANIA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– 18</a:t>
            </a:r>
            <a:r>
              <a:rPr lang="en-US" sz="2000" baseline="30000" dirty="0" smtClean="0">
                <a:latin typeface="Georgia" panose="02040502050405020303" pitchFamily="18" charset="0"/>
              </a:rPr>
              <a:t>th</a:t>
            </a:r>
            <a:r>
              <a:rPr lang="en-US" sz="2000" dirty="0" smtClean="0">
                <a:latin typeface="Georgia" panose="02040502050405020303" pitchFamily="18" charset="0"/>
              </a:rPr>
              <a:t> October</a:t>
            </a:r>
          </a:p>
        </p:txBody>
      </p:sp>
      <p:pic>
        <p:nvPicPr>
          <p:cNvPr id="1029" name="Picture 5" descr="C:\Users\David\OpenShare\Communications\EFA Newsletter\2014\201411 November\Photos\05. Capacity Build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0" y="43662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0780" y="5200834"/>
            <a:ext cx="3493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Lisbon, </a:t>
            </a: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PORTUGAL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– 15</a:t>
            </a:r>
            <a:r>
              <a:rPr lang="en-US" sz="2000" baseline="30000" dirty="0" smtClean="0">
                <a:latin typeface="Georgia" panose="02040502050405020303" pitchFamily="18" charset="0"/>
              </a:rPr>
              <a:t>th</a:t>
            </a:r>
            <a:r>
              <a:rPr lang="en-US" sz="2000" dirty="0" smtClean="0">
                <a:latin typeface="Georgia" panose="02040502050405020303" pitchFamily="18" charset="0"/>
              </a:rPr>
              <a:t> November </a:t>
            </a:r>
          </a:p>
        </p:txBody>
      </p:sp>
      <p:pic>
        <p:nvPicPr>
          <p:cNvPr id="1026" name="Picture 2" descr="C:\Users\Susanna\OpenShare\Logos and Templates\EFA Members Logos\Italy - Federasme e Allerg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9" y="1345477"/>
            <a:ext cx="2733675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usanna\OpenShare\Logos and Templates\EFA Members Logos\Lithuania - Asthma club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059152"/>
            <a:ext cx="2905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usanna\OpenShare\Logos and Templates\EFA Members Logos\Portugal - Respir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" y="5200834"/>
            <a:ext cx="31968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4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Patient Capacity: Growing patient groups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15" y="1646885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Needs identified:</a:t>
            </a:r>
          </a:p>
          <a:p>
            <a:r>
              <a:rPr lang="en-US" sz="2400" dirty="0" smtClean="0"/>
              <a:t>Limited funds</a:t>
            </a:r>
          </a:p>
          <a:p>
            <a:r>
              <a:rPr lang="en-US" sz="2400" dirty="0" smtClean="0"/>
              <a:t>Limited availability</a:t>
            </a:r>
          </a:p>
          <a:p>
            <a:r>
              <a:rPr lang="en-US" sz="2400" dirty="0"/>
              <a:t>K</a:t>
            </a:r>
            <a:r>
              <a:rPr lang="en-US" sz="2400" dirty="0" smtClean="0"/>
              <a:t>nowledge in advocacy</a:t>
            </a:r>
          </a:p>
          <a:p>
            <a:r>
              <a:rPr lang="en-US" sz="2400" dirty="0" smtClean="0"/>
              <a:t>Involvement in projects</a:t>
            </a:r>
          </a:p>
          <a:p>
            <a:r>
              <a:rPr lang="en-US" sz="2400" dirty="0" smtClean="0"/>
              <a:t>Long-term strategy</a:t>
            </a:r>
          </a:p>
          <a:p>
            <a:r>
              <a:rPr lang="en-US" sz="2400" dirty="0" smtClean="0"/>
              <a:t>Mission and vision</a:t>
            </a:r>
          </a:p>
          <a:p>
            <a:r>
              <a:rPr lang="en-US" sz="2400" dirty="0" smtClean="0"/>
              <a:t>External collaborations</a:t>
            </a:r>
          </a:p>
          <a:p>
            <a:r>
              <a:rPr lang="en-US" sz="2400" dirty="0" smtClean="0"/>
              <a:t>Communication strategy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658934"/>
            <a:ext cx="40324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Project Strengths: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Content relevant to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Content useful to daily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Feeling of empowerment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Logistics and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Overall satisfaction           request for more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7903571" y="4504996"/>
            <a:ext cx="412843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33901" y="5657671"/>
            <a:ext cx="821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</a:rPr>
              <a:t>Learnings for EFA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smtClean="0"/>
              <a:t>key role of moderator; approach to discussion; project work; questionnaire prior to meetings  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3121" y="1123665"/>
            <a:ext cx="7793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46 patient leaders from 3 EFA member associations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Patient Capacity: Working with </a:t>
            </a:r>
            <a:r>
              <a:rPr lang="en-US" sz="3200" dirty="0" smtClean="0">
                <a:solidFill>
                  <a:srgbClr val="0070C0"/>
                </a:solidFill>
              </a:rPr>
              <a:t>regulators/EU</a:t>
            </a:r>
            <a:endParaRPr lang="nl-BE" sz="32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9170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/>
              </a:buClr>
            </a:pPr>
            <a:r>
              <a:rPr lang="nl-BE" sz="2800" dirty="0" smtClean="0"/>
              <a:t>First EFA</a:t>
            </a:r>
            <a:r>
              <a:rPr lang="nl-BE" sz="2800" b="1" dirty="0" smtClean="0"/>
              <a:t> “EMA Training” (2014)</a:t>
            </a:r>
            <a:r>
              <a:rPr lang="nl-BE" sz="2800" dirty="0"/>
              <a:t> </a:t>
            </a:r>
            <a:r>
              <a:rPr lang="nl-BE" sz="2800" dirty="0" smtClean="0"/>
              <a:t>t</a:t>
            </a:r>
            <a:r>
              <a:rPr lang="nl-BE" sz="2600" dirty="0" smtClean="0"/>
              <a:t>o support members’ involvement with European Medicines Agency</a:t>
            </a:r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EMA functioning</a:t>
            </a:r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Opportunities for patients to be involved throughout process of medicine development</a:t>
            </a:r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Sharing of best practices (EMA Patient experts &amp; EMA secretariat)</a:t>
            </a:r>
            <a:r>
              <a:rPr lang="nl-BE" sz="2200" dirty="0" smtClean="0"/>
              <a:t/>
            </a:r>
            <a:br>
              <a:rPr lang="nl-BE" sz="2200" dirty="0" smtClean="0"/>
            </a:br>
            <a:endParaRPr lang="nl-BE" dirty="0" smtClean="0"/>
          </a:p>
          <a:p>
            <a:pPr>
              <a:buClr>
                <a:schemeClr val="accent1"/>
              </a:buClr>
            </a:pPr>
            <a:r>
              <a:rPr lang="nl-BE" sz="2800" b="1" dirty="0" smtClean="0"/>
              <a:t>Meet &amp; Greet</a:t>
            </a:r>
            <a:r>
              <a:rPr lang="nl-BE" sz="2800" dirty="0" smtClean="0"/>
              <a:t> the EU Institutions </a:t>
            </a:r>
            <a:r>
              <a:rPr lang="nl-BE" sz="2800" b="1" dirty="0" smtClean="0"/>
              <a:t>Training (annually)</a:t>
            </a:r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Composition, power and functioning of EU institutions</a:t>
            </a:r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Main developments in EU Health Policy</a:t>
            </a:r>
          </a:p>
          <a:p>
            <a:pPr lvl="1">
              <a:buClr>
                <a:schemeClr val="accent1"/>
              </a:buClr>
            </a:pPr>
            <a:r>
              <a:rPr lang="nl-BE" sz="2400" dirty="0" smtClean="0"/>
              <a:t>National level advocacy initiatives</a:t>
            </a:r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4447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r>
              <a:rPr lang="nl-BE" sz="3600" dirty="0" smtClean="0">
                <a:solidFill>
                  <a:srgbClr val="0070C0"/>
                </a:solidFill>
              </a:rPr>
              <a:t>Patient Capacity: EMA </a:t>
            </a:r>
            <a:r>
              <a:rPr lang="nl-BE" sz="3600" dirty="0">
                <a:solidFill>
                  <a:srgbClr val="0070C0"/>
                </a:solidFill>
              </a:rPr>
              <a:t>Training 2014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975865"/>
            <a:ext cx="9067800" cy="2376265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sz="3100" dirty="0" smtClean="0"/>
              <a:t>1</a:t>
            </a:r>
            <a:r>
              <a:rPr lang="en-GB" sz="3100" baseline="30000" dirty="0" smtClean="0"/>
              <a:t>st</a:t>
            </a:r>
            <a:r>
              <a:rPr lang="en-GB" sz="3100" dirty="0" smtClean="0"/>
              <a:t> training for EFA patients on getting involved with the European Medicines Agency (EMA)</a:t>
            </a:r>
          </a:p>
          <a:p>
            <a:r>
              <a:rPr lang="en-GB" sz="3100" dirty="0" smtClean="0"/>
              <a:t>Strengthen patient expertise at the EMA on allergy, asthma, COPD</a:t>
            </a:r>
          </a:p>
          <a:p>
            <a:pPr lvl="1"/>
            <a:r>
              <a:rPr lang="en-GB" sz="2700" dirty="0" smtClean="0"/>
              <a:t>SAGs, CHMP, review PILs, EPARs &amp; safety communication</a:t>
            </a:r>
          </a:p>
          <a:p>
            <a:r>
              <a:rPr lang="en-GB" sz="3100" dirty="0" smtClean="0"/>
              <a:t>Participants: 15 </a:t>
            </a:r>
            <a:r>
              <a:rPr lang="en-GB" sz="3100" dirty="0"/>
              <a:t>patient experts </a:t>
            </a:r>
            <a:r>
              <a:rPr lang="en-GB" sz="3100" dirty="0" smtClean="0"/>
              <a:t>from </a:t>
            </a:r>
            <a:r>
              <a:rPr lang="en-GB" sz="3100" dirty="0"/>
              <a:t>10 EFA member associations </a:t>
            </a:r>
            <a:endParaRPr lang="en-GB" sz="3100" dirty="0" smtClean="0"/>
          </a:p>
          <a:p>
            <a:endParaRPr lang="en-GB" sz="3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808"/>
            <a:ext cx="912924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BE" sz="3600" dirty="0" smtClean="0">
                <a:solidFill>
                  <a:srgbClr val="0070C0"/>
                </a:solidFill>
              </a:rPr>
              <a:t>Patient Capacity: EMA </a:t>
            </a:r>
            <a:r>
              <a:rPr lang="nl-BE" sz="3600" dirty="0">
                <a:solidFill>
                  <a:srgbClr val="0070C0"/>
                </a:solidFill>
              </a:rPr>
              <a:t>Training 2014</a:t>
            </a:r>
            <a:endParaRPr lang="fr-BE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924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b="1" dirty="0" smtClean="0"/>
              <a:t>Evaluation:</a:t>
            </a:r>
          </a:p>
          <a:p>
            <a:r>
              <a:rPr lang="fr-BE" sz="2800" dirty="0" smtClean="0"/>
              <a:t>High satisfaction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dirty="0" err="1" smtClean="0"/>
              <a:t>overall</a:t>
            </a:r>
            <a:r>
              <a:rPr lang="fr-BE" sz="2800" dirty="0" smtClean="0"/>
              <a:t> content, relevance and format of training</a:t>
            </a:r>
          </a:p>
          <a:p>
            <a:r>
              <a:rPr lang="fr-BE" sz="2800" dirty="0" err="1" smtClean="0"/>
              <a:t>Need</a:t>
            </a:r>
            <a:r>
              <a:rPr lang="fr-BE" sz="2800" dirty="0" smtClean="0"/>
              <a:t> for more discussions, </a:t>
            </a:r>
            <a:r>
              <a:rPr lang="fr-BE" sz="2800" dirty="0" err="1" smtClean="0"/>
              <a:t>presentations</a:t>
            </a:r>
            <a:r>
              <a:rPr lang="fr-BE" sz="2800" dirty="0" smtClean="0"/>
              <a:t>, case </a:t>
            </a:r>
            <a:r>
              <a:rPr lang="fr-BE" sz="2800" dirty="0" err="1" smtClean="0"/>
              <a:t>studies</a:t>
            </a:r>
            <a:r>
              <a:rPr lang="fr-BE" sz="2800" dirty="0" smtClean="0"/>
              <a:t>, networking</a:t>
            </a:r>
          </a:p>
          <a:p>
            <a:pPr marL="0" indent="0">
              <a:buNone/>
            </a:pPr>
            <a:endParaRPr lang="fr-BE" sz="2800" dirty="0" smtClean="0"/>
          </a:p>
          <a:p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4976415" y="1219200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b="1" dirty="0"/>
              <a:t>Topics for future trainings: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err="1"/>
              <a:t>Adherence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 err="1"/>
              <a:t>H</a:t>
            </a:r>
            <a:r>
              <a:rPr lang="fr-BE" sz="2800" dirty="0" err="1" smtClean="0"/>
              <a:t>ealth</a:t>
            </a:r>
            <a:r>
              <a:rPr lang="fr-BE" sz="2800" dirty="0" smtClean="0"/>
              <a:t> </a:t>
            </a:r>
            <a:r>
              <a:rPr lang="fr-BE" sz="2800" dirty="0" err="1"/>
              <a:t>literacy</a:t>
            </a:r>
            <a:endParaRPr lang="fr-B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P</a:t>
            </a:r>
            <a:r>
              <a:rPr lang="fr-BE" sz="2800" dirty="0" smtClean="0"/>
              <a:t>ricing </a:t>
            </a:r>
            <a:r>
              <a:rPr lang="fr-BE" sz="2800" dirty="0"/>
              <a:t>and </a:t>
            </a:r>
            <a:r>
              <a:rPr lang="fr-BE" sz="2800" dirty="0" err="1"/>
              <a:t>reimbursement</a:t>
            </a:r>
            <a:endParaRPr lang="fr-BE" sz="2800" dirty="0"/>
          </a:p>
        </p:txBody>
      </p:sp>
      <p:pic>
        <p:nvPicPr>
          <p:cNvPr id="6" name="Picture 18" descr="C:\Users\Susanna\OpenShare\Communications\EFA Corporate\Visual Identity\Pictogrammes\MedecinesClinicalTria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1" y="6928"/>
            <a:ext cx="1207549" cy="120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710118" cy="7452000"/>
          </a:xfrm>
        </p:spPr>
      </p:pic>
    </p:spTree>
    <p:extLst>
      <p:ext uri="{BB962C8B-B14F-4D97-AF65-F5344CB8AC3E}">
        <p14:creationId xmlns:p14="http://schemas.microsoft.com/office/powerpoint/2010/main" val="7429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36791" cy="1143000"/>
          </a:xfrm>
        </p:spPr>
        <p:txBody>
          <a:bodyPr>
            <a:normAutofit/>
          </a:bodyPr>
          <a:lstStyle/>
          <a:p>
            <a:pPr algn="l"/>
            <a:r>
              <a:rPr lang="nl-BE" sz="3200" dirty="0" smtClean="0"/>
              <a:t>Patient Capacity: Meet </a:t>
            </a:r>
            <a:r>
              <a:rPr lang="nl-BE" sz="3200" dirty="0"/>
              <a:t>&amp; Greet </a:t>
            </a:r>
            <a:r>
              <a:rPr lang="nl-BE" sz="3200" dirty="0" smtClean="0"/>
              <a:t>the EU 2014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754760" cy="4853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Evaluation:</a:t>
            </a:r>
          </a:p>
          <a:p>
            <a:r>
              <a:rPr lang="en-GB" sz="2800" dirty="0" smtClean="0"/>
              <a:t>Useful and relevant overall content, presentations, format of the meeting</a:t>
            </a:r>
          </a:p>
          <a:p>
            <a:r>
              <a:rPr lang="en-GB" sz="2800" dirty="0" smtClean="0"/>
              <a:t>Satisfaction with number of discussions, presentations, visits to institutions</a:t>
            </a:r>
          </a:p>
          <a:p>
            <a:r>
              <a:rPr lang="en-GB" sz="2800" dirty="0" smtClean="0"/>
              <a:t>Request for more meetings with MEPs and networking opportunities</a:t>
            </a:r>
          </a:p>
          <a:p>
            <a:r>
              <a:rPr lang="en-GB" sz="2800" dirty="0" smtClean="0"/>
              <a:t>Click for </a:t>
            </a:r>
            <a:r>
              <a:rPr lang="en-GB" sz="2800" dirty="0" smtClean="0">
                <a:hlinkClick r:id="rId2"/>
              </a:rPr>
              <a:t>Report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143000"/>
            <a:ext cx="360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/>
              <a:t>Suggestions for the future meetings: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Tour to EU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More information on the EU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Funding opportunities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76" y="0"/>
            <a:ext cx="1538924" cy="10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456001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6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/>
          <p:nvPr/>
        </p:nvSpPr>
        <p:spPr>
          <a:xfrm>
            <a:off x="1371600" y="6442501"/>
            <a:ext cx="4032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600" dirty="0" smtClean="0">
                <a:latin typeface="+mn-lt"/>
              </a:rPr>
              <a:t>EFA </a:t>
            </a:r>
            <a:r>
              <a:rPr lang="nl-BE" sz="1600" dirty="0">
                <a:latin typeface="+mn-lt"/>
              </a:rPr>
              <a:t>has its </a:t>
            </a:r>
            <a:r>
              <a:rPr lang="nl-BE" sz="1600" dirty="0" smtClean="0">
                <a:latin typeface="+mn-lt"/>
              </a:rPr>
              <a:t>central office </a:t>
            </a:r>
            <a:r>
              <a:rPr lang="nl-BE" sz="1600" dirty="0">
                <a:latin typeface="+mn-lt"/>
              </a:rPr>
              <a:t>in Brussels, Belgium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651" t="26480" r="44469" b="17833"/>
          <a:stretch/>
        </p:blipFill>
        <p:spPr>
          <a:xfrm>
            <a:off x="-27710" y="1498"/>
            <a:ext cx="7865655" cy="72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526"/>
            <a:ext cx="8244408" cy="1278285"/>
          </a:xfrm>
        </p:spPr>
        <p:txBody>
          <a:bodyPr>
            <a:noAutofit/>
          </a:bodyPr>
          <a:lstStyle/>
          <a:p>
            <a:pPr algn="r"/>
            <a:r>
              <a:rPr lang="nl-BE" sz="4000" dirty="0" smtClean="0"/>
              <a:t>Members</a:t>
            </a:r>
            <a:endParaRPr lang="nl-BE" sz="4000" dirty="0">
              <a:solidFill>
                <a:schemeClr val="tx2"/>
              </a:solidFill>
            </a:endParaRPr>
          </a:p>
        </p:txBody>
      </p:sp>
      <p:sp>
        <p:nvSpPr>
          <p:cNvPr id="6" name="Content Placeholder 11"/>
          <p:cNvSpPr txBox="1">
            <a:spLocks noGrp="1"/>
          </p:cNvSpPr>
          <p:nvPr>
            <p:ph idx="1"/>
          </p:nvPr>
        </p:nvSpPr>
        <p:spPr>
          <a:xfrm>
            <a:off x="5867400" y="1999198"/>
            <a:ext cx="3124200" cy="3276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400" dirty="0" smtClean="0">
                <a:latin typeface="+mn-lt"/>
              </a:rPr>
              <a:t>40 allergy, asthma and COPD patient organisations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400" dirty="0" smtClean="0">
                <a:latin typeface="+mn-lt"/>
              </a:rPr>
              <a:t>in 24 </a:t>
            </a:r>
            <a:r>
              <a:rPr lang="nl-BE" sz="2400" dirty="0">
                <a:latin typeface="+mn-lt"/>
              </a:rPr>
              <a:t>European </a:t>
            </a:r>
            <a:r>
              <a:rPr lang="nl-BE" sz="2400" dirty="0" smtClean="0">
                <a:latin typeface="+mn-lt"/>
              </a:rPr>
              <a:t>countries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nl-BE" sz="2400" dirty="0" smtClean="0">
                <a:latin typeface="+mn-lt"/>
              </a:rPr>
              <a:t>Representing 500,000 patients in Europe</a:t>
            </a:r>
            <a:endParaRPr lang="nl-B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Patient Capacity:  Patient Education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4582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First EFA </a:t>
            </a:r>
            <a:r>
              <a:rPr lang="nl-BE" b="1" dirty="0" smtClean="0"/>
              <a:t>Patient Education Working Group (2015)</a:t>
            </a:r>
          </a:p>
          <a:p>
            <a:pPr>
              <a:buClr>
                <a:schemeClr val="accent1"/>
              </a:buClr>
            </a:pPr>
            <a:r>
              <a:rPr lang="nl-BE" sz="2800" dirty="0" smtClean="0"/>
              <a:t>Collection &amp; repository of </a:t>
            </a:r>
            <a:r>
              <a:rPr lang="nl-BE" sz="2800" b="1" dirty="0" smtClean="0"/>
              <a:t>existing patient education resources </a:t>
            </a:r>
            <a:r>
              <a:rPr lang="nl-BE" sz="2800" dirty="0" smtClean="0"/>
              <a:t>and </a:t>
            </a:r>
            <a:r>
              <a:rPr lang="nl-BE" sz="2800" b="1" dirty="0" smtClean="0"/>
              <a:t>best practices of self-management</a:t>
            </a:r>
            <a:endParaRPr lang="nl-BE" sz="2800" dirty="0"/>
          </a:p>
          <a:p>
            <a:pPr>
              <a:buClr>
                <a:schemeClr val="accent1"/>
              </a:buClr>
            </a:pPr>
            <a:r>
              <a:rPr lang="nl-BE" sz="2800" dirty="0" smtClean="0"/>
              <a:t>Development of a questionnaire for patients on patient education experiences</a:t>
            </a:r>
          </a:p>
          <a:p>
            <a:pPr>
              <a:buClr>
                <a:schemeClr val="accent1"/>
              </a:buClr>
            </a:pPr>
            <a:r>
              <a:rPr lang="nl-BE" sz="2800" dirty="0" smtClean="0"/>
              <a:t>EFA Patient education/empowerment guidelines????</a:t>
            </a:r>
          </a:p>
        </p:txBody>
      </p:sp>
    </p:spTree>
    <p:extLst>
      <p:ext uri="{BB962C8B-B14F-4D97-AF65-F5344CB8AC3E}">
        <p14:creationId xmlns:p14="http://schemas.microsoft.com/office/powerpoint/2010/main" val="17821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57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0C0"/>
                </a:solidFill>
              </a:rPr>
              <a:t>Patients at risk: Tobacco Advocacy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39879"/>
            <a:ext cx="8964488" cy="551723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400" dirty="0"/>
              <a:t>S</a:t>
            </a:r>
            <a:r>
              <a:rPr lang="en-US" sz="2400" dirty="0" smtClean="0"/>
              <a:t>tricter </a:t>
            </a:r>
            <a:r>
              <a:rPr lang="en-US" sz="2400" dirty="0"/>
              <a:t>EU </a:t>
            </a:r>
            <a:r>
              <a:rPr lang="en-US" sz="2400" b="1" dirty="0"/>
              <a:t>tobacco products directive </a:t>
            </a:r>
            <a:r>
              <a:rPr lang="en-US" sz="2400" dirty="0"/>
              <a:t>+ support Asthma Society of Ireland activities on </a:t>
            </a:r>
            <a:r>
              <a:rPr lang="en-US" sz="2400" b="1" dirty="0"/>
              <a:t>plain packaging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Patients’ perspective </a:t>
            </a:r>
            <a:r>
              <a:rPr lang="en-US" sz="2400" dirty="0" smtClean="0"/>
              <a:t>at </a:t>
            </a:r>
            <a:r>
              <a:rPr lang="en-US" sz="2400" b="1" dirty="0" smtClean="0"/>
              <a:t>European and World Conferences </a:t>
            </a:r>
            <a:r>
              <a:rPr lang="en-US" sz="2400" b="1" dirty="0"/>
              <a:t>on Tobacco or Health</a:t>
            </a:r>
            <a:r>
              <a:rPr lang="en-US" sz="2400" dirty="0"/>
              <a:t> and in the </a:t>
            </a:r>
            <a:r>
              <a:rPr lang="en-US" sz="2400" b="1" dirty="0"/>
              <a:t>World Tobacco </a:t>
            </a:r>
            <a:r>
              <a:rPr lang="en-US" sz="2400" b="1" dirty="0" smtClean="0"/>
              <a:t>Atlas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://www.tobaccoatlas.org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 </a:t>
            </a:r>
          </a:p>
          <a:p>
            <a:pPr>
              <a:spcBef>
                <a:spcPts val="300"/>
              </a:spcBef>
            </a:pPr>
            <a:r>
              <a:rPr lang="en-GB" sz="2400" dirty="0" smtClean="0"/>
              <a:t>EFA-ENSP </a:t>
            </a:r>
            <a:r>
              <a:rPr lang="en-GB" sz="2400" b="1" dirty="0">
                <a:hlinkClick r:id="rId3"/>
              </a:rPr>
              <a:t>guide on implementation of new EU rules on electronic </a:t>
            </a:r>
            <a:r>
              <a:rPr lang="en-GB" sz="2400" b="1" dirty="0" smtClean="0">
                <a:hlinkClick r:id="rId3"/>
              </a:rPr>
              <a:t>cigarettes </a:t>
            </a:r>
            <a:r>
              <a:rPr lang="en-GB" sz="2400" dirty="0" smtClean="0"/>
              <a:t>+ </a:t>
            </a:r>
            <a:r>
              <a:rPr lang="en-GB" sz="2400" dirty="0"/>
              <a:t>support patients’ involvement in the implementation of the </a:t>
            </a:r>
            <a:r>
              <a:rPr lang="en-GB" sz="2400" b="1" dirty="0"/>
              <a:t>EU tobacco products directive </a:t>
            </a:r>
            <a:endParaRPr lang="en-GB" sz="2400" b="1" dirty="0" smtClean="0"/>
          </a:p>
          <a:p>
            <a:pPr>
              <a:spcBef>
                <a:spcPts val="300"/>
              </a:spcBef>
            </a:pPr>
            <a:r>
              <a:rPr lang="en-GB" sz="2400" dirty="0"/>
              <a:t>C</a:t>
            </a:r>
            <a:r>
              <a:rPr lang="en-GB" sz="2400" dirty="0" smtClean="0"/>
              <a:t>ontribute </a:t>
            </a:r>
            <a:r>
              <a:rPr lang="en-GB" sz="2400" dirty="0"/>
              <a:t>to the supervision of the implementation of the </a:t>
            </a:r>
            <a:r>
              <a:rPr lang="en-GB" sz="2400" b="1" dirty="0" smtClean="0"/>
              <a:t>FCTC </a:t>
            </a:r>
            <a:r>
              <a:rPr lang="en-GB" sz="2400" dirty="0" smtClean="0"/>
              <a:t>from </a:t>
            </a:r>
            <a:r>
              <a:rPr lang="en-GB" sz="2400" dirty="0"/>
              <a:t>patients’ </a:t>
            </a:r>
            <a:r>
              <a:rPr lang="en-GB" sz="2400" dirty="0" smtClean="0"/>
              <a:t>perspective</a:t>
            </a:r>
          </a:p>
          <a:p>
            <a:pPr>
              <a:spcBef>
                <a:spcPts val="300"/>
              </a:spcBef>
            </a:pPr>
            <a:r>
              <a:rPr lang="en-GB" sz="2400" dirty="0"/>
              <a:t>Encourage </a:t>
            </a:r>
            <a:r>
              <a:rPr lang="en-GB" sz="2400" b="1" dirty="0"/>
              <a:t>EU legislative developments </a:t>
            </a:r>
            <a:r>
              <a:rPr lang="en-GB" sz="2400" dirty="0"/>
              <a:t>in tobacco control </a:t>
            </a:r>
            <a:r>
              <a:rPr lang="en-GB" sz="2400" dirty="0" smtClean="0"/>
              <a:t>(smoke-free </a:t>
            </a:r>
            <a:r>
              <a:rPr lang="en-GB" sz="2400" dirty="0"/>
              <a:t>workplaces, increased taxation and stricter advertisement)</a:t>
            </a:r>
          </a:p>
          <a:p>
            <a:pPr>
              <a:spcBef>
                <a:spcPts val="300"/>
              </a:spcBef>
            </a:pPr>
            <a:r>
              <a:rPr lang="en-GB" sz="2400" dirty="0">
                <a:hlinkClick r:id="rId4"/>
              </a:rPr>
              <a:t>Press </a:t>
            </a:r>
            <a:r>
              <a:rPr lang="en-GB" sz="2400" dirty="0" smtClean="0">
                <a:hlinkClick r:id="rId4"/>
              </a:rPr>
              <a:t>releases</a:t>
            </a:r>
            <a:r>
              <a:rPr lang="en-GB" sz="2400" dirty="0" smtClean="0"/>
              <a:t> </a:t>
            </a:r>
            <a:r>
              <a:rPr lang="en-GB" sz="2400" dirty="0"/>
              <a:t>for </a:t>
            </a:r>
            <a:r>
              <a:rPr lang="en-GB" sz="2400" b="1" dirty="0"/>
              <a:t>World No Tobacco Day </a:t>
            </a:r>
            <a:r>
              <a:rPr lang="en-GB" sz="2400" b="1" dirty="0" smtClean="0"/>
              <a:t>2015</a:t>
            </a:r>
            <a:endParaRPr lang="en-GB" sz="2400" dirty="0"/>
          </a:p>
          <a:p>
            <a:pPr>
              <a:spcBef>
                <a:spcPts val="300"/>
              </a:spcBef>
              <a:buClr>
                <a:schemeClr val="accent1"/>
              </a:buClr>
              <a:buFontTx/>
              <a:buChar char="−"/>
            </a:pPr>
            <a:endParaRPr lang="en-GB" sz="2100" dirty="0" smtClean="0"/>
          </a:p>
        </p:txBody>
      </p:sp>
      <p:pic>
        <p:nvPicPr>
          <p:cNvPr id="4" name="Picture 21" descr="C:\Users\Susanna\OpenShare\Communications\EFA Corporate\Visual Identity\Pictogrammes\TobaccoSmok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6375"/>
            <a:ext cx="990600" cy="1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6632"/>
            <a:ext cx="9098973" cy="1083946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70C0"/>
                </a:solidFill>
              </a:rPr>
              <a:t>Patients at risk: Air quality Advocacy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0" y="1339879"/>
            <a:ext cx="8733656" cy="551723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GB" sz="2200" b="1" dirty="0" smtClean="0"/>
              <a:t>EFA working group on environmental determinants </a:t>
            </a:r>
          </a:p>
          <a:p>
            <a:pPr>
              <a:spcBef>
                <a:spcPts val="300"/>
              </a:spcBef>
            </a:pPr>
            <a:r>
              <a:rPr lang="en-GB" sz="2200" b="1" dirty="0" smtClean="0"/>
              <a:t>EU clean air package: </a:t>
            </a:r>
            <a:r>
              <a:rPr lang="en-GB" sz="2200" dirty="0" smtClean="0"/>
              <a:t>patient needs + joint NGOs advocacy to </a:t>
            </a:r>
            <a:r>
              <a:rPr lang="en-GB" sz="2200" dirty="0"/>
              <a:t>keep air quality </a:t>
            </a:r>
            <a:r>
              <a:rPr lang="en-GB" sz="2200" dirty="0" smtClean="0"/>
              <a:t>legislation </a:t>
            </a:r>
            <a:r>
              <a:rPr lang="en-GB" sz="2200" dirty="0"/>
              <a:t>high in the agenda of the new </a:t>
            </a:r>
            <a:r>
              <a:rPr lang="en-GB" sz="2200" dirty="0" smtClean="0"/>
              <a:t>Commission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Advocacy letters to Ministers &amp; Members of the European Parliament + amendments on pollen monitoring</a:t>
            </a:r>
          </a:p>
          <a:p>
            <a:pPr>
              <a:spcBef>
                <a:spcPts val="300"/>
              </a:spcBef>
            </a:pPr>
            <a:r>
              <a:rPr lang="en-GB" sz="2200" dirty="0"/>
              <a:t>P</a:t>
            </a:r>
            <a:r>
              <a:rPr lang="en-GB" sz="2200" dirty="0" smtClean="0"/>
              <a:t>atient-centred </a:t>
            </a:r>
            <a:r>
              <a:rPr lang="en-GB" sz="2200" b="1" dirty="0" smtClean="0"/>
              <a:t>strategy on indoor air quality </a:t>
            </a:r>
            <a:r>
              <a:rPr lang="en-GB" sz="2200" dirty="0" smtClean="0"/>
              <a:t>and </a:t>
            </a:r>
            <a:r>
              <a:rPr lang="en-GB" sz="2200" b="1" dirty="0" smtClean="0"/>
              <a:t>stricter outdoor air quality limit values</a:t>
            </a:r>
            <a:endParaRPr lang="en-GB" sz="2200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hlinkClick r:id="rId2"/>
              </a:rPr>
              <a:t>www.knowyourairforhealth.eu</a:t>
            </a:r>
            <a:r>
              <a:rPr lang="en-GB" sz="2000" dirty="0" smtClean="0"/>
              <a:t> (EN, DE, IT, PL, S) and HEAL membership </a:t>
            </a:r>
          </a:p>
          <a:p>
            <a:pPr marL="342900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200" b="1" dirty="0" smtClean="0"/>
              <a:t>European </a:t>
            </a:r>
            <a:r>
              <a:rPr lang="en-GB" sz="2200" b="1" dirty="0"/>
              <a:t>Parliament Interest Group on Allergy and </a:t>
            </a:r>
            <a:r>
              <a:rPr lang="en-GB" sz="2200" b="1" dirty="0" smtClean="0"/>
              <a:t>Asthma with EAACI</a:t>
            </a:r>
          </a:p>
          <a:p>
            <a:pPr marL="742950" lvl="2" indent="-342900">
              <a:spcBef>
                <a:spcPts val="300"/>
              </a:spcBef>
            </a:pPr>
            <a:r>
              <a:rPr lang="en-GB" sz="2000" dirty="0" smtClean="0"/>
              <a:t>First </a:t>
            </a:r>
            <a:r>
              <a:rPr lang="en-GB" sz="2000" dirty="0"/>
              <a:t>public event </a:t>
            </a:r>
            <a:r>
              <a:rPr lang="en-GB" sz="2000" dirty="0" smtClean="0"/>
              <a:t>2 July </a:t>
            </a:r>
            <a:r>
              <a:rPr lang="en-GB" sz="2000" dirty="0"/>
              <a:t>on the link between air pollution, asthma and allergy two weeks ahead of the ENVI vote on national emissions ceilings directive</a:t>
            </a:r>
          </a:p>
          <a:p>
            <a:pPr>
              <a:spcBef>
                <a:spcPts val="300"/>
              </a:spcBef>
              <a:buClr>
                <a:schemeClr val="accent1"/>
              </a:buClr>
              <a:buFontTx/>
              <a:buChar char="−"/>
            </a:pPr>
            <a:endParaRPr lang="en-GB" sz="2200" b="1" dirty="0"/>
          </a:p>
        </p:txBody>
      </p:sp>
      <p:pic>
        <p:nvPicPr>
          <p:cNvPr id="4" name="Picture 13" descr="C:\Users\Susanna\OpenShare\Communications\EFA Corporate\Visual Identity\Pictogrammes\AirPollu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0782"/>
            <a:ext cx="1143000" cy="11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Susanna\OpenShare\Communications\EFA Corporate\Visual Identity\Pictogrammes\PollenAllerg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19" y="5722819"/>
            <a:ext cx="1146981" cy="11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Partnerships</a:t>
            </a:r>
            <a:r>
              <a:rPr lang="en-GB" sz="3200" dirty="0" smtClean="0"/>
              <a:t> – maximise expertise &amp; impact, inject patient perspective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HCPs</a:t>
            </a:r>
            <a:r>
              <a:rPr lang="en-GB" sz="2800" dirty="0" smtClean="0"/>
              <a:t>: IPCRG, ERS &amp; ELF, EAACI, PGEU, UEMS, ARIA, GOLD</a:t>
            </a:r>
          </a:p>
          <a:p>
            <a:r>
              <a:rPr lang="en-GB" sz="2800" b="1" dirty="0" smtClean="0"/>
              <a:t>Other patient groups</a:t>
            </a:r>
            <a:r>
              <a:rPr lang="en-GB" sz="2800" dirty="0" smtClean="0"/>
              <a:t>: EPF, PHA Europe, Cystic Fibrosis Europe, </a:t>
            </a:r>
            <a:r>
              <a:rPr lang="en-GB" sz="2800" dirty="0" err="1" smtClean="0"/>
              <a:t>LuCe</a:t>
            </a:r>
            <a:r>
              <a:rPr lang="en-GB" sz="2800" dirty="0" smtClean="0"/>
              <a:t>, EURORDIS </a:t>
            </a:r>
          </a:p>
          <a:p>
            <a:r>
              <a:rPr lang="en-GB" sz="2800" b="1" dirty="0" smtClean="0"/>
              <a:t>Disability</a:t>
            </a:r>
            <a:r>
              <a:rPr lang="en-GB" sz="2800" dirty="0" smtClean="0"/>
              <a:t>: EDF</a:t>
            </a:r>
          </a:p>
          <a:p>
            <a:r>
              <a:rPr lang="en-GB" sz="2800" b="1" dirty="0" smtClean="0"/>
              <a:t>Tobacco control</a:t>
            </a:r>
            <a:r>
              <a:rPr lang="en-GB" sz="2800" dirty="0" smtClean="0"/>
              <a:t>: ENSP, EPHA, EHN, ECL</a:t>
            </a:r>
          </a:p>
          <a:p>
            <a:r>
              <a:rPr lang="en-GB" sz="2800" b="1" dirty="0" smtClean="0"/>
              <a:t>Air Quality</a:t>
            </a:r>
            <a:r>
              <a:rPr lang="en-GB" sz="2800" dirty="0" smtClean="0"/>
              <a:t>: HEAL, EBB, EAS, IRS</a:t>
            </a:r>
          </a:p>
          <a:p>
            <a:r>
              <a:rPr lang="en-GB" sz="2800" b="1" dirty="0" smtClean="0"/>
              <a:t>GARD &amp; EC</a:t>
            </a:r>
          </a:p>
          <a:p>
            <a:r>
              <a:rPr lang="en-GB" sz="2800" b="1" dirty="0" smtClean="0"/>
              <a:t>Other: </a:t>
            </a:r>
            <a:r>
              <a:rPr lang="en-GB" sz="2800" dirty="0" smtClean="0"/>
              <a:t>ACI Europe</a:t>
            </a:r>
            <a:endParaRPr lang="fr-BE" sz="2800" dirty="0"/>
          </a:p>
        </p:txBody>
      </p:sp>
      <p:sp>
        <p:nvSpPr>
          <p:cNvPr id="4" name="TextBox 3"/>
          <p:cNvSpPr txBox="1"/>
          <p:nvPr/>
        </p:nvSpPr>
        <p:spPr>
          <a:xfrm rot="19930959">
            <a:off x="5112266" y="5185240"/>
            <a:ext cx="3914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You are key partner</a:t>
            </a:r>
            <a:endParaRPr lang="fr-B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829811" cy="70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577663">
            <a:off x="179623" y="3636643"/>
            <a:ext cx="30743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@</a:t>
            </a:r>
            <a:r>
              <a:rPr lang="en-GB" sz="3600" b="1" dirty="0" err="1" smtClean="0"/>
              <a:t>EFA_Patients</a:t>
            </a:r>
            <a:endParaRPr lang="fr-BE" sz="3600" b="1" dirty="0"/>
          </a:p>
        </p:txBody>
      </p:sp>
    </p:spTree>
    <p:extLst>
      <p:ext uri="{BB962C8B-B14F-4D97-AF65-F5344CB8AC3E}">
        <p14:creationId xmlns:p14="http://schemas.microsoft.com/office/powerpoint/2010/main" val="20473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:\2014\20140616 EFA AGM\IMG_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4636"/>
            <a:ext cx="7536000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28600" y="152400"/>
            <a:ext cx="2819400" cy="1752600"/>
          </a:xfrm>
          <a:prstGeom prst="wedgeRoundRectCallout">
            <a:avLst>
              <a:gd name="adj1" fmla="val 71707"/>
              <a:gd name="adj2" fmla="val 514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Thank you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to collaborate with Patient Groups on Equal level</a:t>
            </a:r>
            <a:endParaRPr lang="fr-BE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943600"/>
            <a:ext cx="615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We need YOU and you need US</a:t>
            </a:r>
            <a:endParaRPr lang="fr-BE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67813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0" y="793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linic Slab Book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linic Slab Book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linic Slab Book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linic Slab Book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linic Slab Book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linic Slab Book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linic Slab Book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linic Slab Book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linic Slab Book" charset="0"/>
              </a:defRPr>
            </a:lvl9pPr>
          </a:lstStyle>
          <a:p>
            <a:pPr algn="ctr"/>
            <a:r>
              <a:rPr lang="en-GB" altLang="fr-FR" b="1">
                <a:solidFill>
                  <a:schemeClr val="bg1"/>
                </a:solidFill>
              </a:rPr>
              <a:t>PATIENTS &amp; SCIENTISTS IN ACTION!</a:t>
            </a:r>
          </a:p>
          <a:p>
            <a:pPr algn="ctr"/>
            <a:r>
              <a:rPr lang="en-GB" altLang="fr-FR" b="1">
                <a:solidFill>
                  <a:schemeClr val="bg1"/>
                </a:solidFill>
              </a:rPr>
              <a:t>with Keith Taylor, MEP at the EP</a:t>
            </a:r>
            <a:endParaRPr lang="fr-BE" altLang="fr-FR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354689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</a:t>
            </a:r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0" y="59319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dirty="0" smtClean="0"/>
              <a:t>Advocates </a:t>
            </a:r>
            <a:r>
              <a:rPr lang="en-US" dirty="0"/>
              <a:t>at EU level for the needs of people with allergies, asthma and </a:t>
            </a:r>
            <a:r>
              <a:rPr lang="en-US" dirty="0" smtClean="0"/>
              <a:t>COPD –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dirty="0" smtClean="0"/>
              <a:t>Values </a:t>
            </a:r>
            <a:r>
              <a:rPr lang="en-US" dirty="0"/>
              <a:t>all members </a:t>
            </a:r>
            <a:r>
              <a:rPr lang="en-US" dirty="0" smtClean="0"/>
              <a:t>equally - Implements </a:t>
            </a:r>
            <a:r>
              <a:rPr lang="en-US" dirty="0"/>
              <a:t>best </a:t>
            </a:r>
            <a:r>
              <a:rPr lang="en-US" dirty="0" smtClean="0"/>
              <a:t>practices - Creates patient-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dirty="0" smtClean="0"/>
              <a:t>driven projects - Cooperates  </a:t>
            </a:r>
            <a:r>
              <a:rPr lang="en-US" dirty="0"/>
              <a:t>with healthcare professionals, scientists, other NGOs</a:t>
            </a:r>
          </a:p>
        </p:txBody>
      </p:sp>
    </p:spTree>
    <p:extLst>
      <p:ext uri="{BB962C8B-B14F-4D97-AF65-F5344CB8AC3E}">
        <p14:creationId xmlns:p14="http://schemas.microsoft.com/office/powerpoint/2010/main" val="35643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r"/>
            <a:r>
              <a:rPr lang="en-GB" dirty="0" smtClean="0"/>
              <a:t>EFA 2015-2020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77750"/>
              </p:ext>
            </p:extLst>
          </p:nvPr>
        </p:nvGraphicFramePr>
        <p:xfrm>
          <a:off x="34636" y="609600"/>
          <a:ext cx="91440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6000"/>
                    </a14:imgEffect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903509"/>
            <a:ext cx="1047138" cy="9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6096000"/>
            <a:ext cx="4242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HEALTH IN ALL POLICIES</a:t>
            </a:r>
            <a:endParaRPr lang="fr-BE" sz="3200" b="1" dirty="0"/>
          </a:p>
        </p:txBody>
      </p:sp>
    </p:spTree>
    <p:extLst>
      <p:ext uri="{BB962C8B-B14F-4D97-AF65-F5344CB8AC3E}">
        <p14:creationId xmlns:p14="http://schemas.microsoft.com/office/powerpoint/2010/main" val="21750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fo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9" descr="EFA-logo-TR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593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fr-FR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EFA and its Members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352799" y="4419600"/>
            <a:ext cx="5776913" cy="2206511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Font typeface="Calibri" panose="020F0502020204030204" pitchFamily="34" charset="0"/>
              <a:buChar char="→"/>
              <a:defRPr/>
            </a:pPr>
            <a:r>
              <a:rPr lang="nl-BE" sz="2200" dirty="0" smtClean="0">
                <a:latin typeface="Calibri" panose="020F0502020204030204" pitchFamily="34" charset="0"/>
              </a:rPr>
              <a:t>Uniting patient groups at </a:t>
            </a:r>
            <a:r>
              <a:rPr lang="nl-BE" sz="2200" dirty="0">
                <a:latin typeface="Calibri" panose="020F0502020204030204" pitchFamily="34" charset="0"/>
              </a:rPr>
              <a:t>the EU level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Font typeface="Calibri" panose="020F0502020204030204" pitchFamily="34" charset="0"/>
              <a:buChar char="→"/>
              <a:defRPr/>
            </a:pPr>
            <a:r>
              <a:rPr lang="nl-BE" sz="2200" dirty="0">
                <a:latin typeface="Calibri" panose="020F0502020204030204" pitchFamily="34" charset="0"/>
              </a:rPr>
              <a:t>Collaboration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Font typeface="Calibri" panose="020F0502020204030204" pitchFamily="34" charset="0"/>
              <a:buChar char="→"/>
              <a:defRPr/>
            </a:pPr>
            <a:r>
              <a:rPr lang="nl-BE" sz="2200" dirty="0">
                <a:latin typeface="Calibri" panose="020F0502020204030204" pitchFamily="34" charset="0"/>
              </a:rPr>
              <a:t>Sharing knowledge &amp; best practices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Font typeface="Calibri" panose="020F0502020204030204" pitchFamily="34" charset="0"/>
              <a:buChar char="→"/>
              <a:defRPr/>
            </a:pPr>
            <a:r>
              <a:rPr lang="nl-BE" sz="2200" dirty="0">
                <a:latin typeface="Calibri" panose="020F0502020204030204" pitchFamily="34" charset="0"/>
              </a:rPr>
              <a:t>Capacity building</a:t>
            </a:r>
          </a:p>
          <a:p>
            <a:pPr lvl="1" eaLnBrk="1" fontAlgn="auto" hangingPunct="1">
              <a:spcAft>
                <a:spcPts val="0"/>
              </a:spcAft>
              <a:buClr>
                <a:srgbClr val="0070C0"/>
              </a:buClr>
              <a:buFont typeface="Calibri" panose="020F0502020204030204" pitchFamily="34" charset="0"/>
              <a:buChar char="→"/>
              <a:defRPr/>
            </a:pPr>
            <a:r>
              <a:rPr lang="nl-BE" sz="2200" dirty="0">
                <a:latin typeface="Calibri" panose="020F0502020204030204" pitchFamily="34" charset="0"/>
              </a:rPr>
              <a:t>Tools/Facilitation for policy </a:t>
            </a:r>
            <a:r>
              <a:rPr lang="nl-BE" sz="2200" dirty="0" smtClean="0">
                <a:latin typeface="Calibri" panose="020F0502020204030204" pitchFamily="34" charset="0"/>
              </a:rPr>
              <a:t>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0600" b="21650"/>
          <a:stretch/>
        </p:blipFill>
        <p:spPr>
          <a:xfrm>
            <a:off x="-125507" y="0"/>
            <a:ext cx="9380725" cy="42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5343" y="3779161"/>
            <a:ext cx="28932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EFA Family, AGM 2015, Spain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3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</a:schemeClr>
            </a:gs>
            <a:gs pos="57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EFA in Education</a:t>
            </a:r>
            <a:endParaRPr lang="nl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311116"/>
          </a:xfrm>
        </p:spPr>
        <p:txBody>
          <a:bodyPr>
            <a:no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200" dirty="0" smtClean="0"/>
              <a:t>Develop our own projects to meet </a:t>
            </a:r>
            <a:r>
              <a:rPr lang="en-GB" sz="2200" b="1" dirty="0" smtClean="0"/>
              <a:t>member organisations</a:t>
            </a:r>
            <a:r>
              <a:rPr lang="en-GB" sz="2200" dirty="0" smtClean="0"/>
              <a:t>’ needs</a:t>
            </a:r>
            <a:endParaRPr lang="nl-BE" sz="2200" dirty="0" smtClean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200" dirty="0" smtClean="0"/>
              <a:t>Provide </a:t>
            </a:r>
            <a:r>
              <a:rPr lang="en-GB" sz="2200" b="1" dirty="0" smtClean="0"/>
              <a:t>access </a:t>
            </a:r>
            <a:r>
              <a:rPr lang="en-GB" sz="2200" b="1" dirty="0"/>
              <a:t>to </a:t>
            </a:r>
            <a:r>
              <a:rPr lang="en-GB" sz="2200" b="1" dirty="0" smtClean="0"/>
              <a:t>information, educational </a:t>
            </a:r>
            <a:r>
              <a:rPr lang="en-GB" sz="2200" b="1" dirty="0"/>
              <a:t>tools </a:t>
            </a:r>
            <a:r>
              <a:rPr lang="en-GB" sz="2200" b="1" dirty="0" smtClean="0"/>
              <a:t>and opportunities </a:t>
            </a:r>
            <a:r>
              <a:rPr lang="en-GB" sz="2200" dirty="0" smtClean="0"/>
              <a:t>for project involvement in patient-friendly language 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200" dirty="0" smtClean="0"/>
              <a:t>Ensure </a:t>
            </a:r>
            <a:r>
              <a:rPr lang="en-GB" sz="2200" dirty="0"/>
              <a:t>active </a:t>
            </a:r>
            <a:r>
              <a:rPr lang="en-GB" sz="2200" b="1" dirty="0" smtClean="0"/>
              <a:t>involvement </a:t>
            </a:r>
            <a:r>
              <a:rPr lang="en-GB" sz="2200" b="1" dirty="0"/>
              <a:t>of patients </a:t>
            </a:r>
            <a:r>
              <a:rPr lang="en-GB" sz="2200" dirty="0"/>
              <a:t>in all decisions regarding their </a:t>
            </a:r>
            <a:r>
              <a:rPr lang="en-GB" sz="2200" dirty="0" smtClean="0"/>
              <a:t>health</a:t>
            </a:r>
            <a:endParaRPr lang="nl-BE" sz="2200" dirty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200" dirty="0" smtClean="0"/>
              <a:t>Represent and act </a:t>
            </a:r>
            <a:r>
              <a:rPr lang="en-GB" sz="2200" dirty="0"/>
              <a:t>as liaison between people with allergy, asthma and COPD and </a:t>
            </a:r>
            <a:r>
              <a:rPr lang="en-GB" sz="2200" b="1" dirty="0"/>
              <a:t>EU </a:t>
            </a:r>
            <a:r>
              <a:rPr lang="en-GB" sz="2200" b="1" dirty="0" smtClean="0"/>
              <a:t>policy-makers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200" dirty="0" smtClean="0"/>
              <a:t>Develop </a:t>
            </a:r>
            <a:r>
              <a:rPr lang="en-GB" sz="2200" dirty="0"/>
              <a:t>and </a:t>
            </a:r>
            <a:r>
              <a:rPr lang="en-GB" sz="2200" dirty="0" smtClean="0"/>
              <a:t>promote </a:t>
            </a:r>
            <a:r>
              <a:rPr lang="en-GB" sz="2200" b="1" dirty="0"/>
              <a:t>long term partnerships with other NGOs and </a:t>
            </a:r>
            <a:r>
              <a:rPr lang="en-GB" sz="2200" b="1" dirty="0" smtClean="0"/>
              <a:t>industry</a:t>
            </a:r>
            <a:endParaRPr lang="en-GB" sz="2200" dirty="0" smtClean="0"/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200" dirty="0" smtClean="0"/>
              <a:t>Strengthen </a:t>
            </a:r>
            <a:r>
              <a:rPr lang="en-GB" sz="2200" b="1" dirty="0" smtClean="0"/>
              <a:t>patient role in EU research</a:t>
            </a:r>
            <a:r>
              <a:rPr lang="en-GB" sz="2200" dirty="0" smtClean="0"/>
              <a:t> by facilitating meaningful patient contribution and communicating EU projects results</a:t>
            </a:r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15387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355160" cy="1143000"/>
          </a:xfrm>
        </p:spPr>
        <p:txBody>
          <a:bodyPr>
            <a:noAutofit/>
          </a:bodyPr>
          <a:lstStyle/>
          <a:p>
            <a:r>
              <a:rPr lang="fr-BE" sz="3600" dirty="0" err="1" smtClean="0"/>
              <a:t>EFA’s</a:t>
            </a:r>
            <a:r>
              <a:rPr lang="fr-BE" sz="3600" dirty="0" smtClean="0"/>
              <a:t> </a:t>
            </a:r>
            <a:r>
              <a:rPr lang="fr-BE" sz="3600" dirty="0" err="1" smtClean="0"/>
              <a:t>Educational</a:t>
            </a:r>
            <a:r>
              <a:rPr lang="fr-BE" sz="3600" dirty="0" smtClean="0"/>
              <a:t> </a:t>
            </a:r>
            <a:r>
              <a:rPr lang="fr-BE" sz="3600" dirty="0" err="1" smtClean="0"/>
              <a:t>Activities</a:t>
            </a:r>
            <a:endParaRPr lang="nl-BE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489744"/>
              </p:ext>
            </p:extLst>
          </p:nvPr>
        </p:nvGraphicFramePr>
        <p:xfrm>
          <a:off x="609600" y="1219200"/>
          <a:ext cx="8363272" cy="447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7787208"/>
              </a:tblGrid>
              <a:tr h="472440">
                <a:tc gridSpan="2"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Care: </a:t>
                      </a:r>
                      <a:r>
                        <a:rPr lang="en-US" sz="2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Multiannual Patient led Projects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19648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Allergy Awareness Project:  support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level advocacy campaigns 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691480"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Asthma Health Literacy Project for Adolescents with Asthma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increase knowledge of adolescents with asthma to improve their treatment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COPD Project: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approach to work with payers 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Oxygen Harmonization Project: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Informative leaflet for patients and booklet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440">
                <a:tc gridSpan="2"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Equality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Capacity Building </a:t>
                      </a:r>
                      <a:r>
                        <a:rPr lang="en-US" sz="2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endParaRPr lang="en-US" sz="2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68424">
                <a:tc>
                  <a:txBody>
                    <a:bodyPr/>
                    <a:lstStyle/>
                    <a:p>
                      <a:r>
                        <a:rPr lang="nl-BE" dirty="0" smtClean="0"/>
                        <a:t>1</a:t>
                      </a:r>
                      <a:endParaRPr lang="nl-BE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on EMA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functioning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nl-BE" dirty="0" smtClean="0"/>
                        <a:t>2</a:t>
                      </a:r>
                      <a:endParaRPr lang="nl-B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Meet and Greet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EU Institutions Training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nl-BE" dirty="0" smtClean="0"/>
                        <a:t>3</a:t>
                      </a:r>
                      <a:endParaRPr lang="nl-BE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 Education Working Group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nl-BE" dirty="0" smtClean="0"/>
                        <a:t>4</a:t>
                      </a:r>
                      <a:endParaRPr lang="nl-BE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EFA Member 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Capacity Building Project: 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strengthen capacity &amp; skills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29559" cy="1143000"/>
          </a:xfrm>
        </p:spPr>
        <p:txBody>
          <a:bodyPr>
            <a:normAutofit fontScale="90000"/>
          </a:bodyPr>
          <a:lstStyle/>
          <a:p>
            <a:r>
              <a:rPr lang="nl-BE" sz="3600" dirty="0" smtClean="0">
                <a:solidFill>
                  <a:srgbClr val="0070C0"/>
                </a:solidFill>
              </a:rPr>
              <a:t>Access to care: Asthma Adolescents project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30775" cy="5040560"/>
          </a:xfrm>
        </p:spPr>
        <p:txBody>
          <a:bodyPr>
            <a:normAutofit/>
          </a:bodyPr>
          <a:lstStyle/>
          <a:p>
            <a:pPr marL="514350" indent="-457200">
              <a:buClr>
                <a:schemeClr val="accent1"/>
              </a:buClr>
            </a:pPr>
            <a:r>
              <a:rPr lang="nl-BE" sz="2400" b="1" dirty="0" smtClean="0"/>
              <a:t>Objective</a:t>
            </a:r>
            <a:r>
              <a:rPr lang="nl-BE" sz="2400" b="1" dirty="0"/>
              <a:t>: </a:t>
            </a:r>
            <a:r>
              <a:rPr lang="en-GB" sz="2400" b="1" dirty="0"/>
              <a:t> </a:t>
            </a:r>
            <a:r>
              <a:rPr lang="en-GB" sz="2400" dirty="0"/>
              <a:t>identify the </a:t>
            </a:r>
            <a:r>
              <a:rPr lang="en-GB" sz="2400" dirty="0" smtClean="0"/>
              <a:t>REAL </a:t>
            </a:r>
            <a:r>
              <a:rPr lang="en-GB" sz="2400" dirty="0"/>
              <a:t>reasons for poor </a:t>
            </a:r>
            <a:r>
              <a:rPr lang="en-GB" sz="2400" dirty="0" smtClean="0"/>
              <a:t>adherence </a:t>
            </a:r>
            <a:r>
              <a:rPr lang="en-GB" sz="2400" dirty="0"/>
              <a:t>of adolescents </a:t>
            </a:r>
            <a:r>
              <a:rPr lang="en-GB" sz="2400" dirty="0" smtClean="0"/>
              <a:t>12-17 years to asthma treatments – go young asthma</a:t>
            </a:r>
          </a:p>
          <a:p>
            <a:pPr lvl="1">
              <a:buClr>
                <a:schemeClr val="accent1"/>
              </a:buClr>
            </a:pPr>
            <a:r>
              <a:rPr lang="nl-BE" sz="2400" dirty="0"/>
              <a:t>Identify real reasons for </a:t>
            </a:r>
            <a:r>
              <a:rPr lang="nl-BE" sz="2400" b="1" dirty="0"/>
              <a:t>poor adherence</a:t>
            </a:r>
            <a:r>
              <a:rPr lang="nl-BE" sz="2400" dirty="0"/>
              <a:t> </a:t>
            </a:r>
          </a:p>
          <a:p>
            <a:pPr lvl="1">
              <a:buClr>
                <a:schemeClr val="accent1"/>
              </a:buClr>
            </a:pPr>
            <a:r>
              <a:rPr lang="nl-BE" sz="2400" dirty="0"/>
              <a:t>Validate an </a:t>
            </a:r>
            <a:r>
              <a:rPr lang="nl-BE" sz="2400" b="1" dirty="0"/>
              <a:t>adolescent patient-centred survey </a:t>
            </a:r>
            <a:r>
              <a:rPr lang="nl-BE" sz="2400" dirty="0"/>
              <a:t>in four European countries, with Maastricht University</a:t>
            </a:r>
          </a:p>
          <a:p>
            <a:pPr lvl="1">
              <a:buClr>
                <a:schemeClr val="accent1"/>
              </a:buClr>
            </a:pPr>
            <a:r>
              <a:rPr lang="nl-BE" sz="2400" b="1" dirty="0"/>
              <a:t>Recommendations</a:t>
            </a:r>
            <a:r>
              <a:rPr lang="nl-BE" sz="2400" dirty="0"/>
              <a:t> for adherence </a:t>
            </a:r>
            <a:r>
              <a:rPr lang="nl-BE" sz="2400" b="1" dirty="0"/>
              <a:t>education </a:t>
            </a:r>
            <a:r>
              <a:rPr lang="nl-BE" sz="2400" dirty="0"/>
              <a:t>of youngsters with </a:t>
            </a:r>
            <a:r>
              <a:rPr lang="nl-BE" sz="2400" dirty="0" smtClean="0"/>
              <a:t>asthma</a:t>
            </a:r>
            <a:endParaRPr lang="en-GB" sz="2400" dirty="0" smtClean="0"/>
          </a:p>
          <a:p>
            <a:pPr marL="514350" indent="-457200">
              <a:buClr>
                <a:schemeClr val="accent1"/>
              </a:buClr>
            </a:pPr>
            <a:r>
              <a:rPr lang="nl-BE" sz="2400" dirty="0" smtClean="0"/>
              <a:t>NO </a:t>
            </a:r>
            <a:r>
              <a:rPr lang="nl-BE" sz="2400" dirty="0"/>
              <a:t>data from this group </a:t>
            </a:r>
            <a:r>
              <a:rPr lang="nl-BE" sz="2400" dirty="0" smtClean="0"/>
              <a:t>themselves!</a:t>
            </a:r>
            <a:endParaRPr lang="nl-BE" sz="2400" b="1" dirty="0" smtClean="0"/>
          </a:p>
        </p:txBody>
      </p:sp>
      <p:pic>
        <p:nvPicPr>
          <p:cNvPr id="4" name="Picture 16" descr="C:\Users\Susanna\OpenShare\Communications\EFA Corporate\Visual Identity\Pictogrammes\Healthc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13856"/>
            <a:ext cx="1214438" cy="12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7"/>
            <a:ext cx="7829559" cy="1143000"/>
          </a:xfrm>
        </p:spPr>
        <p:txBody>
          <a:bodyPr>
            <a:normAutofit fontScale="90000"/>
          </a:bodyPr>
          <a:lstStyle/>
          <a:p>
            <a:r>
              <a:rPr lang="nl-BE" sz="3600" dirty="0" smtClean="0">
                <a:solidFill>
                  <a:srgbClr val="0070C0"/>
                </a:solidFill>
              </a:rPr>
              <a:t>Access to care: Allergy Awareness project</a:t>
            </a:r>
            <a:endParaRPr lang="nl-BE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430775" cy="5040560"/>
          </a:xfrm>
        </p:spPr>
        <p:txBody>
          <a:bodyPr>
            <a:normAutofit/>
          </a:bodyPr>
          <a:lstStyle/>
          <a:p>
            <a:r>
              <a:rPr lang="nl-BE" sz="2400" b="1" dirty="0" smtClean="0"/>
              <a:t>Objectives:</a:t>
            </a:r>
            <a:r>
              <a:rPr lang="nl-BE" sz="2400" dirty="0" smtClean="0"/>
              <a:t> </a:t>
            </a:r>
            <a:r>
              <a:rPr lang="en-GB" sz="2400" dirty="0"/>
              <a:t>raising awareness on respiratory allergies; increase the ability to identify early symptoms and to provide early </a:t>
            </a:r>
            <a:r>
              <a:rPr lang="en-GB" sz="2400" dirty="0" smtClean="0"/>
              <a:t>diagnosis –based on the EFA Book on Respiratory Allergy</a:t>
            </a:r>
            <a:endParaRPr lang="nl-BE" sz="2400" dirty="0"/>
          </a:p>
          <a:p>
            <a:r>
              <a:rPr lang="nl-BE" sz="2400" b="1" dirty="0" smtClean="0"/>
              <a:t>Advocacy tools </a:t>
            </a:r>
            <a:r>
              <a:rPr lang="nl-BE" sz="2400" dirty="0" smtClean="0"/>
              <a:t>for distribution among national decision makers </a:t>
            </a:r>
          </a:p>
          <a:p>
            <a:pPr lvl="2"/>
            <a:r>
              <a:rPr lang="nl-BE" dirty="0">
                <a:hlinkClick r:id="rId2"/>
              </a:rPr>
              <a:t>Allergy </a:t>
            </a:r>
            <a:r>
              <a:rPr lang="nl-BE" b="1" dirty="0">
                <a:hlinkClick r:id="rId2"/>
              </a:rPr>
              <a:t>Alert paper </a:t>
            </a:r>
            <a:r>
              <a:rPr lang="nl-BE" dirty="0"/>
              <a:t>(lay </a:t>
            </a:r>
            <a:r>
              <a:rPr lang="nl-BE" dirty="0" smtClean="0"/>
              <a:t>version) – Education in Allergology is urgent! </a:t>
            </a:r>
            <a:r>
              <a:rPr lang="nl-BE" dirty="0"/>
              <a:t>w</a:t>
            </a:r>
            <a:r>
              <a:rPr lang="nl-BE" dirty="0" smtClean="0"/>
              <a:t>ith ARIA, EAACI, UEMS, IPCRG</a:t>
            </a:r>
          </a:p>
          <a:p>
            <a:pPr lvl="2"/>
            <a:r>
              <a:rPr lang="nl-BE" dirty="0" smtClean="0"/>
              <a:t>Letter </a:t>
            </a:r>
            <a:r>
              <a:rPr lang="nl-BE" dirty="0"/>
              <a:t>to national </a:t>
            </a:r>
            <a:r>
              <a:rPr lang="nl-BE" dirty="0" smtClean="0"/>
              <a:t>ministries &amp; members</a:t>
            </a:r>
          </a:p>
          <a:p>
            <a:pPr lvl="2"/>
            <a:r>
              <a:rPr lang="nl-BE" dirty="0" smtClean="0"/>
              <a:t>Available Bulgarian, Dutch, French, German, Italian, Norwegian</a:t>
            </a:r>
            <a:r>
              <a:rPr lang="nl-BE" dirty="0"/>
              <a:t> </a:t>
            </a:r>
            <a:r>
              <a:rPr lang="nl-BE" dirty="0" smtClean="0"/>
              <a:t>and Spanish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Picture 12" descr="C:\Users\Susanna\OpenShare\Communications\EFA Corporate\Visual Identity\Pictogrammes\AccessHealthc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14" y="27709"/>
            <a:ext cx="1048486" cy="104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Patient at the Centre AIRWAYS IC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Patient at the Centre AIRWAYS ICPs</Template>
  <TotalTime>422</TotalTime>
  <Words>1296</Words>
  <Application>Microsoft Office PowerPoint</Application>
  <PresentationFormat>On-screen Show (4:3)</PresentationFormat>
  <Paragraphs>190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 Patient at the Centre AIRWAYS ICPs</vt:lpstr>
      <vt:lpstr>  EFA and Educator Activities from patients</vt:lpstr>
      <vt:lpstr>Members</vt:lpstr>
      <vt:lpstr>Values</vt:lpstr>
      <vt:lpstr>EFA 2015-2020</vt:lpstr>
      <vt:lpstr>EFA and its Members</vt:lpstr>
      <vt:lpstr>EFA in Education</vt:lpstr>
      <vt:lpstr>EFA’s Educational Activities</vt:lpstr>
      <vt:lpstr>Access to care: Asthma Adolescents project</vt:lpstr>
      <vt:lpstr>Access to care: Allergy Awareness project</vt:lpstr>
      <vt:lpstr>Access to care: COPD Project</vt:lpstr>
      <vt:lpstr>Access to care: Oxygen without Borders</vt:lpstr>
      <vt:lpstr>PowerPoint Presentation</vt:lpstr>
      <vt:lpstr>2014 Capacity Building Meetings</vt:lpstr>
      <vt:lpstr>Patient Capacity: Growing patient groups</vt:lpstr>
      <vt:lpstr>Patient Capacity: Working with regulators/EU</vt:lpstr>
      <vt:lpstr>Patient Capacity: EMA Training 2014</vt:lpstr>
      <vt:lpstr>Patient Capacity: EMA Training 2014</vt:lpstr>
      <vt:lpstr>PowerPoint Presentation</vt:lpstr>
      <vt:lpstr>Patient Capacity: Meet &amp; Greet the EU 2014</vt:lpstr>
      <vt:lpstr>Patient Capacity:  Patient Education</vt:lpstr>
      <vt:lpstr>Patients at risk: Tobacco Advocacy</vt:lpstr>
      <vt:lpstr>Patients at risk: Air quality Advocacy</vt:lpstr>
      <vt:lpstr>Partnerships – maximise expertise &amp; impact, inject patient perspective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Palkonen</dc:creator>
  <cp:lastModifiedBy>Susanna</cp:lastModifiedBy>
  <cp:revision>73</cp:revision>
  <dcterms:created xsi:type="dcterms:W3CDTF">2006-08-16T00:00:00Z</dcterms:created>
  <dcterms:modified xsi:type="dcterms:W3CDTF">2015-07-09T08:51:35Z</dcterms:modified>
</cp:coreProperties>
</file>