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notesSlides/notesSlide14.xml" ContentType="application/vnd.openxmlformats-officedocument.presentationml.notesSlide+xml"/>
  <Override PartName="/ppt/charts/chart1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notesSlides/notesSlide19.xml" ContentType="application/vnd.openxmlformats-officedocument.presentationml.notesSlide+xml"/>
  <Override PartName="/ppt/charts/chart14.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15.xml" ContentType="application/vnd.openxmlformats-officedocument.drawingml.chart+xml"/>
  <Override PartName="/ppt/notesSlides/notesSlide2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24.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55" r:id="rId2"/>
    <p:sldId id="257" r:id="rId3"/>
    <p:sldId id="258" r:id="rId4"/>
    <p:sldId id="283" r:id="rId5"/>
    <p:sldId id="259" r:id="rId6"/>
    <p:sldId id="287" r:id="rId7"/>
    <p:sldId id="261" r:id="rId8"/>
    <p:sldId id="275" r:id="rId9"/>
    <p:sldId id="263" r:id="rId10"/>
    <p:sldId id="280" r:id="rId11"/>
    <p:sldId id="262" r:id="rId12"/>
    <p:sldId id="334" r:id="rId13"/>
    <p:sldId id="265" r:id="rId14"/>
    <p:sldId id="274" r:id="rId15"/>
    <p:sldId id="336" r:id="rId16"/>
    <p:sldId id="337" r:id="rId17"/>
    <p:sldId id="338" r:id="rId18"/>
    <p:sldId id="314" r:id="rId19"/>
    <p:sldId id="340" r:id="rId20"/>
    <p:sldId id="341" r:id="rId21"/>
    <p:sldId id="268" r:id="rId22"/>
    <p:sldId id="345" r:id="rId23"/>
    <p:sldId id="346" r:id="rId24"/>
    <p:sldId id="299" r:id="rId25"/>
    <p:sldId id="271" r:id="rId26"/>
    <p:sldId id="272" r:id="rId27"/>
    <p:sldId id="352" r:id="rId28"/>
    <p:sldId id="329" r:id="rId29"/>
    <p:sldId id="320" r:id="rId30"/>
    <p:sldId id="349" r:id="rId31"/>
    <p:sldId id="351" r:id="rId32"/>
    <p:sldId id="297" r:id="rId33"/>
    <p:sldId id="298" r:id="rId34"/>
    <p:sldId id="273" r:id="rId35"/>
    <p:sldId id="282" r:id="rId36"/>
    <p:sldId id="307" r:id="rId37"/>
    <p:sldId id="308" r:id="rId38"/>
    <p:sldId id="294"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2094" y="-558"/>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9.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21.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depthPercent val="100"/>
      <c:rAngAx val="0"/>
      <c:perspective val="0"/>
    </c:view3D>
    <c:floor>
      <c:thickness val="0"/>
    </c:floor>
    <c:sideWall>
      <c:thickness val="0"/>
    </c:sideWall>
    <c:backWall>
      <c:thickness val="0"/>
    </c:backWall>
    <c:plotArea>
      <c:layout>
        <c:manualLayout>
          <c:layoutTarget val="inner"/>
          <c:xMode val="edge"/>
          <c:yMode val="edge"/>
          <c:x val="0"/>
          <c:y val="0.109389679463878"/>
          <c:w val="0.99088024787612805"/>
          <c:h val="0.55214726335932995"/>
        </c:manualLayout>
      </c:layout>
      <c:pie3DChart>
        <c:varyColors val="1"/>
        <c:ser>
          <c:idx val="0"/>
          <c:order val="0"/>
          <c:tx>
            <c:strRef>
              <c:f>Tabelle1!$A$2</c:f>
              <c:strCache>
                <c:ptCount val="1"/>
              </c:strCache>
            </c:strRef>
          </c:tx>
          <c:dPt>
            <c:idx val="0"/>
            <c:bubble3D val="0"/>
            <c:spPr>
              <a:solidFill>
                <a:schemeClr val="tx1"/>
              </a:solidFill>
            </c:spPr>
            <c:extLst xmlns:c16r2="http://schemas.microsoft.com/office/drawing/2015/06/chart">
              <c:ext xmlns:c16="http://schemas.microsoft.com/office/drawing/2014/chart" uri="{C3380CC4-5D6E-409C-BE32-E72D297353CC}">
                <c16:uniqueId val="{00000001-8766-4104-A362-19EA39875281}"/>
              </c:ext>
            </c:extLst>
          </c:dPt>
          <c:dPt>
            <c:idx val="1"/>
            <c:bubble3D val="0"/>
            <c:spPr>
              <a:solidFill>
                <a:srgbClr val="1F497D"/>
              </a:solidFill>
            </c:spPr>
            <c:extLst xmlns:c16r2="http://schemas.microsoft.com/office/drawing/2015/06/chart">
              <c:ext xmlns:c16="http://schemas.microsoft.com/office/drawing/2014/chart" uri="{C3380CC4-5D6E-409C-BE32-E72D297353CC}">
                <c16:uniqueId val="{00000003-8766-4104-A362-19EA39875281}"/>
              </c:ext>
            </c:extLst>
          </c:dPt>
          <c:dPt>
            <c:idx val="2"/>
            <c:bubble3D val="0"/>
            <c:spPr>
              <a:solidFill>
                <a:srgbClr val="FFFF00"/>
              </a:solidFill>
            </c:spPr>
            <c:extLst xmlns:c16r2="http://schemas.microsoft.com/office/drawing/2015/06/chart">
              <c:ext xmlns:c16="http://schemas.microsoft.com/office/drawing/2014/chart" uri="{C3380CC4-5D6E-409C-BE32-E72D297353CC}">
                <c16:uniqueId val="{00000005-8766-4104-A362-19EA39875281}"/>
              </c:ext>
            </c:extLst>
          </c:dPt>
          <c:dPt>
            <c:idx val="3"/>
            <c:bubble3D val="0"/>
            <c:spPr>
              <a:solidFill>
                <a:srgbClr val="00B050"/>
              </a:solidFill>
            </c:spPr>
            <c:extLst xmlns:c16r2="http://schemas.microsoft.com/office/drawing/2015/06/chart">
              <c:ext xmlns:c16="http://schemas.microsoft.com/office/drawing/2014/chart" uri="{C3380CC4-5D6E-409C-BE32-E72D297353CC}">
                <c16:uniqueId val="{00000007-8766-4104-A362-19EA39875281}"/>
              </c:ext>
            </c:extLst>
          </c:dPt>
          <c:dPt>
            <c:idx val="4"/>
            <c:bubble3D val="0"/>
            <c:spPr>
              <a:solidFill>
                <a:srgbClr val="00B0F0"/>
              </a:solidFill>
            </c:spPr>
            <c:extLst xmlns:c16r2="http://schemas.microsoft.com/office/drawing/2015/06/chart">
              <c:ext xmlns:c16="http://schemas.microsoft.com/office/drawing/2014/chart" uri="{C3380CC4-5D6E-409C-BE32-E72D297353CC}">
                <c16:uniqueId val="{00000009-8766-4104-A362-19EA39875281}"/>
              </c:ext>
            </c:extLst>
          </c:dPt>
          <c:dPt>
            <c:idx val="5"/>
            <c:bubble3D val="0"/>
            <c:spPr>
              <a:solidFill>
                <a:srgbClr val="FFC000"/>
              </a:solidFill>
            </c:spPr>
            <c:extLst xmlns:c16r2="http://schemas.microsoft.com/office/drawing/2015/06/chart">
              <c:ext xmlns:c16="http://schemas.microsoft.com/office/drawing/2014/chart" uri="{C3380CC4-5D6E-409C-BE32-E72D297353CC}">
                <c16:uniqueId val="{0000000B-8766-4104-A362-19EA39875281}"/>
              </c:ext>
            </c:extLst>
          </c:dPt>
          <c:dPt>
            <c:idx val="6"/>
            <c:bubble3D val="0"/>
            <c:spPr>
              <a:solidFill>
                <a:schemeClr val="accent2"/>
              </a:solidFill>
            </c:spPr>
            <c:extLst xmlns:c16r2="http://schemas.microsoft.com/office/drawing/2015/06/chart">
              <c:ext xmlns:c16="http://schemas.microsoft.com/office/drawing/2014/chart" uri="{C3380CC4-5D6E-409C-BE32-E72D297353CC}">
                <c16:uniqueId val="{0000000D-8766-4104-A362-19EA39875281}"/>
              </c:ext>
            </c:extLst>
          </c:dPt>
          <c:dPt>
            <c:idx val="7"/>
            <c:bubble3D val="0"/>
            <c:spPr>
              <a:solidFill>
                <a:srgbClr val="3802FC"/>
              </a:solidFill>
            </c:spPr>
            <c:extLst xmlns:c16r2="http://schemas.microsoft.com/office/drawing/2015/06/chart">
              <c:ext xmlns:c16="http://schemas.microsoft.com/office/drawing/2014/chart" uri="{C3380CC4-5D6E-409C-BE32-E72D297353CC}">
                <c16:uniqueId val="{0000000F-8766-4104-A362-19EA39875281}"/>
              </c:ext>
            </c:extLst>
          </c:dPt>
          <c:dPt>
            <c:idx val="8"/>
            <c:bubble3D val="0"/>
            <c:spPr>
              <a:solidFill>
                <a:schemeClr val="bg1">
                  <a:lumMod val="85000"/>
                </a:schemeClr>
              </a:solidFill>
            </c:spPr>
            <c:extLst xmlns:c16r2="http://schemas.microsoft.com/office/drawing/2015/06/chart">
              <c:ext xmlns:c16="http://schemas.microsoft.com/office/drawing/2014/chart" uri="{C3380CC4-5D6E-409C-BE32-E72D297353CC}">
                <c16:uniqueId val="{00000011-8766-4104-A362-19EA39875281}"/>
              </c:ext>
            </c:extLst>
          </c:dPt>
          <c:dLbls>
            <c:dLbl>
              <c:idx val="0"/>
              <c:layout>
                <c:manualLayout>
                  <c:x val="-0.101342959490746"/>
                  <c:y val="9.8843360622900694E-2"/>
                </c:manualLayout>
              </c:layout>
              <c:numFmt formatCode="0%" sourceLinked="0"/>
              <c:spPr/>
              <c:txPr>
                <a:bodyPr/>
                <a:lstStyle/>
                <a:p>
                  <a:pPr>
                    <a:defRPr lang="de-DE" sz="1125" b="1">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766-4104-A362-19EA39875281}"/>
                </c:ext>
              </c:extLst>
            </c:dLbl>
            <c:dLbl>
              <c:idx val="1"/>
              <c:layout>
                <c:manualLayout>
                  <c:x val="-0.16257333120985801"/>
                  <c:y val="6.0155278020649402E-3"/>
                </c:manualLayout>
              </c:layout>
              <c:numFmt formatCode="0%" sourceLinked="0"/>
              <c:spPr/>
              <c:txPr>
                <a:bodyPr/>
                <a:lstStyle/>
                <a:p>
                  <a:pPr>
                    <a:defRPr lang="de-DE" sz="1125" b="1">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766-4104-A362-19EA39875281}"/>
                </c:ext>
              </c:extLst>
            </c:dLbl>
            <c:dLbl>
              <c:idx val="2"/>
              <c:layout>
                <c:manualLayout>
                  <c:x val="-0.13555309797620099"/>
                  <c:y val="-0.15183172836678899"/>
                </c:manualLayout>
              </c:layout>
              <c:numFmt formatCode="0%" sourceLinked="0"/>
              <c:spPr/>
              <c:txPr>
                <a:bodyPr/>
                <a:lstStyle/>
                <a:p>
                  <a:pPr>
                    <a:defRPr lang="de-DE" sz="1125" b="1">
                      <a:solidFill>
                        <a:schemeClr val="tx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766-4104-A362-19EA39875281}"/>
                </c:ext>
              </c:extLst>
            </c:dLbl>
            <c:dLbl>
              <c:idx val="3"/>
              <c:layout>
                <c:manualLayout>
                  <c:x val="5.0053386773819E-2"/>
                  <c:y val="-0.182301750722412"/>
                </c:manualLayout>
              </c:layout>
              <c:numFmt formatCode="0%" sourceLinked="0"/>
              <c:spPr/>
              <c:txPr>
                <a:bodyPr/>
                <a:lstStyle/>
                <a:p>
                  <a:pPr>
                    <a:defRPr lang="de-DE" sz="1125" b="1">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766-4104-A362-19EA39875281}"/>
                </c:ext>
              </c:extLst>
            </c:dLbl>
            <c:dLbl>
              <c:idx val="4"/>
              <c:layout>
                <c:manualLayout>
                  <c:x val="0.168874229249764"/>
                  <c:y val="-0.113519181953477"/>
                </c:manualLayout>
              </c:layout>
              <c:numFmt formatCode="0%" sourceLinked="0"/>
              <c:spPr/>
              <c:txPr>
                <a:bodyPr/>
                <a:lstStyle/>
                <a:p>
                  <a:pPr>
                    <a:defRPr lang="de-DE" sz="1125" b="1"/>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766-4104-A362-19EA39875281}"/>
                </c:ext>
              </c:extLst>
            </c:dLbl>
            <c:dLbl>
              <c:idx val="5"/>
              <c:layout>
                <c:manualLayout>
                  <c:x val="0.116864665588472"/>
                  <c:y val="4.2459144237479499E-2"/>
                </c:manualLayout>
              </c:layout>
              <c:numFmt formatCode="0%" sourceLinked="0"/>
              <c:spPr/>
              <c:txPr>
                <a:bodyPr/>
                <a:lstStyle/>
                <a:p>
                  <a:pPr>
                    <a:defRPr lang="de-DE" sz="1125" b="1"/>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8766-4104-A362-19EA39875281}"/>
                </c:ext>
              </c:extLst>
            </c:dLbl>
            <c:dLbl>
              <c:idx val="6"/>
              <c:layout>
                <c:manualLayout>
                  <c:x val="6.8577197953408095E-2"/>
                  <c:y val="6.4763569959324904E-2"/>
                </c:manualLayout>
              </c:layout>
              <c:numFmt formatCode="0%" sourceLinked="0"/>
              <c:spPr/>
              <c:txPr>
                <a:bodyPr/>
                <a:lstStyle/>
                <a:p>
                  <a:pPr>
                    <a:defRPr lang="de-DE" sz="1125" b="1">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8766-4104-A362-19EA39875281}"/>
                </c:ext>
              </c:extLst>
            </c:dLbl>
            <c:dLbl>
              <c:idx val="7"/>
              <c:layout>
                <c:manualLayout>
                  <c:x val="5.8086421271258203E-2"/>
                  <c:y val="7.6981198421318897E-2"/>
                </c:manualLayout>
              </c:layout>
              <c:numFmt formatCode="0%" sourceLinked="0"/>
              <c:spPr/>
              <c:txPr>
                <a:bodyPr/>
                <a:lstStyle/>
                <a:p>
                  <a:pPr>
                    <a:defRPr lang="de-DE" sz="1125" b="1">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8766-4104-A362-19EA39875281}"/>
                </c:ext>
              </c:extLst>
            </c:dLbl>
            <c:dLbl>
              <c:idx val="8"/>
              <c:numFmt formatCode="0%" sourceLinked="0"/>
              <c:spPr/>
              <c:txPr>
                <a:bodyPr/>
                <a:lstStyle/>
                <a:p>
                  <a:pPr>
                    <a:defRPr lang="de-DE" sz="1125" b="1"/>
                  </a:pPr>
                  <a:endParaRPr lang="de-DE"/>
                </a:p>
              </c:txPr>
              <c:showLegendKey val="0"/>
              <c:showVal val="1"/>
              <c:showCatName val="0"/>
              <c:showSerName val="0"/>
              <c:showPercent val="0"/>
              <c:showBubbleSize val="0"/>
            </c:dLbl>
            <c:numFmt formatCode="0%" sourceLinked="0"/>
            <c:spPr>
              <a:noFill/>
              <a:ln>
                <a:noFill/>
              </a:ln>
              <a:effectLst/>
            </c:spPr>
            <c:txPr>
              <a:bodyPr/>
              <a:lstStyle/>
              <a:p>
                <a:pPr>
                  <a:defRPr lang="de-DE" sz="1125" b="0"/>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Tabelle1!$B$1:$J$1</c:f>
              <c:strCache>
                <c:ptCount val="9"/>
                <c:pt idx="0">
                  <c:v>Germany</c:v>
                </c:pt>
                <c:pt idx="1">
                  <c:v>France</c:v>
                </c:pt>
                <c:pt idx="2">
                  <c:v>Spain</c:v>
                </c:pt>
                <c:pt idx="3">
                  <c:v>Italy</c:v>
                </c:pt>
                <c:pt idx="4">
                  <c:v>UK</c:v>
                </c:pt>
                <c:pt idx="5">
                  <c:v>Netherland</c:v>
                </c:pt>
                <c:pt idx="6">
                  <c:v>Czech Republic</c:v>
                </c:pt>
                <c:pt idx="7">
                  <c:v>Denmark</c:v>
                </c:pt>
                <c:pt idx="8">
                  <c:v>Sweden</c:v>
                </c:pt>
              </c:strCache>
            </c:strRef>
          </c:cat>
          <c:val>
            <c:numRef>
              <c:f>Tabelle1!$B$2:$J$2</c:f>
              <c:numCache>
                <c:formatCode>0.0%</c:formatCode>
                <c:ptCount val="9"/>
                <c:pt idx="0">
                  <c:v>0.15</c:v>
                </c:pt>
                <c:pt idx="1">
                  <c:v>0.15</c:v>
                </c:pt>
                <c:pt idx="2">
                  <c:v>0.15</c:v>
                </c:pt>
                <c:pt idx="3">
                  <c:v>0.15</c:v>
                </c:pt>
                <c:pt idx="4">
                  <c:v>0.15</c:v>
                </c:pt>
                <c:pt idx="5">
                  <c:v>0.125</c:v>
                </c:pt>
                <c:pt idx="6">
                  <c:v>0.04</c:v>
                </c:pt>
                <c:pt idx="7">
                  <c:v>0.04</c:v>
                </c:pt>
                <c:pt idx="8">
                  <c:v>0.03</c:v>
                </c:pt>
              </c:numCache>
            </c:numRef>
          </c:val>
          <c:extLst xmlns:c16r2="http://schemas.microsoft.com/office/drawing/2015/06/chart">
            <c:ext xmlns:c16="http://schemas.microsoft.com/office/drawing/2014/chart" uri="{C3380CC4-5D6E-409C-BE32-E72D297353CC}">
              <c16:uniqueId val="{00000012-8766-4104-A362-19EA39875281}"/>
            </c:ext>
          </c:extLst>
        </c:ser>
        <c:dLbls>
          <c:showLegendKey val="0"/>
          <c:showVal val="0"/>
          <c:showCatName val="0"/>
          <c:showSerName val="0"/>
          <c:showPercent val="0"/>
          <c:showBubbleSize val="0"/>
          <c:showLeaderLines val="0"/>
        </c:dLbls>
      </c:pie3DChart>
      <c:spPr>
        <a:scene3d>
          <a:camera prst="orthographicFront"/>
          <a:lightRig rig="threePt" dir="t"/>
        </a:scene3d>
        <a:sp3d prstMaterial="matte"/>
      </c:spPr>
    </c:plotArea>
    <c:legend>
      <c:legendPos val="b"/>
      <c:layout>
        <c:manualLayout>
          <c:xMode val="edge"/>
          <c:yMode val="edge"/>
          <c:x val="1.47271592384561E-2"/>
          <c:y val="0.75634233736704604"/>
          <c:w val="0.97915456382708899"/>
          <c:h val="0.16447848836644899"/>
        </c:manualLayout>
      </c:layout>
      <c:overlay val="0"/>
      <c:spPr>
        <a:ln w="25400">
          <a:noFill/>
        </a:ln>
      </c:spPr>
      <c:txPr>
        <a:bodyPr/>
        <a:lstStyle/>
        <a:p>
          <a:pPr>
            <a:defRPr lang="de-DE" sz="900" b="0"/>
          </a:pPr>
          <a:endParaRPr lang="de-DE"/>
        </a:p>
      </c:txPr>
    </c:legend>
    <c:plotVisOnly val="1"/>
    <c:dispBlanksAs val="gap"/>
    <c:showDLblsOverMax val="0"/>
  </c:chart>
  <c:spPr>
    <a:effectLst>
      <a:outerShdw blurRad="50800" dist="50800" dir="5400000" sx="1000" sy="1000" algn="ctr" rotWithShape="0">
        <a:srgbClr val="000000"/>
      </a:outerShdw>
    </a:effectLst>
  </c:spPr>
  <c:txPr>
    <a:bodyPr/>
    <a:lstStyle/>
    <a:p>
      <a:pPr>
        <a:defRPr sz="1800"/>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117867079997"/>
          <c:y val="3.0834521526343001E-2"/>
          <c:w val="0.45867913052802201"/>
          <c:h val="0.96005042264754004"/>
        </c:manualLayout>
      </c:layout>
      <c:barChart>
        <c:barDir val="bar"/>
        <c:grouping val="clustered"/>
        <c:varyColors val="0"/>
        <c:ser>
          <c:idx val="1"/>
          <c:order val="0"/>
          <c:tx>
            <c:strRef>
              <c:f>Sheet1!$B$1</c:f>
              <c:strCache>
                <c:ptCount val="1"/>
                <c:pt idx="0">
                  <c:v>DLQI</c:v>
                </c:pt>
              </c:strCache>
            </c:strRef>
          </c:tx>
          <c:spPr>
            <a:solidFill>
              <a:schemeClr val="accent5"/>
            </a:solidFill>
            <a:ln>
              <a:noFill/>
            </a:ln>
          </c:spPr>
          <c:invertIfNegative val="0"/>
          <c:dLbls>
            <c:spPr>
              <a:noFill/>
              <a:ln>
                <a:noFill/>
              </a:ln>
              <a:effectLst/>
            </c:spPr>
            <c:txPr>
              <a:bodyPr/>
              <a:lstStyle/>
              <a:p>
                <a:pPr>
                  <a:defRPr sz="11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no effect</c:v>
                </c:pt>
                <c:pt idx="1">
                  <c:v>Small effect</c:v>
                </c:pt>
                <c:pt idx="2">
                  <c:v>moderate effect</c:v>
                </c:pt>
                <c:pt idx="3">
                  <c:v>very large effect</c:v>
                </c:pt>
                <c:pt idx="4">
                  <c:v>extremely large effect</c:v>
                </c:pt>
              </c:strCache>
            </c:strRef>
          </c:cat>
          <c:val>
            <c:numRef>
              <c:f>Sheet1!$B$2:$B$6</c:f>
              <c:numCache>
                <c:formatCode>General</c:formatCode>
                <c:ptCount val="5"/>
                <c:pt idx="0">
                  <c:v>12</c:v>
                </c:pt>
                <c:pt idx="1">
                  <c:v>33</c:v>
                </c:pt>
                <c:pt idx="2">
                  <c:v>32</c:v>
                </c:pt>
                <c:pt idx="3">
                  <c:v>20</c:v>
                </c:pt>
                <c:pt idx="4">
                  <c:v>3</c:v>
                </c:pt>
              </c:numCache>
            </c:numRef>
          </c:val>
          <c:extLst xmlns:c16r2="http://schemas.microsoft.com/office/drawing/2015/06/chart">
            <c:ext xmlns:c16="http://schemas.microsoft.com/office/drawing/2014/chart" uri="{C3380CC4-5D6E-409C-BE32-E72D297353CC}">
              <c16:uniqueId val="{00000000-E57D-4F85-A6C6-41332D4BCAD9}"/>
            </c:ext>
          </c:extLst>
        </c:ser>
        <c:dLbls>
          <c:dLblPos val="inEnd"/>
          <c:showLegendKey val="0"/>
          <c:showVal val="1"/>
          <c:showCatName val="0"/>
          <c:showSerName val="0"/>
          <c:showPercent val="0"/>
          <c:showBubbleSize val="0"/>
        </c:dLbls>
        <c:gapWidth val="30"/>
        <c:axId val="89088384"/>
        <c:axId val="89041536"/>
      </c:barChart>
      <c:valAx>
        <c:axId val="89041536"/>
        <c:scaling>
          <c:orientation val="minMax"/>
          <c:max val="100"/>
        </c:scaling>
        <c:delete val="1"/>
        <c:axPos val="b"/>
        <c:numFmt formatCode="General" sourceLinked="1"/>
        <c:majorTickMark val="out"/>
        <c:minorTickMark val="none"/>
        <c:tickLblPos val="nextTo"/>
        <c:crossAx val="89088384"/>
        <c:crosses val="max"/>
        <c:crossBetween val="between"/>
      </c:valAx>
      <c:catAx>
        <c:axId val="89088384"/>
        <c:scaling>
          <c:orientation val="maxMin"/>
        </c:scaling>
        <c:delete val="0"/>
        <c:axPos val="l"/>
        <c:numFmt formatCode="General" sourceLinked="0"/>
        <c:majorTickMark val="out"/>
        <c:minorTickMark val="none"/>
        <c:tickLblPos val="nextTo"/>
        <c:txPr>
          <a:bodyPr/>
          <a:lstStyle/>
          <a:p>
            <a:pPr>
              <a:defRPr sz="1100"/>
            </a:pPr>
            <a:endParaRPr lang="de-DE"/>
          </a:p>
        </c:txPr>
        <c:crossAx val="89041536"/>
        <c:crosses val="autoZero"/>
        <c:auto val="1"/>
        <c:lblAlgn val="ctr"/>
        <c:lblOffset val="100"/>
        <c:noMultiLvlLbl val="0"/>
      </c:catAx>
      <c:spPr>
        <a:noFill/>
        <a:ln w="23855">
          <a:noFill/>
        </a:ln>
      </c:spPr>
    </c:plotArea>
    <c:plotVisOnly val="1"/>
    <c:dispBlanksAs val="gap"/>
    <c:showDLblsOverMax val="0"/>
  </c:chart>
  <c:spPr>
    <a:noFill/>
    <a:ln>
      <a:noFill/>
    </a:ln>
  </c:spPr>
  <c:txPr>
    <a:bodyPr/>
    <a:lstStyle/>
    <a:p>
      <a:pPr>
        <a:defRPr sz="892" b="1" i="0" u="none" strike="noStrike" baseline="0">
          <a:solidFill>
            <a:schemeClr val="tx1"/>
          </a:solidFill>
          <a:latin typeface="Arial"/>
          <a:ea typeface="Arial"/>
          <a:cs typeface="Arial"/>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7356007874682899E-2"/>
          <c:y val="0.28265912049658298"/>
          <c:w val="0.965287984250634"/>
          <c:h val="0.66759569449548395"/>
        </c:manualLayout>
      </c:layout>
      <c:barChart>
        <c:barDir val="col"/>
        <c:grouping val="percentStacked"/>
        <c:varyColors val="0"/>
        <c:ser>
          <c:idx val="1"/>
          <c:order val="0"/>
          <c:tx>
            <c:strRef>
              <c:f>Blatt1!$C$1</c:f>
              <c:strCache>
                <c:ptCount val="1"/>
                <c:pt idx="0">
                  <c:v>No, no extra</c:v>
                </c:pt>
              </c:strCache>
            </c:strRef>
          </c:tx>
          <c:spPr>
            <a:solidFill>
              <a:srgbClr val="9BBB59"/>
            </a:solidFill>
          </c:spPr>
          <c:invertIfNegative val="0"/>
          <c:dPt>
            <c:idx val="5"/>
            <c:invertIfNegative val="0"/>
            <c:bubble3D val="0"/>
            <c:extLst xmlns:c16r2="http://schemas.microsoft.com/office/drawing/2015/06/chart">
              <c:ext xmlns:c16="http://schemas.microsoft.com/office/drawing/2014/chart" uri="{C3380CC4-5D6E-409C-BE32-E72D297353CC}">
                <c16:uniqueId val="{00000000-AB88-48B9-8224-0ED185370B3B}"/>
              </c:ext>
            </c:extLst>
          </c:dPt>
          <c:dLbls>
            <c:spPr>
              <a:noFill/>
              <a:ln>
                <a:noFill/>
              </a:ln>
              <a:effectLst/>
            </c:spPr>
            <c:txPr>
              <a:bodyPr/>
              <a:lstStyle/>
              <a:p>
                <a:pPr>
                  <a:defRPr sz="1200" b="1">
                    <a:solidFill>
                      <a:schemeClr val="bg1"/>
                    </a:solidFill>
                    <a:latin typeface="+mj-lt"/>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Blatt1!$A$2:$A$8</c:f>
              <c:strCache>
                <c:ptCount val="7"/>
                <c:pt idx="0">
                  <c:v>Personal hygiene</c:v>
                </c:pt>
                <c:pt idx="1">
                  <c:v>Clothing</c:v>
                </c:pt>
                <c:pt idx="2">
                  <c:v>Washing powder</c:v>
                </c:pt>
                <c:pt idx="3">
                  <c:v>Foods</c:v>
                </c:pt>
                <c:pt idx="4">
                  <c:v>Cleaning products</c:v>
                </c:pt>
                <c:pt idx="5">
                  <c:v>Bedding </c:v>
                </c:pt>
                <c:pt idx="6">
                  <c:v>Gloves</c:v>
                </c:pt>
              </c:strCache>
            </c:strRef>
          </c:cat>
          <c:val>
            <c:numRef>
              <c:f>Blatt1!$C$2:$C$8</c:f>
              <c:numCache>
                <c:formatCode>General</c:formatCode>
                <c:ptCount val="7"/>
                <c:pt idx="0">
                  <c:v>15</c:v>
                </c:pt>
                <c:pt idx="1">
                  <c:v>45</c:v>
                </c:pt>
                <c:pt idx="2">
                  <c:v>42</c:v>
                </c:pt>
                <c:pt idx="3">
                  <c:v>55</c:v>
                </c:pt>
                <c:pt idx="4">
                  <c:v>61</c:v>
                </c:pt>
                <c:pt idx="5">
                  <c:v>63</c:v>
                </c:pt>
                <c:pt idx="6">
                  <c:v>68</c:v>
                </c:pt>
              </c:numCache>
            </c:numRef>
          </c:val>
          <c:extLst xmlns:c16r2="http://schemas.microsoft.com/office/drawing/2015/06/chart">
            <c:ext xmlns:c16="http://schemas.microsoft.com/office/drawing/2014/chart" uri="{C3380CC4-5D6E-409C-BE32-E72D297353CC}">
              <c16:uniqueId val="{00000001-AB88-48B9-8224-0ED185370B3B}"/>
            </c:ext>
          </c:extLst>
        </c:ser>
        <c:ser>
          <c:idx val="0"/>
          <c:order val="1"/>
          <c:tx>
            <c:strRef>
              <c:f>Blatt1!$B$1</c:f>
              <c:strCache>
                <c:ptCount val="1"/>
                <c:pt idx="0">
                  <c:v>Yes, extra spending</c:v>
                </c:pt>
              </c:strCache>
            </c:strRef>
          </c:tx>
          <c:spPr>
            <a:solidFill>
              <a:srgbClr val="C00000"/>
            </a:solidFill>
          </c:spPr>
          <c:invertIfNegative val="0"/>
          <c:dLbls>
            <c:spPr>
              <a:noFill/>
              <a:ln>
                <a:noFill/>
              </a:ln>
              <a:effectLst/>
            </c:spPr>
            <c:txPr>
              <a:bodyPr/>
              <a:lstStyle/>
              <a:p>
                <a:pPr>
                  <a:defRPr sz="1200" b="1">
                    <a:solidFill>
                      <a:schemeClr val="bg1"/>
                    </a:solidFill>
                    <a:latin typeface="+mj-lt"/>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Blatt1!$A$2:$A$8</c:f>
              <c:strCache>
                <c:ptCount val="7"/>
                <c:pt idx="0">
                  <c:v>Personal hygiene</c:v>
                </c:pt>
                <c:pt idx="1">
                  <c:v>Clothing</c:v>
                </c:pt>
                <c:pt idx="2">
                  <c:v>Washing powder</c:v>
                </c:pt>
                <c:pt idx="3">
                  <c:v>Foods</c:v>
                </c:pt>
                <c:pt idx="4">
                  <c:v>Cleaning products</c:v>
                </c:pt>
                <c:pt idx="5">
                  <c:v>Bedding </c:v>
                </c:pt>
                <c:pt idx="6">
                  <c:v>Gloves</c:v>
                </c:pt>
              </c:strCache>
            </c:strRef>
          </c:cat>
          <c:val>
            <c:numRef>
              <c:f>Blatt1!$B$2:$B$8</c:f>
              <c:numCache>
                <c:formatCode>General</c:formatCode>
                <c:ptCount val="7"/>
                <c:pt idx="0">
                  <c:v>85</c:v>
                </c:pt>
                <c:pt idx="1">
                  <c:v>55</c:v>
                </c:pt>
                <c:pt idx="2">
                  <c:v>58</c:v>
                </c:pt>
                <c:pt idx="3">
                  <c:v>45</c:v>
                </c:pt>
                <c:pt idx="4">
                  <c:v>39</c:v>
                </c:pt>
                <c:pt idx="5">
                  <c:v>37</c:v>
                </c:pt>
                <c:pt idx="6">
                  <c:v>32</c:v>
                </c:pt>
              </c:numCache>
            </c:numRef>
          </c:val>
          <c:extLst xmlns:c16r2="http://schemas.microsoft.com/office/drawing/2015/06/chart">
            <c:ext xmlns:c16="http://schemas.microsoft.com/office/drawing/2014/chart" uri="{C3380CC4-5D6E-409C-BE32-E72D297353CC}">
              <c16:uniqueId val="{00000002-AB88-48B9-8224-0ED185370B3B}"/>
            </c:ext>
          </c:extLst>
        </c:ser>
        <c:dLbls>
          <c:showLegendKey val="0"/>
          <c:showVal val="0"/>
          <c:showCatName val="0"/>
          <c:showSerName val="0"/>
          <c:showPercent val="0"/>
          <c:showBubbleSize val="0"/>
        </c:dLbls>
        <c:gapWidth val="150"/>
        <c:overlap val="99"/>
        <c:axId val="89058304"/>
        <c:axId val="89068288"/>
      </c:barChart>
      <c:catAx>
        <c:axId val="89058304"/>
        <c:scaling>
          <c:orientation val="minMax"/>
        </c:scaling>
        <c:delete val="1"/>
        <c:axPos val="b"/>
        <c:numFmt formatCode="General" sourceLinked="0"/>
        <c:majorTickMark val="out"/>
        <c:minorTickMark val="none"/>
        <c:tickLblPos val="nextTo"/>
        <c:crossAx val="89068288"/>
        <c:crosses val="autoZero"/>
        <c:auto val="1"/>
        <c:lblAlgn val="ctr"/>
        <c:lblOffset val="100"/>
        <c:noMultiLvlLbl val="0"/>
      </c:catAx>
      <c:valAx>
        <c:axId val="89068288"/>
        <c:scaling>
          <c:orientation val="minMax"/>
        </c:scaling>
        <c:delete val="1"/>
        <c:axPos val="l"/>
        <c:numFmt formatCode="0%" sourceLinked="1"/>
        <c:majorTickMark val="out"/>
        <c:minorTickMark val="none"/>
        <c:tickLblPos val="nextTo"/>
        <c:crossAx val="89058304"/>
        <c:crosses val="autoZero"/>
        <c:crossBetween val="between"/>
      </c:valAx>
      <c:spPr>
        <a:noFill/>
        <a:ln w="25400">
          <a:noFill/>
        </a:ln>
      </c:spPr>
    </c:plotArea>
    <c:legend>
      <c:legendPos val="t"/>
      <c:layout>
        <c:manualLayout>
          <c:xMode val="edge"/>
          <c:yMode val="edge"/>
          <c:x val="0.30451904725579998"/>
          <c:y val="9.0445790923515592E-3"/>
          <c:w val="0.34265642086567299"/>
          <c:h val="9.2722959557200196E-2"/>
        </c:manualLayout>
      </c:layout>
      <c:overlay val="0"/>
      <c:txPr>
        <a:bodyPr/>
        <a:lstStyle/>
        <a:p>
          <a:pPr>
            <a:defRPr sz="10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7356007874682899E-2"/>
          <c:y val="0.28265912049658298"/>
          <c:w val="0.965287984250634"/>
          <c:h val="0.66759569449548395"/>
        </c:manualLayout>
      </c:layout>
      <c:barChart>
        <c:barDir val="col"/>
        <c:grouping val="percentStacked"/>
        <c:varyColors val="0"/>
        <c:ser>
          <c:idx val="0"/>
          <c:order val="0"/>
          <c:tx>
            <c:strRef>
              <c:f>Blatt1!$B$1</c:f>
              <c:strCache>
                <c:ptCount val="1"/>
                <c:pt idx="0">
                  <c:v>Yes, additional payment</c:v>
                </c:pt>
              </c:strCache>
            </c:strRef>
          </c:tx>
          <c:spPr>
            <a:solidFill>
              <a:srgbClr val="C00000"/>
            </a:solidFill>
          </c:spPr>
          <c:invertIfNegative val="0"/>
          <c:dLbls>
            <c:spPr>
              <a:noFill/>
              <a:ln>
                <a:noFill/>
              </a:ln>
              <a:effectLst/>
            </c:spPr>
            <c:txPr>
              <a:bodyPr/>
              <a:lstStyle/>
              <a:p>
                <a:pPr>
                  <a:defRPr sz="1200" b="1">
                    <a:solidFill>
                      <a:schemeClr val="bg1"/>
                    </a:solidFill>
                    <a:latin typeface="Calibri" panose="020F050202020403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Blatt1!$A$2:$A$8</c:f>
              <c:strCache>
                <c:ptCount val="7"/>
                <c:pt idx="0">
                  <c:v>Emmollients</c:v>
                </c:pt>
                <c:pt idx="1">
                  <c:v>Medication</c:v>
                </c:pt>
                <c:pt idx="2">
                  <c:v>Bandages</c:v>
                </c:pt>
                <c:pt idx="3">
                  <c:v>Doctor/Hospital</c:v>
                </c:pt>
                <c:pt idx="4">
                  <c:v>Travel expenses</c:v>
                </c:pt>
                <c:pt idx="5">
                  <c:v>Phototherapy</c:v>
                </c:pt>
                <c:pt idx="6">
                  <c:v>In-patient treatment</c:v>
                </c:pt>
              </c:strCache>
            </c:strRef>
          </c:cat>
          <c:val>
            <c:numRef>
              <c:f>Blatt1!$B$2:$B$8</c:f>
              <c:numCache>
                <c:formatCode>General</c:formatCode>
                <c:ptCount val="7"/>
                <c:pt idx="0">
                  <c:v>88</c:v>
                </c:pt>
                <c:pt idx="1">
                  <c:v>60</c:v>
                </c:pt>
                <c:pt idx="2">
                  <c:v>38</c:v>
                </c:pt>
                <c:pt idx="3">
                  <c:v>27</c:v>
                </c:pt>
                <c:pt idx="4">
                  <c:v>27</c:v>
                </c:pt>
                <c:pt idx="5">
                  <c:v>20</c:v>
                </c:pt>
                <c:pt idx="6">
                  <c:v>14</c:v>
                </c:pt>
              </c:numCache>
            </c:numRef>
          </c:val>
          <c:extLst xmlns:c16r2="http://schemas.microsoft.com/office/drawing/2015/06/chart">
            <c:ext xmlns:c16="http://schemas.microsoft.com/office/drawing/2014/chart" uri="{C3380CC4-5D6E-409C-BE32-E72D297353CC}">
              <c16:uniqueId val="{00000000-E2CA-4D58-8B8A-84FDDEE6784F}"/>
            </c:ext>
          </c:extLst>
        </c:ser>
        <c:ser>
          <c:idx val="1"/>
          <c:order val="1"/>
          <c:tx>
            <c:strRef>
              <c:f>Blatt1!$C$1</c:f>
              <c:strCache>
                <c:ptCount val="1"/>
                <c:pt idx="0">
                  <c:v>No additional payment</c:v>
                </c:pt>
              </c:strCache>
            </c:strRef>
          </c:tx>
          <c:spPr>
            <a:solidFill>
              <a:srgbClr val="9BBB59"/>
            </a:solidFill>
          </c:spPr>
          <c:invertIfNegative val="0"/>
          <c:dPt>
            <c:idx val="5"/>
            <c:invertIfNegative val="0"/>
            <c:bubble3D val="0"/>
            <c:extLst xmlns:c16r2="http://schemas.microsoft.com/office/drawing/2015/06/chart">
              <c:ext xmlns:c16="http://schemas.microsoft.com/office/drawing/2014/chart" uri="{C3380CC4-5D6E-409C-BE32-E72D297353CC}">
                <c16:uniqueId val="{00000001-E2CA-4D58-8B8A-84FDDEE6784F}"/>
              </c:ext>
            </c:extLst>
          </c:dPt>
          <c:dLbls>
            <c:spPr>
              <a:noFill/>
              <a:ln>
                <a:noFill/>
              </a:ln>
              <a:effectLst/>
            </c:spPr>
            <c:txPr>
              <a:bodyPr/>
              <a:lstStyle/>
              <a:p>
                <a:pPr>
                  <a:defRPr sz="1200" b="1">
                    <a:solidFill>
                      <a:schemeClr val="bg1"/>
                    </a:solidFill>
                    <a:latin typeface="+mn-lt"/>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Blatt1!$A$2:$A$8</c:f>
              <c:strCache>
                <c:ptCount val="7"/>
                <c:pt idx="0">
                  <c:v>Emmollients</c:v>
                </c:pt>
                <c:pt idx="1">
                  <c:v>Medication</c:v>
                </c:pt>
                <c:pt idx="2">
                  <c:v>Bandages</c:v>
                </c:pt>
                <c:pt idx="3">
                  <c:v>Doctor/Hospital</c:v>
                </c:pt>
                <c:pt idx="4">
                  <c:v>Travel expenses</c:v>
                </c:pt>
                <c:pt idx="5">
                  <c:v>Phototherapy</c:v>
                </c:pt>
                <c:pt idx="6">
                  <c:v>In-patient treatment</c:v>
                </c:pt>
              </c:strCache>
            </c:strRef>
          </c:cat>
          <c:val>
            <c:numRef>
              <c:f>Blatt1!$C$2:$C$8</c:f>
              <c:numCache>
                <c:formatCode>General</c:formatCode>
                <c:ptCount val="7"/>
                <c:pt idx="0">
                  <c:v>12</c:v>
                </c:pt>
                <c:pt idx="1">
                  <c:v>40</c:v>
                </c:pt>
                <c:pt idx="2">
                  <c:v>62</c:v>
                </c:pt>
                <c:pt idx="3">
                  <c:v>73</c:v>
                </c:pt>
                <c:pt idx="4">
                  <c:v>73</c:v>
                </c:pt>
                <c:pt idx="5">
                  <c:v>80</c:v>
                </c:pt>
                <c:pt idx="6">
                  <c:v>86</c:v>
                </c:pt>
              </c:numCache>
            </c:numRef>
          </c:val>
          <c:extLst xmlns:c16r2="http://schemas.microsoft.com/office/drawing/2015/06/chart">
            <c:ext xmlns:c16="http://schemas.microsoft.com/office/drawing/2014/chart" uri="{C3380CC4-5D6E-409C-BE32-E72D297353CC}">
              <c16:uniqueId val="{00000002-E2CA-4D58-8B8A-84FDDEE6784F}"/>
            </c:ext>
          </c:extLst>
        </c:ser>
        <c:dLbls>
          <c:showLegendKey val="0"/>
          <c:showVal val="0"/>
          <c:showCatName val="0"/>
          <c:showSerName val="0"/>
          <c:showPercent val="0"/>
          <c:showBubbleSize val="0"/>
        </c:dLbls>
        <c:gapWidth val="150"/>
        <c:overlap val="99"/>
        <c:axId val="89741952"/>
        <c:axId val="89764224"/>
      </c:barChart>
      <c:catAx>
        <c:axId val="89741952"/>
        <c:scaling>
          <c:orientation val="minMax"/>
        </c:scaling>
        <c:delete val="1"/>
        <c:axPos val="b"/>
        <c:numFmt formatCode="General" sourceLinked="0"/>
        <c:majorTickMark val="out"/>
        <c:minorTickMark val="none"/>
        <c:tickLblPos val="nextTo"/>
        <c:crossAx val="89764224"/>
        <c:crosses val="autoZero"/>
        <c:auto val="1"/>
        <c:lblAlgn val="ctr"/>
        <c:lblOffset val="100"/>
        <c:noMultiLvlLbl val="0"/>
      </c:catAx>
      <c:valAx>
        <c:axId val="89764224"/>
        <c:scaling>
          <c:orientation val="minMax"/>
        </c:scaling>
        <c:delete val="1"/>
        <c:axPos val="l"/>
        <c:numFmt formatCode="0%" sourceLinked="1"/>
        <c:majorTickMark val="out"/>
        <c:minorTickMark val="none"/>
        <c:tickLblPos val="nextTo"/>
        <c:crossAx val="89741952"/>
        <c:crosses val="autoZero"/>
        <c:crossBetween val="between"/>
      </c:valAx>
      <c:spPr>
        <a:noFill/>
        <a:ln w="25400">
          <a:noFill/>
        </a:ln>
      </c:spPr>
    </c:plotArea>
    <c:legend>
      <c:legendPos val="t"/>
      <c:layout>
        <c:manualLayout>
          <c:xMode val="edge"/>
          <c:yMode val="edge"/>
          <c:x val="0.21191316713400701"/>
          <c:y val="0"/>
          <c:w val="0.593529625599727"/>
          <c:h val="9.2722959557200196E-2"/>
        </c:manualLayout>
      </c:layout>
      <c:overlay val="0"/>
      <c:txPr>
        <a:bodyPr/>
        <a:lstStyle/>
        <a:p>
          <a:pPr>
            <a:defRPr sz="10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890177468609904"/>
          <c:y val="0.112140936563391"/>
          <c:w val="0.40472813945042502"/>
          <c:h val="0.850701991392668"/>
        </c:manualLayout>
      </c:layout>
      <c:barChart>
        <c:barDir val="bar"/>
        <c:grouping val="clustered"/>
        <c:varyColors val="0"/>
        <c:ser>
          <c:idx val="0"/>
          <c:order val="0"/>
          <c:tx>
            <c:strRef>
              <c:f>Tabelle1!$B$1</c:f>
              <c:strCache>
                <c:ptCount val="1"/>
                <c:pt idx="0">
                  <c:v>clear/mild</c:v>
                </c:pt>
              </c:strCache>
            </c:strRef>
          </c:tx>
          <c:spPr>
            <a:solidFill>
              <a:schemeClr val="accent3"/>
            </a:solidFill>
          </c:spPr>
          <c:invertIfNegative val="0"/>
          <c:dLbls>
            <c:numFmt formatCode="#,##0" sourceLinked="0"/>
            <c:spPr>
              <a:noFill/>
              <a:ln>
                <a:noFill/>
              </a:ln>
              <a:effectLst/>
            </c:spPr>
            <c:txPr>
              <a:bodyPr/>
              <a:lstStyle/>
              <a:p>
                <a:pPr>
                  <a:defRPr sz="800" b="1">
                    <a:solidFill>
                      <a:schemeClr val="tx1"/>
                    </a:solidFill>
                    <a:latin typeface="Arial" pitchFamily="34" charset="0"/>
                    <a:cs typeface="Arial" pitchFamily="34" charset="0"/>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Tabelle1!$A$2:$A$21</c:f>
              <c:strCache>
                <c:ptCount val="20"/>
                <c:pt idx="0">
                  <c:v>I am nervous</c:v>
                </c:pt>
                <c:pt idx="1">
                  <c:v>I feel guilty about scratching</c:v>
                </c:pt>
                <c:pt idx="2">
                  <c:v>I have difficulties concentrating</c:v>
                </c:pt>
                <c:pt idx="3">
                  <c:v>I worry about my life because of my eczema</c:v>
                </c:pt>
                <c:pt idx="4">
                  <c:v>I feel insecure</c:v>
                </c:pt>
                <c:pt idx="6">
                  <c:v>I feel detached from others</c:v>
                </c:pt>
                <c:pt idx="7">
                  <c:v>I try to hide my eczema</c:v>
                </c:pt>
                <c:pt idx="8">
                  <c:v>I try to avoid physical contact or touching other people</c:v>
                </c:pt>
                <c:pt idx="9">
                  <c:v>I struggle with my appearance</c:v>
                </c:pt>
                <c:pt idx="10">
                  <c:v>I'm afraid of being rejected</c:v>
                </c:pt>
                <c:pt idx="11">
                  <c:v>I feel embarrassed about my skin appearance</c:v>
                </c:pt>
                <c:pt idx="12">
                  <c:v>I' m afraid of being a burden to my relatives</c:v>
                </c:pt>
                <c:pt idx="14">
                  <c:v>I envy people with normal skin</c:v>
                </c:pt>
                <c:pt idx="15">
                  <c:v>I feel overwhelmed by my eczema</c:v>
                </c:pt>
                <c:pt idx="16">
                  <c:v>My eczema makes me angry</c:v>
                </c:pt>
                <c:pt idx="17">
                  <c:v>I feel sad about having eczema</c:v>
                </c:pt>
                <c:pt idx="18">
                  <c:v>I feel trapped because of my eczema</c:v>
                </c:pt>
                <c:pt idx="19">
                  <c:v>Itching drives me crazy</c:v>
                </c:pt>
              </c:strCache>
            </c:strRef>
          </c:cat>
          <c:val>
            <c:numRef>
              <c:f>Tabelle1!$B$2:$B$21</c:f>
              <c:numCache>
                <c:formatCode>General</c:formatCode>
                <c:ptCount val="20"/>
                <c:pt idx="0">
                  <c:v>17</c:v>
                </c:pt>
                <c:pt idx="1">
                  <c:v>27</c:v>
                </c:pt>
                <c:pt idx="2">
                  <c:v>14</c:v>
                </c:pt>
                <c:pt idx="3">
                  <c:v>17</c:v>
                </c:pt>
                <c:pt idx="4">
                  <c:v>18</c:v>
                </c:pt>
                <c:pt idx="6">
                  <c:v>14</c:v>
                </c:pt>
                <c:pt idx="7">
                  <c:v>37</c:v>
                </c:pt>
                <c:pt idx="8">
                  <c:v>24</c:v>
                </c:pt>
                <c:pt idx="9">
                  <c:v>23</c:v>
                </c:pt>
                <c:pt idx="10">
                  <c:v>16</c:v>
                </c:pt>
                <c:pt idx="11">
                  <c:v>26</c:v>
                </c:pt>
                <c:pt idx="12">
                  <c:v>13</c:v>
                </c:pt>
                <c:pt idx="14">
                  <c:v>64</c:v>
                </c:pt>
                <c:pt idx="15">
                  <c:v>17</c:v>
                </c:pt>
                <c:pt idx="16">
                  <c:v>24</c:v>
                </c:pt>
                <c:pt idx="17">
                  <c:v>33</c:v>
                </c:pt>
                <c:pt idx="18">
                  <c:v>15</c:v>
                </c:pt>
                <c:pt idx="19">
                  <c:v>42</c:v>
                </c:pt>
              </c:numCache>
            </c:numRef>
          </c:val>
          <c:extLst xmlns:c16r2="http://schemas.microsoft.com/office/drawing/2015/06/chart">
            <c:ext xmlns:c16="http://schemas.microsoft.com/office/drawing/2014/chart" uri="{C3380CC4-5D6E-409C-BE32-E72D297353CC}">
              <c16:uniqueId val="{00000000-BF4F-42C4-91A9-604700DD4B0D}"/>
            </c:ext>
          </c:extLst>
        </c:ser>
        <c:ser>
          <c:idx val="1"/>
          <c:order val="1"/>
          <c:tx>
            <c:strRef>
              <c:f>Tabelle1!$C$1</c:f>
              <c:strCache>
                <c:ptCount val="1"/>
                <c:pt idx="0">
                  <c:v>moderate/(very) severe</c:v>
                </c:pt>
              </c:strCache>
            </c:strRef>
          </c:tx>
          <c:invertIfNegative val="0"/>
          <c:dLbls>
            <c:spPr>
              <a:noFill/>
              <a:ln>
                <a:noFill/>
              </a:ln>
              <a:effectLst/>
            </c:spPr>
            <c:txPr>
              <a:bodyPr/>
              <a:lstStyle/>
              <a:p>
                <a:pPr>
                  <a:defRPr sz="800" b="1">
                    <a:latin typeface="Arial" panose="020B0604020202020204" pitchFamily="34" charset="0"/>
                    <a:cs typeface="Arial" panose="020B0604020202020204" pitchFamily="34" charset="0"/>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Tabelle1!$A$2:$A$21</c:f>
              <c:strCache>
                <c:ptCount val="20"/>
                <c:pt idx="0">
                  <c:v>I am nervous</c:v>
                </c:pt>
                <c:pt idx="1">
                  <c:v>I feel guilty about scratching</c:v>
                </c:pt>
                <c:pt idx="2">
                  <c:v>I have difficulties concentrating</c:v>
                </c:pt>
                <c:pt idx="3">
                  <c:v>I worry about my life because of my eczema</c:v>
                </c:pt>
                <c:pt idx="4">
                  <c:v>I feel insecure</c:v>
                </c:pt>
                <c:pt idx="6">
                  <c:v>I feel detached from others</c:v>
                </c:pt>
                <c:pt idx="7">
                  <c:v>I try to hide my eczema</c:v>
                </c:pt>
                <c:pt idx="8">
                  <c:v>I try to avoid physical contact or touching other people</c:v>
                </c:pt>
                <c:pt idx="9">
                  <c:v>I struggle with my appearance</c:v>
                </c:pt>
                <c:pt idx="10">
                  <c:v>I'm afraid of being rejected</c:v>
                </c:pt>
                <c:pt idx="11">
                  <c:v>I feel embarrassed about my skin appearance</c:v>
                </c:pt>
                <c:pt idx="12">
                  <c:v>I' m afraid of being a burden to my relatives</c:v>
                </c:pt>
                <c:pt idx="14">
                  <c:v>I envy people with normal skin</c:v>
                </c:pt>
                <c:pt idx="15">
                  <c:v>I feel overwhelmed by my eczema</c:v>
                </c:pt>
                <c:pt idx="16">
                  <c:v>My eczema makes me angry</c:v>
                </c:pt>
                <c:pt idx="17">
                  <c:v>I feel sad about having eczema</c:v>
                </c:pt>
                <c:pt idx="18">
                  <c:v>I feel trapped because of my eczema</c:v>
                </c:pt>
                <c:pt idx="19">
                  <c:v>Itching drives me crazy</c:v>
                </c:pt>
              </c:strCache>
            </c:strRef>
          </c:cat>
          <c:val>
            <c:numRef>
              <c:f>Tabelle1!$C$2:$C$21</c:f>
              <c:numCache>
                <c:formatCode>General</c:formatCode>
                <c:ptCount val="20"/>
                <c:pt idx="0">
                  <c:v>50</c:v>
                </c:pt>
                <c:pt idx="1">
                  <c:v>53</c:v>
                </c:pt>
                <c:pt idx="2">
                  <c:v>45</c:v>
                </c:pt>
                <c:pt idx="3">
                  <c:v>41</c:v>
                </c:pt>
                <c:pt idx="4">
                  <c:v>47</c:v>
                </c:pt>
                <c:pt idx="6">
                  <c:v>29</c:v>
                </c:pt>
                <c:pt idx="7">
                  <c:v>68</c:v>
                </c:pt>
                <c:pt idx="8">
                  <c:v>47</c:v>
                </c:pt>
                <c:pt idx="9">
                  <c:v>58</c:v>
                </c:pt>
                <c:pt idx="10">
                  <c:v>45</c:v>
                </c:pt>
                <c:pt idx="11">
                  <c:v>58</c:v>
                </c:pt>
                <c:pt idx="12">
                  <c:v>29</c:v>
                </c:pt>
                <c:pt idx="14">
                  <c:v>80</c:v>
                </c:pt>
                <c:pt idx="15">
                  <c:v>48</c:v>
                </c:pt>
                <c:pt idx="16">
                  <c:v>64</c:v>
                </c:pt>
                <c:pt idx="17">
                  <c:v>69</c:v>
                </c:pt>
                <c:pt idx="18">
                  <c:v>45</c:v>
                </c:pt>
                <c:pt idx="19">
                  <c:v>75</c:v>
                </c:pt>
              </c:numCache>
            </c:numRef>
          </c:val>
          <c:extLst xmlns:c16r2="http://schemas.microsoft.com/office/drawing/2015/06/chart">
            <c:ext xmlns:c16="http://schemas.microsoft.com/office/drawing/2014/chart" uri="{C3380CC4-5D6E-409C-BE32-E72D297353CC}">
              <c16:uniqueId val="{00000001-BF4F-42C4-91A9-604700DD4B0D}"/>
            </c:ext>
          </c:extLst>
        </c:ser>
        <c:dLbls>
          <c:showLegendKey val="0"/>
          <c:showVal val="0"/>
          <c:showCatName val="0"/>
          <c:showSerName val="0"/>
          <c:showPercent val="0"/>
          <c:showBubbleSize val="0"/>
        </c:dLbls>
        <c:gapWidth val="150"/>
        <c:axId val="98962816"/>
        <c:axId val="98989184"/>
      </c:barChart>
      <c:catAx>
        <c:axId val="98962816"/>
        <c:scaling>
          <c:orientation val="maxMin"/>
        </c:scaling>
        <c:delete val="0"/>
        <c:axPos val="l"/>
        <c:numFmt formatCode="General" sourceLinked="1"/>
        <c:majorTickMark val="out"/>
        <c:minorTickMark val="none"/>
        <c:tickLblPos val="nextTo"/>
        <c:txPr>
          <a:bodyPr/>
          <a:lstStyle/>
          <a:p>
            <a:pPr>
              <a:defRPr sz="800" b="1">
                <a:latin typeface="Arial" pitchFamily="34" charset="0"/>
                <a:cs typeface="Arial" pitchFamily="34" charset="0"/>
              </a:defRPr>
            </a:pPr>
            <a:endParaRPr lang="de-DE"/>
          </a:p>
        </c:txPr>
        <c:crossAx val="98989184"/>
        <c:crosses val="autoZero"/>
        <c:auto val="1"/>
        <c:lblAlgn val="ctr"/>
        <c:lblOffset val="100"/>
        <c:noMultiLvlLbl val="0"/>
      </c:catAx>
      <c:valAx>
        <c:axId val="98989184"/>
        <c:scaling>
          <c:orientation val="minMax"/>
          <c:max val="80"/>
          <c:min val="0"/>
        </c:scaling>
        <c:delete val="1"/>
        <c:axPos val="t"/>
        <c:numFmt formatCode="General" sourceLinked="1"/>
        <c:majorTickMark val="out"/>
        <c:minorTickMark val="none"/>
        <c:tickLblPos val="nextTo"/>
        <c:crossAx val="98962816"/>
        <c:crosses val="autoZero"/>
        <c:crossBetween val="between"/>
        <c:majorUnit val="20"/>
      </c:valAx>
    </c:plotArea>
    <c:legend>
      <c:legendPos val="t"/>
      <c:layout/>
      <c:overlay val="0"/>
      <c:txPr>
        <a:bodyPr/>
        <a:lstStyle/>
        <a:p>
          <a:pPr>
            <a:defRPr sz="1000">
              <a:latin typeface="Arial" panose="020B0604020202020204" pitchFamily="34" charset="0"/>
              <a:cs typeface="Arial" panose="020B0604020202020204" pitchFamily="34" charset="0"/>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8165588062413003E-2"/>
          <c:y val="6.2620600009190994E-2"/>
          <c:w val="0.93253545282845096"/>
          <c:h val="0.73613443798549805"/>
        </c:manualLayout>
      </c:layout>
      <c:barChart>
        <c:barDir val="col"/>
        <c:grouping val="clustered"/>
        <c:varyColors val="0"/>
        <c:ser>
          <c:idx val="0"/>
          <c:order val="0"/>
          <c:tx>
            <c:strRef>
              <c:f>Sheet1!$A$2</c:f>
              <c:strCache>
                <c:ptCount val="1"/>
                <c:pt idx="0">
                  <c:v>Score 1: 0-27 "no/small" (n512)</c:v>
                </c:pt>
              </c:strCache>
            </c:strRef>
          </c:tx>
          <c:spPr>
            <a:solidFill>
              <a:srgbClr val="9BBB59"/>
            </a:solidFill>
          </c:spPr>
          <c:invertIfNegative val="0"/>
          <c:dLbls>
            <c:spPr>
              <a:noFill/>
              <a:ln>
                <a:noFill/>
              </a:ln>
              <a:effectLst/>
            </c:spPr>
            <c:txPr>
              <a:bodyPr/>
              <a:lstStyle/>
              <a:p>
                <a:pPr>
                  <a:defRPr b="1">
                    <a:latin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Sheet1!$B$1:$E$1</c:f>
              <c:strCache>
                <c:ptCount val="4"/>
                <c:pt idx="0">
                  <c:v>(Almost) clear (n=269)</c:v>
                </c:pt>
                <c:pt idx="1">
                  <c:v>mild (n=371)</c:v>
                </c:pt>
                <c:pt idx="2">
                  <c:v>Moderate (n=434)</c:v>
                </c:pt>
                <c:pt idx="3">
                  <c:v>Severe (n=115)</c:v>
                </c:pt>
              </c:strCache>
            </c:strRef>
          </c:cat>
          <c:val>
            <c:numRef>
              <c:f>Sheet1!$B$2:$E$2</c:f>
              <c:numCache>
                <c:formatCode>General</c:formatCode>
                <c:ptCount val="4"/>
                <c:pt idx="0">
                  <c:v>72</c:v>
                </c:pt>
                <c:pt idx="1">
                  <c:v>46</c:v>
                </c:pt>
                <c:pt idx="2">
                  <c:v>31</c:v>
                </c:pt>
                <c:pt idx="3">
                  <c:v>10</c:v>
                </c:pt>
              </c:numCache>
            </c:numRef>
          </c:val>
        </c:ser>
        <c:ser>
          <c:idx val="1"/>
          <c:order val="1"/>
          <c:tx>
            <c:strRef>
              <c:f>Sheet1!$A$3</c:f>
              <c:strCache>
                <c:ptCount val="1"/>
                <c:pt idx="0">
                  <c:v>Score 2: 28-39 "moderate" (n=320)</c:v>
                </c:pt>
              </c:strCache>
            </c:strRef>
          </c:tx>
          <c:spPr>
            <a:solidFill>
              <a:srgbClr val="D7E4BD"/>
            </a:solidFill>
          </c:spPr>
          <c:invertIfNegative val="0"/>
          <c:dLbls>
            <c:spPr>
              <a:noFill/>
              <a:ln>
                <a:noFill/>
              </a:ln>
              <a:effectLst/>
            </c:spPr>
            <c:txPr>
              <a:bodyPr/>
              <a:lstStyle/>
              <a:p>
                <a:pPr>
                  <a:defRPr b="1">
                    <a:latin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Sheet1!$B$1:$E$1</c:f>
              <c:strCache>
                <c:ptCount val="4"/>
                <c:pt idx="0">
                  <c:v>(Almost) clear (n=269)</c:v>
                </c:pt>
                <c:pt idx="1">
                  <c:v>mild (n=371)</c:v>
                </c:pt>
                <c:pt idx="2">
                  <c:v>Moderate (n=434)</c:v>
                </c:pt>
                <c:pt idx="3">
                  <c:v>Severe (n=115)</c:v>
                </c:pt>
              </c:strCache>
            </c:strRef>
          </c:cat>
          <c:val>
            <c:numRef>
              <c:f>Sheet1!$B$3:$E$3</c:f>
              <c:numCache>
                <c:formatCode>General</c:formatCode>
                <c:ptCount val="4"/>
                <c:pt idx="0">
                  <c:v>22</c:v>
                </c:pt>
                <c:pt idx="1">
                  <c:v>32</c:v>
                </c:pt>
                <c:pt idx="2">
                  <c:v>27</c:v>
                </c:pt>
                <c:pt idx="3">
                  <c:v>23</c:v>
                </c:pt>
              </c:numCache>
            </c:numRef>
          </c:val>
        </c:ser>
        <c:ser>
          <c:idx val="2"/>
          <c:order val="2"/>
          <c:tx>
            <c:strRef>
              <c:f>Sheet1!$A$4</c:f>
              <c:strCache>
                <c:ptCount val="1"/>
                <c:pt idx="0">
                  <c:v>Score 3: 40-52 "large" (n=252)</c:v>
                </c:pt>
              </c:strCache>
            </c:strRef>
          </c:tx>
          <c:spPr>
            <a:solidFill>
              <a:srgbClr val="D99694"/>
            </a:solidFill>
          </c:spPr>
          <c:invertIfNegative val="0"/>
          <c:dLbls>
            <c:spPr>
              <a:noFill/>
              <a:ln>
                <a:noFill/>
              </a:ln>
              <a:effectLst/>
            </c:spPr>
            <c:txPr>
              <a:bodyPr/>
              <a:lstStyle/>
              <a:p>
                <a:pPr>
                  <a:defRPr b="1">
                    <a:latin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Sheet1!$B$1:$E$1</c:f>
              <c:strCache>
                <c:ptCount val="4"/>
                <c:pt idx="0">
                  <c:v>(Almost) clear (n=269)</c:v>
                </c:pt>
                <c:pt idx="1">
                  <c:v>mild (n=371)</c:v>
                </c:pt>
                <c:pt idx="2">
                  <c:v>Moderate (n=434)</c:v>
                </c:pt>
                <c:pt idx="3">
                  <c:v>Severe (n=115)</c:v>
                </c:pt>
              </c:strCache>
            </c:strRef>
          </c:cat>
          <c:val>
            <c:numRef>
              <c:f>Sheet1!$B$4:$E$4</c:f>
              <c:numCache>
                <c:formatCode>General</c:formatCode>
                <c:ptCount val="4"/>
                <c:pt idx="0">
                  <c:v>6</c:v>
                </c:pt>
                <c:pt idx="1">
                  <c:v>18</c:v>
                </c:pt>
                <c:pt idx="2">
                  <c:v>32</c:v>
                </c:pt>
                <c:pt idx="3">
                  <c:v>29</c:v>
                </c:pt>
              </c:numCache>
            </c:numRef>
          </c:val>
        </c:ser>
        <c:ser>
          <c:idx val="4"/>
          <c:order val="3"/>
          <c:tx>
            <c:strRef>
              <c:f>Sheet1!$A$5</c:f>
              <c:strCache>
                <c:ptCount val="1"/>
                <c:pt idx="0">
                  <c:v>Score 4: 53-84 "very large" (n=105)</c:v>
                </c:pt>
              </c:strCache>
            </c:strRef>
          </c:tx>
          <c:spPr>
            <a:solidFill>
              <a:srgbClr val="632523"/>
            </a:solidFill>
          </c:spPr>
          <c:invertIfNegative val="0"/>
          <c:dLbls>
            <c:spPr>
              <a:noFill/>
              <a:ln>
                <a:noFill/>
              </a:ln>
              <a:effectLst/>
            </c:spPr>
            <c:txPr>
              <a:bodyPr/>
              <a:lstStyle/>
              <a:p>
                <a:pPr>
                  <a:defRPr b="1">
                    <a:latin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Sheet1!$B$1:$E$1</c:f>
              <c:strCache>
                <c:ptCount val="4"/>
                <c:pt idx="0">
                  <c:v>(Almost) clear (n=269)</c:v>
                </c:pt>
                <c:pt idx="1">
                  <c:v>mild (n=371)</c:v>
                </c:pt>
                <c:pt idx="2">
                  <c:v>Moderate (n=434)</c:v>
                </c:pt>
                <c:pt idx="3">
                  <c:v>Severe (n=115)</c:v>
                </c:pt>
              </c:strCache>
            </c:strRef>
          </c:cat>
          <c:val>
            <c:numRef>
              <c:f>Sheet1!$B$5:$E$5</c:f>
              <c:numCache>
                <c:formatCode>General</c:formatCode>
                <c:ptCount val="4"/>
                <c:pt idx="0">
                  <c:v>0</c:v>
                </c:pt>
                <c:pt idx="1">
                  <c:v>4</c:v>
                </c:pt>
                <c:pt idx="2">
                  <c:v>10</c:v>
                </c:pt>
                <c:pt idx="3">
                  <c:v>38</c:v>
                </c:pt>
              </c:numCache>
            </c:numRef>
          </c:val>
        </c:ser>
        <c:dLbls>
          <c:showLegendKey val="0"/>
          <c:showVal val="1"/>
          <c:showCatName val="0"/>
          <c:showSerName val="0"/>
          <c:showPercent val="0"/>
          <c:showBubbleSize val="0"/>
        </c:dLbls>
        <c:gapWidth val="150"/>
        <c:axId val="514175360"/>
        <c:axId val="514212224"/>
      </c:barChart>
      <c:catAx>
        <c:axId val="514175360"/>
        <c:scaling>
          <c:orientation val="minMax"/>
        </c:scaling>
        <c:delete val="0"/>
        <c:axPos val="b"/>
        <c:numFmt formatCode="General" sourceLinked="1"/>
        <c:majorTickMark val="none"/>
        <c:minorTickMark val="none"/>
        <c:tickLblPos val="low"/>
        <c:txPr>
          <a:bodyPr rot="-1020000" vert="horz"/>
          <a:lstStyle/>
          <a:p>
            <a:pPr>
              <a:defRPr sz="1000">
                <a:latin typeface="Calibri" panose="020F0502020204030204" pitchFamily="34" charset="0"/>
              </a:defRPr>
            </a:pPr>
            <a:endParaRPr lang="de-DE"/>
          </a:p>
        </c:txPr>
        <c:crossAx val="514212224"/>
        <c:crosses val="autoZero"/>
        <c:auto val="1"/>
        <c:lblAlgn val="ctr"/>
        <c:lblOffset val="100"/>
        <c:noMultiLvlLbl val="0"/>
      </c:catAx>
      <c:valAx>
        <c:axId val="514212224"/>
        <c:scaling>
          <c:orientation val="minMax"/>
          <c:max val="85"/>
          <c:min val="0"/>
        </c:scaling>
        <c:delete val="0"/>
        <c:axPos val="l"/>
        <c:numFmt formatCode="General" sourceLinked="1"/>
        <c:majorTickMark val="none"/>
        <c:minorTickMark val="none"/>
        <c:tickLblPos val="nextTo"/>
        <c:txPr>
          <a:bodyPr rot="0" vert="horz"/>
          <a:lstStyle/>
          <a:p>
            <a:pPr>
              <a:defRPr sz="1100">
                <a:latin typeface="Calibri" panose="020F0502020204030204" pitchFamily="34" charset="0"/>
              </a:defRPr>
            </a:pPr>
            <a:endParaRPr lang="de-DE"/>
          </a:p>
        </c:txPr>
        <c:crossAx val="514175360"/>
        <c:crosses val="autoZero"/>
        <c:crossBetween val="between"/>
        <c:majorUnit val="20"/>
      </c:valAx>
    </c:plotArea>
    <c:legend>
      <c:legendPos val="t"/>
      <c:layout>
        <c:manualLayout>
          <c:xMode val="edge"/>
          <c:yMode val="edge"/>
          <c:x val="9.5837001958176904E-2"/>
          <c:y val="3.04165785023051E-2"/>
          <c:w val="0.81248204433477"/>
          <c:h val="0.110624769278705"/>
        </c:manualLayout>
      </c:layout>
      <c:overlay val="0"/>
      <c:txPr>
        <a:bodyPr/>
        <a:lstStyle/>
        <a:p>
          <a:pPr>
            <a:defRPr>
              <a:latin typeface="Calibri" panose="020F0502020204030204" pitchFamily="34" charset="0"/>
            </a:defRPr>
          </a:pPr>
          <a:endParaRPr lang="de-DE"/>
        </a:p>
      </c:txPr>
    </c:legend>
    <c:plotVisOnly val="1"/>
    <c:dispBlanksAs val="gap"/>
    <c:showDLblsOverMax val="0"/>
  </c:chart>
  <c:txPr>
    <a:bodyPr/>
    <a:lstStyle/>
    <a:p>
      <a:pPr>
        <a:defRPr sz="1000">
          <a:latin typeface="Century Gothic" panose="020B0502020202020204" pitchFamily="34" charset="0"/>
        </a:defRPr>
      </a:pPr>
      <a:endParaRPr lang="de-DE"/>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6921453171896E-2"/>
          <c:y val="0.17138111488660601"/>
          <c:w val="0.85959893345183902"/>
          <c:h val="0.64875391203912403"/>
        </c:manualLayout>
      </c:layout>
      <c:doughnutChart>
        <c:varyColors val="1"/>
        <c:ser>
          <c:idx val="0"/>
          <c:order val="0"/>
          <c:tx>
            <c:strRef>
              <c:f>Tabelle1!$A$2</c:f>
              <c:strCache>
                <c:ptCount val="1"/>
                <c:pt idx="0">
                  <c:v>TOTAL</c:v>
                </c:pt>
              </c:strCache>
            </c:strRef>
          </c:tx>
          <c:dPt>
            <c:idx val="0"/>
            <c:bubble3D val="0"/>
            <c:spPr>
              <a:solidFill>
                <a:srgbClr val="9BBB59"/>
              </a:solidFill>
            </c:spPr>
          </c:dPt>
          <c:dPt>
            <c:idx val="1"/>
            <c:bubble3D val="0"/>
            <c:spPr>
              <a:solidFill>
                <a:srgbClr val="DEE7D1"/>
              </a:solidFill>
            </c:spPr>
          </c:dPt>
          <c:dPt>
            <c:idx val="2"/>
            <c:bubble3D val="0"/>
            <c:spPr>
              <a:solidFill>
                <a:srgbClr val="D99694"/>
              </a:solidFill>
            </c:spPr>
          </c:dPt>
          <c:dPt>
            <c:idx val="3"/>
            <c:bubble3D val="0"/>
            <c:spPr>
              <a:solidFill>
                <a:srgbClr val="C0504D"/>
              </a:solidFill>
            </c:spPr>
          </c:dPt>
          <c:dPt>
            <c:idx val="4"/>
            <c:bubble3D val="0"/>
            <c:spPr>
              <a:solidFill>
                <a:schemeClr val="accent2">
                  <a:lumMod val="20000"/>
                  <a:lumOff val="80000"/>
                </a:schemeClr>
              </a:solidFill>
            </c:spPr>
          </c:dPt>
          <c:dPt>
            <c:idx val="5"/>
            <c:bubble3D val="0"/>
            <c:spPr>
              <a:solidFill>
                <a:schemeClr val="bg1">
                  <a:lumMod val="65000"/>
                </a:schemeClr>
              </a:solidFill>
            </c:spPr>
          </c:dPt>
          <c:dLbls>
            <c:dLbl>
              <c:idx val="0"/>
              <c:layout>
                <c:manualLayout>
                  <c:x val="4.3766062661814101E-3"/>
                  <c:y val="3.0702196121510799E-2"/>
                </c:manualLayout>
              </c:layout>
              <c:numFmt formatCode="0%" sourceLinked="0"/>
              <c:spPr/>
              <c:txPr>
                <a:bodyPr/>
                <a:lstStyle/>
                <a:p>
                  <a:pPr>
                    <a:defRPr lang="de-DE" sz="1100" b="1">
                      <a:solidFill>
                        <a:schemeClr val="bg1"/>
                      </a:solidFill>
                    </a:defRPr>
                  </a:pPr>
                  <a:endParaRPr lang="de-DE"/>
                </a:p>
              </c:tx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8861961311128598E-5"/>
                  <c:y val="2.3812258438460701E-3"/>
                </c:manualLayout>
              </c:layout>
              <c:numFmt formatCode="0%" sourceLinked="0"/>
              <c:spPr/>
              <c:txPr>
                <a:bodyPr/>
                <a:lstStyle/>
                <a:p>
                  <a:pPr>
                    <a:defRPr lang="de-DE" sz="1100" b="1">
                      <a:solidFill>
                        <a:schemeClr val="tx1"/>
                      </a:solidFill>
                    </a:defRPr>
                  </a:pPr>
                  <a:endParaRPr lang="de-DE"/>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208032440839901E-2"/>
                  <c:y val="-1.22483770147133E-2"/>
                </c:manualLayout>
              </c:layout>
              <c:numFmt formatCode="0%" sourceLinked="0"/>
              <c:spPr/>
              <c:txPr>
                <a:bodyPr/>
                <a:lstStyle/>
                <a:p>
                  <a:pPr>
                    <a:defRPr lang="de-DE" sz="1100" b="1">
                      <a:solidFill>
                        <a:schemeClr val="tx1"/>
                      </a:solidFill>
                    </a:defRPr>
                  </a:pPr>
                  <a:endParaRPr lang="de-DE"/>
                </a:p>
              </c:txP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117653594045099E-2"/>
                  <c:y val="9.95958520332123E-4"/>
                </c:manualLayout>
              </c:layout>
              <c:numFmt formatCode="0%" sourceLinked="0"/>
              <c:spPr/>
              <c:txPr>
                <a:bodyPr/>
                <a:lstStyle/>
                <a:p>
                  <a:pPr>
                    <a:defRPr lang="de-DE" sz="1100" b="1">
                      <a:solidFill>
                        <a:schemeClr val="tx1"/>
                      </a:solidFill>
                    </a:defRPr>
                  </a:pPr>
                  <a:endParaRPr lang="de-DE"/>
                </a:p>
              </c:txP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3139956926294598E-4"/>
                  <c:y val="-8.5868099052584607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7.5470532025652903E-2"/>
                  <c:y val="8.908904695764409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1.8867633006413202E-2"/>
                  <c:y val="-1.06906856349174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a:lstStyle/>
              <a:p>
                <a:pPr>
                  <a:defRPr lang="de-DE" sz="1100" b="1"/>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Tabelle1!$B$1:$E$1</c:f>
              <c:strCache>
                <c:ptCount val="4"/>
                <c:pt idx="0">
                  <c:v>No, none really</c:v>
                </c:pt>
                <c:pt idx="1">
                  <c:v>Yes, but only few</c:v>
                </c:pt>
                <c:pt idx="2">
                  <c:v>Yes, some moments</c:v>
                </c:pt>
                <c:pt idx="3">
                  <c:v>Yes, many moments</c:v>
                </c:pt>
              </c:strCache>
            </c:strRef>
          </c:cat>
          <c:val>
            <c:numRef>
              <c:f>Tabelle1!$B$2:$E$2</c:f>
              <c:numCache>
                <c:formatCode>0.0%</c:formatCode>
                <c:ptCount val="4"/>
                <c:pt idx="0">
                  <c:v>0.32</c:v>
                </c:pt>
                <c:pt idx="1">
                  <c:v>0.4</c:v>
                </c:pt>
                <c:pt idx="2">
                  <c:v>0.18</c:v>
                </c:pt>
                <c:pt idx="3">
                  <c:v>0.1</c:v>
                </c:pt>
              </c:numCache>
            </c:numRef>
          </c:val>
        </c:ser>
        <c:dLbls>
          <c:showLegendKey val="0"/>
          <c:showVal val="0"/>
          <c:showCatName val="0"/>
          <c:showSerName val="0"/>
          <c:showPercent val="0"/>
          <c:showBubbleSize val="0"/>
          <c:showLeaderLines val="0"/>
        </c:dLbls>
        <c:firstSliceAng val="0"/>
        <c:holeSize val="50"/>
      </c:doughnutChart>
    </c:plotArea>
    <c:legend>
      <c:legendPos val="b"/>
      <c:layout>
        <c:manualLayout>
          <c:xMode val="edge"/>
          <c:yMode val="edge"/>
          <c:x val="1.5662981890901002E-2"/>
          <c:y val="0.86782653080475303"/>
          <c:w val="0.98433701810909902"/>
          <c:h val="0.11381518405711701"/>
        </c:manualLayout>
      </c:layout>
      <c:overlay val="0"/>
      <c:spPr>
        <a:ln w="25400">
          <a:noFill/>
        </a:ln>
      </c:spPr>
      <c:txPr>
        <a:bodyPr/>
        <a:lstStyle/>
        <a:p>
          <a:pPr>
            <a:defRPr lang="de-DE" sz="1000" b="0"/>
          </a:pPr>
          <a:endParaRPr lang="de-DE"/>
        </a:p>
      </c:txPr>
    </c:legend>
    <c:plotVisOnly val="1"/>
    <c:dispBlanksAs val="gap"/>
    <c:showDLblsOverMax val="0"/>
  </c:chart>
  <c:spPr>
    <a:effectLst>
      <a:outerShdw blurRad="50800" dist="50800" dir="5400000" sx="1000" sy="1000" algn="ctr" rotWithShape="0">
        <a:srgbClr val="000000"/>
      </a:outerShdw>
    </a:effectLst>
  </c:spPr>
  <c:txPr>
    <a:bodyPr/>
    <a:lstStyle/>
    <a:p>
      <a:pPr>
        <a:defRPr sz="1800"/>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549498331603002"/>
          <c:y val="0.12514594814412699"/>
          <c:w val="0.64438601649625105"/>
          <c:h val="0.843082948854739"/>
        </c:manualLayout>
      </c:layout>
      <c:barChart>
        <c:barDir val="bar"/>
        <c:grouping val="percentStacked"/>
        <c:varyColors val="0"/>
        <c:ser>
          <c:idx val="0"/>
          <c:order val="0"/>
          <c:tx>
            <c:strRef>
              <c:f>Tabelle1!$B$1</c:f>
              <c:strCache>
                <c:ptCount val="1"/>
                <c:pt idx="0">
                  <c:v>Yes, many moments</c:v>
                </c:pt>
              </c:strCache>
            </c:strRef>
          </c:tx>
          <c:spPr>
            <a:solidFill>
              <a:schemeClr val="accent2">
                <a:lumMod val="50000"/>
              </a:schemeClr>
            </a:solidFill>
          </c:spPr>
          <c:invertIfNegative val="0"/>
          <c:dLbls>
            <c:numFmt formatCode="#,##0" sourceLinked="0"/>
            <c:spPr>
              <a:noFill/>
              <a:ln>
                <a:noFill/>
              </a:ln>
              <a:effectLst/>
            </c:spPr>
            <c:txPr>
              <a:bodyPr/>
              <a:lstStyle/>
              <a:p>
                <a:pPr>
                  <a:defRPr sz="800" b="1">
                    <a:solidFill>
                      <a:schemeClr val="bg1">
                        <a:lumMod val="95000"/>
                      </a:schemeClr>
                    </a:solidFill>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Tabelle1!$A$2:$A$16</c:f>
              <c:strCache>
                <c:ptCount val="15"/>
                <c:pt idx="0">
                  <c:v>Total</c:v>
                </c:pt>
                <c:pt idx="2">
                  <c:v>Men</c:v>
                </c:pt>
                <c:pt idx="3">
                  <c:v>Women</c:v>
                </c:pt>
                <c:pt idx="5">
                  <c:v>18-29 years old</c:v>
                </c:pt>
                <c:pt idx="6">
                  <c:v>30-39 years old</c:v>
                </c:pt>
                <c:pt idx="7">
                  <c:v>40-49 years old</c:v>
                </c:pt>
                <c:pt idx="8">
                  <c:v>50 years and older</c:v>
                </c:pt>
                <c:pt idx="10">
                  <c:v>start suffer &lt;= 10 years</c:v>
                </c:pt>
                <c:pt idx="11">
                  <c:v>11 - 19 years</c:v>
                </c:pt>
                <c:pt idx="12">
                  <c:v>20 - 29 years</c:v>
                </c:pt>
                <c:pt idx="13">
                  <c:v>30 - 39 years</c:v>
                </c:pt>
                <c:pt idx="14">
                  <c:v>40 years and longer</c:v>
                </c:pt>
              </c:strCache>
            </c:strRef>
          </c:cat>
          <c:val>
            <c:numRef>
              <c:f>Tabelle1!$B$2:$B$16</c:f>
              <c:numCache>
                <c:formatCode>General</c:formatCode>
                <c:ptCount val="15"/>
                <c:pt idx="0">
                  <c:v>10</c:v>
                </c:pt>
                <c:pt idx="2">
                  <c:v>7</c:v>
                </c:pt>
                <c:pt idx="3">
                  <c:v>12</c:v>
                </c:pt>
                <c:pt idx="5">
                  <c:v>11</c:v>
                </c:pt>
                <c:pt idx="6">
                  <c:v>6</c:v>
                </c:pt>
                <c:pt idx="7">
                  <c:v>8</c:v>
                </c:pt>
                <c:pt idx="8">
                  <c:v>16</c:v>
                </c:pt>
                <c:pt idx="10">
                  <c:v>5</c:v>
                </c:pt>
                <c:pt idx="11">
                  <c:v>5</c:v>
                </c:pt>
                <c:pt idx="12">
                  <c:v>7</c:v>
                </c:pt>
                <c:pt idx="13">
                  <c:v>9</c:v>
                </c:pt>
                <c:pt idx="14">
                  <c:v>18</c:v>
                </c:pt>
              </c:numCache>
            </c:numRef>
          </c:val>
          <c:extLst xmlns:c16r2="http://schemas.microsoft.com/office/drawing/2015/06/chart">
            <c:ext xmlns:c16="http://schemas.microsoft.com/office/drawing/2014/chart" uri="{C3380CC4-5D6E-409C-BE32-E72D297353CC}">
              <c16:uniqueId val="{00000000-47B7-4813-BF0B-03022CE9F14C}"/>
            </c:ext>
          </c:extLst>
        </c:ser>
        <c:ser>
          <c:idx val="1"/>
          <c:order val="1"/>
          <c:tx>
            <c:strRef>
              <c:f>Tabelle1!$C$1</c:f>
              <c:strCache>
                <c:ptCount val="1"/>
                <c:pt idx="0">
                  <c:v>Yes, some moments</c:v>
                </c:pt>
              </c:strCache>
            </c:strRef>
          </c:tx>
          <c:spPr>
            <a:solidFill>
              <a:schemeClr val="accent2">
                <a:lumMod val="60000"/>
                <a:lumOff val="40000"/>
              </a:schemeClr>
            </a:solidFill>
          </c:spPr>
          <c:invertIfNegative val="0"/>
          <c:dLbls>
            <c:numFmt formatCode="#,##0" sourceLinked="0"/>
            <c:spPr>
              <a:noFill/>
              <a:ln>
                <a:noFill/>
              </a:ln>
              <a:effectLst/>
            </c:spPr>
            <c:txPr>
              <a:bodyPr/>
              <a:lstStyle/>
              <a:p>
                <a:pPr>
                  <a:defRPr sz="800" b="1">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Tabelle1!$A$2:$A$16</c:f>
              <c:strCache>
                <c:ptCount val="15"/>
                <c:pt idx="0">
                  <c:v>Total</c:v>
                </c:pt>
                <c:pt idx="2">
                  <c:v>Men</c:v>
                </c:pt>
                <c:pt idx="3">
                  <c:v>Women</c:v>
                </c:pt>
                <c:pt idx="5">
                  <c:v>18-29 years old</c:v>
                </c:pt>
                <c:pt idx="6">
                  <c:v>30-39 years old</c:v>
                </c:pt>
                <c:pt idx="7">
                  <c:v>40-49 years old</c:v>
                </c:pt>
                <c:pt idx="8">
                  <c:v>50 years and older</c:v>
                </c:pt>
                <c:pt idx="10">
                  <c:v>start suffer &lt;= 10 years</c:v>
                </c:pt>
                <c:pt idx="11">
                  <c:v>11 - 19 years</c:v>
                </c:pt>
                <c:pt idx="12">
                  <c:v>20 - 29 years</c:v>
                </c:pt>
                <c:pt idx="13">
                  <c:v>30 - 39 years</c:v>
                </c:pt>
                <c:pt idx="14">
                  <c:v>40 years and longer</c:v>
                </c:pt>
              </c:strCache>
            </c:strRef>
          </c:cat>
          <c:val>
            <c:numRef>
              <c:f>Tabelle1!$C$2:$C$16</c:f>
              <c:numCache>
                <c:formatCode>General</c:formatCode>
                <c:ptCount val="15"/>
                <c:pt idx="0">
                  <c:v>18</c:v>
                </c:pt>
                <c:pt idx="2">
                  <c:v>16</c:v>
                </c:pt>
                <c:pt idx="3">
                  <c:v>20</c:v>
                </c:pt>
                <c:pt idx="5">
                  <c:v>18</c:v>
                </c:pt>
                <c:pt idx="6">
                  <c:v>16</c:v>
                </c:pt>
                <c:pt idx="7">
                  <c:v>18</c:v>
                </c:pt>
                <c:pt idx="8">
                  <c:v>22</c:v>
                </c:pt>
                <c:pt idx="10">
                  <c:v>14</c:v>
                </c:pt>
                <c:pt idx="11">
                  <c:v>13</c:v>
                </c:pt>
                <c:pt idx="12">
                  <c:v>16</c:v>
                </c:pt>
                <c:pt idx="13">
                  <c:v>19</c:v>
                </c:pt>
                <c:pt idx="14">
                  <c:v>25</c:v>
                </c:pt>
              </c:numCache>
            </c:numRef>
          </c:val>
          <c:extLst xmlns:c16r2="http://schemas.microsoft.com/office/drawing/2015/06/chart">
            <c:ext xmlns:c16="http://schemas.microsoft.com/office/drawing/2014/chart" uri="{C3380CC4-5D6E-409C-BE32-E72D297353CC}">
              <c16:uniqueId val="{00000001-47B7-4813-BF0B-03022CE9F14C}"/>
            </c:ext>
          </c:extLst>
        </c:ser>
        <c:ser>
          <c:idx val="2"/>
          <c:order val="2"/>
          <c:tx>
            <c:strRef>
              <c:f>Tabelle1!$D$1</c:f>
              <c:strCache>
                <c:ptCount val="1"/>
                <c:pt idx="0">
                  <c:v>Yes, but only few</c:v>
                </c:pt>
              </c:strCache>
            </c:strRef>
          </c:tx>
          <c:spPr>
            <a:solidFill>
              <a:schemeClr val="accent3">
                <a:lumMod val="40000"/>
                <a:lumOff val="60000"/>
              </a:schemeClr>
            </a:solidFill>
          </c:spPr>
          <c:invertIfNegative val="0"/>
          <c:dLbls>
            <c:numFmt formatCode="#,##0" sourceLinked="0"/>
            <c:spPr>
              <a:noFill/>
              <a:ln>
                <a:noFill/>
              </a:ln>
              <a:effectLst/>
            </c:spPr>
            <c:txPr>
              <a:bodyPr/>
              <a:lstStyle/>
              <a:p>
                <a:pPr>
                  <a:defRPr sz="800" b="1">
                    <a:solidFill>
                      <a:schemeClr val="tx1"/>
                    </a:solidFill>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Tabelle1!$A$2:$A$16</c:f>
              <c:strCache>
                <c:ptCount val="15"/>
                <c:pt idx="0">
                  <c:v>Total</c:v>
                </c:pt>
                <c:pt idx="2">
                  <c:v>Men</c:v>
                </c:pt>
                <c:pt idx="3">
                  <c:v>Women</c:v>
                </c:pt>
                <c:pt idx="5">
                  <c:v>18-29 years old</c:v>
                </c:pt>
                <c:pt idx="6">
                  <c:v>30-39 years old</c:v>
                </c:pt>
                <c:pt idx="7">
                  <c:v>40-49 years old</c:v>
                </c:pt>
                <c:pt idx="8">
                  <c:v>50 years and older</c:v>
                </c:pt>
                <c:pt idx="10">
                  <c:v>start suffer &lt;= 10 years</c:v>
                </c:pt>
                <c:pt idx="11">
                  <c:v>11 - 19 years</c:v>
                </c:pt>
                <c:pt idx="12">
                  <c:v>20 - 29 years</c:v>
                </c:pt>
                <c:pt idx="13">
                  <c:v>30 - 39 years</c:v>
                </c:pt>
                <c:pt idx="14">
                  <c:v>40 years and longer</c:v>
                </c:pt>
              </c:strCache>
            </c:strRef>
          </c:cat>
          <c:val>
            <c:numRef>
              <c:f>Tabelle1!$D$2:$D$16</c:f>
              <c:numCache>
                <c:formatCode>General</c:formatCode>
                <c:ptCount val="15"/>
                <c:pt idx="0">
                  <c:v>40</c:v>
                </c:pt>
                <c:pt idx="2">
                  <c:v>40</c:v>
                </c:pt>
                <c:pt idx="3">
                  <c:v>39</c:v>
                </c:pt>
                <c:pt idx="5">
                  <c:v>31</c:v>
                </c:pt>
                <c:pt idx="6">
                  <c:v>32</c:v>
                </c:pt>
                <c:pt idx="7">
                  <c:v>45</c:v>
                </c:pt>
                <c:pt idx="8">
                  <c:v>46</c:v>
                </c:pt>
                <c:pt idx="10">
                  <c:v>54</c:v>
                </c:pt>
                <c:pt idx="11">
                  <c:v>41</c:v>
                </c:pt>
                <c:pt idx="12">
                  <c:v>32</c:v>
                </c:pt>
                <c:pt idx="13">
                  <c:v>41</c:v>
                </c:pt>
                <c:pt idx="14">
                  <c:v>41</c:v>
                </c:pt>
              </c:numCache>
            </c:numRef>
          </c:val>
          <c:extLst xmlns:c16r2="http://schemas.microsoft.com/office/drawing/2015/06/chart">
            <c:ext xmlns:c16="http://schemas.microsoft.com/office/drawing/2014/chart" uri="{C3380CC4-5D6E-409C-BE32-E72D297353CC}">
              <c16:uniqueId val="{00000002-47B7-4813-BF0B-03022CE9F14C}"/>
            </c:ext>
          </c:extLst>
        </c:ser>
        <c:ser>
          <c:idx val="3"/>
          <c:order val="3"/>
          <c:tx>
            <c:strRef>
              <c:f>Tabelle1!$E$1</c:f>
              <c:strCache>
                <c:ptCount val="1"/>
                <c:pt idx="0">
                  <c:v>No, none really</c:v>
                </c:pt>
              </c:strCache>
            </c:strRef>
          </c:tx>
          <c:spPr>
            <a:solidFill>
              <a:schemeClr val="accent3"/>
            </a:solidFill>
          </c:spPr>
          <c:invertIfNegative val="0"/>
          <c:dLbls>
            <c:numFmt formatCode="#,##0" sourceLinked="0"/>
            <c:spPr>
              <a:noFill/>
              <a:ln>
                <a:noFill/>
              </a:ln>
              <a:effectLst/>
            </c:spPr>
            <c:txPr>
              <a:bodyPr/>
              <a:lstStyle/>
              <a:p>
                <a:pPr>
                  <a:defRPr sz="800" b="1">
                    <a:solidFill>
                      <a:schemeClr val="tx1"/>
                    </a:solidFill>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Tabelle1!$A$2:$A$16</c:f>
              <c:strCache>
                <c:ptCount val="15"/>
                <c:pt idx="0">
                  <c:v>Total</c:v>
                </c:pt>
                <c:pt idx="2">
                  <c:v>Men</c:v>
                </c:pt>
                <c:pt idx="3">
                  <c:v>Women</c:v>
                </c:pt>
                <c:pt idx="5">
                  <c:v>18-29 years old</c:v>
                </c:pt>
                <c:pt idx="6">
                  <c:v>30-39 years old</c:v>
                </c:pt>
                <c:pt idx="7">
                  <c:v>40-49 years old</c:v>
                </c:pt>
                <c:pt idx="8">
                  <c:v>50 years and older</c:v>
                </c:pt>
                <c:pt idx="10">
                  <c:v>start suffer &lt;= 10 years</c:v>
                </c:pt>
                <c:pt idx="11">
                  <c:v>11 - 19 years</c:v>
                </c:pt>
                <c:pt idx="12">
                  <c:v>20 - 29 years</c:v>
                </c:pt>
                <c:pt idx="13">
                  <c:v>30 - 39 years</c:v>
                </c:pt>
                <c:pt idx="14">
                  <c:v>40 years and longer</c:v>
                </c:pt>
              </c:strCache>
            </c:strRef>
          </c:cat>
          <c:val>
            <c:numRef>
              <c:f>Tabelle1!$E$2:$E$16</c:f>
              <c:numCache>
                <c:formatCode>General</c:formatCode>
                <c:ptCount val="15"/>
                <c:pt idx="0">
                  <c:v>32</c:v>
                </c:pt>
                <c:pt idx="2">
                  <c:v>37</c:v>
                </c:pt>
                <c:pt idx="3">
                  <c:v>29</c:v>
                </c:pt>
                <c:pt idx="5">
                  <c:v>39</c:v>
                </c:pt>
                <c:pt idx="6">
                  <c:v>46</c:v>
                </c:pt>
                <c:pt idx="7">
                  <c:v>29</c:v>
                </c:pt>
                <c:pt idx="8">
                  <c:v>16</c:v>
                </c:pt>
                <c:pt idx="10">
                  <c:v>27</c:v>
                </c:pt>
                <c:pt idx="11">
                  <c:v>41</c:v>
                </c:pt>
                <c:pt idx="12">
                  <c:v>44</c:v>
                </c:pt>
                <c:pt idx="13">
                  <c:v>30</c:v>
                </c:pt>
                <c:pt idx="14">
                  <c:v>16</c:v>
                </c:pt>
              </c:numCache>
            </c:numRef>
          </c:val>
          <c:extLst xmlns:c16r2="http://schemas.microsoft.com/office/drawing/2015/06/chart">
            <c:ext xmlns:c16="http://schemas.microsoft.com/office/drawing/2014/chart" uri="{C3380CC4-5D6E-409C-BE32-E72D297353CC}">
              <c16:uniqueId val="{00000003-47B7-4813-BF0B-03022CE9F14C}"/>
            </c:ext>
          </c:extLst>
        </c:ser>
        <c:dLbls>
          <c:showLegendKey val="0"/>
          <c:showVal val="0"/>
          <c:showCatName val="0"/>
          <c:showSerName val="0"/>
          <c:showPercent val="0"/>
          <c:showBubbleSize val="0"/>
        </c:dLbls>
        <c:gapWidth val="150"/>
        <c:overlap val="100"/>
        <c:axId val="112066944"/>
        <c:axId val="112068480"/>
      </c:barChart>
      <c:catAx>
        <c:axId val="112066944"/>
        <c:scaling>
          <c:orientation val="maxMin"/>
        </c:scaling>
        <c:delete val="0"/>
        <c:axPos val="l"/>
        <c:numFmt formatCode="General" sourceLinked="1"/>
        <c:majorTickMark val="out"/>
        <c:minorTickMark val="none"/>
        <c:tickLblPos val="nextTo"/>
        <c:txPr>
          <a:bodyPr/>
          <a:lstStyle/>
          <a:p>
            <a:pPr>
              <a:defRPr sz="800" b="1">
                <a:latin typeface="Arial" pitchFamily="34" charset="0"/>
                <a:cs typeface="Arial" pitchFamily="34" charset="0"/>
              </a:defRPr>
            </a:pPr>
            <a:endParaRPr lang="de-DE"/>
          </a:p>
        </c:txPr>
        <c:crossAx val="112068480"/>
        <c:crosses val="autoZero"/>
        <c:auto val="1"/>
        <c:lblAlgn val="ctr"/>
        <c:lblOffset val="100"/>
        <c:noMultiLvlLbl val="0"/>
      </c:catAx>
      <c:valAx>
        <c:axId val="112068480"/>
        <c:scaling>
          <c:orientation val="minMax"/>
        </c:scaling>
        <c:delete val="1"/>
        <c:axPos val="t"/>
        <c:majorGridlines/>
        <c:numFmt formatCode="0%" sourceLinked="1"/>
        <c:majorTickMark val="out"/>
        <c:minorTickMark val="none"/>
        <c:tickLblPos val="nextTo"/>
        <c:crossAx val="112066944"/>
        <c:crosses val="autoZero"/>
        <c:crossBetween val="between"/>
      </c:valAx>
      <c:spPr>
        <a:noFill/>
        <a:ln w="25400">
          <a:noFill/>
        </a:ln>
      </c:spPr>
    </c:plotArea>
    <c:legend>
      <c:legendPos val="t"/>
      <c:layout>
        <c:manualLayout>
          <c:xMode val="edge"/>
          <c:yMode val="edge"/>
          <c:x val="0.16840926894838701"/>
          <c:y val="2.72527371172595E-2"/>
          <c:w val="0.81972089469050602"/>
          <c:h val="6.7900736396165604E-2"/>
        </c:manualLayout>
      </c:layout>
      <c:overlay val="0"/>
      <c:spPr>
        <a:ln>
          <a:solidFill>
            <a:schemeClr val="tx1"/>
          </a:solidFill>
        </a:ln>
      </c:spPr>
      <c:txPr>
        <a:bodyPr/>
        <a:lstStyle/>
        <a:p>
          <a:pPr>
            <a:defRPr sz="900">
              <a:latin typeface="Arial" panose="020B0604020202020204" pitchFamily="34" charset="0"/>
              <a:cs typeface="Arial" panose="020B0604020202020204" pitchFamily="34" charset="0"/>
            </a:defRPr>
          </a:pPr>
          <a:endParaRPr lang="de-DE"/>
        </a:p>
      </c:txPr>
    </c:legend>
    <c:plotVisOnly val="1"/>
    <c:dispBlanksAs val="gap"/>
    <c:showDLblsOverMax val="0"/>
  </c:chart>
  <c:spPr>
    <a:solidFill>
      <a:schemeClr val="bg2"/>
    </a:solidFill>
  </c:spPr>
  <c:txPr>
    <a:bodyPr/>
    <a:lstStyle/>
    <a:p>
      <a:pPr>
        <a:defRPr sz="1800"/>
      </a:pPr>
      <a:endParaRPr lang="de-D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8894433185584698"/>
          <c:y val="0.14178456062533901"/>
          <c:w val="0.61105566814415302"/>
          <c:h val="0.82644433637352699"/>
        </c:manualLayout>
      </c:layout>
      <c:barChart>
        <c:barDir val="bar"/>
        <c:grouping val="percentStacked"/>
        <c:varyColors val="0"/>
        <c:ser>
          <c:idx val="0"/>
          <c:order val="0"/>
          <c:tx>
            <c:strRef>
              <c:f>Tabelle1!$B$1</c:f>
              <c:strCache>
                <c:ptCount val="1"/>
                <c:pt idx="0">
                  <c:v>Yes, many moments</c:v>
                </c:pt>
              </c:strCache>
            </c:strRef>
          </c:tx>
          <c:spPr>
            <a:solidFill>
              <a:schemeClr val="accent2">
                <a:lumMod val="50000"/>
              </a:schemeClr>
            </a:solidFill>
          </c:spPr>
          <c:invertIfNegative val="0"/>
          <c:dLbls>
            <c:numFmt formatCode="#,##0" sourceLinked="0"/>
            <c:spPr>
              <a:noFill/>
              <a:ln>
                <a:noFill/>
              </a:ln>
              <a:effectLst/>
            </c:spPr>
            <c:txPr>
              <a:bodyPr/>
              <a:lstStyle/>
              <a:p>
                <a:pPr>
                  <a:defRPr sz="800" b="1">
                    <a:solidFill>
                      <a:schemeClr val="bg1">
                        <a:lumMod val="95000"/>
                      </a:schemeClr>
                    </a:solidFill>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Tabelle1!$A$2:$A$13</c:f>
              <c:strCache>
                <c:ptCount val="12"/>
                <c:pt idx="0">
                  <c:v>Total</c:v>
                </c:pt>
                <c:pt idx="1">
                  <c:v>Self-reported severity:</c:v>
                </c:pt>
                <c:pt idx="2">
                  <c:v>clear</c:v>
                </c:pt>
                <c:pt idx="3">
                  <c:v>mild</c:v>
                </c:pt>
                <c:pt idx="4">
                  <c:v>moderate</c:v>
                </c:pt>
                <c:pt idx="5">
                  <c:v>severe</c:v>
                </c:pt>
                <c:pt idx="6">
                  <c:v>POEM Scoring:</c:v>
                </c:pt>
                <c:pt idx="7">
                  <c:v>Almost clear</c:v>
                </c:pt>
                <c:pt idx="8">
                  <c:v>mild</c:v>
                </c:pt>
                <c:pt idx="9">
                  <c:v>moderate</c:v>
                </c:pt>
                <c:pt idx="10">
                  <c:v>severe</c:v>
                </c:pt>
                <c:pt idx="11">
                  <c:v>very severe</c:v>
                </c:pt>
              </c:strCache>
            </c:strRef>
          </c:cat>
          <c:val>
            <c:numRef>
              <c:f>Tabelle1!$B$2:$B$13</c:f>
              <c:numCache>
                <c:formatCode>General</c:formatCode>
                <c:ptCount val="12"/>
                <c:pt idx="0">
                  <c:v>10</c:v>
                </c:pt>
                <c:pt idx="2">
                  <c:v>5</c:v>
                </c:pt>
                <c:pt idx="3">
                  <c:v>11</c:v>
                </c:pt>
                <c:pt idx="4">
                  <c:v>7</c:v>
                </c:pt>
                <c:pt idx="5">
                  <c:v>29</c:v>
                </c:pt>
                <c:pt idx="7">
                  <c:v>7</c:v>
                </c:pt>
                <c:pt idx="8">
                  <c:v>3</c:v>
                </c:pt>
                <c:pt idx="9">
                  <c:v>8</c:v>
                </c:pt>
                <c:pt idx="10">
                  <c:v>31</c:v>
                </c:pt>
                <c:pt idx="11">
                  <c:v>40</c:v>
                </c:pt>
              </c:numCache>
            </c:numRef>
          </c:val>
          <c:extLst xmlns:c16r2="http://schemas.microsoft.com/office/drawing/2015/06/chart">
            <c:ext xmlns:c16="http://schemas.microsoft.com/office/drawing/2014/chart" uri="{C3380CC4-5D6E-409C-BE32-E72D297353CC}">
              <c16:uniqueId val="{00000000-CCF6-41E8-85F1-D17A55C36894}"/>
            </c:ext>
          </c:extLst>
        </c:ser>
        <c:ser>
          <c:idx val="1"/>
          <c:order val="1"/>
          <c:tx>
            <c:strRef>
              <c:f>Tabelle1!$C$1</c:f>
              <c:strCache>
                <c:ptCount val="1"/>
                <c:pt idx="0">
                  <c:v>Yes, some moments</c:v>
                </c:pt>
              </c:strCache>
            </c:strRef>
          </c:tx>
          <c:spPr>
            <a:solidFill>
              <a:schemeClr val="accent2">
                <a:lumMod val="60000"/>
                <a:lumOff val="40000"/>
              </a:schemeClr>
            </a:solidFill>
          </c:spPr>
          <c:invertIfNegative val="0"/>
          <c:dLbls>
            <c:numFmt formatCode="#,##0" sourceLinked="0"/>
            <c:spPr>
              <a:noFill/>
              <a:ln>
                <a:noFill/>
              </a:ln>
              <a:effectLst/>
            </c:spPr>
            <c:txPr>
              <a:bodyPr/>
              <a:lstStyle/>
              <a:p>
                <a:pPr>
                  <a:defRPr sz="800" b="1">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Tabelle1!$A$2:$A$13</c:f>
              <c:strCache>
                <c:ptCount val="12"/>
                <c:pt idx="0">
                  <c:v>Total</c:v>
                </c:pt>
                <c:pt idx="1">
                  <c:v>Self-reported severity:</c:v>
                </c:pt>
                <c:pt idx="2">
                  <c:v>clear</c:v>
                </c:pt>
                <c:pt idx="3">
                  <c:v>mild</c:v>
                </c:pt>
                <c:pt idx="4">
                  <c:v>moderate</c:v>
                </c:pt>
                <c:pt idx="5">
                  <c:v>severe</c:v>
                </c:pt>
                <c:pt idx="6">
                  <c:v>POEM Scoring:</c:v>
                </c:pt>
                <c:pt idx="7">
                  <c:v>Almost clear</c:v>
                </c:pt>
                <c:pt idx="8">
                  <c:v>mild</c:v>
                </c:pt>
                <c:pt idx="9">
                  <c:v>moderate</c:v>
                </c:pt>
                <c:pt idx="10">
                  <c:v>severe</c:v>
                </c:pt>
                <c:pt idx="11">
                  <c:v>very severe</c:v>
                </c:pt>
              </c:strCache>
            </c:strRef>
          </c:cat>
          <c:val>
            <c:numRef>
              <c:f>Tabelle1!$C$2:$C$13</c:f>
              <c:numCache>
                <c:formatCode>General</c:formatCode>
                <c:ptCount val="12"/>
                <c:pt idx="0">
                  <c:v>18</c:v>
                </c:pt>
                <c:pt idx="2">
                  <c:v>9</c:v>
                </c:pt>
                <c:pt idx="3">
                  <c:v>19</c:v>
                </c:pt>
                <c:pt idx="4">
                  <c:v>18</c:v>
                </c:pt>
                <c:pt idx="5">
                  <c:v>37</c:v>
                </c:pt>
                <c:pt idx="7">
                  <c:v>17</c:v>
                </c:pt>
                <c:pt idx="8">
                  <c:v>9</c:v>
                </c:pt>
                <c:pt idx="9">
                  <c:v>25</c:v>
                </c:pt>
                <c:pt idx="10">
                  <c:v>31</c:v>
                </c:pt>
                <c:pt idx="11">
                  <c:v>26</c:v>
                </c:pt>
              </c:numCache>
            </c:numRef>
          </c:val>
          <c:extLst xmlns:c16r2="http://schemas.microsoft.com/office/drawing/2015/06/chart">
            <c:ext xmlns:c16="http://schemas.microsoft.com/office/drawing/2014/chart" uri="{C3380CC4-5D6E-409C-BE32-E72D297353CC}">
              <c16:uniqueId val="{00000001-CCF6-41E8-85F1-D17A55C36894}"/>
            </c:ext>
          </c:extLst>
        </c:ser>
        <c:ser>
          <c:idx val="2"/>
          <c:order val="2"/>
          <c:tx>
            <c:strRef>
              <c:f>Tabelle1!$D$1</c:f>
              <c:strCache>
                <c:ptCount val="1"/>
                <c:pt idx="0">
                  <c:v>Yes, but only few</c:v>
                </c:pt>
              </c:strCache>
            </c:strRef>
          </c:tx>
          <c:spPr>
            <a:solidFill>
              <a:schemeClr val="accent3">
                <a:lumMod val="40000"/>
                <a:lumOff val="60000"/>
              </a:schemeClr>
            </a:solidFill>
          </c:spPr>
          <c:invertIfNegative val="0"/>
          <c:dLbls>
            <c:numFmt formatCode="#,##0" sourceLinked="0"/>
            <c:spPr>
              <a:noFill/>
              <a:ln>
                <a:noFill/>
              </a:ln>
              <a:effectLst/>
            </c:spPr>
            <c:txPr>
              <a:bodyPr/>
              <a:lstStyle/>
              <a:p>
                <a:pPr>
                  <a:defRPr sz="800" b="1">
                    <a:solidFill>
                      <a:schemeClr val="tx1"/>
                    </a:solidFill>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Tabelle1!$A$2:$A$13</c:f>
              <c:strCache>
                <c:ptCount val="12"/>
                <c:pt idx="0">
                  <c:v>Total</c:v>
                </c:pt>
                <c:pt idx="1">
                  <c:v>Self-reported severity:</c:v>
                </c:pt>
                <c:pt idx="2">
                  <c:v>clear</c:v>
                </c:pt>
                <c:pt idx="3">
                  <c:v>mild</c:v>
                </c:pt>
                <c:pt idx="4">
                  <c:v>moderate</c:v>
                </c:pt>
                <c:pt idx="5">
                  <c:v>severe</c:v>
                </c:pt>
                <c:pt idx="6">
                  <c:v>POEM Scoring:</c:v>
                </c:pt>
                <c:pt idx="7">
                  <c:v>Almost clear</c:v>
                </c:pt>
                <c:pt idx="8">
                  <c:v>mild</c:v>
                </c:pt>
                <c:pt idx="9">
                  <c:v>moderate</c:v>
                </c:pt>
                <c:pt idx="10">
                  <c:v>severe</c:v>
                </c:pt>
                <c:pt idx="11">
                  <c:v>very severe</c:v>
                </c:pt>
              </c:strCache>
            </c:strRef>
          </c:cat>
          <c:val>
            <c:numRef>
              <c:f>Tabelle1!$D$2:$D$13</c:f>
              <c:numCache>
                <c:formatCode>General</c:formatCode>
                <c:ptCount val="12"/>
                <c:pt idx="0">
                  <c:v>40</c:v>
                </c:pt>
                <c:pt idx="2">
                  <c:v>33</c:v>
                </c:pt>
                <c:pt idx="3">
                  <c:v>44</c:v>
                </c:pt>
                <c:pt idx="4">
                  <c:v>45</c:v>
                </c:pt>
                <c:pt idx="5">
                  <c:v>20</c:v>
                </c:pt>
                <c:pt idx="7">
                  <c:v>35</c:v>
                </c:pt>
                <c:pt idx="8">
                  <c:v>52</c:v>
                </c:pt>
                <c:pt idx="9">
                  <c:v>35</c:v>
                </c:pt>
                <c:pt idx="10">
                  <c:v>26</c:v>
                </c:pt>
                <c:pt idx="11">
                  <c:v>21</c:v>
                </c:pt>
              </c:numCache>
            </c:numRef>
          </c:val>
          <c:extLst xmlns:c16r2="http://schemas.microsoft.com/office/drawing/2015/06/chart">
            <c:ext xmlns:c16="http://schemas.microsoft.com/office/drawing/2014/chart" uri="{C3380CC4-5D6E-409C-BE32-E72D297353CC}">
              <c16:uniqueId val="{00000002-CCF6-41E8-85F1-D17A55C36894}"/>
            </c:ext>
          </c:extLst>
        </c:ser>
        <c:ser>
          <c:idx val="3"/>
          <c:order val="3"/>
          <c:tx>
            <c:strRef>
              <c:f>Tabelle1!$E$1</c:f>
              <c:strCache>
                <c:ptCount val="1"/>
                <c:pt idx="0">
                  <c:v>No, none really</c:v>
                </c:pt>
              </c:strCache>
            </c:strRef>
          </c:tx>
          <c:spPr>
            <a:solidFill>
              <a:schemeClr val="accent3"/>
            </a:solidFill>
          </c:spPr>
          <c:invertIfNegative val="0"/>
          <c:dLbls>
            <c:numFmt formatCode="#,##0" sourceLinked="0"/>
            <c:spPr>
              <a:noFill/>
              <a:ln>
                <a:noFill/>
              </a:ln>
              <a:effectLst/>
            </c:spPr>
            <c:txPr>
              <a:bodyPr/>
              <a:lstStyle/>
              <a:p>
                <a:pPr>
                  <a:defRPr sz="800" b="1">
                    <a:solidFill>
                      <a:schemeClr val="tx1"/>
                    </a:solidFill>
                    <a:latin typeface="Arial" pitchFamily="34" charset="0"/>
                    <a:cs typeface="Arial"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Tabelle1!$A$2:$A$13</c:f>
              <c:strCache>
                <c:ptCount val="12"/>
                <c:pt idx="0">
                  <c:v>Total</c:v>
                </c:pt>
                <c:pt idx="1">
                  <c:v>Self-reported severity:</c:v>
                </c:pt>
                <c:pt idx="2">
                  <c:v>clear</c:v>
                </c:pt>
                <c:pt idx="3">
                  <c:v>mild</c:v>
                </c:pt>
                <c:pt idx="4">
                  <c:v>moderate</c:v>
                </c:pt>
                <c:pt idx="5">
                  <c:v>severe</c:v>
                </c:pt>
                <c:pt idx="6">
                  <c:v>POEM Scoring:</c:v>
                </c:pt>
                <c:pt idx="7">
                  <c:v>Almost clear</c:v>
                </c:pt>
                <c:pt idx="8">
                  <c:v>mild</c:v>
                </c:pt>
                <c:pt idx="9">
                  <c:v>moderate</c:v>
                </c:pt>
                <c:pt idx="10">
                  <c:v>severe</c:v>
                </c:pt>
                <c:pt idx="11">
                  <c:v>very severe</c:v>
                </c:pt>
              </c:strCache>
            </c:strRef>
          </c:cat>
          <c:val>
            <c:numRef>
              <c:f>Tabelle1!$E$2:$E$13</c:f>
              <c:numCache>
                <c:formatCode>General</c:formatCode>
                <c:ptCount val="12"/>
                <c:pt idx="0">
                  <c:v>32</c:v>
                </c:pt>
                <c:pt idx="2">
                  <c:v>52</c:v>
                </c:pt>
                <c:pt idx="3">
                  <c:v>27</c:v>
                </c:pt>
                <c:pt idx="4">
                  <c:v>29</c:v>
                </c:pt>
                <c:pt idx="5">
                  <c:v>15</c:v>
                </c:pt>
                <c:pt idx="7">
                  <c:v>41</c:v>
                </c:pt>
                <c:pt idx="8">
                  <c:v>37</c:v>
                </c:pt>
                <c:pt idx="9">
                  <c:v>32</c:v>
                </c:pt>
                <c:pt idx="10">
                  <c:v>12</c:v>
                </c:pt>
                <c:pt idx="11">
                  <c:v>12</c:v>
                </c:pt>
              </c:numCache>
            </c:numRef>
          </c:val>
          <c:extLst xmlns:c16r2="http://schemas.microsoft.com/office/drawing/2015/06/chart">
            <c:ext xmlns:c16="http://schemas.microsoft.com/office/drawing/2014/chart" uri="{C3380CC4-5D6E-409C-BE32-E72D297353CC}">
              <c16:uniqueId val="{00000003-CCF6-41E8-85F1-D17A55C36894}"/>
            </c:ext>
          </c:extLst>
        </c:ser>
        <c:dLbls>
          <c:showLegendKey val="0"/>
          <c:showVal val="0"/>
          <c:showCatName val="0"/>
          <c:showSerName val="0"/>
          <c:showPercent val="0"/>
          <c:showBubbleSize val="0"/>
        </c:dLbls>
        <c:gapWidth val="150"/>
        <c:overlap val="100"/>
        <c:axId val="127720448"/>
        <c:axId val="127742720"/>
      </c:barChart>
      <c:catAx>
        <c:axId val="127720448"/>
        <c:scaling>
          <c:orientation val="maxMin"/>
        </c:scaling>
        <c:delete val="0"/>
        <c:axPos val="l"/>
        <c:numFmt formatCode="General" sourceLinked="1"/>
        <c:majorTickMark val="out"/>
        <c:minorTickMark val="none"/>
        <c:tickLblPos val="nextTo"/>
        <c:txPr>
          <a:bodyPr/>
          <a:lstStyle/>
          <a:p>
            <a:pPr>
              <a:defRPr sz="800" b="1">
                <a:latin typeface="Arial" pitchFamily="34" charset="0"/>
                <a:cs typeface="Arial" pitchFamily="34" charset="0"/>
              </a:defRPr>
            </a:pPr>
            <a:endParaRPr lang="de-DE"/>
          </a:p>
        </c:txPr>
        <c:crossAx val="127742720"/>
        <c:crosses val="autoZero"/>
        <c:auto val="1"/>
        <c:lblAlgn val="ctr"/>
        <c:lblOffset val="100"/>
        <c:noMultiLvlLbl val="0"/>
      </c:catAx>
      <c:valAx>
        <c:axId val="127742720"/>
        <c:scaling>
          <c:orientation val="minMax"/>
        </c:scaling>
        <c:delete val="1"/>
        <c:axPos val="t"/>
        <c:majorGridlines/>
        <c:numFmt formatCode="0%" sourceLinked="1"/>
        <c:majorTickMark val="out"/>
        <c:minorTickMark val="none"/>
        <c:tickLblPos val="nextTo"/>
        <c:crossAx val="127720448"/>
        <c:crosses val="autoZero"/>
        <c:crossBetween val="between"/>
      </c:valAx>
      <c:spPr>
        <a:noFill/>
        <a:ln w="25400">
          <a:noFill/>
        </a:ln>
      </c:spPr>
    </c:plotArea>
    <c:legend>
      <c:legendPos val="t"/>
      <c:layout>
        <c:manualLayout>
          <c:xMode val="edge"/>
          <c:yMode val="edge"/>
          <c:x val="0.16840926894838701"/>
          <c:y val="2.72527371172595E-2"/>
          <c:w val="0.81972089469050602"/>
          <c:h val="6.7900736396165604E-2"/>
        </c:manualLayout>
      </c:layout>
      <c:overlay val="0"/>
      <c:spPr>
        <a:ln>
          <a:solidFill>
            <a:schemeClr val="tx1"/>
          </a:solidFill>
        </a:ln>
      </c:spPr>
      <c:txPr>
        <a:bodyPr/>
        <a:lstStyle/>
        <a:p>
          <a:pPr>
            <a:defRPr sz="900">
              <a:latin typeface="Arial" panose="020B0604020202020204" pitchFamily="34" charset="0"/>
              <a:cs typeface="Arial" panose="020B0604020202020204" pitchFamily="34" charset="0"/>
            </a:defRPr>
          </a:pPr>
          <a:endParaRPr lang="de-DE"/>
        </a:p>
      </c:txPr>
    </c:legend>
    <c:plotVisOnly val="1"/>
    <c:dispBlanksAs val="gap"/>
    <c:showDLblsOverMax val="0"/>
  </c:chart>
  <c:spPr>
    <a:solidFill>
      <a:schemeClr val="bg2"/>
    </a:solidFill>
  </c:spPr>
  <c:txPr>
    <a:bodyPr/>
    <a:lstStyle/>
    <a:p>
      <a:pPr>
        <a:defRPr sz="1800"/>
      </a:pPr>
      <a:endParaRPr lang="de-D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HADS-D7 and POEM score</a:t>
            </a:r>
          </a:p>
        </c:rich>
      </c:tx>
      <c:layout/>
      <c:overlay val="0"/>
      <c:spPr>
        <a:noFill/>
        <a:ln>
          <a:noFill/>
        </a:ln>
        <a:effectLst/>
      </c:spPr>
    </c:title>
    <c:autoTitleDeleted val="0"/>
    <c:plotArea>
      <c:layout/>
      <c:barChart>
        <c:barDir val="col"/>
        <c:grouping val="percentStacked"/>
        <c:varyColors val="0"/>
        <c:ser>
          <c:idx val="2"/>
          <c:order val="0"/>
          <c:tx>
            <c:strRef>
              <c:f>Sheet1!$A$4</c:f>
              <c:strCache>
                <c:ptCount val="1"/>
                <c:pt idx="0">
                  <c:v>abnormal</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clear
n = 195</c:v>
                </c:pt>
                <c:pt idx="1">
                  <c:v>mild
n = 453</c:v>
                </c:pt>
                <c:pt idx="2">
                  <c:v>moderate
n = 243</c:v>
                </c:pt>
                <c:pt idx="3">
                  <c:v>(very) severe
n = 182</c:v>
                </c:pt>
              </c:strCache>
            </c:strRef>
          </c:cat>
          <c:val>
            <c:numRef>
              <c:f>Sheet1!$B$4:$E$4</c:f>
              <c:numCache>
                <c:formatCode>0%</c:formatCode>
                <c:ptCount val="4"/>
                <c:pt idx="0">
                  <c:v>0</c:v>
                </c:pt>
                <c:pt idx="1">
                  <c:v>0.02</c:v>
                </c:pt>
                <c:pt idx="2">
                  <c:v>0.04</c:v>
                </c:pt>
                <c:pt idx="3">
                  <c:v>0.1</c:v>
                </c:pt>
              </c:numCache>
            </c:numRef>
          </c:val>
          <c:extLst xmlns:c16r2="http://schemas.microsoft.com/office/drawing/2015/06/chart">
            <c:ext xmlns:c16="http://schemas.microsoft.com/office/drawing/2014/chart" uri="{C3380CC4-5D6E-409C-BE32-E72D297353CC}">
              <c16:uniqueId val="{00000000-A901-409C-9280-640C5508C7B7}"/>
            </c:ext>
          </c:extLst>
        </c:ser>
        <c:ser>
          <c:idx val="1"/>
          <c:order val="1"/>
          <c:tx>
            <c:strRef>
              <c:f>Sheet1!$A$3</c:f>
              <c:strCache>
                <c:ptCount val="1"/>
                <c:pt idx="0">
                  <c:v>boarderline</c:v>
                </c:pt>
              </c:strCache>
            </c:strRef>
          </c:tx>
          <c:spPr>
            <a:solidFill>
              <a:schemeClr val="accent4">
                <a:lumMod val="60000"/>
                <a:lumOff val="40000"/>
              </a:schemeClr>
            </a:solidFill>
            <a:ln>
              <a:noFill/>
            </a:ln>
            <a:effectLst/>
          </c:spPr>
          <c:invertIfNegative val="0"/>
          <c:dLbls>
            <c:dLbl>
              <c:idx val="0"/>
              <c:layout>
                <c:manualLayout>
                  <c:x val="0"/>
                  <c:y val="-2.5787965616045846E-2"/>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901-409C-9280-640C5508C7B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clear
n = 195</c:v>
                </c:pt>
                <c:pt idx="1">
                  <c:v>mild
n = 453</c:v>
                </c:pt>
                <c:pt idx="2">
                  <c:v>moderate
n = 243</c:v>
                </c:pt>
                <c:pt idx="3">
                  <c:v>(very) severe
n = 182</c:v>
                </c:pt>
              </c:strCache>
            </c:strRef>
          </c:cat>
          <c:val>
            <c:numRef>
              <c:f>Sheet1!$B$3:$E$3</c:f>
              <c:numCache>
                <c:formatCode>0%</c:formatCode>
                <c:ptCount val="4"/>
                <c:pt idx="0">
                  <c:v>0.01</c:v>
                </c:pt>
                <c:pt idx="1">
                  <c:v>0.06</c:v>
                </c:pt>
                <c:pt idx="2">
                  <c:v>0.1</c:v>
                </c:pt>
                <c:pt idx="3">
                  <c:v>0.11</c:v>
                </c:pt>
              </c:numCache>
            </c:numRef>
          </c:val>
          <c:extLst xmlns:c16r2="http://schemas.microsoft.com/office/drawing/2015/06/chart">
            <c:ext xmlns:c16="http://schemas.microsoft.com/office/drawing/2014/chart" uri="{C3380CC4-5D6E-409C-BE32-E72D297353CC}">
              <c16:uniqueId val="{00000002-A901-409C-9280-640C5508C7B7}"/>
            </c:ext>
          </c:extLst>
        </c:ser>
        <c:ser>
          <c:idx val="0"/>
          <c:order val="2"/>
          <c:tx>
            <c:strRef>
              <c:f>Sheet1!$A$2</c:f>
              <c:strCache>
                <c:ptCount val="1"/>
                <c:pt idx="0">
                  <c:v>normal </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clear
n = 195</c:v>
                </c:pt>
                <c:pt idx="1">
                  <c:v>mild
n = 453</c:v>
                </c:pt>
                <c:pt idx="2">
                  <c:v>moderate
n = 243</c:v>
                </c:pt>
                <c:pt idx="3">
                  <c:v>(very) severe
n = 182</c:v>
                </c:pt>
              </c:strCache>
            </c:strRef>
          </c:cat>
          <c:val>
            <c:numRef>
              <c:f>Sheet1!$B$2:$E$2</c:f>
              <c:numCache>
                <c:formatCode>0%</c:formatCode>
                <c:ptCount val="4"/>
                <c:pt idx="0">
                  <c:v>0.99</c:v>
                </c:pt>
                <c:pt idx="1">
                  <c:v>0.92</c:v>
                </c:pt>
                <c:pt idx="2">
                  <c:v>0.86</c:v>
                </c:pt>
                <c:pt idx="3">
                  <c:v>0.79</c:v>
                </c:pt>
              </c:numCache>
            </c:numRef>
          </c:val>
          <c:extLst xmlns:c16r2="http://schemas.microsoft.com/office/drawing/2015/06/chart">
            <c:ext xmlns:c16="http://schemas.microsoft.com/office/drawing/2014/chart" uri="{C3380CC4-5D6E-409C-BE32-E72D297353CC}">
              <c16:uniqueId val="{00000003-A901-409C-9280-640C5508C7B7}"/>
            </c:ext>
          </c:extLst>
        </c:ser>
        <c:dLbls>
          <c:dLblPos val="ctr"/>
          <c:showLegendKey val="0"/>
          <c:showVal val="1"/>
          <c:showCatName val="0"/>
          <c:showSerName val="0"/>
          <c:showPercent val="0"/>
          <c:showBubbleSize val="0"/>
        </c:dLbls>
        <c:gapWidth val="100"/>
        <c:overlap val="100"/>
        <c:serLines>
          <c:spPr>
            <a:ln w="9525" cap="flat" cmpd="sng" algn="ctr">
              <a:solidFill>
                <a:schemeClr val="tx1"/>
              </a:solidFill>
              <a:prstDash val="sysDot"/>
              <a:round/>
            </a:ln>
            <a:effectLst/>
          </c:spPr>
        </c:serLines>
        <c:axId val="79240576"/>
        <c:axId val="79246848"/>
      </c:barChart>
      <c:catAx>
        <c:axId val="792405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Disease serverity according to POEM score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79246848"/>
        <c:crosses val="autoZero"/>
        <c:auto val="1"/>
        <c:lblAlgn val="ctr"/>
        <c:lblOffset val="100"/>
        <c:noMultiLvlLbl val="0"/>
      </c:catAx>
      <c:valAx>
        <c:axId val="79246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Propotion of participants</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7924057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de-D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HADS-D7 and self-assessed severity</a:t>
            </a:r>
          </a:p>
        </c:rich>
      </c:tx>
      <c:layout/>
      <c:overlay val="0"/>
      <c:spPr>
        <a:noFill/>
        <a:ln>
          <a:noFill/>
        </a:ln>
        <a:effectLst/>
      </c:spPr>
    </c:title>
    <c:autoTitleDeleted val="0"/>
    <c:plotArea>
      <c:layout/>
      <c:barChart>
        <c:barDir val="col"/>
        <c:grouping val="percentStacked"/>
        <c:varyColors val="0"/>
        <c:ser>
          <c:idx val="0"/>
          <c:order val="0"/>
          <c:tx>
            <c:strRef>
              <c:f>Sheet1!$O$4</c:f>
              <c:strCache>
                <c:ptCount val="1"/>
                <c:pt idx="0">
                  <c:v>abnormal</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Sheet1!$P$1:$S$1</c:f>
              <c:strCache>
                <c:ptCount val="4"/>
                <c:pt idx="0">
                  <c:v>(almost) clear
n = 269</c:v>
                </c:pt>
                <c:pt idx="1">
                  <c:v>mild
n = 371</c:v>
                </c:pt>
                <c:pt idx="2">
                  <c:v>moderate
n = 434</c:v>
                </c:pt>
                <c:pt idx="3">
                  <c:v>severe
n = 115</c:v>
                </c:pt>
              </c:strCache>
            </c:strRef>
          </c:cat>
          <c:val>
            <c:numRef>
              <c:f>Sheet1!$P$4:$S$4</c:f>
              <c:numCache>
                <c:formatCode>0%</c:formatCode>
                <c:ptCount val="4"/>
                <c:pt idx="0">
                  <c:v>0</c:v>
                </c:pt>
                <c:pt idx="1">
                  <c:v>0.01</c:v>
                </c:pt>
                <c:pt idx="2">
                  <c:v>0.04</c:v>
                </c:pt>
                <c:pt idx="3">
                  <c:v>0.16</c:v>
                </c:pt>
              </c:numCache>
            </c:numRef>
          </c:val>
          <c:extLst xmlns:c16r2="http://schemas.microsoft.com/office/drawing/2015/06/chart">
            <c:ext xmlns:c16="http://schemas.microsoft.com/office/drawing/2014/chart" uri="{C3380CC4-5D6E-409C-BE32-E72D297353CC}">
              <c16:uniqueId val="{00000000-45F7-4850-BAD2-BD48E56DE948}"/>
            </c:ext>
          </c:extLst>
        </c:ser>
        <c:ser>
          <c:idx val="1"/>
          <c:order val="1"/>
          <c:tx>
            <c:strRef>
              <c:f>Sheet1!$O$3</c:f>
              <c:strCache>
                <c:ptCount val="1"/>
                <c:pt idx="0">
                  <c:v>boarderline</c:v>
                </c:pt>
              </c:strCache>
            </c:strRef>
          </c:tx>
          <c:spPr>
            <a:solidFill>
              <a:schemeClr val="accent4">
                <a:lumMod val="60000"/>
                <a:lumOff val="40000"/>
              </a:schemeClr>
            </a:solidFill>
            <a:ln>
              <a:noFill/>
            </a:ln>
            <a:effectLst/>
          </c:spPr>
          <c:invertIfNegative val="0"/>
          <c:dLbls>
            <c:dLbl>
              <c:idx val="0"/>
              <c:layout>
                <c:manualLayout>
                  <c:x val="0"/>
                  <c:y val="-2.865329512893983E-2"/>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5F7-4850-BAD2-BD48E56DE948}"/>
                </c:ext>
              </c:extLst>
            </c:dLbl>
            <c:dLbl>
              <c:idx val="1"/>
              <c:layout>
                <c:manualLayout>
                  <c:x val="0"/>
                  <c:y val="-3.151862464183381E-2"/>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5F7-4850-BAD2-BD48E56DE948}"/>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Sheet1!$P$1:$S$1</c:f>
              <c:strCache>
                <c:ptCount val="4"/>
                <c:pt idx="0">
                  <c:v>(almost) clear
n = 269</c:v>
                </c:pt>
                <c:pt idx="1">
                  <c:v>mild
n = 371</c:v>
                </c:pt>
                <c:pt idx="2">
                  <c:v>moderate
n = 434</c:v>
                </c:pt>
                <c:pt idx="3">
                  <c:v>severe
n = 115</c:v>
                </c:pt>
              </c:strCache>
            </c:strRef>
          </c:cat>
          <c:val>
            <c:numRef>
              <c:f>Sheet1!$P$3:$S$3</c:f>
              <c:numCache>
                <c:formatCode>0%</c:formatCode>
                <c:ptCount val="4"/>
                <c:pt idx="0">
                  <c:v>0.01</c:v>
                </c:pt>
                <c:pt idx="1">
                  <c:v>0.02</c:v>
                </c:pt>
                <c:pt idx="2">
                  <c:v>0.13</c:v>
                </c:pt>
                <c:pt idx="3">
                  <c:v>0.14000000000000001</c:v>
                </c:pt>
              </c:numCache>
            </c:numRef>
          </c:val>
          <c:extLst xmlns:c16r2="http://schemas.microsoft.com/office/drawing/2015/06/chart">
            <c:ext xmlns:c16="http://schemas.microsoft.com/office/drawing/2014/chart" uri="{C3380CC4-5D6E-409C-BE32-E72D297353CC}">
              <c16:uniqueId val="{00000003-45F7-4850-BAD2-BD48E56DE948}"/>
            </c:ext>
          </c:extLst>
        </c:ser>
        <c:ser>
          <c:idx val="2"/>
          <c:order val="2"/>
          <c:tx>
            <c:strRef>
              <c:f>Sheet1!$O$2</c:f>
              <c:strCache>
                <c:ptCount val="1"/>
                <c:pt idx="0">
                  <c:v>normal </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Sheet1!$P$1:$S$1</c:f>
              <c:strCache>
                <c:ptCount val="4"/>
                <c:pt idx="0">
                  <c:v>(almost) clear
n = 269</c:v>
                </c:pt>
                <c:pt idx="1">
                  <c:v>mild
n = 371</c:v>
                </c:pt>
                <c:pt idx="2">
                  <c:v>moderate
n = 434</c:v>
                </c:pt>
                <c:pt idx="3">
                  <c:v>severe
n = 115</c:v>
                </c:pt>
              </c:strCache>
            </c:strRef>
          </c:cat>
          <c:val>
            <c:numRef>
              <c:f>Sheet1!$P$2:$S$2</c:f>
              <c:numCache>
                <c:formatCode>0%</c:formatCode>
                <c:ptCount val="4"/>
                <c:pt idx="0">
                  <c:v>0.99</c:v>
                </c:pt>
                <c:pt idx="1">
                  <c:v>0.97</c:v>
                </c:pt>
                <c:pt idx="2">
                  <c:v>0.83</c:v>
                </c:pt>
                <c:pt idx="3">
                  <c:v>0.7</c:v>
                </c:pt>
              </c:numCache>
            </c:numRef>
          </c:val>
          <c:extLst xmlns:c16r2="http://schemas.microsoft.com/office/drawing/2015/06/chart">
            <c:ext xmlns:c16="http://schemas.microsoft.com/office/drawing/2014/chart" uri="{C3380CC4-5D6E-409C-BE32-E72D297353CC}">
              <c16:uniqueId val="{00000004-45F7-4850-BAD2-BD48E56DE948}"/>
            </c:ext>
          </c:extLst>
        </c:ser>
        <c:dLbls>
          <c:dLblPos val="ctr"/>
          <c:showLegendKey val="0"/>
          <c:showVal val="1"/>
          <c:showCatName val="0"/>
          <c:showSerName val="0"/>
          <c:showPercent val="0"/>
          <c:showBubbleSize val="0"/>
        </c:dLbls>
        <c:gapWidth val="100"/>
        <c:overlap val="100"/>
        <c:serLines>
          <c:spPr>
            <a:ln w="9525" cap="flat" cmpd="sng" algn="ctr">
              <a:solidFill>
                <a:schemeClr val="tx1"/>
              </a:solidFill>
              <a:prstDash val="sysDot"/>
              <a:round/>
            </a:ln>
            <a:effectLst/>
          </c:spPr>
        </c:serLines>
        <c:axId val="79330688"/>
        <c:axId val="80197120"/>
      </c:barChart>
      <c:catAx>
        <c:axId val="793306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Disease serverity according to self assessment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80197120"/>
        <c:crosses val="autoZero"/>
        <c:auto val="1"/>
        <c:lblAlgn val="ctr"/>
        <c:lblOffset val="100"/>
        <c:noMultiLvlLbl val="0"/>
      </c:catAx>
      <c:valAx>
        <c:axId val="8019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Propotion of participants</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793306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depthPercent val="100"/>
      <c:rAngAx val="0"/>
      <c:perspective val="0"/>
    </c:view3D>
    <c:floor>
      <c:thickness val="0"/>
    </c:floor>
    <c:sideWall>
      <c:thickness val="0"/>
    </c:sideWall>
    <c:backWall>
      <c:thickness val="0"/>
    </c:backWall>
    <c:plotArea>
      <c:layout>
        <c:manualLayout>
          <c:layoutTarget val="inner"/>
          <c:xMode val="edge"/>
          <c:yMode val="edge"/>
          <c:x val="0"/>
          <c:y val="0.23267684491594101"/>
          <c:w val="0.99088024787612805"/>
          <c:h val="0.55214726335932995"/>
        </c:manualLayout>
      </c:layout>
      <c:pie3DChart>
        <c:varyColors val="1"/>
        <c:ser>
          <c:idx val="0"/>
          <c:order val="0"/>
          <c:tx>
            <c:strRef>
              <c:f>Tabelle1!$A$2</c:f>
              <c:strCache>
                <c:ptCount val="1"/>
              </c:strCache>
            </c:strRef>
          </c:tx>
          <c:dPt>
            <c:idx val="0"/>
            <c:bubble3D val="0"/>
            <c:spPr>
              <a:solidFill>
                <a:srgbClr val="99CCFF"/>
              </a:solidFill>
            </c:spPr>
            <c:extLst xmlns:c16r2="http://schemas.microsoft.com/office/drawing/2015/06/chart">
              <c:ext xmlns:c16="http://schemas.microsoft.com/office/drawing/2014/chart" uri="{C3380CC4-5D6E-409C-BE32-E72D297353CC}">
                <c16:uniqueId val="{00000001-090C-4A3D-A40D-BAFBD793A65E}"/>
              </c:ext>
            </c:extLst>
          </c:dPt>
          <c:dPt>
            <c:idx val="1"/>
            <c:bubble3D val="0"/>
            <c:spPr>
              <a:solidFill>
                <a:srgbClr val="3366FF"/>
              </a:solidFill>
            </c:spPr>
            <c:extLst xmlns:c16r2="http://schemas.microsoft.com/office/drawing/2015/06/chart">
              <c:ext xmlns:c16="http://schemas.microsoft.com/office/drawing/2014/chart" uri="{C3380CC4-5D6E-409C-BE32-E72D297353CC}">
                <c16:uniqueId val="{00000003-090C-4A3D-A40D-BAFBD793A65E}"/>
              </c:ext>
            </c:extLst>
          </c:dPt>
          <c:dPt>
            <c:idx val="2"/>
            <c:bubble3D val="0"/>
            <c:spPr>
              <a:solidFill>
                <a:srgbClr val="003366"/>
              </a:solidFill>
            </c:spPr>
            <c:extLst xmlns:c16r2="http://schemas.microsoft.com/office/drawing/2015/06/chart">
              <c:ext xmlns:c16="http://schemas.microsoft.com/office/drawing/2014/chart" uri="{C3380CC4-5D6E-409C-BE32-E72D297353CC}">
                <c16:uniqueId val="{00000005-090C-4A3D-A40D-BAFBD793A65E}"/>
              </c:ext>
            </c:extLst>
          </c:dPt>
          <c:dPt>
            <c:idx val="3"/>
            <c:bubble3D val="0"/>
            <c:spPr>
              <a:solidFill>
                <a:srgbClr val="840981"/>
              </a:solidFill>
            </c:spPr>
            <c:extLst xmlns:c16r2="http://schemas.microsoft.com/office/drawing/2015/06/chart">
              <c:ext xmlns:c16="http://schemas.microsoft.com/office/drawing/2014/chart" uri="{C3380CC4-5D6E-409C-BE32-E72D297353CC}">
                <c16:uniqueId val="{00000007-090C-4A3D-A40D-BAFBD793A65E}"/>
              </c:ext>
            </c:extLst>
          </c:dPt>
          <c:dLbls>
            <c:dLbl>
              <c:idx val="0"/>
              <c:layout>
                <c:manualLayout>
                  <c:x val="-9.3795906288181005E-2"/>
                  <c:y val="0.102680295135794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90C-4A3D-A40D-BAFBD793A65E}"/>
                </c:ext>
              </c:extLst>
            </c:dLbl>
            <c:dLbl>
              <c:idx val="1"/>
              <c:layout>
                <c:manualLayout>
                  <c:x val="-0.20785565042525"/>
                  <c:y val="-9.3744769533168903E-2"/>
                </c:manualLayout>
              </c:layout>
              <c:numFmt formatCode="0%" sourceLinked="0"/>
              <c:spPr/>
              <c:txPr>
                <a:bodyPr/>
                <a:lstStyle/>
                <a:p>
                  <a:pPr>
                    <a:defRPr lang="de-DE" sz="1125" b="0">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90C-4A3D-A40D-BAFBD793A65E}"/>
                </c:ext>
              </c:extLst>
            </c:dLbl>
            <c:dLbl>
              <c:idx val="2"/>
              <c:layout>
                <c:manualLayout>
                  <c:x val="0.15878197692384499"/>
                  <c:y val="-0.15566866287968301"/>
                </c:manualLayout>
              </c:layout>
              <c:numFmt formatCode="0%" sourceLinked="0"/>
              <c:spPr/>
              <c:txPr>
                <a:bodyPr/>
                <a:lstStyle/>
                <a:p>
                  <a:pPr>
                    <a:defRPr lang="de-DE" sz="1125" b="0">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90C-4A3D-A40D-BAFBD793A65E}"/>
                </c:ext>
              </c:extLst>
            </c:dLbl>
            <c:dLbl>
              <c:idx val="3"/>
              <c:layout>
                <c:manualLayout>
                  <c:x val="0.11793875120634"/>
                  <c:y val="8.6283593570143702E-2"/>
                </c:manualLayout>
              </c:layout>
              <c:numFmt formatCode="0%" sourceLinked="0"/>
              <c:spPr/>
              <c:txPr>
                <a:bodyPr/>
                <a:lstStyle/>
                <a:p>
                  <a:pPr>
                    <a:defRPr lang="de-DE" sz="1125" b="0">
                      <a:solidFill>
                        <a:schemeClr val="bg1"/>
                      </a:solidFill>
                    </a:defRPr>
                  </a:pPr>
                  <a:endParaRPr lang="de-DE"/>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90C-4A3D-A40D-BAFBD793A65E}"/>
                </c:ext>
              </c:extLst>
            </c:dLbl>
            <c:numFmt formatCode="0%" sourceLinked="0"/>
            <c:spPr>
              <a:noFill/>
              <a:ln>
                <a:noFill/>
              </a:ln>
              <a:effectLst/>
            </c:spPr>
            <c:txPr>
              <a:bodyPr/>
              <a:lstStyle/>
              <a:p>
                <a:pPr>
                  <a:defRPr lang="de-DE" sz="1125" b="0"/>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Tabelle1!$B$1:$E$1</c:f>
              <c:strCache>
                <c:ptCount val="4"/>
                <c:pt idx="0">
                  <c:v>18-29 years </c:v>
                </c:pt>
                <c:pt idx="1">
                  <c:v>30-39 years</c:v>
                </c:pt>
                <c:pt idx="2">
                  <c:v>40-49 years</c:v>
                </c:pt>
                <c:pt idx="3">
                  <c:v>50 years and older</c:v>
                </c:pt>
              </c:strCache>
            </c:strRef>
          </c:cat>
          <c:val>
            <c:numRef>
              <c:f>Tabelle1!$B$2:$E$2</c:f>
              <c:numCache>
                <c:formatCode>0.0%</c:formatCode>
                <c:ptCount val="4"/>
                <c:pt idx="0">
                  <c:v>0.13</c:v>
                </c:pt>
                <c:pt idx="1">
                  <c:v>0.3</c:v>
                </c:pt>
                <c:pt idx="2">
                  <c:v>0.35</c:v>
                </c:pt>
                <c:pt idx="3">
                  <c:v>0.22</c:v>
                </c:pt>
              </c:numCache>
            </c:numRef>
          </c:val>
          <c:extLst xmlns:c16r2="http://schemas.microsoft.com/office/drawing/2015/06/chart">
            <c:ext xmlns:c16="http://schemas.microsoft.com/office/drawing/2014/chart" uri="{C3380CC4-5D6E-409C-BE32-E72D297353CC}">
              <c16:uniqueId val="{00000008-090C-4A3D-A40D-BAFBD793A65E}"/>
            </c:ext>
          </c:extLst>
        </c:ser>
        <c:dLbls>
          <c:showLegendKey val="0"/>
          <c:showVal val="0"/>
          <c:showCatName val="0"/>
          <c:showSerName val="0"/>
          <c:showPercent val="0"/>
          <c:showBubbleSize val="0"/>
          <c:showLeaderLines val="0"/>
        </c:dLbls>
      </c:pie3DChart>
      <c:spPr>
        <a:scene3d>
          <a:camera prst="orthographicFront"/>
          <a:lightRig rig="threePt" dir="t"/>
        </a:scene3d>
        <a:sp3d prstMaterial="matte"/>
      </c:spPr>
    </c:plotArea>
    <c:legend>
      <c:legendPos val="b"/>
      <c:layout>
        <c:manualLayout>
          <c:xMode val="edge"/>
          <c:yMode val="edge"/>
          <c:x val="6.8580429005405397E-2"/>
          <c:y val="0.79785034988613002"/>
          <c:w val="0.85529208878662399"/>
          <c:h val="0.20214965011386901"/>
        </c:manualLayout>
      </c:layout>
      <c:overlay val="0"/>
      <c:spPr>
        <a:ln w="25400">
          <a:noFill/>
        </a:ln>
      </c:spPr>
      <c:txPr>
        <a:bodyPr/>
        <a:lstStyle/>
        <a:p>
          <a:pPr>
            <a:defRPr lang="de-DE" sz="900" b="0">
              <a:latin typeface="Arial" panose="020B0604020202020204" pitchFamily="34" charset="0"/>
              <a:cs typeface="Arial" panose="020B0604020202020204" pitchFamily="34" charset="0"/>
            </a:defRPr>
          </a:pPr>
          <a:endParaRPr lang="de-DE"/>
        </a:p>
      </c:txPr>
    </c:legend>
    <c:plotVisOnly val="1"/>
    <c:dispBlanksAs val="gap"/>
    <c:showDLblsOverMax val="0"/>
  </c:chart>
  <c:spPr>
    <a:effectLst>
      <a:outerShdw blurRad="50800" dist="50800" dir="5400000" sx="1000" sy="1000" algn="ctr" rotWithShape="0">
        <a:srgbClr val="000000"/>
      </a:outerShdw>
    </a:effectLst>
  </c:spPr>
  <c:txPr>
    <a:bodyPr/>
    <a:lstStyle/>
    <a:p>
      <a:pPr>
        <a:defRPr sz="1800"/>
      </a:pPr>
      <a:endParaRPr lang="de-D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DLQI and POEM score</a:t>
            </a:r>
          </a:p>
        </c:rich>
      </c:tx>
      <c:layout/>
      <c:overlay val="0"/>
      <c:spPr>
        <a:noFill/>
        <a:ln>
          <a:noFill/>
        </a:ln>
        <a:effectLst/>
      </c:spPr>
    </c:title>
    <c:autoTitleDeleted val="0"/>
    <c:plotArea>
      <c:layout/>
      <c:barChart>
        <c:barDir val="col"/>
        <c:grouping val="percentStacked"/>
        <c:varyColors val="0"/>
        <c:ser>
          <c:idx val="3"/>
          <c:order val="0"/>
          <c:tx>
            <c:strRef>
              <c:f>Sheet1!$A$42</c:f>
              <c:strCache>
                <c:ptCount val="1"/>
                <c:pt idx="0">
                  <c:v>very / extremely large effect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Sheet1!$B$38:$E$38</c:f>
              <c:strCache>
                <c:ptCount val="4"/>
                <c:pt idx="0">
                  <c:v>clear
n = 195</c:v>
                </c:pt>
                <c:pt idx="1">
                  <c:v>mild
n = 453</c:v>
                </c:pt>
                <c:pt idx="2">
                  <c:v>moderate
n = 243</c:v>
                </c:pt>
                <c:pt idx="3">
                  <c:v>(very) severe
n = 182</c:v>
                </c:pt>
              </c:strCache>
            </c:strRef>
          </c:cat>
          <c:val>
            <c:numRef>
              <c:f>Sheet1!$B$42:$E$42</c:f>
              <c:numCache>
                <c:formatCode>0%</c:formatCode>
                <c:ptCount val="4"/>
                <c:pt idx="0">
                  <c:v>0.01</c:v>
                </c:pt>
                <c:pt idx="1">
                  <c:v>0.08</c:v>
                </c:pt>
                <c:pt idx="2">
                  <c:v>0.33</c:v>
                </c:pt>
                <c:pt idx="3">
                  <c:v>0.67</c:v>
                </c:pt>
              </c:numCache>
            </c:numRef>
          </c:val>
          <c:extLst xmlns:c16r2="http://schemas.microsoft.com/office/drawing/2015/06/chart">
            <c:ext xmlns:c16="http://schemas.microsoft.com/office/drawing/2014/chart" uri="{C3380CC4-5D6E-409C-BE32-E72D297353CC}">
              <c16:uniqueId val="{00000000-8069-404D-A717-4D1698D47ED9}"/>
            </c:ext>
          </c:extLst>
        </c:ser>
        <c:ser>
          <c:idx val="0"/>
          <c:order val="1"/>
          <c:tx>
            <c:strRef>
              <c:f>Sheet1!$A$41</c:f>
              <c:strCache>
                <c:ptCount val="1"/>
                <c:pt idx="0">
                  <c:v>moderate effect</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Sheet1!$B$38:$E$38</c:f>
              <c:strCache>
                <c:ptCount val="4"/>
                <c:pt idx="0">
                  <c:v>clear
n = 195</c:v>
                </c:pt>
                <c:pt idx="1">
                  <c:v>mild
n = 453</c:v>
                </c:pt>
                <c:pt idx="2">
                  <c:v>moderate
n = 243</c:v>
                </c:pt>
                <c:pt idx="3">
                  <c:v>(very) severe
n = 182</c:v>
                </c:pt>
              </c:strCache>
            </c:strRef>
          </c:cat>
          <c:val>
            <c:numRef>
              <c:f>Sheet1!$B$41:$E$41</c:f>
              <c:numCache>
                <c:formatCode>0%</c:formatCode>
                <c:ptCount val="4"/>
                <c:pt idx="0">
                  <c:v>0.12</c:v>
                </c:pt>
                <c:pt idx="1">
                  <c:v>0.36</c:v>
                </c:pt>
                <c:pt idx="2">
                  <c:v>0.42</c:v>
                </c:pt>
                <c:pt idx="3">
                  <c:v>0.25</c:v>
                </c:pt>
              </c:numCache>
            </c:numRef>
          </c:val>
          <c:extLst xmlns:c16r2="http://schemas.microsoft.com/office/drawing/2015/06/chart">
            <c:ext xmlns:c16="http://schemas.microsoft.com/office/drawing/2014/chart" uri="{C3380CC4-5D6E-409C-BE32-E72D297353CC}">
              <c16:uniqueId val="{00000001-8069-404D-A717-4D1698D47ED9}"/>
            </c:ext>
          </c:extLst>
        </c:ser>
        <c:ser>
          <c:idx val="1"/>
          <c:order val="2"/>
          <c:tx>
            <c:strRef>
              <c:f>Sheet1!$A$40</c:f>
              <c:strCache>
                <c:ptCount val="1"/>
                <c:pt idx="0">
                  <c:v>small effect</c:v>
                </c:pt>
              </c:strCache>
            </c:strRef>
          </c:tx>
          <c:spPr>
            <a:solidFill>
              <a:srgbClr val="FFFF99"/>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Sheet1!$B$38:$E$38</c:f>
              <c:strCache>
                <c:ptCount val="4"/>
                <c:pt idx="0">
                  <c:v>clear
n = 195</c:v>
                </c:pt>
                <c:pt idx="1">
                  <c:v>mild
n = 453</c:v>
                </c:pt>
                <c:pt idx="2">
                  <c:v>moderate
n = 243</c:v>
                </c:pt>
                <c:pt idx="3">
                  <c:v>(very) severe
n = 182</c:v>
                </c:pt>
              </c:strCache>
            </c:strRef>
          </c:cat>
          <c:val>
            <c:numRef>
              <c:f>Sheet1!$B$40:$E$40</c:f>
              <c:numCache>
                <c:formatCode>0%</c:formatCode>
                <c:ptCount val="4"/>
                <c:pt idx="0">
                  <c:v>0.49</c:v>
                </c:pt>
                <c:pt idx="1">
                  <c:v>0.42</c:v>
                </c:pt>
                <c:pt idx="2">
                  <c:v>0.25</c:v>
                </c:pt>
                <c:pt idx="3">
                  <c:v>7.0000000000000007E-2</c:v>
                </c:pt>
              </c:numCache>
            </c:numRef>
          </c:val>
          <c:extLst xmlns:c16r2="http://schemas.microsoft.com/office/drawing/2015/06/chart">
            <c:ext xmlns:c16="http://schemas.microsoft.com/office/drawing/2014/chart" uri="{C3380CC4-5D6E-409C-BE32-E72D297353CC}">
              <c16:uniqueId val="{00000002-8069-404D-A717-4D1698D47ED9}"/>
            </c:ext>
          </c:extLst>
        </c:ser>
        <c:ser>
          <c:idx val="2"/>
          <c:order val="3"/>
          <c:tx>
            <c:strRef>
              <c:f>Sheet1!$A$39</c:f>
              <c:strCache>
                <c:ptCount val="1"/>
                <c:pt idx="0">
                  <c:v>No effect</c:v>
                </c:pt>
              </c:strCache>
            </c:strRef>
          </c:tx>
          <c:spPr>
            <a:solidFill>
              <a:schemeClr val="accent6">
                <a:lumMod val="60000"/>
                <a:lumOff val="40000"/>
              </a:schemeClr>
            </a:solidFill>
            <a:ln>
              <a:noFill/>
            </a:ln>
            <a:effectLst/>
          </c:spPr>
          <c:invertIfNegative val="0"/>
          <c:dLbls>
            <c:dLbl>
              <c:idx val="3"/>
              <c:layout>
                <c:manualLayout>
                  <c:x val="-1.2471511256835911E-16"/>
                  <c:y val="-2.2922636103151862E-2"/>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8069-404D-A717-4D1698D47ED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Sheet1!$B$38:$E$38</c:f>
              <c:strCache>
                <c:ptCount val="4"/>
                <c:pt idx="0">
                  <c:v>clear
n = 195</c:v>
                </c:pt>
                <c:pt idx="1">
                  <c:v>mild
n = 453</c:v>
                </c:pt>
                <c:pt idx="2">
                  <c:v>moderate
n = 243</c:v>
                </c:pt>
                <c:pt idx="3">
                  <c:v>(very) severe
n = 182</c:v>
                </c:pt>
              </c:strCache>
            </c:strRef>
          </c:cat>
          <c:val>
            <c:numRef>
              <c:f>Sheet1!$B$39:$E$39</c:f>
              <c:numCache>
                <c:formatCode>0%</c:formatCode>
                <c:ptCount val="4"/>
                <c:pt idx="0">
                  <c:v>0.38</c:v>
                </c:pt>
                <c:pt idx="1">
                  <c:v>0.15</c:v>
                </c:pt>
                <c:pt idx="2">
                  <c:v>0.01</c:v>
                </c:pt>
                <c:pt idx="3">
                  <c:v>0</c:v>
                </c:pt>
              </c:numCache>
            </c:numRef>
          </c:val>
          <c:extLst xmlns:c16r2="http://schemas.microsoft.com/office/drawing/2015/06/chart">
            <c:ext xmlns:c16="http://schemas.microsoft.com/office/drawing/2014/chart" uri="{C3380CC4-5D6E-409C-BE32-E72D297353CC}">
              <c16:uniqueId val="{00000004-8069-404D-A717-4D1698D47ED9}"/>
            </c:ext>
          </c:extLst>
        </c:ser>
        <c:dLbls>
          <c:dLblPos val="ctr"/>
          <c:showLegendKey val="0"/>
          <c:showVal val="1"/>
          <c:showCatName val="0"/>
          <c:showSerName val="0"/>
          <c:showPercent val="0"/>
          <c:showBubbleSize val="0"/>
        </c:dLbls>
        <c:gapWidth val="100"/>
        <c:overlap val="100"/>
        <c:serLines>
          <c:spPr>
            <a:ln w="9525" cap="flat" cmpd="sng" algn="ctr">
              <a:solidFill>
                <a:schemeClr val="tx1"/>
              </a:solidFill>
              <a:prstDash val="sysDot"/>
              <a:round/>
            </a:ln>
            <a:effectLst/>
          </c:spPr>
        </c:serLines>
        <c:axId val="81078912"/>
        <c:axId val="82359040"/>
      </c:barChart>
      <c:catAx>
        <c:axId val="810789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Disease serverity according to POEM score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82359040"/>
        <c:crosses val="autoZero"/>
        <c:auto val="1"/>
        <c:lblAlgn val="ctr"/>
        <c:lblOffset val="100"/>
        <c:noMultiLvlLbl val="0"/>
      </c:catAx>
      <c:valAx>
        <c:axId val="82359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Propotion of participants</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8107891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de-D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DLQI and self-assessed severity</a:t>
            </a:r>
          </a:p>
        </c:rich>
      </c:tx>
      <c:layout/>
      <c:overlay val="0"/>
      <c:spPr>
        <a:noFill/>
        <a:ln>
          <a:noFill/>
        </a:ln>
        <a:effectLst/>
      </c:spPr>
    </c:title>
    <c:autoTitleDeleted val="0"/>
    <c:plotArea>
      <c:layout/>
      <c:barChart>
        <c:barDir val="col"/>
        <c:grouping val="percentStacked"/>
        <c:varyColors val="0"/>
        <c:ser>
          <c:idx val="2"/>
          <c:order val="0"/>
          <c:tx>
            <c:strRef>
              <c:f>Sheet1!$O$42</c:f>
              <c:strCache>
                <c:ptCount val="1"/>
                <c:pt idx="0">
                  <c:v>very / extremely large effect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Sheet1!$P$38:$S$38</c:f>
              <c:strCache>
                <c:ptCount val="4"/>
                <c:pt idx="0">
                  <c:v>(almost) clear
n = 269</c:v>
                </c:pt>
                <c:pt idx="1">
                  <c:v>mild
n = 371</c:v>
                </c:pt>
                <c:pt idx="2">
                  <c:v>moderate
n = 434</c:v>
                </c:pt>
                <c:pt idx="3">
                  <c:v>severe
n = 115</c:v>
                </c:pt>
              </c:strCache>
            </c:strRef>
          </c:cat>
          <c:val>
            <c:numRef>
              <c:f>Sheet1!$P$42:$S$42</c:f>
              <c:numCache>
                <c:formatCode>0%</c:formatCode>
                <c:ptCount val="4"/>
                <c:pt idx="0">
                  <c:v>0.03</c:v>
                </c:pt>
                <c:pt idx="1">
                  <c:v>0.11</c:v>
                </c:pt>
                <c:pt idx="2">
                  <c:v>0.32</c:v>
                </c:pt>
                <c:pt idx="3">
                  <c:v>0.73</c:v>
                </c:pt>
              </c:numCache>
            </c:numRef>
          </c:val>
          <c:extLst xmlns:c16r2="http://schemas.microsoft.com/office/drawing/2015/06/chart">
            <c:ext xmlns:c16="http://schemas.microsoft.com/office/drawing/2014/chart" uri="{C3380CC4-5D6E-409C-BE32-E72D297353CC}">
              <c16:uniqueId val="{00000000-FA73-4E5A-91DB-3AA5AE8F8C84}"/>
            </c:ext>
          </c:extLst>
        </c:ser>
        <c:ser>
          <c:idx val="1"/>
          <c:order val="1"/>
          <c:tx>
            <c:strRef>
              <c:f>Sheet1!$O$41</c:f>
              <c:strCache>
                <c:ptCount val="1"/>
                <c:pt idx="0">
                  <c:v>moderate effect</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Sheet1!$P$38:$S$38</c:f>
              <c:strCache>
                <c:ptCount val="4"/>
                <c:pt idx="0">
                  <c:v>(almost) clear
n = 269</c:v>
                </c:pt>
                <c:pt idx="1">
                  <c:v>mild
n = 371</c:v>
                </c:pt>
                <c:pt idx="2">
                  <c:v>moderate
n = 434</c:v>
                </c:pt>
                <c:pt idx="3">
                  <c:v>severe
n = 115</c:v>
                </c:pt>
              </c:strCache>
            </c:strRef>
          </c:cat>
          <c:val>
            <c:numRef>
              <c:f>Sheet1!$P$41:$S$41</c:f>
              <c:numCache>
                <c:formatCode>0%</c:formatCode>
                <c:ptCount val="4"/>
                <c:pt idx="0">
                  <c:v>0.06</c:v>
                </c:pt>
                <c:pt idx="1">
                  <c:v>0.34</c:v>
                </c:pt>
                <c:pt idx="2">
                  <c:v>0.51</c:v>
                </c:pt>
                <c:pt idx="3">
                  <c:v>0.17</c:v>
                </c:pt>
              </c:numCache>
            </c:numRef>
          </c:val>
          <c:extLst xmlns:c16r2="http://schemas.microsoft.com/office/drawing/2015/06/chart">
            <c:ext xmlns:c16="http://schemas.microsoft.com/office/drawing/2014/chart" uri="{C3380CC4-5D6E-409C-BE32-E72D297353CC}">
              <c16:uniqueId val="{00000001-FA73-4E5A-91DB-3AA5AE8F8C84}"/>
            </c:ext>
          </c:extLst>
        </c:ser>
        <c:ser>
          <c:idx val="0"/>
          <c:order val="2"/>
          <c:tx>
            <c:strRef>
              <c:f>Sheet1!$O$40</c:f>
              <c:strCache>
                <c:ptCount val="1"/>
                <c:pt idx="0">
                  <c:v>small effect</c:v>
                </c:pt>
              </c:strCache>
            </c:strRef>
          </c:tx>
          <c:spPr>
            <a:solidFill>
              <a:srgbClr val="FFFF99"/>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Sheet1!$P$38:$S$38</c:f>
              <c:strCache>
                <c:ptCount val="4"/>
                <c:pt idx="0">
                  <c:v>(almost) clear
n = 269</c:v>
                </c:pt>
                <c:pt idx="1">
                  <c:v>mild
n = 371</c:v>
                </c:pt>
                <c:pt idx="2">
                  <c:v>moderate
n = 434</c:v>
                </c:pt>
                <c:pt idx="3">
                  <c:v>severe
n = 115</c:v>
                </c:pt>
              </c:strCache>
            </c:strRef>
          </c:cat>
          <c:val>
            <c:numRef>
              <c:f>Sheet1!$P$40:$S$40</c:f>
              <c:numCache>
                <c:formatCode>0%</c:formatCode>
                <c:ptCount val="4"/>
                <c:pt idx="0">
                  <c:v>0.52</c:v>
                </c:pt>
                <c:pt idx="1">
                  <c:v>0.47</c:v>
                </c:pt>
                <c:pt idx="2">
                  <c:v>0.15</c:v>
                </c:pt>
                <c:pt idx="3">
                  <c:v>0.08</c:v>
                </c:pt>
              </c:numCache>
            </c:numRef>
          </c:val>
          <c:extLst xmlns:c16r2="http://schemas.microsoft.com/office/drawing/2015/06/chart">
            <c:ext xmlns:c16="http://schemas.microsoft.com/office/drawing/2014/chart" uri="{C3380CC4-5D6E-409C-BE32-E72D297353CC}">
              <c16:uniqueId val="{00000002-FA73-4E5A-91DB-3AA5AE8F8C84}"/>
            </c:ext>
          </c:extLst>
        </c:ser>
        <c:ser>
          <c:idx val="3"/>
          <c:order val="3"/>
          <c:tx>
            <c:strRef>
              <c:f>Sheet1!$O$39</c:f>
              <c:strCache>
                <c:ptCount val="1"/>
                <c:pt idx="0">
                  <c:v>No effect</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Sheet1!$P$38:$S$38</c:f>
              <c:strCache>
                <c:ptCount val="4"/>
                <c:pt idx="0">
                  <c:v>(almost) clear
n = 269</c:v>
                </c:pt>
                <c:pt idx="1">
                  <c:v>mild
n = 371</c:v>
                </c:pt>
                <c:pt idx="2">
                  <c:v>moderate
n = 434</c:v>
                </c:pt>
                <c:pt idx="3">
                  <c:v>severe
n = 115</c:v>
                </c:pt>
              </c:strCache>
            </c:strRef>
          </c:cat>
          <c:val>
            <c:numRef>
              <c:f>Sheet1!$P$39:$S$39</c:f>
              <c:numCache>
                <c:formatCode>0%</c:formatCode>
                <c:ptCount val="4"/>
                <c:pt idx="0">
                  <c:v>0.4</c:v>
                </c:pt>
                <c:pt idx="1">
                  <c:v>0.08</c:v>
                </c:pt>
                <c:pt idx="2">
                  <c:v>0.01</c:v>
                </c:pt>
                <c:pt idx="3">
                  <c:v>0.03</c:v>
                </c:pt>
              </c:numCache>
            </c:numRef>
          </c:val>
          <c:extLst xmlns:c16r2="http://schemas.microsoft.com/office/drawing/2015/06/chart">
            <c:ext xmlns:c16="http://schemas.microsoft.com/office/drawing/2014/chart" uri="{C3380CC4-5D6E-409C-BE32-E72D297353CC}">
              <c16:uniqueId val="{00000003-FA73-4E5A-91DB-3AA5AE8F8C84}"/>
            </c:ext>
          </c:extLst>
        </c:ser>
        <c:dLbls>
          <c:dLblPos val="ctr"/>
          <c:showLegendKey val="0"/>
          <c:showVal val="1"/>
          <c:showCatName val="0"/>
          <c:showSerName val="0"/>
          <c:showPercent val="0"/>
          <c:showBubbleSize val="0"/>
        </c:dLbls>
        <c:gapWidth val="100"/>
        <c:overlap val="100"/>
        <c:serLines>
          <c:spPr>
            <a:ln w="9525" cap="flat" cmpd="sng" algn="ctr">
              <a:solidFill>
                <a:schemeClr val="tx1"/>
              </a:solidFill>
              <a:prstDash val="sysDot"/>
              <a:round/>
            </a:ln>
            <a:effectLst/>
          </c:spPr>
        </c:serLines>
        <c:axId val="82582912"/>
        <c:axId val="82626048"/>
        <c:extLst xmlns:c16r2="http://schemas.microsoft.com/office/drawing/2015/06/chart">
          <c:ext xmlns:c15="http://schemas.microsoft.com/office/drawing/2012/chart" uri="{02D57815-91ED-43cb-92C2-25804820EDAC}">
            <c15:filteredBarSeries>
              <c15:ser>
                <c:idx val="4"/>
                <c:order val="0"/>
                <c:tx>
                  <c:strRef>
                    <c:extLst>
                      <c:ext uri="{02D57815-91ED-43cb-92C2-25804820EDAC}">
                        <c15:formulaRef>
                          <c15:sqref>Sheet1!$O$43</c15:sqref>
                        </c15:formulaRef>
                      </c:ext>
                    </c:extLst>
                    <c:strCache>
                      <c:ptCount val="1"/>
                    </c:strCache>
                  </c:strRef>
                </c:tx>
                <c:spPr>
                  <a:solidFill>
                    <a:schemeClr val="accent6">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de-DE"/>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Sheet1!$P$38:$S$38</c15:sqref>
                        </c15:formulaRef>
                      </c:ext>
                    </c:extLst>
                    <c:strCache>
                      <c:ptCount val="4"/>
                      <c:pt idx="0">
                        <c:v>(almost) clear
n = 269</c:v>
                      </c:pt>
                      <c:pt idx="1">
                        <c:v>mild
n = 371</c:v>
                      </c:pt>
                      <c:pt idx="2">
                        <c:v>moderate
n = 434</c:v>
                      </c:pt>
                      <c:pt idx="3">
                        <c:v>severe
n = 115</c:v>
                      </c:pt>
                    </c:strCache>
                  </c:strRef>
                </c:cat>
                <c:val>
                  <c:numRef>
                    <c:extLst>
                      <c:ext uri="{02D57815-91ED-43cb-92C2-25804820EDAC}">
                        <c15:formulaRef>
                          <c15:sqref>Sheet1!$P$43:$S$43</c15:sqref>
                        </c15:formulaRef>
                      </c:ext>
                    </c:extLst>
                    <c:numCache>
                      <c:formatCode>General</c:formatCode>
                      <c:ptCount val="4"/>
                    </c:numCache>
                  </c:numRef>
                </c:val>
                <c:extLst>
                  <c:ext xmlns:c16="http://schemas.microsoft.com/office/drawing/2014/chart" uri="{C3380CC4-5D6E-409C-BE32-E72D297353CC}">
                    <c16:uniqueId val="{00000004-FA73-4E5A-91DB-3AA5AE8F8C84}"/>
                  </c:ext>
                </c:extLst>
              </c15:ser>
            </c15:filteredBarSeries>
          </c:ext>
        </c:extLst>
      </c:barChart>
      <c:catAx>
        <c:axId val="825829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Disease serverity according to self assessment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82626048"/>
        <c:crosses val="autoZero"/>
        <c:auto val="1"/>
        <c:lblAlgn val="ctr"/>
        <c:lblOffset val="100"/>
        <c:noMultiLvlLbl val="0"/>
      </c:catAx>
      <c:valAx>
        <c:axId val="82626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Propotion of participants</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crossAx val="8258291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e-DE"/>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rAngAx val="0"/>
      <c:perspective val="0"/>
    </c:view3D>
    <c:floor>
      <c:thickness val="0"/>
    </c:floor>
    <c:sideWall>
      <c:thickness val="0"/>
    </c:sideWall>
    <c:backWall>
      <c:thickness val="0"/>
    </c:backWall>
    <c:plotArea>
      <c:layout>
        <c:manualLayout>
          <c:layoutTarget val="inner"/>
          <c:xMode val="edge"/>
          <c:yMode val="edge"/>
          <c:x val="6.5722651143114499E-2"/>
          <c:y val="0.22524588103570001"/>
          <c:w val="0.84748623702738801"/>
          <c:h val="0.55500290942358699"/>
        </c:manualLayout>
      </c:layout>
      <c:pie3DChart>
        <c:varyColors val="1"/>
        <c:ser>
          <c:idx val="0"/>
          <c:order val="0"/>
          <c:tx>
            <c:strRef>
              <c:f>Tabelle1!$A$2</c:f>
              <c:strCache>
                <c:ptCount val="1"/>
                <c:pt idx="0">
                  <c:v>Geschlecht</c:v>
                </c:pt>
              </c:strCache>
            </c:strRef>
          </c:tx>
          <c:spPr>
            <a:solidFill>
              <a:srgbClr val="840981"/>
            </a:solidFill>
          </c:spPr>
          <c:dPt>
            <c:idx val="0"/>
            <c:bubble3D val="0"/>
            <c:spPr>
              <a:solidFill>
                <a:srgbClr val="003366"/>
              </a:solidFill>
            </c:spPr>
            <c:extLst xmlns:c16r2="http://schemas.microsoft.com/office/drawing/2015/06/chart">
              <c:ext xmlns:c16="http://schemas.microsoft.com/office/drawing/2014/chart" uri="{C3380CC4-5D6E-409C-BE32-E72D297353CC}">
                <c16:uniqueId val="{00000001-BBD0-461A-84AB-CA87D0F99737}"/>
              </c:ext>
            </c:extLst>
          </c:dPt>
          <c:dPt>
            <c:idx val="1"/>
            <c:bubble3D val="0"/>
            <c:spPr>
              <a:solidFill>
                <a:srgbClr val="99CCFF"/>
              </a:solidFill>
            </c:spPr>
            <c:extLst xmlns:c16r2="http://schemas.microsoft.com/office/drawing/2015/06/chart">
              <c:ext xmlns:c16="http://schemas.microsoft.com/office/drawing/2014/chart" uri="{C3380CC4-5D6E-409C-BE32-E72D297353CC}">
                <c16:uniqueId val="{00000003-BBD0-461A-84AB-CA87D0F99737}"/>
              </c:ext>
            </c:extLst>
          </c:dPt>
          <c:dLbls>
            <c:numFmt formatCode="0%" sourceLinked="0"/>
            <c:spPr>
              <a:noFill/>
              <a:ln>
                <a:noFill/>
              </a:ln>
              <a:effectLst/>
            </c:spPr>
            <c:txPr>
              <a:bodyPr/>
              <a:lstStyle/>
              <a:p>
                <a:pPr>
                  <a:defRPr lang="de-DE" sz="1125" b="0">
                    <a:solidFill>
                      <a:schemeClr val="bg1"/>
                    </a:solidFill>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Tabelle1!$B$1:$C$1</c:f>
              <c:strCache>
                <c:ptCount val="2"/>
                <c:pt idx="0">
                  <c:v>male</c:v>
                </c:pt>
                <c:pt idx="1">
                  <c:v>female</c:v>
                </c:pt>
              </c:strCache>
            </c:strRef>
          </c:cat>
          <c:val>
            <c:numRef>
              <c:f>Tabelle1!$B$2:$C$2</c:f>
              <c:numCache>
                <c:formatCode>0.0%</c:formatCode>
                <c:ptCount val="2"/>
                <c:pt idx="0">
                  <c:v>0.44</c:v>
                </c:pt>
                <c:pt idx="1">
                  <c:v>0.56000000000000005</c:v>
                </c:pt>
              </c:numCache>
            </c:numRef>
          </c:val>
          <c:extLst xmlns:c16r2="http://schemas.microsoft.com/office/drawing/2015/06/chart">
            <c:ext xmlns:c16="http://schemas.microsoft.com/office/drawing/2014/chart" uri="{C3380CC4-5D6E-409C-BE32-E72D297353CC}">
              <c16:uniqueId val="{00000004-BBD0-461A-84AB-CA87D0F99737}"/>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4959920025199"/>
          <c:y val="0"/>
          <c:w val="0.52255182291096902"/>
          <c:h val="0.96622715679345295"/>
        </c:manualLayout>
      </c:layout>
      <c:barChart>
        <c:barDir val="bar"/>
        <c:grouping val="clustered"/>
        <c:varyColors val="0"/>
        <c:ser>
          <c:idx val="0"/>
          <c:order val="0"/>
          <c:tx>
            <c:strRef>
              <c:f>Sheet1!$B$1</c:f>
              <c:strCache>
                <c:ptCount val="1"/>
                <c:pt idx="0">
                  <c:v>other stopic diseases</c:v>
                </c:pt>
              </c:strCache>
            </c:strRef>
          </c:tx>
          <c:spPr>
            <a:solidFill>
              <a:srgbClr val="C0504D"/>
            </a:solidFill>
          </c:spPr>
          <c:invertIfNegative val="1"/>
          <c:dPt>
            <c:idx val="11"/>
            <c:invertIfNegative val="1"/>
            <c:bubble3D val="0"/>
            <c:spPr>
              <a:solidFill>
                <a:schemeClr val="accent3"/>
              </a:solidFill>
            </c:spPr>
            <c:extLst xmlns:c16r2="http://schemas.microsoft.com/office/drawing/2015/06/chart">
              <c:ext xmlns:c16="http://schemas.microsoft.com/office/drawing/2014/chart" uri="{C3380CC4-5D6E-409C-BE32-E72D297353CC}">
                <c16:uniqueId val="{00000001-DEB5-4848-9EDA-4D012ECBE69E}"/>
              </c:ext>
            </c:extLst>
          </c:dPt>
          <c:dLbls>
            <c:dLbl>
              <c:idx val="0"/>
              <c:spPr/>
              <c:txPr>
                <a:bodyPr/>
                <a:lstStyle/>
                <a:p>
                  <a:pPr>
                    <a:defRPr>
                      <a:solidFill>
                        <a:schemeClr val="bg1"/>
                      </a:solidFill>
                    </a:defRPr>
                  </a:pPr>
                  <a:endParaRPr lang="de-DE"/>
                </a:p>
              </c:txPr>
              <c:dLblPos val="ctr"/>
              <c:showLegendKey val="0"/>
              <c:showVal val="1"/>
              <c:showCatName val="0"/>
              <c:showSerName val="0"/>
              <c:showPercent val="0"/>
              <c:showBubbleSize val="0"/>
            </c:dLbl>
            <c:dLbl>
              <c:idx val="1"/>
              <c:spPr/>
              <c:txPr>
                <a:bodyPr/>
                <a:lstStyle/>
                <a:p>
                  <a:pPr>
                    <a:defRPr>
                      <a:solidFill>
                        <a:schemeClr val="bg1"/>
                      </a:solidFill>
                    </a:defRPr>
                  </a:pPr>
                  <a:endParaRPr lang="de-DE"/>
                </a:p>
              </c:txPr>
              <c:dLblPos val="ctr"/>
              <c:showLegendKey val="0"/>
              <c:showVal val="1"/>
              <c:showCatName val="0"/>
              <c:showSerName val="0"/>
              <c:showPercent val="0"/>
              <c:showBubbleSize val="0"/>
            </c:dLbl>
            <c:dLbl>
              <c:idx val="2"/>
              <c:spPr/>
              <c:txPr>
                <a:bodyPr/>
                <a:lstStyle/>
                <a:p>
                  <a:pPr>
                    <a:defRPr>
                      <a:solidFill>
                        <a:schemeClr val="bg1"/>
                      </a:solidFill>
                    </a:defRPr>
                  </a:pPr>
                  <a:endParaRPr lang="de-DE"/>
                </a:p>
              </c:txPr>
              <c:dLblPos val="ctr"/>
              <c:showLegendKey val="0"/>
              <c:showVal val="1"/>
              <c:showCatName val="0"/>
              <c:showSerName val="0"/>
              <c:showPercent val="0"/>
              <c:showBubbleSize val="0"/>
            </c:dLbl>
            <c:dLbl>
              <c:idx val="3"/>
              <c:spPr/>
              <c:txPr>
                <a:bodyPr/>
                <a:lstStyle/>
                <a:p>
                  <a:pPr>
                    <a:defRPr>
                      <a:solidFill>
                        <a:schemeClr val="bg1"/>
                      </a:solidFill>
                    </a:defRPr>
                  </a:pPr>
                  <a:endParaRPr lang="de-DE"/>
                </a:p>
              </c:txPr>
              <c:dLblPos val="ctr"/>
              <c:showLegendKey val="0"/>
              <c:showVal val="1"/>
              <c:showCatName val="0"/>
              <c:showSerName val="0"/>
              <c:showPercent val="0"/>
              <c:showBubbleSize val="0"/>
            </c:dLbl>
            <c:dLbl>
              <c:idx val="4"/>
              <c:spPr/>
              <c:txPr>
                <a:bodyPr/>
                <a:lstStyle/>
                <a:p>
                  <a:pPr>
                    <a:defRPr>
                      <a:solidFill>
                        <a:schemeClr val="bg1"/>
                      </a:solidFill>
                    </a:defRPr>
                  </a:pPr>
                  <a:endParaRPr lang="de-DE"/>
                </a:p>
              </c:txPr>
              <c:dLblPos val="ctr"/>
              <c:showLegendKey val="0"/>
              <c:showVal val="1"/>
              <c:showCatName val="0"/>
              <c:showSerName val="0"/>
              <c:showPercent val="0"/>
              <c:showBubbleSize val="0"/>
            </c:dLbl>
            <c:dLbl>
              <c:idx val="5"/>
              <c:spPr/>
              <c:txPr>
                <a:bodyPr/>
                <a:lstStyle/>
                <a:p>
                  <a:pPr>
                    <a:defRPr>
                      <a:solidFill>
                        <a:schemeClr val="bg1"/>
                      </a:solidFill>
                    </a:defRPr>
                  </a:pPr>
                  <a:endParaRPr lang="de-DE"/>
                </a:p>
              </c:txPr>
              <c:dLblPos val="ctr"/>
              <c:showLegendKey val="0"/>
              <c:showVal val="1"/>
              <c:showCatName val="0"/>
              <c:showSerName val="0"/>
              <c:showPercent val="0"/>
              <c:showBubbleSize val="0"/>
            </c:dLbl>
            <c:dLbl>
              <c:idx val="7"/>
              <c:spPr/>
              <c:txPr>
                <a:bodyPr/>
                <a:lstStyle/>
                <a:p>
                  <a:pPr>
                    <a:defRPr>
                      <a:solidFill>
                        <a:schemeClr val="tx1"/>
                      </a:solidFill>
                    </a:defRPr>
                  </a:pPr>
                  <a:endParaRPr lang="de-DE"/>
                </a:p>
              </c:txPr>
              <c:dLblPos val="ctr"/>
              <c:showLegendKey val="0"/>
              <c:showVal val="1"/>
              <c:showCatName val="0"/>
              <c:showSerName val="0"/>
              <c:showPercent val="0"/>
              <c:showBubbleSize val="0"/>
            </c:dLbl>
            <c:dLbl>
              <c:idx val="8"/>
              <c:layout>
                <c:manualLayout>
                  <c:x val="-1.3361878326221301E-2"/>
                  <c:y val="0"/>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EB5-4848-9EDA-4D012ECBE69E}"/>
                </c:ext>
              </c:extLst>
            </c:dLbl>
            <c:dLbl>
              <c:idx val="9"/>
              <c:layout>
                <c:manualLayout>
                  <c:x val="-7.5437109866085903E-3"/>
                  <c:y val="2.9547544362683099E-7"/>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DEB5-4848-9EDA-4D012ECBE69E}"/>
                </c:ext>
              </c:extLst>
            </c:dLbl>
            <c:dLbl>
              <c:idx val="11"/>
              <c:spPr/>
              <c:txPr>
                <a:bodyPr/>
                <a:lstStyle/>
                <a:p>
                  <a:pPr>
                    <a:defRPr>
                      <a:solidFill>
                        <a:schemeClr val="bg1"/>
                      </a:solidFill>
                    </a:defRPr>
                  </a:pPr>
                  <a:endParaRPr lang="de-DE"/>
                </a:p>
              </c:txPr>
              <c:dLblPos val="ctr"/>
              <c:showLegendKey val="0"/>
              <c:showVal val="1"/>
              <c:showCatName val="0"/>
              <c:showSerName val="0"/>
              <c:showPercent val="0"/>
              <c:showBubbleSize val="0"/>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Sheet1!$A$2:$A$14</c:f>
              <c:strCache>
                <c:ptCount val="13"/>
                <c:pt idx="0">
                  <c:v>Airways allergy to pollen</c:v>
                </c:pt>
                <c:pt idx="1">
                  <c:v>Airways allergy to house dust mites</c:v>
                </c:pt>
                <c:pt idx="2">
                  <c:v>Airways allergy to animals</c:v>
                </c:pt>
                <c:pt idx="3">
                  <c:v>Food allergy</c:v>
                </c:pt>
                <c:pt idx="4">
                  <c:v>Asthma</c:v>
                </c:pt>
                <c:pt idx="6">
                  <c:v>Drug intolerance</c:v>
                </c:pt>
                <c:pt idx="7">
                  <c:v>Metal intolerance/allergy</c:v>
                </c:pt>
                <c:pt idx="8">
                  <c:v>Allergy to textiles (latex)</c:v>
                </c:pt>
                <c:pt idx="9">
                  <c:v>Perfume/fragance allergy</c:v>
                </c:pt>
                <c:pt idx="10">
                  <c:v>Other</c:v>
                </c:pt>
                <c:pt idx="12">
                  <c:v>No, none</c:v>
                </c:pt>
              </c:strCache>
            </c:strRef>
          </c:cat>
          <c:val>
            <c:numRef>
              <c:f>Sheet1!$B$2:$B$14</c:f>
              <c:numCache>
                <c:formatCode>General</c:formatCode>
                <c:ptCount val="13"/>
                <c:pt idx="0">
                  <c:v>44</c:v>
                </c:pt>
                <c:pt idx="1">
                  <c:v>31</c:v>
                </c:pt>
                <c:pt idx="2">
                  <c:v>29</c:v>
                </c:pt>
                <c:pt idx="3">
                  <c:v>28</c:v>
                </c:pt>
                <c:pt idx="4">
                  <c:v>22</c:v>
                </c:pt>
                <c:pt idx="6">
                  <c:v>7</c:v>
                </c:pt>
                <c:pt idx="7">
                  <c:v>1</c:v>
                </c:pt>
                <c:pt idx="8">
                  <c:v>1</c:v>
                </c:pt>
                <c:pt idx="9">
                  <c:v>1</c:v>
                </c:pt>
                <c:pt idx="10">
                  <c:v>2</c:v>
                </c:pt>
                <c:pt idx="12">
                  <c:v>21</c:v>
                </c:pt>
              </c:numCache>
            </c:numRef>
          </c:val>
          <c:extLst xmlns:c16r2="http://schemas.microsoft.com/office/drawing/2015/06/chart">
            <c:ext xmlns:c16="http://schemas.microsoft.com/office/drawing/2014/chart" uri="{C3380CC4-5D6E-409C-BE32-E72D297353CC}">
              <c16:uniqueId val="{0000000B-DEB5-4848-9EDA-4D012ECBE69E}"/>
            </c:ext>
            <c:ext xmlns:c14="http://schemas.microsoft.com/office/drawing/2007/8/2/chart" uri="{6F2FDCE9-48DA-4B69-8628-5D25D57E5C99}">
              <c14:invertSolidFillFmt>
                <c14:spPr xmlns:c14="http://schemas.microsoft.com/office/drawing/2007/8/2/chart">
                  <a:solidFill>
                    <a:srgbClr val="254061"/>
                  </a:solidFill>
                </c14:spPr>
              </c14:invertSolidFillFmt>
            </c:ext>
          </c:extLst>
        </c:ser>
        <c:dLbls>
          <c:dLblPos val="ctr"/>
          <c:showLegendKey val="0"/>
          <c:showVal val="1"/>
          <c:showCatName val="0"/>
          <c:showSerName val="0"/>
          <c:showPercent val="0"/>
          <c:showBubbleSize val="0"/>
        </c:dLbls>
        <c:gapWidth val="30"/>
        <c:axId val="297863808"/>
        <c:axId val="297861888"/>
      </c:barChart>
      <c:valAx>
        <c:axId val="297861888"/>
        <c:scaling>
          <c:orientation val="minMax"/>
        </c:scaling>
        <c:delete val="1"/>
        <c:axPos val="t"/>
        <c:numFmt formatCode="General" sourceLinked="1"/>
        <c:majorTickMark val="out"/>
        <c:minorTickMark val="none"/>
        <c:tickLblPos val="nextTo"/>
        <c:crossAx val="297863808"/>
        <c:crosses val="autoZero"/>
        <c:crossBetween val="between"/>
      </c:valAx>
      <c:catAx>
        <c:axId val="297863808"/>
        <c:scaling>
          <c:orientation val="maxMin"/>
        </c:scaling>
        <c:delete val="0"/>
        <c:axPos val="l"/>
        <c:numFmt formatCode="General" sourceLinked="0"/>
        <c:majorTickMark val="out"/>
        <c:minorTickMark val="none"/>
        <c:tickLblPos val="nextTo"/>
        <c:crossAx val="297861888"/>
        <c:crosses val="autoZero"/>
        <c:auto val="0"/>
        <c:lblAlgn val="ctr"/>
        <c:lblOffset val="100"/>
        <c:noMultiLvlLbl val="0"/>
      </c:catAx>
      <c:spPr>
        <a:noFill/>
        <a:ln w="23855">
          <a:noFill/>
        </a:ln>
      </c:spPr>
    </c:plotArea>
    <c:plotVisOnly val="1"/>
    <c:dispBlanksAs val="gap"/>
    <c:showDLblsOverMax val="0"/>
  </c:chart>
  <c:spPr>
    <a:noFill/>
    <a:ln>
      <a:noFill/>
    </a:ln>
  </c:spPr>
  <c:txPr>
    <a:bodyPr/>
    <a:lstStyle/>
    <a:p>
      <a:pPr>
        <a:defRPr sz="1000" b="1" i="0" u="none" strike="noStrike" baseline="0">
          <a:solidFill>
            <a:schemeClr val="tx1"/>
          </a:solidFill>
          <a:latin typeface="Arial"/>
          <a:ea typeface="Arial"/>
          <a:cs typeface="Arial"/>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depthPercent val="100"/>
      <c:rAngAx val="0"/>
      <c:perspective val="0"/>
    </c:view3D>
    <c:floor>
      <c:thickness val="0"/>
    </c:floor>
    <c:sideWall>
      <c:thickness val="0"/>
    </c:sideWall>
    <c:backWall>
      <c:thickness val="0"/>
    </c:backWall>
    <c:plotArea>
      <c:layout>
        <c:manualLayout>
          <c:layoutTarget val="inner"/>
          <c:xMode val="edge"/>
          <c:yMode val="edge"/>
          <c:x val="7.5470532025652803E-3"/>
          <c:y val="0.15427837871964301"/>
          <c:w val="0.99088024787612805"/>
          <c:h val="0.55214726335932995"/>
        </c:manualLayout>
      </c:layout>
      <c:pie3DChart>
        <c:varyColors val="1"/>
        <c:ser>
          <c:idx val="0"/>
          <c:order val="0"/>
          <c:tx>
            <c:strRef>
              <c:f>Tabelle1!$A$2</c:f>
              <c:strCache>
                <c:ptCount val="1"/>
                <c:pt idx="0">
                  <c:v>Chronic diseases</c:v>
                </c:pt>
              </c:strCache>
            </c:strRef>
          </c:tx>
          <c:dPt>
            <c:idx val="0"/>
            <c:bubble3D val="0"/>
            <c:spPr>
              <a:solidFill>
                <a:schemeClr val="accent2"/>
              </a:solidFill>
            </c:spPr>
            <c:extLst xmlns:c16r2="http://schemas.microsoft.com/office/drawing/2015/06/chart">
              <c:ext xmlns:c16="http://schemas.microsoft.com/office/drawing/2014/chart" uri="{C3380CC4-5D6E-409C-BE32-E72D297353CC}">
                <c16:uniqueId val="{00000001-4367-4922-ABA7-D5AA5B0BC06D}"/>
              </c:ext>
            </c:extLst>
          </c:dPt>
          <c:dPt>
            <c:idx val="1"/>
            <c:bubble3D val="0"/>
            <c:spPr>
              <a:solidFill>
                <a:schemeClr val="accent3"/>
              </a:solidFill>
            </c:spPr>
            <c:extLst xmlns:c16r2="http://schemas.microsoft.com/office/drawing/2015/06/chart">
              <c:ext xmlns:c16="http://schemas.microsoft.com/office/drawing/2014/chart" uri="{C3380CC4-5D6E-409C-BE32-E72D297353CC}">
                <c16:uniqueId val="{00000003-4367-4922-ABA7-D5AA5B0BC06D}"/>
              </c:ext>
            </c:extLst>
          </c:dPt>
          <c:dPt>
            <c:idx val="2"/>
            <c:bubble3D val="0"/>
            <c:spPr>
              <a:solidFill>
                <a:srgbClr val="003366"/>
              </a:solidFill>
            </c:spPr>
            <c:extLst xmlns:c16r2="http://schemas.microsoft.com/office/drawing/2015/06/chart">
              <c:ext xmlns:c16="http://schemas.microsoft.com/office/drawing/2014/chart" uri="{C3380CC4-5D6E-409C-BE32-E72D297353CC}">
                <c16:uniqueId val="{00000005-4367-4922-ABA7-D5AA5B0BC06D}"/>
              </c:ext>
            </c:extLst>
          </c:dPt>
          <c:dPt>
            <c:idx val="3"/>
            <c:bubble3D val="0"/>
            <c:spPr>
              <a:solidFill>
                <a:srgbClr val="840981"/>
              </a:solidFill>
            </c:spPr>
            <c:extLst xmlns:c16r2="http://schemas.microsoft.com/office/drawing/2015/06/chart">
              <c:ext xmlns:c16="http://schemas.microsoft.com/office/drawing/2014/chart" uri="{C3380CC4-5D6E-409C-BE32-E72D297353CC}">
                <c16:uniqueId val="{00000007-4367-4922-ABA7-D5AA5B0BC06D}"/>
              </c:ext>
            </c:extLst>
          </c:dPt>
          <c:dPt>
            <c:idx val="4"/>
            <c:bubble3D val="0"/>
            <c:spPr>
              <a:solidFill>
                <a:schemeClr val="accent4">
                  <a:lumMod val="40000"/>
                  <a:lumOff val="60000"/>
                </a:schemeClr>
              </a:solidFill>
            </c:spPr>
            <c:extLst xmlns:c16r2="http://schemas.microsoft.com/office/drawing/2015/06/chart">
              <c:ext xmlns:c16="http://schemas.microsoft.com/office/drawing/2014/chart" uri="{C3380CC4-5D6E-409C-BE32-E72D297353CC}">
                <c16:uniqueId val="{00000009-4367-4922-ABA7-D5AA5B0BC06D}"/>
              </c:ext>
            </c:extLst>
          </c:dPt>
          <c:dPt>
            <c:idx val="5"/>
            <c:bubble3D val="0"/>
            <c:spPr>
              <a:solidFill>
                <a:schemeClr val="bg1">
                  <a:lumMod val="65000"/>
                </a:schemeClr>
              </a:solidFill>
            </c:spPr>
            <c:extLst xmlns:c16r2="http://schemas.microsoft.com/office/drawing/2015/06/chart">
              <c:ext xmlns:c16="http://schemas.microsoft.com/office/drawing/2014/chart" uri="{C3380CC4-5D6E-409C-BE32-E72D297353CC}">
                <c16:uniqueId val="{0000000B-4367-4922-ABA7-D5AA5B0BC06D}"/>
              </c:ext>
            </c:extLst>
          </c:dPt>
          <c:dLbls>
            <c:dLbl>
              <c:idx val="0"/>
              <c:layout>
                <c:manualLayout>
                  <c:x val="-0.15127577105979201"/>
                  <c:y val="-0.21683427975921299"/>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367-4922-ABA7-D5AA5B0BC06D}"/>
                </c:ext>
              </c:extLst>
            </c:dLbl>
            <c:dLbl>
              <c:idx val="1"/>
              <c:layout>
                <c:manualLayout>
                  <c:x val="0.14659454161664201"/>
                  <c:y val="0.11469617616821901"/>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367-4922-ABA7-D5AA5B0BC06D}"/>
                </c:ext>
              </c:extLst>
            </c:dLbl>
            <c:dLbl>
              <c:idx val="2"/>
              <c:layout>
                <c:manualLayout>
                  <c:x val="0.151328816194193"/>
                  <c:y val="7.457412629600010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367-4922-ABA7-D5AA5B0BC06D}"/>
                </c:ext>
              </c:extLst>
            </c:dLbl>
            <c:dLbl>
              <c:idx val="3"/>
              <c:layout>
                <c:manualLayout>
                  <c:x val="3.7735266012826403E-2"/>
                  <c:y val="9.621617071425560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367-4922-ABA7-D5AA5B0BC06D}"/>
                </c:ext>
              </c:extLst>
            </c:dLbl>
            <c:dLbl>
              <c:idx val="4"/>
              <c:layout>
                <c:manualLayout>
                  <c:x val="2.2641159607695902E-2"/>
                  <c:y val="5.701699005289229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367-4922-ABA7-D5AA5B0BC06D}"/>
                </c:ext>
              </c:extLst>
            </c:dLbl>
            <c:dLbl>
              <c:idx val="6"/>
              <c:layout>
                <c:manualLayout>
                  <c:x val="7.5470532025652903E-2"/>
                  <c:y val="8.908904695764409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4367-4922-ABA7-D5AA5B0BC06D}"/>
                </c:ext>
              </c:extLst>
            </c:dLbl>
            <c:dLbl>
              <c:idx val="7"/>
              <c:layout>
                <c:manualLayout>
                  <c:x val="1.8867633006413202E-2"/>
                  <c:y val="-1.0690685634917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4367-4922-ABA7-D5AA5B0BC06D}"/>
                </c:ext>
              </c:extLst>
            </c:dLbl>
            <c:numFmt formatCode="0%" sourceLinked="0"/>
            <c:spPr>
              <a:noFill/>
              <a:ln>
                <a:noFill/>
              </a:ln>
              <a:effectLst/>
            </c:spPr>
            <c:txPr>
              <a:bodyPr/>
              <a:lstStyle/>
              <a:p>
                <a:pPr>
                  <a:defRPr lang="de-DE" sz="1100" b="1">
                    <a:solidFill>
                      <a:schemeClr val="bg1"/>
                    </a:solidFill>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Tabelle1!$B$1:$C$1</c:f>
              <c:strCache>
                <c:ptCount val="2"/>
                <c:pt idx="0">
                  <c:v>Yes</c:v>
                </c:pt>
                <c:pt idx="1">
                  <c:v>No</c:v>
                </c:pt>
              </c:strCache>
            </c:strRef>
          </c:cat>
          <c:val>
            <c:numRef>
              <c:f>Tabelle1!$B$2:$C$2</c:f>
              <c:numCache>
                <c:formatCode>0.0%</c:formatCode>
                <c:ptCount val="2"/>
                <c:pt idx="0">
                  <c:v>0.79</c:v>
                </c:pt>
                <c:pt idx="1">
                  <c:v>0.21</c:v>
                </c:pt>
              </c:numCache>
            </c:numRef>
          </c:val>
          <c:extLst xmlns:c16r2="http://schemas.microsoft.com/office/drawing/2015/06/chart">
            <c:ext xmlns:c16="http://schemas.microsoft.com/office/drawing/2014/chart" uri="{C3380CC4-5D6E-409C-BE32-E72D297353CC}">
              <c16:uniqueId val="{0000000E-4367-4922-ABA7-D5AA5B0BC06D}"/>
            </c:ext>
          </c:extLst>
        </c:ser>
        <c:dLbls>
          <c:showLegendKey val="0"/>
          <c:showVal val="0"/>
          <c:showCatName val="0"/>
          <c:showSerName val="0"/>
          <c:showPercent val="0"/>
          <c:showBubbleSize val="0"/>
          <c:showLeaderLines val="0"/>
        </c:dLbls>
      </c:pie3DChart>
      <c:spPr>
        <a:scene3d>
          <a:camera prst="orthographicFront"/>
          <a:lightRig rig="threePt" dir="t"/>
        </a:scene3d>
        <a:sp3d prstMaterial="matte"/>
      </c:spPr>
    </c:plotArea>
    <c:legend>
      <c:legendPos val="b"/>
      <c:layout>
        <c:manualLayout>
          <c:xMode val="edge"/>
          <c:yMode val="edge"/>
          <c:x val="0"/>
          <c:y val="0.83214501988042"/>
          <c:w val="1"/>
          <c:h val="0.156344130777332"/>
        </c:manualLayout>
      </c:layout>
      <c:overlay val="0"/>
      <c:spPr>
        <a:ln w="25400">
          <a:noFill/>
        </a:ln>
      </c:spPr>
      <c:txPr>
        <a:bodyPr/>
        <a:lstStyle/>
        <a:p>
          <a:pPr>
            <a:defRPr lang="de-DE" sz="900" b="0"/>
          </a:pPr>
          <a:endParaRPr lang="de-DE"/>
        </a:p>
      </c:txPr>
    </c:legend>
    <c:plotVisOnly val="1"/>
    <c:dispBlanksAs val="gap"/>
    <c:showDLblsOverMax val="0"/>
  </c:chart>
  <c:spPr>
    <a:effectLst>
      <a:outerShdw blurRad="50800" dist="50800" dir="5400000" sx="1000" sy="1000" algn="ctr" rotWithShape="0">
        <a:srgbClr val="000000"/>
      </a:outerShdw>
    </a:effectLst>
  </c:spPr>
  <c:txPr>
    <a:bodyPr/>
    <a:lstStyle/>
    <a:p>
      <a:pPr>
        <a:defRPr sz="18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depthPercent val="100"/>
      <c:rAngAx val="0"/>
      <c:perspective val="0"/>
    </c:view3D>
    <c:floor>
      <c:thickness val="0"/>
    </c:floor>
    <c:sideWall>
      <c:thickness val="0"/>
    </c:sideWall>
    <c:backWall>
      <c:thickness val="0"/>
    </c:backWall>
    <c:plotArea>
      <c:layout>
        <c:manualLayout>
          <c:layoutTarget val="inner"/>
          <c:xMode val="edge"/>
          <c:yMode val="edge"/>
          <c:x val="0"/>
          <c:y val="0.237508878539089"/>
          <c:w val="1"/>
          <c:h val="0.698791270383191"/>
        </c:manualLayout>
      </c:layout>
      <c:pie3DChart>
        <c:varyColors val="1"/>
        <c:ser>
          <c:idx val="0"/>
          <c:order val="0"/>
          <c:tx>
            <c:strRef>
              <c:f>Tabelle1!$A$2</c:f>
              <c:strCache>
                <c:ptCount val="1"/>
                <c:pt idx="0">
                  <c:v>Chronic diseases</c:v>
                </c:pt>
              </c:strCache>
            </c:strRef>
          </c:tx>
          <c:dPt>
            <c:idx val="0"/>
            <c:bubble3D val="0"/>
            <c:spPr>
              <a:solidFill>
                <a:schemeClr val="accent2"/>
              </a:solidFill>
            </c:spPr>
            <c:extLst xmlns:c16r2="http://schemas.microsoft.com/office/drawing/2015/06/chart">
              <c:ext xmlns:c16="http://schemas.microsoft.com/office/drawing/2014/chart" uri="{C3380CC4-5D6E-409C-BE32-E72D297353CC}">
                <c16:uniqueId val="{00000001-2C5C-42F2-8DEC-25615313706C}"/>
              </c:ext>
            </c:extLst>
          </c:dPt>
          <c:dPt>
            <c:idx val="1"/>
            <c:bubble3D val="0"/>
            <c:spPr>
              <a:solidFill>
                <a:schemeClr val="accent3"/>
              </a:solidFill>
            </c:spPr>
            <c:extLst xmlns:c16r2="http://schemas.microsoft.com/office/drawing/2015/06/chart">
              <c:ext xmlns:c16="http://schemas.microsoft.com/office/drawing/2014/chart" uri="{C3380CC4-5D6E-409C-BE32-E72D297353CC}">
                <c16:uniqueId val="{00000003-2C5C-42F2-8DEC-25615313706C}"/>
              </c:ext>
            </c:extLst>
          </c:dPt>
          <c:dPt>
            <c:idx val="2"/>
            <c:bubble3D val="0"/>
            <c:spPr>
              <a:solidFill>
                <a:srgbClr val="003366"/>
              </a:solidFill>
            </c:spPr>
            <c:extLst xmlns:c16r2="http://schemas.microsoft.com/office/drawing/2015/06/chart">
              <c:ext xmlns:c16="http://schemas.microsoft.com/office/drawing/2014/chart" uri="{C3380CC4-5D6E-409C-BE32-E72D297353CC}">
                <c16:uniqueId val="{00000005-2C5C-42F2-8DEC-25615313706C}"/>
              </c:ext>
            </c:extLst>
          </c:dPt>
          <c:dPt>
            <c:idx val="3"/>
            <c:bubble3D val="0"/>
            <c:spPr>
              <a:solidFill>
                <a:srgbClr val="840981"/>
              </a:solidFill>
            </c:spPr>
            <c:extLst xmlns:c16r2="http://schemas.microsoft.com/office/drawing/2015/06/chart">
              <c:ext xmlns:c16="http://schemas.microsoft.com/office/drawing/2014/chart" uri="{C3380CC4-5D6E-409C-BE32-E72D297353CC}">
                <c16:uniqueId val="{00000007-2C5C-42F2-8DEC-25615313706C}"/>
              </c:ext>
            </c:extLst>
          </c:dPt>
          <c:dPt>
            <c:idx val="4"/>
            <c:bubble3D val="0"/>
            <c:spPr>
              <a:solidFill>
                <a:schemeClr val="accent4">
                  <a:lumMod val="40000"/>
                  <a:lumOff val="60000"/>
                </a:schemeClr>
              </a:solidFill>
            </c:spPr>
            <c:extLst xmlns:c16r2="http://schemas.microsoft.com/office/drawing/2015/06/chart">
              <c:ext xmlns:c16="http://schemas.microsoft.com/office/drawing/2014/chart" uri="{C3380CC4-5D6E-409C-BE32-E72D297353CC}">
                <c16:uniqueId val="{00000009-2C5C-42F2-8DEC-25615313706C}"/>
              </c:ext>
            </c:extLst>
          </c:dPt>
          <c:dPt>
            <c:idx val="5"/>
            <c:bubble3D val="0"/>
            <c:spPr>
              <a:solidFill>
                <a:schemeClr val="bg1">
                  <a:lumMod val="65000"/>
                </a:schemeClr>
              </a:solidFill>
            </c:spPr>
            <c:extLst xmlns:c16r2="http://schemas.microsoft.com/office/drawing/2015/06/chart">
              <c:ext xmlns:c16="http://schemas.microsoft.com/office/drawing/2014/chart" uri="{C3380CC4-5D6E-409C-BE32-E72D297353CC}">
                <c16:uniqueId val="{0000000B-2C5C-42F2-8DEC-25615313706C}"/>
              </c:ext>
            </c:extLst>
          </c:dPt>
          <c:dLbls>
            <c:dLbl>
              <c:idx val="0"/>
              <c:layout>
                <c:manualLayout>
                  <c:x val="-7.5378393875619495E-2"/>
                  <c:y val="0.116031708526909"/>
                </c:manualLayout>
              </c:layout>
              <c:numFmt formatCode="0%" sourceLinked="0"/>
              <c:spPr/>
              <c:txPr>
                <a:bodyPr/>
                <a:lstStyle/>
                <a:p>
                  <a:pPr>
                    <a:defRPr lang="de-DE" sz="1100" b="1">
                      <a:solidFill>
                        <a:schemeClr val="bg1"/>
                      </a:solidFill>
                    </a:defRPr>
                  </a:pPr>
                  <a:endParaRPr lang="de-DE"/>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C5C-42F2-8DEC-25615313706C}"/>
                </c:ext>
              </c:extLst>
            </c:dLbl>
            <c:dLbl>
              <c:idx val="1"/>
              <c:layout>
                <c:manualLayout>
                  <c:x val="5.4718769235801802E-2"/>
                  <c:y val="-0.279889871391442"/>
                </c:manualLayout>
              </c:layout>
              <c:numFmt formatCode="0%" sourceLinked="0"/>
              <c:spPr/>
              <c:txPr>
                <a:bodyPr/>
                <a:lstStyle/>
                <a:p>
                  <a:pPr>
                    <a:defRPr lang="de-DE" sz="1100" b="1">
                      <a:solidFill>
                        <a:schemeClr val="tx1"/>
                      </a:solidFill>
                    </a:defRPr>
                  </a:pPr>
                  <a:endParaRPr lang="de-DE"/>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C5C-42F2-8DEC-25615313706C}"/>
                </c:ext>
              </c:extLst>
            </c:dLbl>
            <c:dLbl>
              <c:idx val="2"/>
              <c:layout>
                <c:manualLayout>
                  <c:x val="0.151328816194193"/>
                  <c:y val="7.4574126296000104E-2"/>
                </c:manualLayout>
              </c:layout>
              <c:numFmt formatCode="0%" sourceLinked="0"/>
              <c:spPr/>
              <c:txPr>
                <a:bodyPr/>
                <a:lstStyle/>
                <a:p>
                  <a:pPr>
                    <a:defRPr lang="de-DE" sz="1100" b="1">
                      <a:solidFill>
                        <a:schemeClr val="bg1"/>
                      </a:solidFill>
                    </a:defRPr>
                  </a:pPr>
                  <a:endParaRPr lang="de-DE"/>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C5C-42F2-8DEC-25615313706C}"/>
                </c:ext>
              </c:extLst>
            </c:dLbl>
            <c:dLbl>
              <c:idx val="3"/>
              <c:layout>
                <c:manualLayout>
                  <c:x val="3.7735266012826403E-2"/>
                  <c:y val="9.6216170714255603E-2"/>
                </c:manualLayout>
              </c:layout>
              <c:numFmt formatCode="0%" sourceLinked="0"/>
              <c:spPr/>
              <c:txPr>
                <a:bodyPr/>
                <a:lstStyle/>
                <a:p>
                  <a:pPr>
                    <a:defRPr lang="de-DE" sz="1100" b="1">
                      <a:solidFill>
                        <a:schemeClr val="bg1"/>
                      </a:solidFill>
                    </a:defRPr>
                  </a:pPr>
                  <a:endParaRPr lang="de-DE"/>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C5C-42F2-8DEC-25615313706C}"/>
                </c:ext>
              </c:extLst>
            </c:dLbl>
            <c:dLbl>
              <c:idx val="4"/>
              <c:layout>
                <c:manualLayout>
                  <c:x val="2.2641159607695902E-2"/>
                  <c:y val="5.7016990052892298E-2"/>
                </c:manualLayout>
              </c:layout>
              <c:numFmt formatCode="0%" sourceLinked="0"/>
              <c:spPr/>
              <c:txPr>
                <a:bodyPr/>
                <a:lstStyle/>
                <a:p>
                  <a:pPr>
                    <a:defRPr lang="de-DE" sz="1100" b="1">
                      <a:solidFill>
                        <a:schemeClr val="bg1"/>
                      </a:solidFill>
                    </a:defRPr>
                  </a:pPr>
                  <a:endParaRPr lang="de-DE"/>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C5C-42F2-8DEC-25615313706C}"/>
                </c:ext>
              </c:extLst>
            </c:dLbl>
            <c:dLbl>
              <c:idx val="6"/>
              <c:layout>
                <c:manualLayout>
                  <c:x val="7.5470532025652903E-2"/>
                  <c:y val="8.908904695764409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2C5C-42F2-8DEC-25615313706C}"/>
                </c:ext>
              </c:extLst>
            </c:dLbl>
            <c:dLbl>
              <c:idx val="7"/>
              <c:layout>
                <c:manualLayout>
                  <c:x val="1.8867633006413202E-2"/>
                  <c:y val="-1.0690685634917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2C5C-42F2-8DEC-25615313706C}"/>
                </c:ext>
              </c:extLst>
            </c:dLbl>
            <c:numFmt formatCode="0%" sourceLinked="0"/>
            <c:spPr>
              <a:noFill/>
              <a:ln>
                <a:noFill/>
              </a:ln>
              <a:effectLst/>
            </c:spPr>
            <c:txPr>
              <a:bodyPr/>
              <a:lstStyle/>
              <a:p>
                <a:pPr>
                  <a:defRPr lang="de-DE" sz="1100" b="1"/>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Tabelle1!$B$1:$C$1</c:f>
              <c:strCache>
                <c:ptCount val="2"/>
                <c:pt idx="0">
                  <c:v>Yes</c:v>
                </c:pt>
                <c:pt idx="1">
                  <c:v>No</c:v>
                </c:pt>
              </c:strCache>
            </c:strRef>
          </c:cat>
          <c:val>
            <c:numRef>
              <c:f>Tabelle1!$B$2:$C$2</c:f>
              <c:numCache>
                <c:formatCode>0.0%</c:formatCode>
                <c:ptCount val="2"/>
                <c:pt idx="0">
                  <c:v>0.1</c:v>
                </c:pt>
                <c:pt idx="1">
                  <c:v>0.9</c:v>
                </c:pt>
              </c:numCache>
            </c:numRef>
          </c:val>
          <c:extLst xmlns:c16r2="http://schemas.microsoft.com/office/drawing/2015/06/chart">
            <c:ext xmlns:c16="http://schemas.microsoft.com/office/drawing/2014/chart" uri="{C3380CC4-5D6E-409C-BE32-E72D297353CC}">
              <c16:uniqueId val="{0000000E-2C5C-42F2-8DEC-25615313706C}"/>
            </c:ext>
          </c:extLst>
        </c:ser>
        <c:dLbls>
          <c:showLegendKey val="0"/>
          <c:showVal val="0"/>
          <c:showCatName val="0"/>
          <c:showSerName val="0"/>
          <c:showPercent val="0"/>
          <c:showBubbleSize val="0"/>
          <c:showLeaderLines val="0"/>
        </c:dLbls>
      </c:pie3DChart>
      <c:spPr>
        <a:scene3d>
          <a:camera prst="orthographicFront"/>
          <a:lightRig rig="threePt" dir="t"/>
        </a:scene3d>
        <a:sp3d prstMaterial="matte"/>
      </c:spPr>
    </c:plotArea>
    <c:legend>
      <c:legendPos val="t"/>
      <c:legendEntry>
        <c:idx val="0"/>
        <c:txPr>
          <a:bodyPr/>
          <a:lstStyle/>
          <a:p>
            <a:pPr>
              <a:defRPr lang="de-DE" sz="1400" b="1"/>
            </a:pPr>
            <a:endParaRPr lang="de-DE"/>
          </a:p>
        </c:txPr>
      </c:legendEntry>
      <c:legendEntry>
        <c:idx val="1"/>
        <c:txPr>
          <a:bodyPr/>
          <a:lstStyle/>
          <a:p>
            <a:pPr>
              <a:defRPr lang="de-DE" sz="1400" b="1"/>
            </a:pPr>
            <a:endParaRPr lang="de-DE"/>
          </a:p>
        </c:txPr>
      </c:legendEntry>
      <c:layout>
        <c:manualLayout>
          <c:xMode val="edge"/>
          <c:yMode val="edge"/>
          <c:x val="0.40709300016533601"/>
          <c:y val="9.9083872079132301E-2"/>
          <c:w val="0.55799464976332502"/>
          <c:h val="9.0836036944709E-2"/>
        </c:manualLayout>
      </c:layout>
      <c:overlay val="0"/>
      <c:spPr>
        <a:ln w="25400">
          <a:noFill/>
        </a:ln>
      </c:spPr>
      <c:txPr>
        <a:bodyPr/>
        <a:lstStyle/>
        <a:p>
          <a:pPr>
            <a:defRPr lang="de-DE" sz="900" b="0"/>
          </a:pPr>
          <a:endParaRPr lang="de-DE"/>
        </a:p>
      </c:txPr>
    </c:legend>
    <c:plotVisOnly val="1"/>
    <c:dispBlanksAs val="gap"/>
    <c:showDLblsOverMax val="0"/>
  </c:chart>
  <c:spPr>
    <a:effectLst>
      <a:outerShdw blurRad="50800" dist="50800" dir="5400000" sx="1000" sy="1000" algn="ctr" rotWithShape="0">
        <a:srgbClr val="000000"/>
      </a:outerShdw>
    </a:effectLst>
  </c:spPr>
  <c:txPr>
    <a:bodyPr/>
    <a:lstStyle/>
    <a:p>
      <a:pPr>
        <a:defRPr sz="1800"/>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814517433937299"/>
          <c:y val="4.4853172342553E-3"/>
          <c:w val="0.44209138779986001"/>
          <c:h val="0.98874238559781802"/>
        </c:manualLayout>
      </c:layout>
      <c:barChart>
        <c:barDir val="bar"/>
        <c:grouping val="clustered"/>
        <c:varyColors val="0"/>
        <c:ser>
          <c:idx val="0"/>
          <c:order val="0"/>
          <c:tx>
            <c:strRef>
              <c:f>Sheet1!$B$1</c:f>
              <c:strCache>
                <c:ptCount val="1"/>
                <c:pt idx="0">
                  <c:v>other chronic diseases</c:v>
                </c:pt>
              </c:strCache>
            </c:strRef>
          </c:tx>
          <c:spPr>
            <a:solidFill>
              <a:srgbClr val="C0504D"/>
            </a:solidFill>
          </c:spPr>
          <c:invertIfNegative val="1"/>
          <c:dLbls>
            <c:spPr>
              <a:noFill/>
              <a:ln>
                <a:noFill/>
              </a:ln>
              <a:effectLst/>
            </c:spPr>
            <c:txPr>
              <a:bodyPr/>
              <a:lstStyle/>
              <a:p>
                <a:pPr>
                  <a:defRPr>
                    <a:solidFill>
                      <a:schemeClr val="tx1"/>
                    </a:solidFill>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Sheet1!$A$2:$A$14</c:f>
              <c:strCache>
                <c:ptCount val="13"/>
                <c:pt idx="0">
                  <c:v>Joint diseases</c:v>
                </c:pt>
                <c:pt idx="1">
                  <c:v>Metabolic diseases</c:v>
                </c:pt>
                <c:pt idx="2">
                  <c:v>Airway diseases</c:v>
                </c:pt>
                <c:pt idx="3">
                  <c:v>High blood pressure, cardiac diseases</c:v>
                </c:pt>
                <c:pt idx="4">
                  <c:v>Other skin diseases </c:v>
                </c:pt>
                <c:pt idx="5">
                  <c:v>Eye diseases</c:v>
                </c:pt>
                <c:pt idx="6">
                  <c:v>Thyroid(hype/hyper)</c:v>
                </c:pt>
                <c:pt idx="7">
                  <c:v>Autoimmune diseases/chronic diseases</c:v>
                </c:pt>
                <c:pt idx="8">
                  <c:v>Nervous disorders / nerve suffering</c:v>
                </c:pt>
                <c:pt idx="9">
                  <c:v>Rheumatism</c:v>
                </c:pt>
                <c:pt idx="11">
                  <c:v>Other</c:v>
                </c:pt>
                <c:pt idx="12">
                  <c:v>DK / no answer</c:v>
                </c:pt>
              </c:strCache>
            </c:strRef>
          </c:cat>
          <c:val>
            <c:numRef>
              <c:f>Sheet1!$B$2:$B$14</c:f>
              <c:numCache>
                <c:formatCode>General</c:formatCode>
                <c:ptCount val="13"/>
                <c:pt idx="0">
                  <c:v>19</c:v>
                </c:pt>
                <c:pt idx="1">
                  <c:v>15</c:v>
                </c:pt>
                <c:pt idx="2">
                  <c:v>14</c:v>
                </c:pt>
                <c:pt idx="3">
                  <c:v>14</c:v>
                </c:pt>
                <c:pt idx="4">
                  <c:v>12</c:v>
                </c:pt>
                <c:pt idx="5">
                  <c:v>8</c:v>
                </c:pt>
                <c:pt idx="6">
                  <c:v>8</c:v>
                </c:pt>
                <c:pt idx="7">
                  <c:v>7</c:v>
                </c:pt>
                <c:pt idx="8">
                  <c:v>5</c:v>
                </c:pt>
                <c:pt idx="9">
                  <c:v>3</c:v>
                </c:pt>
                <c:pt idx="11">
                  <c:v>20</c:v>
                </c:pt>
                <c:pt idx="12">
                  <c:v>2</c:v>
                </c:pt>
              </c:numCache>
            </c:numRef>
          </c:val>
          <c:extLst xmlns:c16r2="http://schemas.microsoft.com/office/drawing/2015/06/chart">
            <c:ext xmlns:c16="http://schemas.microsoft.com/office/drawing/2014/chart" uri="{C3380CC4-5D6E-409C-BE32-E72D297353CC}">
              <c16:uniqueId val="{00000000-9D6A-44A1-B191-A201ED5F7237}"/>
            </c:ext>
            <c:ext xmlns:c14="http://schemas.microsoft.com/office/drawing/2007/8/2/chart" uri="{6F2FDCE9-48DA-4B69-8628-5D25D57E5C99}">
              <c14:invertSolidFillFmt>
                <c14:spPr xmlns:c14="http://schemas.microsoft.com/office/drawing/2007/8/2/chart">
                  <a:solidFill>
                    <a:srgbClr val="254061"/>
                  </a:solidFill>
                </c14:spPr>
              </c14:invertSolidFillFmt>
            </c:ext>
          </c:extLst>
        </c:ser>
        <c:dLbls>
          <c:dLblPos val="ctr"/>
          <c:showLegendKey val="0"/>
          <c:showVal val="1"/>
          <c:showCatName val="0"/>
          <c:showSerName val="0"/>
          <c:showPercent val="0"/>
          <c:showBubbleSize val="0"/>
        </c:dLbls>
        <c:gapWidth val="30"/>
        <c:axId val="469539456"/>
        <c:axId val="469537920"/>
      </c:barChart>
      <c:valAx>
        <c:axId val="469537920"/>
        <c:scaling>
          <c:orientation val="minMax"/>
        </c:scaling>
        <c:delete val="1"/>
        <c:axPos val="t"/>
        <c:numFmt formatCode="General" sourceLinked="1"/>
        <c:majorTickMark val="out"/>
        <c:minorTickMark val="none"/>
        <c:tickLblPos val="nextTo"/>
        <c:crossAx val="469539456"/>
        <c:crosses val="autoZero"/>
        <c:crossBetween val="between"/>
      </c:valAx>
      <c:catAx>
        <c:axId val="469539456"/>
        <c:scaling>
          <c:orientation val="maxMin"/>
        </c:scaling>
        <c:delete val="0"/>
        <c:axPos val="l"/>
        <c:numFmt formatCode="General" sourceLinked="0"/>
        <c:majorTickMark val="out"/>
        <c:minorTickMark val="none"/>
        <c:tickLblPos val="nextTo"/>
        <c:crossAx val="469537920"/>
        <c:crosses val="autoZero"/>
        <c:auto val="0"/>
        <c:lblAlgn val="ctr"/>
        <c:lblOffset val="100"/>
        <c:noMultiLvlLbl val="0"/>
      </c:catAx>
      <c:spPr>
        <a:noFill/>
        <a:ln w="23855">
          <a:noFill/>
        </a:ln>
      </c:spPr>
    </c:plotArea>
    <c:plotVisOnly val="1"/>
    <c:dispBlanksAs val="gap"/>
    <c:showDLblsOverMax val="0"/>
  </c:chart>
  <c:spPr>
    <a:noFill/>
    <a:ln>
      <a:noFill/>
    </a:ln>
  </c:spPr>
  <c:txPr>
    <a:bodyPr/>
    <a:lstStyle/>
    <a:p>
      <a:pPr>
        <a:defRPr sz="892" b="1" i="0" u="none" strike="noStrike" baseline="0">
          <a:solidFill>
            <a:schemeClr val="tx1"/>
          </a:solidFill>
          <a:latin typeface="Arial"/>
          <a:ea typeface="Arial"/>
          <a:cs typeface="Arial"/>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20117867079997"/>
          <c:y val="3.0834521526343001E-2"/>
          <c:w val="0.45867913052802201"/>
          <c:h val="0.96005042264754004"/>
        </c:manualLayout>
      </c:layout>
      <c:barChart>
        <c:barDir val="bar"/>
        <c:grouping val="clustered"/>
        <c:varyColors val="0"/>
        <c:ser>
          <c:idx val="1"/>
          <c:order val="0"/>
          <c:tx>
            <c:strRef>
              <c:f>Sheet1!$B$1</c:f>
              <c:strCache>
                <c:ptCount val="1"/>
                <c:pt idx="0">
                  <c:v>POEM</c:v>
                </c:pt>
              </c:strCache>
            </c:strRef>
          </c:tx>
          <c:spPr>
            <a:solidFill>
              <a:srgbClr val="4F81BD"/>
            </a:solidFill>
            <a:ln>
              <a:noFill/>
            </a:ln>
          </c:spPr>
          <c:invertIfNegative val="0"/>
          <c:dLbls>
            <c:spPr>
              <a:noFill/>
              <a:ln>
                <a:noFill/>
              </a:ln>
              <a:effectLst/>
            </c:spPr>
            <c:txPr>
              <a:bodyPr/>
              <a:lstStyle/>
              <a:p>
                <a:pPr>
                  <a:defRPr sz="1100">
                    <a:latin typeface="+mn-lt"/>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clear/almost clear</c:v>
                </c:pt>
                <c:pt idx="1">
                  <c:v>mild</c:v>
                </c:pt>
                <c:pt idx="2">
                  <c:v>moderate</c:v>
                </c:pt>
                <c:pt idx="3">
                  <c:v>severe</c:v>
                </c:pt>
                <c:pt idx="4">
                  <c:v>very severe</c:v>
                </c:pt>
              </c:strCache>
            </c:strRef>
          </c:cat>
          <c:val>
            <c:numRef>
              <c:f>Sheet1!$B$2:$B$6</c:f>
              <c:numCache>
                <c:formatCode>General</c:formatCode>
                <c:ptCount val="5"/>
                <c:pt idx="0">
                  <c:v>16</c:v>
                </c:pt>
                <c:pt idx="1">
                  <c:v>38</c:v>
                </c:pt>
                <c:pt idx="2">
                  <c:v>30</c:v>
                </c:pt>
                <c:pt idx="3">
                  <c:v>12</c:v>
                </c:pt>
                <c:pt idx="4">
                  <c:v>3</c:v>
                </c:pt>
              </c:numCache>
            </c:numRef>
          </c:val>
        </c:ser>
        <c:dLbls>
          <c:dLblPos val="inEnd"/>
          <c:showLegendKey val="0"/>
          <c:showVal val="1"/>
          <c:showCatName val="0"/>
          <c:showSerName val="0"/>
          <c:showPercent val="0"/>
          <c:showBubbleSize val="0"/>
        </c:dLbls>
        <c:gapWidth val="30"/>
        <c:axId val="427160704"/>
        <c:axId val="425380864"/>
      </c:barChart>
      <c:valAx>
        <c:axId val="425380864"/>
        <c:scaling>
          <c:orientation val="minMax"/>
          <c:max val="100"/>
        </c:scaling>
        <c:delete val="1"/>
        <c:axPos val="b"/>
        <c:numFmt formatCode="General" sourceLinked="1"/>
        <c:majorTickMark val="out"/>
        <c:minorTickMark val="none"/>
        <c:tickLblPos val="nextTo"/>
        <c:crossAx val="427160704"/>
        <c:crosses val="max"/>
        <c:crossBetween val="between"/>
      </c:valAx>
      <c:catAx>
        <c:axId val="427160704"/>
        <c:scaling>
          <c:orientation val="maxMin"/>
        </c:scaling>
        <c:delete val="0"/>
        <c:axPos val="l"/>
        <c:numFmt formatCode="General" sourceLinked="0"/>
        <c:majorTickMark val="out"/>
        <c:minorTickMark val="none"/>
        <c:tickLblPos val="nextTo"/>
        <c:txPr>
          <a:bodyPr/>
          <a:lstStyle/>
          <a:p>
            <a:pPr>
              <a:defRPr sz="1100">
                <a:latin typeface="Calibri" panose="020F0502020204030204" pitchFamily="34" charset="0"/>
              </a:defRPr>
            </a:pPr>
            <a:endParaRPr lang="de-DE"/>
          </a:p>
        </c:txPr>
        <c:crossAx val="425380864"/>
        <c:crosses val="autoZero"/>
        <c:auto val="1"/>
        <c:lblAlgn val="ctr"/>
        <c:lblOffset val="100"/>
        <c:noMultiLvlLbl val="0"/>
      </c:catAx>
      <c:spPr>
        <a:noFill/>
        <a:ln w="23855">
          <a:noFill/>
        </a:ln>
      </c:spPr>
    </c:plotArea>
    <c:plotVisOnly val="1"/>
    <c:dispBlanksAs val="gap"/>
    <c:showDLblsOverMax val="0"/>
  </c:chart>
  <c:spPr>
    <a:noFill/>
    <a:ln>
      <a:noFill/>
    </a:ln>
  </c:spPr>
  <c:txPr>
    <a:bodyPr/>
    <a:lstStyle/>
    <a:p>
      <a:pPr>
        <a:defRPr sz="892" b="1" i="0" u="none" strike="noStrike" baseline="0">
          <a:solidFill>
            <a:schemeClr val="tx1"/>
          </a:solidFill>
          <a:latin typeface="Arial"/>
          <a:ea typeface="Arial"/>
          <a:cs typeface="Arial"/>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36445455481398"/>
          <c:y val="0.107356889363177"/>
          <c:w val="0.49251572804286697"/>
          <c:h val="0.88352804611701197"/>
        </c:manualLayout>
      </c:layout>
      <c:barChart>
        <c:barDir val="bar"/>
        <c:grouping val="percentStacked"/>
        <c:varyColors val="0"/>
        <c:ser>
          <c:idx val="4"/>
          <c:order val="0"/>
          <c:tx>
            <c:strRef>
              <c:f>Sheet1!$B$1</c:f>
              <c:strCache>
                <c:ptCount val="1"/>
                <c:pt idx="0">
                  <c:v>no days</c:v>
                </c:pt>
              </c:strCache>
            </c:strRef>
          </c:tx>
          <c:spPr>
            <a:solidFill>
              <a:schemeClr val="accent3"/>
            </a:solidFill>
          </c:spPr>
          <c:invertIfNegative val="0"/>
          <c:dLbls>
            <c:spPr>
              <a:noFill/>
              <a:ln>
                <a:noFill/>
              </a:ln>
              <a:effectLst/>
            </c:spPr>
            <c:txPr>
              <a:bodyPr/>
              <a:lstStyle/>
              <a:p>
                <a:pPr>
                  <a:defRPr>
                    <a:solidFill>
                      <a:schemeClr val="bg1"/>
                    </a:solidFill>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 on how many days has your skin been itchy </c:v>
                </c:pt>
                <c:pt idx="1">
                  <c:v>… on how many nights has your sleep been disturbed</c:v>
                </c:pt>
                <c:pt idx="2">
                  <c:v>… on how many days has your skin  been bleeding</c:v>
                </c:pt>
                <c:pt idx="3">
                  <c:v>… on how many days has your skin been weeping or oozing clear fluid</c:v>
                </c:pt>
                <c:pt idx="4">
                  <c:v>… on how many days has your skin been cracked</c:v>
                </c:pt>
                <c:pt idx="5">
                  <c:v>… on how many days has your skin been flaking off</c:v>
                </c:pt>
                <c:pt idx="6">
                  <c:v>… on how many days has your skin felt dry or rough</c:v>
                </c:pt>
              </c:strCache>
            </c:strRef>
          </c:cat>
          <c:val>
            <c:numRef>
              <c:f>Sheet1!$B$2:$B$8</c:f>
              <c:numCache>
                <c:formatCode>General</c:formatCode>
                <c:ptCount val="7"/>
                <c:pt idx="0">
                  <c:v>12</c:v>
                </c:pt>
                <c:pt idx="1">
                  <c:v>50</c:v>
                </c:pt>
                <c:pt idx="2">
                  <c:v>58</c:v>
                </c:pt>
                <c:pt idx="3">
                  <c:v>62</c:v>
                </c:pt>
                <c:pt idx="4">
                  <c:v>41</c:v>
                </c:pt>
                <c:pt idx="5">
                  <c:v>36</c:v>
                </c:pt>
                <c:pt idx="6">
                  <c:v>14</c:v>
                </c:pt>
              </c:numCache>
            </c:numRef>
          </c:val>
          <c:extLst xmlns:c16r2="http://schemas.microsoft.com/office/drawing/2015/06/chart">
            <c:ext xmlns:c16="http://schemas.microsoft.com/office/drawing/2014/chart" uri="{C3380CC4-5D6E-409C-BE32-E72D297353CC}">
              <c16:uniqueId val="{00000000-7151-45EF-9A46-2507472B3466}"/>
            </c:ext>
          </c:extLst>
        </c:ser>
        <c:ser>
          <c:idx val="1"/>
          <c:order val="1"/>
          <c:tx>
            <c:strRef>
              <c:f>Sheet1!$C$1</c:f>
              <c:strCache>
                <c:ptCount val="1"/>
                <c:pt idx="0">
                  <c:v>1-2 days</c:v>
                </c:pt>
              </c:strCache>
            </c:strRef>
          </c:tx>
          <c:spPr>
            <a:solidFill>
              <a:schemeClr val="accent2">
                <a:lumMod val="20000"/>
                <a:lumOff val="80000"/>
              </a:schemeClr>
            </a:solidFill>
          </c:spPr>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 on how many days has your skin been itchy </c:v>
                </c:pt>
                <c:pt idx="1">
                  <c:v>… on how many nights has your sleep been disturbed</c:v>
                </c:pt>
                <c:pt idx="2">
                  <c:v>… on how many days has your skin  been bleeding</c:v>
                </c:pt>
                <c:pt idx="3">
                  <c:v>… on how many days has your skin been weeping or oozing clear fluid</c:v>
                </c:pt>
                <c:pt idx="4">
                  <c:v>… on how many days has your skin been cracked</c:v>
                </c:pt>
                <c:pt idx="5">
                  <c:v>… on how many days has your skin been flaking off</c:v>
                </c:pt>
                <c:pt idx="6">
                  <c:v>… on how many days has your skin felt dry or rough</c:v>
                </c:pt>
              </c:strCache>
            </c:strRef>
          </c:cat>
          <c:val>
            <c:numRef>
              <c:f>Sheet1!$C$2:$C$8</c:f>
              <c:numCache>
                <c:formatCode>General</c:formatCode>
                <c:ptCount val="7"/>
                <c:pt idx="0">
                  <c:v>38</c:v>
                </c:pt>
                <c:pt idx="1">
                  <c:v>29</c:v>
                </c:pt>
                <c:pt idx="2">
                  <c:v>26</c:v>
                </c:pt>
                <c:pt idx="3">
                  <c:v>24</c:v>
                </c:pt>
                <c:pt idx="4">
                  <c:v>28</c:v>
                </c:pt>
                <c:pt idx="5">
                  <c:v>31</c:v>
                </c:pt>
                <c:pt idx="6">
                  <c:v>25</c:v>
                </c:pt>
              </c:numCache>
            </c:numRef>
          </c:val>
          <c:extLst xmlns:c16r2="http://schemas.microsoft.com/office/drawing/2015/06/chart">
            <c:ext xmlns:c16="http://schemas.microsoft.com/office/drawing/2014/chart" uri="{C3380CC4-5D6E-409C-BE32-E72D297353CC}">
              <c16:uniqueId val="{00000001-7151-45EF-9A46-2507472B3466}"/>
            </c:ext>
          </c:extLst>
        </c:ser>
        <c:ser>
          <c:idx val="3"/>
          <c:order val="2"/>
          <c:tx>
            <c:strRef>
              <c:f>Sheet1!$D$1</c:f>
              <c:strCache>
                <c:ptCount val="1"/>
                <c:pt idx="0">
                  <c:v>3-4 days</c:v>
                </c:pt>
              </c:strCache>
            </c:strRef>
          </c:tx>
          <c:spPr>
            <a:solidFill>
              <a:schemeClr val="accent2">
                <a:lumMod val="40000"/>
                <a:lumOff val="60000"/>
              </a:schemeClr>
            </a:solidFill>
          </c:spPr>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 on how many days has your skin been itchy </c:v>
                </c:pt>
                <c:pt idx="1">
                  <c:v>… on how many nights has your sleep been disturbed</c:v>
                </c:pt>
                <c:pt idx="2">
                  <c:v>… on how many days has your skin  been bleeding</c:v>
                </c:pt>
                <c:pt idx="3">
                  <c:v>… on how many days has your skin been weeping or oozing clear fluid</c:v>
                </c:pt>
                <c:pt idx="4">
                  <c:v>… on how many days has your skin been cracked</c:v>
                </c:pt>
                <c:pt idx="5">
                  <c:v>… on how many days has your skin been flaking off</c:v>
                </c:pt>
                <c:pt idx="6">
                  <c:v>… on how many days has your skin felt dry or rough</c:v>
                </c:pt>
              </c:strCache>
            </c:strRef>
          </c:cat>
          <c:val>
            <c:numRef>
              <c:f>Sheet1!$D$2:$D$8</c:f>
              <c:numCache>
                <c:formatCode>General</c:formatCode>
                <c:ptCount val="7"/>
                <c:pt idx="0">
                  <c:v>23</c:v>
                </c:pt>
                <c:pt idx="1">
                  <c:v>12</c:v>
                </c:pt>
                <c:pt idx="2">
                  <c:v>8</c:v>
                </c:pt>
                <c:pt idx="3">
                  <c:v>8</c:v>
                </c:pt>
                <c:pt idx="4">
                  <c:v>14</c:v>
                </c:pt>
                <c:pt idx="5">
                  <c:v>13</c:v>
                </c:pt>
                <c:pt idx="6">
                  <c:v>24</c:v>
                </c:pt>
              </c:numCache>
            </c:numRef>
          </c:val>
          <c:extLst xmlns:c16r2="http://schemas.microsoft.com/office/drawing/2015/06/chart">
            <c:ext xmlns:c16="http://schemas.microsoft.com/office/drawing/2014/chart" uri="{C3380CC4-5D6E-409C-BE32-E72D297353CC}">
              <c16:uniqueId val="{00000002-7151-45EF-9A46-2507472B3466}"/>
            </c:ext>
          </c:extLst>
        </c:ser>
        <c:ser>
          <c:idx val="2"/>
          <c:order val="3"/>
          <c:tx>
            <c:strRef>
              <c:f>Sheet1!$E$1</c:f>
              <c:strCache>
                <c:ptCount val="1"/>
                <c:pt idx="0">
                  <c:v>5-6 days</c:v>
                </c:pt>
              </c:strCache>
            </c:strRef>
          </c:tx>
          <c:spPr>
            <a:solidFill>
              <a:srgbClr val="953735"/>
            </a:solidFill>
          </c:spPr>
          <c:invertIfNegative val="0"/>
          <c:dLbls>
            <c:spPr>
              <a:noFill/>
              <a:ln>
                <a:noFill/>
              </a:ln>
              <a:effectLst/>
            </c:spPr>
            <c:txPr>
              <a:bodyPr/>
              <a:lstStyle/>
              <a:p>
                <a:pPr>
                  <a:defRPr>
                    <a:solidFill>
                      <a:schemeClr val="bg1"/>
                    </a:solidFill>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 on how many days has your skin been itchy </c:v>
                </c:pt>
                <c:pt idx="1">
                  <c:v>… on how many nights has your sleep been disturbed</c:v>
                </c:pt>
                <c:pt idx="2">
                  <c:v>… on how many days has your skin  been bleeding</c:v>
                </c:pt>
                <c:pt idx="3">
                  <c:v>… on how many days has your skin been weeping or oozing clear fluid</c:v>
                </c:pt>
                <c:pt idx="4">
                  <c:v>… on how many days has your skin been cracked</c:v>
                </c:pt>
                <c:pt idx="5">
                  <c:v>… on how many days has your skin been flaking off</c:v>
                </c:pt>
                <c:pt idx="6">
                  <c:v>… on how many days has your skin felt dry or rough</c:v>
                </c:pt>
              </c:strCache>
            </c:strRef>
          </c:cat>
          <c:val>
            <c:numRef>
              <c:f>Sheet1!$E$2:$E$8</c:f>
              <c:numCache>
                <c:formatCode>General</c:formatCode>
                <c:ptCount val="7"/>
                <c:pt idx="0">
                  <c:v>6</c:v>
                </c:pt>
                <c:pt idx="1">
                  <c:v>3</c:v>
                </c:pt>
                <c:pt idx="2">
                  <c:v>2</c:v>
                </c:pt>
                <c:pt idx="3">
                  <c:v>1</c:v>
                </c:pt>
                <c:pt idx="4">
                  <c:v>4</c:v>
                </c:pt>
                <c:pt idx="5">
                  <c:v>5</c:v>
                </c:pt>
                <c:pt idx="6">
                  <c:v>7</c:v>
                </c:pt>
              </c:numCache>
            </c:numRef>
          </c:val>
          <c:extLst xmlns:c16r2="http://schemas.microsoft.com/office/drawing/2015/06/chart">
            <c:ext xmlns:c16="http://schemas.microsoft.com/office/drawing/2014/chart" uri="{C3380CC4-5D6E-409C-BE32-E72D297353CC}">
              <c16:uniqueId val="{00000003-7151-45EF-9A46-2507472B3466}"/>
            </c:ext>
          </c:extLst>
        </c:ser>
        <c:ser>
          <c:idx val="0"/>
          <c:order val="4"/>
          <c:tx>
            <c:strRef>
              <c:f>Sheet1!$F$1</c:f>
              <c:strCache>
                <c:ptCount val="1"/>
                <c:pt idx="0">
                  <c:v>every day</c:v>
                </c:pt>
              </c:strCache>
            </c:strRef>
          </c:tx>
          <c:spPr>
            <a:solidFill>
              <a:srgbClr val="632523"/>
            </a:solidFill>
          </c:spPr>
          <c:invertIfNegative val="1"/>
          <c:dLbls>
            <c:spPr>
              <a:noFill/>
              <a:ln>
                <a:noFill/>
              </a:ln>
              <a:effectLst/>
            </c:spPr>
            <c:txPr>
              <a:bodyPr/>
              <a:lstStyle/>
              <a:p>
                <a:pPr>
                  <a:defRPr>
                    <a:solidFill>
                      <a:schemeClr val="bg1"/>
                    </a:solidFill>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 on how many days has your skin been itchy </c:v>
                </c:pt>
                <c:pt idx="1">
                  <c:v>… on how many nights has your sleep been disturbed</c:v>
                </c:pt>
                <c:pt idx="2">
                  <c:v>… on how many days has your skin  been bleeding</c:v>
                </c:pt>
                <c:pt idx="3">
                  <c:v>… on how many days has your skin been weeping or oozing clear fluid</c:v>
                </c:pt>
                <c:pt idx="4">
                  <c:v>… on how many days has your skin been cracked</c:v>
                </c:pt>
                <c:pt idx="5">
                  <c:v>… on how many days has your skin been flaking off</c:v>
                </c:pt>
                <c:pt idx="6">
                  <c:v>… on how many days has your skin felt dry or rough</c:v>
                </c:pt>
              </c:strCache>
            </c:strRef>
          </c:cat>
          <c:val>
            <c:numRef>
              <c:f>Sheet1!$F$2:$F$8</c:f>
              <c:numCache>
                <c:formatCode>General</c:formatCode>
                <c:ptCount val="7"/>
                <c:pt idx="0">
                  <c:v>22</c:v>
                </c:pt>
                <c:pt idx="1">
                  <c:v>6</c:v>
                </c:pt>
                <c:pt idx="2">
                  <c:v>6</c:v>
                </c:pt>
                <c:pt idx="3">
                  <c:v>5</c:v>
                </c:pt>
                <c:pt idx="4">
                  <c:v>13</c:v>
                </c:pt>
                <c:pt idx="5">
                  <c:v>15</c:v>
                </c:pt>
                <c:pt idx="6">
                  <c:v>29</c:v>
                </c:pt>
              </c:numCache>
            </c:numRef>
          </c:val>
          <c:extLst xmlns:c16r2="http://schemas.microsoft.com/office/drawing/2015/06/chart">
            <c:ext xmlns:c16="http://schemas.microsoft.com/office/drawing/2014/chart" uri="{C3380CC4-5D6E-409C-BE32-E72D297353CC}">
              <c16:uniqueId val="{00000004-7151-45EF-9A46-2507472B3466}"/>
            </c:ext>
            <c:ext xmlns:c14="http://schemas.microsoft.com/office/drawing/2007/8/2/chart" uri="{6F2FDCE9-48DA-4B69-8628-5D25D57E5C99}">
              <c14:invertSolidFillFmt>
                <c14:spPr xmlns:c14="http://schemas.microsoft.com/office/drawing/2007/8/2/chart">
                  <a:solidFill>
                    <a:srgbClr val="254061"/>
                  </a:solidFill>
                </c14:spPr>
              </c14:invertSolidFillFmt>
            </c:ext>
          </c:extLst>
        </c:ser>
        <c:dLbls>
          <c:dLblPos val="ctr"/>
          <c:showLegendKey val="0"/>
          <c:showVal val="1"/>
          <c:showCatName val="0"/>
          <c:showSerName val="0"/>
          <c:showPercent val="0"/>
          <c:showBubbleSize val="0"/>
        </c:dLbls>
        <c:gapWidth val="30"/>
        <c:overlap val="100"/>
        <c:axId val="514523904"/>
        <c:axId val="514441600"/>
      </c:barChart>
      <c:valAx>
        <c:axId val="514441600"/>
        <c:scaling>
          <c:orientation val="minMax"/>
        </c:scaling>
        <c:delete val="1"/>
        <c:axPos val="t"/>
        <c:numFmt formatCode="0%" sourceLinked="1"/>
        <c:majorTickMark val="out"/>
        <c:minorTickMark val="none"/>
        <c:tickLblPos val="nextTo"/>
        <c:crossAx val="514523904"/>
        <c:crosses val="autoZero"/>
        <c:crossBetween val="between"/>
      </c:valAx>
      <c:catAx>
        <c:axId val="514523904"/>
        <c:scaling>
          <c:orientation val="maxMin"/>
        </c:scaling>
        <c:delete val="0"/>
        <c:axPos val="l"/>
        <c:numFmt formatCode="General" sourceLinked="0"/>
        <c:majorTickMark val="out"/>
        <c:minorTickMark val="none"/>
        <c:tickLblPos val="nextTo"/>
        <c:crossAx val="514441600"/>
        <c:crosses val="autoZero"/>
        <c:auto val="0"/>
        <c:lblAlgn val="ctr"/>
        <c:lblOffset val="100"/>
        <c:noMultiLvlLbl val="0"/>
      </c:catAx>
      <c:spPr>
        <a:noFill/>
        <a:ln w="23855">
          <a:noFill/>
        </a:ln>
      </c:spPr>
    </c:plotArea>
    <c:legend>
      <c:legendPos val="t"/>
      <c:layout>
        <c:manualLayout>
          <c:xMode val="edge"/>
          <c:yMode val="edge"/>
          <c:x val="0.55310073077075494"/>
          <c:y val="2.93250993859175E-2"/>
          <c:w val="0.42174319655784798"/>
          <c:h val="5.1694788060092103E-2"/>
        </c:manualLayout>
      </c:layout>
      <c:overlay val="0"/>
    </c:legend>
    <c:plotVisOnly val="1"/>
    <c:dispBlanksAs val="gap"/>
    <c:showDLblsOverMax val="0"/>
  </c:chart>
  <c:spPr>
    <a:noFill/>
    <a:ln>
      <a:noFill/>
    </a:ln>
  </c:spPr>
  <c:txPr>
    <a:bodyPr/>
    <a:lstStyle/>
    <a:p>
      <a:pPr>
        <a:defRPr sz="892" b="1" i="0" u="none" strike="noStrike" baseline="0">
          <a:solidFill>
            <a:schemeClr val="tx1"/>
          </a:solidFill>
          <a:latin typeface="Arial"/>
          <a:ea typeface="Arial"/>
          <a:cs typeface="Arial"/>
        </a:defRPr>
      </a:pPr>
      <a:endParaRPr lang="de-D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0.38334</cdr:x>
      <cdr:y>0.91698</cdr:y>
    </cdr:from>
    <cdr:to>
      <cdr:x>0.6835</cdr:x>
      <cdr:y>0.97515</cdr:y>
    </cdr:to>
    <cdr:sp macro="" textlink="">
      <cdr:nvSpPr>
        <cdr:cNvPr id="2" name="Textfeld 1"/>
        <cdr:cNvSpPr txBox="1"/>
      </cdr:nvSpPr>
      <cdr:spPr>
        <a:xfrm xmlns:a="http://schemas.openxmlformats.org/drawingml/2006/main">
          <a:off x="3218632" y="3972459"/>
          <a:ext cx="2520280" cy="2520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400" b="1" dirty="0" err="1" smtClean="0"/>
            <a:t>Self-reported</a:t>
          </a:r>
          <a:r>
            <a:rPr lang="de-DE" sz="1400" b="1" dirty="0" smtClean="0"/>
            <a:t> (</a:t>
          </a:r>
          <a:r>
            <a:rPr lang="de-DE" sz="1400" b="1" dirty="0" err="1" smtClean="0"/>
            <a:t>current</a:t>
          </a:r>
          <a:r>
            <a:rPr lang="de-DE" sz="1400" b="1" dirty="0" smtClean="0"/>
            <a:t>) </a:t>
          </a:r>
          <a:r>
            <a:rPr lang="de-DE" sz="1400" b="1" dirty="0" err="1" smtClean="0"/>
            <a:t>severity</a:t>
          </a:r>
          <a:endParaRPr lang="de-DE"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4BC824-7E97-4CD2-8090-2243E61D74BA}" type="datetimeFigureOut">
              <a:rPr lang="de-DE" smtClean="0"/>
              <a:t>10.09.2018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0FA2A-C434-4342-B144-9CD6590A31BA}" type="slidenum">
              <a:rPr lang="de-DE" smtClean="0"/>
              <a:t>‹Nr.›</a:t>
            </a:fld>
            <a:endParaRPr lang="de-DE"/>
          </a:p>
        </p:txBody>
      </p:sp>
    </p:spTree>
    <p:extLst>
      <p:ext uri="{BB962C8B-B14F-4D97-AF65-F5344CB8AC3E}">
        <p14:creationId xmlns:p14="http://schemas.microsoft.com/office/powerpoint/2010/main" val="19156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smtClean="0">
              <a:ea typeface="ＭＳ Ｐゴシック"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0E1D0A7F-9323-44E8-9668-DE3D53BB2B10}" type="slidenum">
              <a:rPr lang="en-US" altLang="de-DE" sz="1100">
                <a:solidFill>
                  <a:srgbClr val="000000"/>
                </a:solidFill>
              </a:rPr>
              <a:pPr/>
              <a:t>7</a:t>
            </a:fld>
            <a:endParaRPr lang="en-US" altLang="de-DE" sz="11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19</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a:latin typeface="Arial" charset="0"/>
                <a:cs typeface="Arial" charset="0"/>
              </a:rPr>
              <a:t>In order to evaluate the grade</a:t>
            </a:r>
            <a:r>
              <a:rPr lang="en-GB" baseline="0" noProof="0" dirty="0">
                <a:latin typeface="Arial" charset="0"/>
                <a:cs typeface="Arial" charset="0"/>
              </a:rPr>
              <a:t> of severity, POEM, a validated and standardized questionnaire, got included. As the single items show respondents specifically suffered from itching and dry skin in the week they got interviewed. Sleeping problems and bleeding, weeping skin has been experienced least. </a:t>
            </a:r>
            <a:endParaRPr lang="en-GB" noProof="0" dirty="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20</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noProof="0" dirty="0">
                <a:latin typeface="Arial" charset="0"/>
                <a:cs typeface="Arial" charset="0"/>
              </a:rPr>
              <a:t>In accordance</a:t>
            </a:r>
            <a:r>
              <a:rPr lang="en-GB" baseline="0" noProof="0" dirty="0">
                <a:latin typeface="Arial" charset="0"/>
                <a:cs typeface="Arial" charset="0"/>
              </a:rPr>
              <a:t> to the DLQI Scoring,  more than half of respondents show moderate to large effects on life and nearly one quarter had to struggle with very large to extremely large impacts on their lives. About 45% have no or only small effects on their lives at the time the interviewing took place.</a:t>
            </a:r>
            <a:endParaRPr lang="en-GB" noProof="0" dirty="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DEDC099D-E5F7-4D73-9BCA-6FE217FFD361}" type="slidenum">
              <a:rPr lang="de-DE" altLang="de-DE" sz="1100"/>
              <a:pPr/>
              <a:t>21</a:t>
            </a:fld>
            <a:endParaRPr lang="de-DE" altLang="de-DE" sz="1100"/>
          </a:p>
        </p:txBody>
      </p:sp>
      <p:sp>
        <p:nvSpPr>
          <p:cNvPr id="235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22</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169164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23</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2029777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E08977AD-689D-4C08-AB17-B4FEDC3123AD}" type="slidenum">
              <a:rPr lang="de-DE" altLang="de-DE" sz="1100"/>
              <a:pPr/>
              <a:t>24</a:t>
            </a:fld>
            <a:endParaRPr lang="de-DE" altLang="de-DE" sz="1100"/>
          </a:p>
        </p:txBody>
      </p:sp>
      <p:sp>
        <p:nvSpPr>
          <p:cNvPr id="47107" name="Rectangle 2"/>
          <p:cNvSpPr>
            <a:spLocks noChangeArrowheads="1" noTextEdit="1"/>
          </p:cNvSpPr>
          <p:nvPr>
            <p:ph type="sldImg"/>
          </p:nvPr>
        </p:nvSpPr>
        <p:spPr bwMode="auto">
          <a:solidFill>
            <a:srgbClr val="FFFFFF"/>
          </a:solidFill>
          <a:ln>
            <a:solidFill>
              <a:srgbClr val="000000"/>
            </a:solidFill>
            <a:miter lim="800000"/>
            <a:headEnd/>
            <a:tailEnd/>
          </a:ln>
        </p:spPr>
      </p:sp>
      <p:sp>
        <p:nvSpPr>
          <p:cNvPr id="47108" name="Rectangle 3"/>
          <p:cNvSpPr>
            <a:spLocks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6CB86A35-AB17-4192-961D-EFD9C066B294}" type="slidenum">
              <a:rPr lang="de-DE" altLang="de-DE" sz="1100"/>
              <a:pPr/>
              <a:t>25</a:t>
            </a:fld>
            <a:endParaRPr lang="de-DE" altLang="de-DE" sz="110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91C0BAA8-F363-4170-835D-4938FC671909}" type="slidenum">
              <a:rPr lang="de-DE" altLang="de-DE" sz="1100"/>
              <a:pPr/>
              <a:t>26</a:t>
            </a:fld>
            <a:endParaRPr lang="de-DE" altLang="de-DE" sz="1100"/>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27</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627E4C2C-88D6-4913-9765-44769FDE44CD}" type="slidenum">
              <a:rPr lang="de-DE" smtClean="0"/>
              <a:pPr/>
              <a:t>28</a:t>
            </a:fld>
            <a:endParaRPr lang="de-DE" dirty="0"/>
          </a:p>
        </p:txBody>
      </p:sp>
    </p:spTree>
    <p:extLst>
      <p:ext uri="{BB962C8B-B14F-4D97-AF65-F5344CB8AC3E}">
        <p14:creationId xmlns:p14="http://schemas.microsoft.com/office/powerpoint/2010/main" val="385283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A9A22BBE-7001-4863-AAE5-424FF57D22C8}" type="slidenum">
              <a:rPr lang="de-DE" altLang="de-DE" sz="1100"/>
              <a:pPr/>
              <a:t>11</a:t>
            </a:fld>
            <a:endParaRPr lang="de-DE" altLang="de-DE" sz="1100"/>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72404" fontAlgn="base">
              <a:spcBef>
                <a:spcPct val="0"/>
              </a:spcBef>
              <a:spcAft>
                <a:spcPct val="0"/>
              </a:spcAft>
            </a:pPr>
            <a:fld id="{5F53AC0D-E8E4-4169-9D6C-76D304C5BA3F}" type="slidenum">
              <a:rPr lang="de-DE" smtClean="0">
                <a:latin typeface="Arial" charset="0"/>
                <a:cs typeface="Arial" charset="0"/>
              </a:rPr>
              <a:pPr defTabSz="872404" fontAlgn="base">
                <a:spcBef>
                  <a:spcPct val="0"/>
                </a:spcBef>
                <a:spcAft>
                  <a:spcPct val="0"/>
                </a:spcAft>
              </a:pPr>
              <a:t>29</a:t>
            </a:fld>
            <a:endParaRPr lang="de-DE" smtClean="0">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Tree>
    <p:extLst>
      <p:ext uri="{BB962C8B-B14F-4D97-AF65-F5344CB8AC3E}">
        <p14:creationId xmlns:p14="http://schemas.microsoft.com/office/powerpoint/2010/main" val="1054257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30</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Arial" charset="0"/>
                <a:cs typeface="Arial" charset="0"/>
              </a:rPr>
              <a:t>Finally</a:t>
            </a:r>
            <a:r>
              <a:rPr lang="en-US" baseline="0" dirty="0">
                <a:latin typeface="Arial" charset="0"/>
                <a:cs typeface="Arial" charset="0"/>
              </a:rPr>
              <a:t> and in order to support the assessment of the burden of disease, a question about the ability to face life has been added. About a quarter of patients admits many or some moments where the disease compromised on their ability to face life. Especially respondents aged 50+ years and patients with a current severe skin state reveal a negative impact of AE on their will to live. The longer patients suffer from the AE the ability to face life becomes </a:t>
            </a:r>
            <a:r>
              <a:rPr lang="en-US" baseline="0" dirty="0" err="1">
                <a:latin typeface="Arial" charset="0"/>
                <a:cs typeface="Arial" charset="0"/>
              </a:rPr>
              <a:t>worther</a:t>
            </a:r>
            <a:r>
              <a:rPr lang="en-US" baseline="0" dirty="0">
                <a:latin typeface="Arial" charset="0"/>
                <a:cs typeface="Arial" charset="0"/>
              </a:rPr>
              <a:t>. 43% of the patients suffering 40 years and longer has many or even some moments when he disease compromised the ability to face life.</a:t>
            </a:r>
            <a:endParaRPr lang="en-US" dirty="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1912" fontAlgn="base">
              <a:spcBef>
                <a:spcPct val="0"/>
              </a:spcBef>
              <a:spcAft>
                <a:spcPct val="0"/>
              </a:spcAft>
            </a:pPr>
            <a:fld id="{5F53AC0D-E8E4-4169-9D6C-76D304C5BA3F}" type="slidenum">
              <a:rPr lang="de-DE" smtClean="0">
                <a:latin typeface="Arial" charset="0"/>
                <a:cs typeface="Arial" charset="0"/>
              </a:rPr>
              <a:pPr defTabSz="911912" fontAlgn="base">
                <a:spcBef>
                  <a:spcPct val="0"/>
                </a:spcBef>
                <a:spcAft>
                  <a:spcPct val="0"/>
                </a:spcAft>
              </a:pPr>
              <a:t>31</a:t>
            </a:fld>
            <a:endParaRPr lang="de-DE">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70463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17244A19-00D6-404D-91E2-486FD77BB592}" type="slidenum">
              <a:rPr lang="de-DE" altLang="de-DE" sz="1100"/>
              <a:pPr/>
              <a:t>32</a:t>
            </a:fld>
            <a:endParaRPr lang="de-DE" altLang="de-DE" sz="1100"/>
          </a:p>
        </p:txBody>
      </p:sp>
      <p:sp>
        <p:nvSpPr>
          <p:cNvPr id="5120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97D66B04-72EC-4039-A8C7-A79F5BCCEDCC}" type="slidenum">
              <a:rPr lang="de-DE" altLang="de-DE" sz="1100"/>
              <a:pPr/>
              <a:t>33</a:t>
            </a:fld>
            <a:endParaRPr lang="de-DE" altLang="de-DE" sz="1100"/>
          </a:p>
        </p:txBody>
      </p:sp>
      <p:sp>
        <p:nvSpPr>
          <p:cNvPr id="5325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26DDDD97-6249-4E42-A136-A61845574441}" type="slidenum">
              <a:rPr lang="de-DE" altLang="de-DE" sz="1100"/>
              <a:pPr/>
              <a:t>34</a:t>
            </a:fld>
            <a:endParaRPr lang="de-DE" altLang="de-DE" sz="110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27E4C2C-88D6-4913-9765-44769FDE44CD}" type="slidenum">
              <a:rPr lang="de-DE" smtClean="0"/>
              <a:pPr/>
              <a:t>12</a:t>
            </a:fld>
            <a:endParaRPr lang="de-DE" dirty="0"/>
          </a:p>
        </p:txBody>
      </p:sp>
    </p:spTree>
    <p:extLst>
      <p:ext uri="{BB962C8B-B14F-4D97-AF65-F5344CB8AC3E}">
        <p14:creationId xmlns:p14="http://schemas.microsoft.com/office/powerpoint/2010/main" val="156069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itchFamily="34" charset="0"/>
                <a:ea typeface="ＭＳ Ｐゴシック" pitchFamily="34" charset="-128"/>
              </a:defRPr>
            </a:lvl1pPr>
            <a:lvl2pPr marL="704317" indent="-270891">
              <a:defRPr sz="900">
                <a:solidFill>
                  <a:schemeClr val="tx1"/>
                </a:solidFill>
                <a:latin typeface="Arial" pitchFamily="34" charset="0"/>
                <a:ea typeface="ＭＳ Ｐゴシック" pitchFamily="34" charset="-128"/>
              </a:defRPr>
            </a:lvl2pPr>
            <a:lvl3pPr marL="1083564" indent="-216713">
              <a:defRPr sz="900">
                <a:solidFill>
                  <a:schemeClr val="tx1"/>
                </a:solidFill>
                <a:latin typeface="Arial" pitchFamily="34" charset="0"/>
                <a:ea typeface="ＭＳ Ｐゴシック" pitchFamily="34" charset="-128"/>
              </a:defRPr>
            </a:lvl3pPr>
            <a:lvl4pPr marL="1516990" indent="-216713">
              <a:defRPr sz="900">
                <a:solidFill>
                  <a:schemeClr val="tx1"/>
                </a:solidFill>
                <a:latin typeface="Arial" pitchFamily="34" charset="0"/>
                <a:ea typeface="ＭＳ Ｐゴシック" pitchFamily="34" charset="-128"/>
              </a:defRPr>
            </a:lvl4pPr>
            <a:lvl5pPr marL="1950415" indent="-216713">
              <a:defRPr sz="900">
                <a:solidFill>
                  <a:schemeClr val="tx1"/>
                </a:solidFill>
                <a:latin typeface="Arial" pitchFamily="34" charset="0"/>
                <a:ea typeface="ＭＳ Ｐゴシック" pitchFamily="34" charset="-128"/>
              </a:defRPr>
            </a:lvl5pPr>
            <a:lvl6pPr marL="2383841" indent="-216713"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817266" indent="-216713"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250692" indent="-216713"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684118" indent="-216713"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fld id="{021B530A-84B7-4E44-9E1F-B33E85D2D948}" type="slidenum">
              <a:rPr lang="de-DE" altLang="de-DE" sz="1100"/>
              <a:pPr/>
              <a:t>13</a:t>
            </a:fld>
            <a:endParaRPr lang="de-DE" altLang="de-DE" sz="1100"/>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B6F7D84-EDE0-4A0D-BE07-795C973B4C33}" type="slidenum">
              <a:rPr lang="de-DE" altLang="de-DE" smtClean="0"/>
              <a:pPr algn="r" eaLnBrk="1" hangingPunct="1">
                <a:spcBef>
                  <a:spcPct val="0"/>
                </a:spcBef>
              </a:pPr>
              <a:t>14</a:t>
            </a:fld>
            <a:endParaRPr lang="de-DE" altLang="de-DE" smtClean="0"/>
          </a:p>
        </p:txBody>
      </p:sp>
      <p:sp>
        <p:nvSpPr>
          <p:cNvPr id="2795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AE8D2FA-D8AD-4DD1-A3CF-89AB531898BF}" type="slidenum">
              <a:rPr lang="de-DE" altLang="de-DE"/>
              <a:pPr algn="r" eaLnBrk="1" hangingPunct="1">
                <a:spcBef>
                  <a:spcPct val="0"/>
                </a:spcBef>
              </a:pPr>
              <a:t>14</a:t>
            </a:fld>
            <a:endParaRPr lang="de-DE" altLang="de-DE"/>
          </a:p>
        </p:txBody>
      </p:sp>
      <p:sp>
        <p:nvSpPr>
          <p:cNvPr id="279556" name="Rectangle 2"/>
          <p:cNvSpPr>
            <a:spLocks noGrp="1" noRot="1" noChangeAspect="1" noChangeArrowheads="1" noTextEdit="1"/>
          </p:cNvSpPr>
          <p:nvPr>
            <p:ph type="sldImg"/>
          </p:nvPr>
        </p:nvSpPr>
        <p:spPr>
          <a:xfrm>
            <a:off x="1163638" y="701675"/>
            <a:ext cx="4584700" cy="3438525"/>
          </a:xfrm>
          <a:ln/>
        </p:spPr>
      </p:sp>
      <p:sp>
        <p:nvSpPr>
          <p:cNvPr id="279557" name="Rectangle 3"/>
          <p:cNvSpPr>
            <a:spLocks noGrp="1" noChangeArrowheads="1"/>
          </p:cNvSpPr>
          <p:nvPr>
            <p:ph type="body" idx="1"/>
          </p:nvPr>
        </p:nvSpPr>
        <p:spPr>
          <a:xfrm>
            <a:off x="931863" y="4351338"/>
            <a:ext cx="5048250" cy="414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latin typeface="Arial" pitchFamily="34" charset="0"/>
              </a:rPr>
              <a:t>One of the hallmark features of AE is </a:t>
            </a:r>
            <a:r>
              <a:rPr lang="en-GB" altLang="de-DE" smtClean="0">
                <a:latin typeface="Arial" pitchFamily="34" charset="0"/>
              </a:rPr>
              <a:t>an impaired skin barrier with profound changes in skin physiology such as increased epidermal water loss, shift of the pH, low hydratation of the stratum corneum and changes in molecular composition of the stratum corneum</a:t>
            </a:r>
            <a:r>
              <a:rPr lang="de-DE" altLang="de-DE" smtClean="0">
                <a:latin typeface="Arial" pitchFamily="34"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There are a little bit more</a:t>
            </a:r>
            <a:r>
              <a:rPr lang="en-GB" baseline="0" noProof="0" dirty="0"/>
              <a:t> women than men in the sample and people aged 18-29 years are marginally lower. The average age is about 42 years in all countries, with some variation in countries with smaller sample sizes (D: 42, FR: 40, ES: 40, IT: 41, UK: 41, NL: 49, DK: 45, SW: 48, CZ: 38)</a:t>
            </a:r>
            <a:endParaRPr lang="en-GB" noProof="0" dirty="0"/>
          </a:p>
        </p:txBody>
      </p:sp>
      <p:sp>
        <p:nvSpPr>
          <p:cNvPr id="4" name="Foliennummernplatzhalter 3"/>
          <p:cNvSpPr>
            <a:spLocks noGrp="1"/>
          </p:cNvSpPr>
          <p:nvPr>
            <p:ph type="sldNum" sz="quarter" idx="10"/>
          </p:nvPr>
        </p:nvSpPr>
        <p:spPr/>
        <p:txBody>
          <a:bodyPr/>
          <a:lstStyle/>
          <a:p>
            <a:fld id="{627E4C2C-88D6-4913-9765-44769FDE44CD}" type="slidenum">
              <a:rPr lang="de-DE" smtClean="0"/>
              <a:pPr/>
              <a:t>15</a:t>
            </a:fld>
            <a:endParaRPr lang="de-DE" dirty="0"/>
          </a:p>
        </p:txBody>
      </p:sp>
    </p:spTree>
    <p:extLst>
      <p:ext uri="{BB962C8B-B14F-4D97-AF65-F5344CB8AC3E}">
        <p14:creationId xmlns:p14="http://schemas.microsoft.com/office/powerpoint/2010/main" val="4028777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The majority</a:t>
            </a:r>
            <a:r>
              <a:rPr lang="en-GB" baseline="0" noProof="0" dirty="0"/>
              <a:t> (over three quarters) suffer from additional atopic diseases, especially allergy to pollen, allergy to dust mites, allergy to animals and food allergies. 22% suffer from Asthma. </a:t>
            </a:r>
            <a:endParaRPr lang="en-GB" noProof="0" dirty="0"/>
          </a:p>
        </p:txBody>
      </p:sp>
      <p:sp>
        <p:nvSpPr>
          <p:cNvPr id="4" name="Foliennummernplatzhalter 3"/>
          <p:cNvSpPr>
            <a:spLocks noGrp="1"/>
          </p:cNvSpPr>
          <p:nvPr>
            <p:ph type="sldNum" sz="quarter" idx="10"/>
          </p:nvPr>
        </p:nvSpPr>
        <p:spPr/>
        <p:txBody>
          <a:bodyPr/>
          <a:lstStyle/>
          <a:p>
            <a:fld id="{627E4C2C-88D6-4913-9765-44769FDE44CD}" type="slidenum">
              <a:rPr lang="de-DE" smtClean="0"/>
              <a:pPr/>
              <a:t>16</a:t>
            </a:fld>
            <a:endParaRPr lang="de-DE" dirty="0"/>
          </a:p>
        </p:txBody>
      </p:sp>
    </p:spTree>
    <p:extLst>
      <p:ext uri="{BB962C8B-B14F-4D97-AF65-F5344CB8AC3E}">
        <p14:creationId xmlns:p14="http://schemas.microsoft.com/office/powerpoint/2010/main" val="2625316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lumMod val="50000"/>
                  </a:schemeClr>
                </a:solidFill>
                <a:latin typeface="Arial" panose="020B0604020202020204" pitchFamily="34" charset="0"/>
                <a:cs typeface="Arial" panose="020B0604020202020204" pitchFamily="34" charset="0"/>
              </a:rPr>
              <a:t>10% </a:t>
            </a:r>
            <a:r>
              <a:rPr lang="de-DE" dirty="0" err="1">
                <a:solidFill>
                  <a:schemeClr val="bg1">
                    <a:lumMod val="50000"/>
                  </a:schemeClr>
                </a:solidFill>
                <a:latin typeface="Arial" panose="020B0604020202020204" pitchFamily="34" charset="0"/>
                <a:cs typeface="Arial" panose="020B0604020202020204" pitchFamily="34" charset="0"/>
              </a:rPr>
              <a:t>of</a:t>
            </a:r>
            <a:r>
              <a:rPr lang="de-DE" dirty="0">
                <a:solidFill>
                  <a:schemeClr val="bg1">
                    <a:lumMod val="50000"/>
                  </a:schemeClr>
                </a:solidFill>
                <a:latin typeface="Arial" panose="020B0604020202020204" pitchFamily="34" charset="0"/>
                <a:cs typeface="Arial" panose="020B0604020202020204" pitchFamily="34" charset="0"/>
              </a:rPr>
              <a:t> AE </a:t>
            </a:r>
            <a:r>
              <a:rPr lang="de-DE" dirty="0" err="1">
                <a:solidFill>
                  <a:schemeClr val="bg1">
                    <a:lumMod val="50000"/>
                  </a:schemeClr>
                </a:solidFill>
                <a:latin typeface="Arial" panose="020B0604020202020204" pitchFamily="34" charset="0"/>
                <a:cs typeface="Arial" panose="020B0604020202020204" pitchFamily="34" charset="0"/>
              </a:rPr>
              <a:t>patients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have</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other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chronic</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diseases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or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conditions</a:t>
            </a:r>
            <a:r>
              <a:rPr lang="de-DE" dirty="0">
                <a:solidFill>
                  <a:schemeClr val="bg1">
                    <a:lumMod val="50000"/>
                  </a:schemeClr>
                </a:solidFill>
                <a:latin typeface="Arial" panose="020B0604020202020204" pitchFamily="34" charset="0"/>
                <a:cs typeface="Arial" panose="020B0604020202020204" pitchFamily="34" charset="0"/>
              </a:rPr>
              <a:t>.</a:t>
            </a:r>
            <a:endParaRPr lang="de-DE" dirty="0"/>
          </a:p>
        </p:txBody>
      </p:sp>
      <p:sp>
        <p:nvSpPr>
          <p:cNvPr id="4" name="Foliennummernplatzhalter 3"/>
          <p:cNvSpPr>
            <a:spLocks noGrp="1"/>
          </p:cNvSpPr>
          <p:nvPr>
            <p:ph type="sldNum" sz="quarter" idx="10"/>
          </p:nvPr>
        </p:nvSpPr>
        <p:spPr/>
        <p:txBody>
          <a:bodyPr/>
          <a:lstStyle/>
          <a:p>
            <a:fld id="{627E4C2C-88D6-4913-9765-44769FDE44CD}" type="slidenum">
              <a:rPr lang="de-DE" smtClean="0"/>
              <a:pPr/>
              <a:t>17</a:t>
            </a:fld>
            <a:endParaRPr lang="de-DE" dirty="0"/>
          </a:p>
        </p:txBody>
      </p:sp>
    </p:spTree>
    <p:extLst>
      <p:ext uri="{BB962C8B-B14F-4D97-AF65-F5344CB8AC3E}">
        <p14:creationId xmlns:p14="http://schemas.microsoft.com/office/powerpoint/2010/main" val="350530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72404" fontAlgn="base">
              <a:spcBef>
                <a:spcPct val="0"/>
              </a:spcBef>
              <a:spcAft>
                <a:spcPct val="0"/>
              </a:spcAft>
            </a:pPr>
            <a:fld id="{5F53AC0D-E8E4-4169-9D6C-76D304C5BA3F}" type="slidenum">
              <a:rPr lang="de-DE" smtClean="0">
                <a:latin typeface="Arial" charset="0"/>
                <a:cs typeface="Arial" charset="0"/>
              </a:rPr>
              <a:pPr defTabSz="872404" fontAlgn="base">
                <a:spcBef>
                  <a:spcPct val="0"/>
                </a:spcBef>
                <a:spcAft>
                  <a:spcPct val="0"/>
                </a:spcAft>
              </a:pPr>
              <a:t>18</a:t>
            </a:fld>
            <a:endParaRPr lang="de-DE" smtClean="0">
              <a:latin typeface="Arial" charset="0"/>
              <a:cs typeface="Arial" charset="0"/>
            </a:endParaRPr>
          </a:p>
        </p:txBody>
      </p:sp>
      <p:sp>
        <p:nvSpPr>
          <p:cNvPr id="2560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noProof="0" dirty="0" smtClean="0">
              <a:latin typeface="Arial" charset="0"/>
              <a:cs typeface="Arial" charset="0"/>
            </a:endParaRPr>
          </a:p>
        </p:txBody>
      </p:sp>
    </p:spTree>
    <p:extLst>
      <p:ext uri="{BB962C8B-B14F-4D97-AF65-F5344CB8AC3E}">
        <p14:creationId xmlns:p14="http://schemas.microsoft.com/office/powerpoint/2010/main" val="71774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8684FC8-1AED-4149-9C89-E7946613EA11}" type="datetimeFigureOut">
              <a:rPr lang="de-DE" smtClean="0"/>
              <a:t>10.09.2018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356859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8684FC8-1AED-4149-9C89-E7946613EA11}" type="datetimeFigureOut">
              <a:rPr lang="de-DE" smtClean="0"/>
              <a:t>10.09.2018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132915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8684FC8-1AED-4149-9C89-E7946613EA11}" type="datetimeFigureOut">
              <a:rPr lang="de-DE" smtClean="0"/>
              <a:t>10.09.2018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3000848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hteck 4"/>
          <p:cNvSpPr>
            <a:spLocks noChangeArrowheads="1"/>
          </p:cNvSpPr>
          <p:nvPr userDrawn="1"/>
        </p:nvSpPr>
        <p:spPr bwMode="auto">
          <a:xfrm rot="16200000">
            <a:off x="8309769" y="5295106"/>
            <a:ext cx="13906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de-DE" sz="900" b="1" smtClean="0"/>
              <a:t>SADE.DUP.16.11.2676</a:t>
            </a:r>
            <a:endParaRPr lang="en-US" altLang="de-DE" sz="900" smtClean="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p:txBody>
          <a:body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solidFill>
                  <a:srgbClr val="808284"/>
                </a:solidFill>
              </a:defRPr>
            </a:lvl1pPr>
          </a:lstStyle>
          <a:p>
            <a:pPr>
              <a:defRPr/>
            </a:pPr>
            <a:endParaRPr lang="en-US"/>
          </a:p>
        </p:txBody>
      </p:sp>
      <p:sp>
        <p:nvSpPr>
          <p:cNvPr id="7" name="Slide Number Placeholder 5"/>
          <p:cNvSpPr>
            <a:spLocks noGrp="1"/>
          </p:cNvSpPr>
          <p:nvPr>
            <p:ph type="sldNum" sz="quarter" idx="11"/>
          </p:nvPr>
        </p:nvSpPr>
        <p:spPr/>
        <p:txBody>
          <a:bodyPr/>
          <a:lstStyle>
            <a:lvl1pPr>
              <a:defRPr>
                <a:solidFill>
                  <a:srgbClr val="808284"/>
                </a:solidFill>
              </a:defRPr>
            </a:lvl1pPr>
          </a:lstStyle>
          <a:p>
            <a:fld id="{FFEAC350-58EF-4615-B169-6239CAB1535A}" type="slidenum">
              <a:rPr lang="en-US" altLang="de-DE"/>
              <a:pPr/>
              <a:t>‹Nr.›</a:t>
            </a:fld>
            <a:endParaRPr lang="en-US" altLang="de-DE"/>
          </a:p>
        </p:txBody>
      </p:sp>
    </p:spTree>
    <p:extLst>
      <p:ext uri="{BB962C8B-B14F-4D97-AF65-F5344CB8AC3E}">
        <p14:creationId xmlns:p14="http://schemas.microsoft.com/office/powerpoint/2010/main" val="423845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894419"/>
            <a:ext cx="8144615" cy="3835296"/>
          </a:xfrm>
          <a:prstGeom prst="rect">
            <a:avLst/>
          </a:prstGeom>
        </p:spPr>
        <p:txBody>
          <a:bodyPr lIns="0" tIns="0" rIns="0" bIns="0">
            <a:noAutofit/>
          </a:bodyPr>
          <a:lstStyle>
            <a:lvl1pPr marL="212338" indent="-212338">
              <a:spcBef>
                <a:spcPts val="0"/>
              </a:spcBef>
              <a:spcAft>
                <a:spcPts val="704"/>
              </a:spcAft>
              <a:buClr>
                <a:srgbClr val="AE0917"/>
              </a:buClr>
              <a:buFont typeface="Wingdings" panose="05000000000000000000" pitchFamily="2" charset="2"/>
              <a:buChar char="§"/>
              <a:defRPr sz="1400"/>
            </a:lvl1pPr>
            <a:lvl2pPr marL="735733" indent="-199300">
              <a:spcBef>
                <a:spcPts val="0"/>
              </a:spcBef>
              <a:spcAft>
                <a:spcPts val="704"/>
              </a:spcAft>
              <a:buClr>
                <a:srgbClr val="AE0917"/>
              </a:buClr>
              <a:buFont typeface="Wingdings" panose="05000000000000000000" pitchFamily="2" charset="2"/>
              <a:buChar char="§"/>
              <a:tabLst/>
              <a:defRPr sz="1400"/>
            </a:lvl2pPr>
            <a:lvl3pPr marL="1264715" indent="-191850">
              <a:spcBef>
                <a:spcPts val="0"/>
              </a:spcBef>
              <a:spcAft>
                <a:spcPts val="704"/>
              </a:spcAft>
              <a:buClr>
                <a:srgbClr val="AE0917"/>
              </a:buClr>
              <a:buFont typeface="Wingdings" panose="05000000000000000000" pitchFamily="2" charset="2"/>
              <a:buChar char="§"/>
              <a:defRPr sz="1400"/>
            </a:lvl3pPr>
            <a:lvl4pPr marL="1786247" indent="-176949">
              <a:spcBef>
                <a:spcPts val="0"/>
              </a:spcBef>
              <a:spcAft>
                <a:spcPts val="704"/>
              </a:spcAft>
              <a:buClr>
                <a:srgbClr val="AE0917"/>
              </a:buClr>
              <a:buFont typeface="Wingdings" panose="05000000000000000000" pitchFamily="2" charset="2"/>
              <a:buChar char="§"/>
              <a:defRPr sz="1400"/>
            </a:lvl4pPr>
            <a:lvl5pPr marL="2315229" indent="-169498">
              <a:spcBef>
                <a:spcPts val="0"/>
              </a:spcBef>
              <a:spcAft>
                <a:spcPts val="704"/>
              </a:spcAft>
              <a:buClr>
                <a:srgbClr val="AE0917"/>
              </a:buClr>
              <a:buFont typeface="Wingdings" panose="05000000000000000000" pitchFamily="2" charset="2"/>
              <a:buChar cha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5" name="Date Placeholder 3"/>
          <p:cNvSpPr>
            <a:spLocks noGrp="1"/>
          </p:cNvSpPr>
          <p:nvPr>
            <p:ph type="dt" sz="half" idx="10"/>
          </p:nvPr>
        </p:nvSpPr>
        <p:spPr>
          <a:xfrm>
            <a:off x="681038" y="6356352"/>
            <a:ext cx="2228850" cy="365125"/>
          </a:xfrm>
          <a:prstGeom prst="rect">
            <a:avLst/>
          </a:prstGeom>
        </p:spPr>
        <p:txBody>
          <a:bodyPr/>
          <a:lstStyle>
            <a:lvl1pPr>
              <a:defRPr sz="1200"/>
            </a:lvl1pPr>
          </a:lstStyle>
          <a:p>
            <a:fld id="{558D83CA-5353-4A5B-8B37-C752A85192F5}" type="datetime3">
              <a:rPr lang="de-DE" smtClean="0"/>
              <a:t>10/09/18</a:t>
            </a:fld>
            <a:endParaRPr lang="en-US" dirty="0"/>
          </a:p>
        </p:txBody>
      </p:sp>
      <p:sp>
        <p:nvSpPr>
          <p:cNvPr id="16" name="Footer Placeholder 6"/>
          <p:cNvSpPr>
            <a:spLocks noGrp="1"/>
          </p:cNvSpPr>
          <p:nvPr>
            <p:ph type="ftr" sz="quarter" idx="11"/>
          </p:nvPr>
        </p:nvSpPr>
        <p:spPr>
          <a:xfrm>
            <a:off x="3281363" y="6356352"/>
            <a:ext cx="3343275" cy="365125"/>
          </a:xfrm>
          <a:prstGeom prst="rect">
            <a:avLst/>
          </a:prstGeom>
        </p:spPr>
        <p:txBody>
          <a:bodyPr/>
          <a:lstStyle>
            <a:lvl1pPr>
              <a:defRPr sz="1200"/>
            </a:lvl1pPr>
          </a:lstStyle>
          <a:p>
            <a:r>
              <a:rPr lang="en-US" dirty="0" smtClean="0"/>
              <a:t>[</a:t>
            </a:r>
            <a:r>
              <a:rPr lang="de-DE" dirty="0" err="1" smtClean="0"/>
              <a:t>Atopic</a:t>
            </a:r>
            <a:r>
              <a:rPr lang="de-DE" dirty="0" smtClean="0"/>
              <a:t> </a:t>
            </a:r>
            <a:r>
              <a:rPr lang="de-DE" dirty="0" err="1" smtClean="0"/>
              <a:t>Eczema</a:t>
            </a:r>
            <a:r>
              <a:rPr lang="de-DE" dirty="0" smtClean="0"/>
              <a:t> Study </a:t>
            </a:r>
            <a:r>
              <a:rPr lang="en-US" dirty="0" smtClean="0"/>
              <a:t>EFA]</a:t>
            </a:r>
            <a:endParaRPr lang="en-US" dirty="0"/>
          </a:p>
        </p:txBody>
      </p:sp>
      <p:sp>
        <p:nvSpPr>
          <p:cNvPr id="19" name="Slide Number Placeholder 7"/>
          <p:cNvSpPr>
            <a:spLocks noGrp="1"/>
          </p:cNvSpPr>
          <p:nvPr>
            <p:ph type="sldNum" sz="quarter" idx="12"/>
          </p:nvPr>
        </p:nvSpPr>
        <p:spPr>
          <a:xfrm>
            <a:off x="8167836" y="6413502"/>
            <a:ext cx="616632" cy="365125"/>
          </a:xfrm>
          <a:prstGeom prst="rect">
            <a:avLst/>
          </a:prstGeom>
        </p:spPr>
        <p:txBody>
          <a:bodyPr/>
          <a:lstStyle>
            <a:lvl1pPr>
              <a:defRPr sz="1200">
                <a:solidFill>
                  <a:schemeClr val="bg1"/>
                </a:solidFill>
              </a:defRPr>
            </a:lvl1pPr>
          </a:lstStyle>
          <a:p>
            <a:fld id="{8723AE3D-20E4-4640-9AB9-4394421DC461}" type="slidenum">
              <a:rPr lang="en-US" smtClean="0"/>
              <a:pPr/>
              <a:t>‹Nr.›</a:t>
            </a:fld>
            <a:endParaRPr lang="en-US" dirty="0"/>
          </a:p>
        </p:txBody>
      </p:sp>
    </p:spTree>
    <p:extLst>
      <p:ext uri="{BB962C8B-B14F-4D97-AF65-F5344CB8AC3E}">
        <p14:creationId xmlns:p14="http://schemas.microsoft.com/office/powerpoint/2010/main" val="23755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894419"/>
            <a:ext cx="8144615" cy="3835296"/>
          </a:xfrm>
          <a:prstGeom prst="rect">
            <a:avLst/>
          </a:prstGeom>
        </p:spPr>
        <p:txBody>
          <a:bodyPr lIns="0" tIns="0" rIns="0" bIns="0">
            <a:noAutofit/>
          </a:bodyPr>
          <a:lstStyle>
            <a:lvl1pPr marL="212338" indent="-212338">
              <a:spcBef>
                <a:spcPts val="0"/>
              </a:spcBef>
              <a:spcAft>
                <a:spcPts val="704"/>
              </a:spcAft>
              <a:buClr>
                <a:srgbClr val="AE0917"/>
              </a:buClr>
              <a:buFont typeface="Wingdings" panose="05000000000000000000" pitchFamily="2" charset="2"/>
              <a:buChar char="§"/>
              <a:defRPr sz="1400"/>
            </a:lvl1pPr>
            <a:lvl2pPr marL="735733" indent="-199300">
              <a:spcBef>
                <a:spcPts val="0"/>
              </a:spcBef>
              <a:spcAft>
                <a:spcPts val="704"/>
              </a:spcAft>
              <a:buClr>
                <a:srgbClr val="AE0917"/>
              </a:buClr>
              <a:buFont typeface="Wingdings" panose="05000000000000000000" pitchFamily="2" charset="2"/>
              <a:buChar char="§"/>
              <a:tabLst/>
              <a:defRPr sz="1400"/>
            </a:lvl2pPr>
            <a:lvl3pPr marL="1264715" indent="-191850">
              <a:spcBef>
                <a:spcPts val="0"/>
              </a:spcBef>
              <a:spcAft>
                <a:spcPts val="704"/>
              </a:spcAft>
              <a:buClr>
                <a:srgbClr val="AE0917"/>
              </a:buClr>
              <a:buFont typeface="Wingdings" panose="05000000000000000000" pitchFamily="2" charset="2"/>
              <a:buChar char="§"/>
              <a:defRPr sz="1400"/>
            </a:lvl3pPr>
            <a:lvl4pPr marL="1786247" indent="-176949">
              <a:spcBef>
                <a:spcPts val="0"/>
              </a:spcBef>
              <a:spcAft>
                <a:spcPts val="704"/>
              </a:spcAft>
              <a:buClr>
                <a:srgbClr val="AE0917"/>
              </a:buClr>
              <a:buFont typeface="Wingdings" panose="05000000000000000000" pitchFamily="2" charset="2"/>
              <a:buChar char="§"/>
              <a:defRPr sz="1400"/>
            </a:lvl4pPr>
            <a:lvl5pPr marL="2315229" indent="-169498">
              <a:spcBef>
                <a:spcPts val="0"/>
              </a:spcBef>
              <a:spcAft>
                <a:spcPts val="704"/>
              </a:spcAft>
              <a:buClr>
                <a:srgbClr val="AE0917"/>
              </a:buClr>
              <a:buFont typeface="Wingdings" panose="05000000000000000000" pitchFamily="2" charset="2"/>
              <a:buChar cha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5" name="Date Placeholder 3"/>
          <p:cNvSpPr>
            <a:spLocks noGrp="1"/>
          </p:cNvSpPr>
          <p:nvPr>
            <p:ph type="dt" sz="half" idx="10"/>
          </p:nvPr>
        </p:nvSpPr>
        <p:spPr>
          <a:xfrm>
            <a:off x="681038" y="6356352"/>
            <a:ext cx="2228850" cy="365125"/>
          </a:xfrm>
          <a:prstGeom prst="rect">
            <a:avLst/>
          </a:prstGeom>
        </p:spPr>
        <p:txBody>
          <a:bodyPr/>
          <a:lstStyle>
            <a:lvl1pPr>
              <a:defRPr sz="1200"/>
            </a:lvl1pPr>
          </a:lstStyle>
          <a:p>
            <a:fld id="{558D83CA-5353-4A5B-8B37-C752A85192F5}" type="datetime3">
              <a:rPr lang="de-DE" smtClean="0"/>
              <a:t>10/09/18</a:t>
            </a:fld>
            <a:endParaRPr lang="en-US" dirty="0"/>
          </a:p>
        </p:txBody>
      </p:sp>
      <p:sp>
        <p:nvSpPr>
          <p:cNvPr id="16" name="Footer Placeholder 6"/>
          <p:cNvSpPr>
            <a:spLocks noGrp="1"/>
          </p:cNvSpPr>
          <p:nvPr>
            <p:ph type="ftr" sz="quarter" idx="11"/>
          </p:nvPr>
        </p:nvSpPr>
        <p:spPr>
          <a:xfrm>
            <a:off x="3281363" y="6356352"/>
            <a:ext cx="3343275" cy="365125"/>
          </a:xfrm>
          <a:prstGeom prst="rect">
            <a:avLst/>
          </a:prstGeom>
        </p:spPr>
        <p:txBody>
          <a:bodyPr/>
          <a:lstStyle>
            <a:lvl1pPr>
              <a:defRPr sz="1200"/>
            </a:lvl1pPr>
          </a:lstStyle>
          <a:p>
            <a:r>
              <a:rPr lang="en-US" dirty="0" smtClean="0"/>
              <a:t>[</a:t>
            </a:r>
            <a:r>
              <a:rPr lang="de-DE" dirty="0" err="1" smtClean="0"/>
              <a:t>Atopic</a:t>
            </a:r>
            <a:r>
              <a:rPr lang="de-DE" dirty="0" smtClean="0"/>
              <a:t> </a:t>
            </a:r>
            <a:r>
              <a:rPr lang="de-DE" dirty="0" err="1" smtClean="0"/>
              <a:t>Eczema</a:t>
            </a:r>
            <a:r>
              <a:rPr lang="de-DE" dirty="0" smtClean="0"/>
              <a:t> Study </a:t>
            </a:r>
            <a:r>
              <a:rPr lang="en-US" dirty="0" smtClean="0"/>
              <a:t>EFA]</a:t>
            </a:r>
            <a:endParaRPr lang="en-US" dirty="0"/>
          </a:p>
        </p:txBody>
      </p:sp>
      <p:sp>
        <p:nvSpPr>
          <p:cNvPr id="19" name="Slide Number Placeholder 7"/>
          <p:cNvSpPr>
            <a:spLocks noGrp="1"/>
          </p:cNvSpPr>
          <p:nvPr>
            <p:ph type="sldNum" sz="quarter" idx="12"/>
          </p:nvPr>
        </p:nvSpPr>
        <p:spPr>
          <a:xfrm>
            <a:off x="8167836" y="6413502"/>
            <a:ext cx="616632" cy="365125"/>
          </a:xfrm>
          <a:prstGeom prst="rect">
            <a:avLst/>
          </a:prstGeom>
        </p:spPr>
        <p:txBody>
          <a:bodyPr/>
          <a:lstStyle>
            <a:lvl1pPr>
              <a:defRPr sz="1200">
                <a:solidFill>
                  <a:schemeClr val="bg1"/>
                </a:solidFill>
              </a:defRPr>
            </a:lvl1pPr>
          </a:lstStyle>
          <a:p>
            <a:fld id="{8723AE3D-20E4-4640-9AB9-4394421DC461}" type="slidenum">
              <a:rPr lang="en-US" smtClean="0"/>
              <a:pPr/>
              <a:t>‹Nr.›</a:t>
            </a:fld>
            <a:endParaRPr lang="en-US" dirty="0"/>
          </a:p>
        </p:txBody>
      </p:sp>
    </p:spTree>
    <p:extLst>
      <p:ext uri="{BB962C8B-B14F-4D97-AF65-F5344CB8AC3E}">
        <p14:creationId xmlns:p14="http://schemas.microsoft.com/office/powerpoint/2010/main" val="14330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894419"/>
            <a:ext cx="8144615" cy="3835296"/>
          </a:xfrm>
          <a:prstGeom prst="rect">
            <a:avLst/>
          </a:prstGeom>
        </p:spPr>
        <p:txBody>
          <a:bodyPr lIns="0" tIns="0" rIns="0" bIns="0">
            <a:noAutofit/>
          </a:bodyPr>
          <a:lstStyle>
            <a:lvl1pPr marL="212338" indent="-212338">
              <a:spcBef>
                <a:spcPts val="0"/>
              </a:spcBef>
              <a:spcAft>
                <a:spcPts val="704"/>
              </a:spcAft>
              <a:buClr>
                <a:srgbClr val="AE0917"/>
              </a:buClr>
              <a:buFont typeface="Wingdings" panose="05000000000000000000" pitchFamily="2" charset="2"/>
              <a:buChar char="§"/>
              <a:defRPr sz="1400"/>
            </a:lvl1pPr>
            <a:lvl2pPr marL="735733" indent="-199300">
              <a:spcBef>
                <a:spcPts val="0"/>
              </a:spcBef>
              <a:spcAft>
                <a:spcPts val="704"/>
              </a:spcAft>
              <a:buClr>
                <a:srgbClr val="AE0917"/>
              </a:buClr>
              <a:buFont typeface="Wingdings" panose="05000000000000000000" pitchFamily="2" charset="2"/>
              <a:buChar char="§"/>
              <a:tabLst/>
              <a:defRPr sz="1400"/>
            </a:lvl2pPr>
            <a:lvl3pPr marL="1264715" indent="-191850">
              <a:spcBef>
                <a:spcPts val="0"/>
              </a:spcBef>
              <a:spcAft>
                <a:spcPts val="704"/>
              </a:spcAft>
              <a:buClr>
                <a:srgbClr val="AE0917"/>
              </a:buClr>
              <a:buFont typeface="Wingdings" panose="05000000000000000000" pitchFamily="2" charset="2"/>
              <a:buChar char="§"/>
              <a:defRPr sz="1400"/>
            </a:lvl3pPr>
            <a:lvl4pPr marL="1786247" indent="-176949">
              <a:spcBef>
                <a:spcPts val="0"/>
              </a:spcBef>
              <a:spcAft>
                <a:spcPts val="704"/>
              </a:spcAft>
              <a:buClr>
                <a:srgbClr val="AE0917"/>
              </a:buClr>
              <a:buFont typeface="Wingdings" panose="05000000000000000000" pitchFamily="2" charset="2"/>
              <a:buChar char="§"/>
              <a:defRPr sz="1400"/>
            </a:lvl4pPr>
            <a:lvl5pPr marL="2315229" indent="-169498">
              <a:spcBef>
                <a:spcPts val="0"/>
              </a:spcBef>
              <a:spcAft>
                <a:spcPts val="704"/>
              </a:spcAft>
              <a:buClr>
                <a:srgbClr val="AE0917"/>
              </a:buClr>
              <a:buFont typeface="Wingdings" panose="05000000000000000000" pitchFamily="2" charset="2"/>
              <a:buChar char="§"/>
              <a:defRPr sz="14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5" name="Date Placeholder 3"/>
          <p:cNvSpPr>
            <a:spLocks noGrp="1"/>
          </p:cNvSpPr>
          <p:nvPr>
            <p:ph type="dt" sz="half" idx="10"/>
          </p:nvPr>
        </p:nvSpPr>
        <p:spPr>
          <a:xfrm>
            <a:off x="681038" y="6356352"/>
            <a:ext cx="2228850" cy="365125"/>
          </a:xfrm>
          <a:prstGeom prst="rect">
            <a:avLst/>
          </a:prstGeom>
        </p:spPr>
        <p:txBody>
          <a:bodyPr/>
          <a:lstStyle>
            <a:lvl1pPr>
              <a:defRPr sz="1200"/>
            </a:lvl1pPr>
          </a:lstStyle>
          <a:p>
            <a:fld id="{558D83CA-5353-4A5B-8B37-C752A85192F5}" type="datetime3">
              <a:rPr lang="de-DE" smtClean="0"/>
              <a:t>10/09/18</a:t>
            </a:fld>
            <a:endParaRPr lang="en-US" dirty="0"/>
          </a:p>
        </p:txBody>
      </p:sp>
      <p:sp>
        <p:nvSpPr>
          <p:cNvPr id="16" name="Footer Placeholder 6"/>
          <p:cNvSpPr>
            <a:spLocks noGrp="1"/>
          </p:cNvSpPr>
          <p:nvPr>
            <p:ph type="ftr" sz="quarter" idx="11"/>
          </p:nvPr>
        </p:nvSpPr>
        <p:spPr>
          <a:xfrm>
            <a:off x="3281363" y="6356352"/>
            <a:ext cx="3343275" cy="365125"/>
          </a:xfrm>
          <a:prstGeom prst="rect">
            <a:avLst/>
          </a:prstGeom>
        </p:spPr>
        <p:txBody>
          <a:bodyPr/>
          <a:lstStyle>
            <a:lvl1pPr>
              <a:defRPr sz="1200"/>
            </a:lvl1pPr>
          </a:lstStyle>
          <a:p>
            <a:r>
              <a:rPr lang="en-US" dirty="0" smtClean="0"/>
              <a:t>[</a:t>
            </a:r>
            <a:r>
              <a:rPr lang="de-DE" dirty="0" err="1" smtClean="0"/>
              <a:t>Atopic</a:t>
            </a:r>
            <a:r>
              <a:rPr lang="de-DE" dirty="0" smtClean="0"/>
              <a:t> </a:t>
            </a:r>
            <a:r>
              <a:rPr lang="de-DE" dirty="0" err="1" smtClean="0"/>
              <a:t>Eczema</a:t>
            </a:r>
            <a:r>
              <a:rPr lang="de-DE" dirty="0" smtClean="0"/>
              <a:t> Study </a:t>
            </a:r>
            <a:r>
              <a:rPr lang="en-US" dirty="0" smtClean="0"/>
              <a:t>EFA]</a:t>
            </a:r>
            <a:endParaRPr lang="en-US" dirty="0"/>
          </a:p>
        </p:txBody>
      </p:sp>
      <p:sp>
        <p:nvSpPr>
          <p:cNvPr id="19" name="Slide Number Placeholder 7"/>
          <p:cNvSpPr>
            <a:spLocks noGrp="1"/>
          </p:cNvSpPr>
          <p:nvPr>
            <p:ph type="sldNum" sz="quarter" idx="12"/>
          </p:nvPr>
        </p:nvSpPr>
        <p:spPr>
          <a:xfrm>
            <a:off x="8167836" y="6413502"/>
            <a:ext cx="616632" cy="365125"/>
          </a:xfrm>
          <a:prstGeom prst="rect">
            <a:avLst/>
          </a:prstGeom>
        </p:spPr>
        <p:txBody>
          <a:bodyPr/>
          <a:lstStyle>
            <a:lvl1pPr>
              <a:defRPr sz="1200">
                <a:solidFill>
                  <a:schemeClr val="bg1"/>
                </a:solidFill>
              </a:defRPr>
            </a:lvl1pPr>
          </a:lstStyle>
          <a:p>
            <a:fld id="{8723AE3D-20E4-4640-9AB9-4394421DC461}" type="slidenum">
              <a:rPr lang="en-US" smtClean="0"/>
              <a:pPr/>
              <a:t>‹Nr.›</a:t>
            </a:fld>
            <a:endParaRPr lang="en-US" dirty="0"/>
          </a:p>
        </p:txBody>
      </p:sp>
    </p:spTree>
    <p:extLst>
      <p:ext uri="{BB962C8B-B14F-4D97-AF65-F5344CB8AC3E}">
        <p14:creationId xmlns:p14="http://schemas.microsoft.com/office/powerpoint/2010/main" val="37410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251520" y="260653"/>
            <a:ext cx="8360639" cy="615648"/>
          </a:xfrm>
        </p:spPr>
        <p:txBody>
          <a:bodyPr lIns="0" tIns="0" rIns="0" bIns="0" anchor="b" anchorCtr="0"/>
          <a:lstStyle>
            <a:lvl1pPr>
              <a:defRPr lang="de-DE" sz="1800" b="1" kern="1200" spc="0" baseline="0" dirty="0">
                <a:solidFill>
                  <a:schemeClr val="tx1"/>
                </a:solidFill>
                <a:latin typeface="Arial" panose="020B0604020202020204" pitchFamily="34" charset="0"/>
                <a:ea typeface="+mj-ea"/>
                <a:cs typeface="Arial" panose="020B0604020202020204" pitchFamily="34" charset="0"/>
              </a:defRPr>
            </a:lvl1pPr>
          </a:lstStyle>
          <a:p>
            <a:r>
              <a:rPr lang="de-DE" dirty="0"/>
              <a:t>Titelmasterformat durch </a:t>
            </a:r>
            <a:br>
              <a:rPr lang="de-DE" dirty="0"/>
            </a:br>
            <a:r>
              <a:rPr lang="de-DE" dirty="0"/>
              <a:t>Klicken bearbeiten</a:t>
            </a:r>
          </a:p>
        </p:txBody>
      </p:sp>
      <p:cxnSp>
        <p:nvCxnSpPr>
          <p:cNvPr id="10" name="Gerade Verbindung 9"/>
          <p:cNvCxnSpPr/>
          <p:nvPr userDrawn="1"/>
        </p:nvCxnSpPr>
        <p:spPr bwMode="auto">
          <a:xfrm>
            <a:off x="0" y="6134100"/>
            <a:ext cx="9144000" cy="0"/>
          </a:xfrm>
          <a:prstGeom prst="line">
            <a:avLst/>
          </a:prstGeom>
          <a:solidFill>
            <a:schemeClr val="accent1"/>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184777" y="6325028"/>
            <a:ext cx="817186" cy="368300"/>
          </a:xfrm>
          <a:prstGeom prst="rect">
            <a:avLst/>
          </a:prstGeom>
          <a:noFill/>
          <a:ln>
            <a:noFill/>
          </a:ln>
          <a:effectLst/>
          <a:extLst>
            <a:ext uri="{909E8E84-426E-40DD-AFC4-6F175D3DCCD1}">
              <a14:hiddenFill xmlns:a14="http://schemas.microsoft.com/office/drawing/2010/main">
                <a:gradFill rotWithShape="0">
                  <a:gsLst>
                    <a:gs pos="0">
                      <a:srgbClr val="F82A60"/>
                    </a:gs>
                    <a:gs pos="100000">
                      <a:srgbClr val="F82A60">
                        <a:gamma/>
                        <a:shade val="46275"/>
                        <a:invGamma/>
                      </a:srgb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Gerade Verbindung 12"/>
          <p:cNvCxnSpPr/>
          <p:nvPr userDrawn="1"/>
        </p:nvCxnSpPr>
        <p:spPr bwMode="auto">
          <a:xfrm>
            <a:off x="180975" y="876300"/>
            <a:ext cx="7560000" cy="0"/>
          </a:xfrm>
          <a:prstGeom prst="line">
            <a:avLst/>
          </a:prstGeom>
          <a:solidFill>
            <a:schemeClr val="accent1"/>
          </a:solidFill>
          <a:ln w="28575" cap="flat" cmpd="sng" algn="ctr">
            <a:solidFill>
              <a:srgbClr val="C1171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Foliennummernplatzhalter 5"/>
          <p:cNvSpPr>
            <a:spLocks noGrp="1"/>
          </p:cNvSpPr>
          <p:nvPr>
            <p:ph type="sldNum" sz="quarter" idx="12"/>
          </p:nvPr>
        </p:nvSpPr>
        <p:spPr>
          <a:xfrm>
            <a:off x="1295636" y="6356353"/>
            <a:ext cx="478397" cy="365125"/>
          </a:xfrm>
          <a:noFill/>
        </p:spPr>
        <p:txBody>
          <a:bodyPr/>
          <a:lstStyle>
            <a:lvl1pPr algn="l">
              <a:defRPr/>
            </a:lvl1pPr>
          </a:lstStyle>
          <a:p>
            <a:fld id="{DA21334D-761B-429B-A5CC-6A13255633F5}" type="slidenum">
              <a:rPr lang="de-DE" smtClean="0"/>
              <a:pPr/>
              <a:t>‹Nr.›</a:t>
            </a:fld>
            <a:endParaRPr lang="de-DE" dirty="0"/>
          </a:p>
        </p:txBody>
      </p:sp>
      <p:sp>
        <p:nvSpPr>
          <p:cNvPr id="17" name="Datumsplatzhalter 3"/>
          <p:cNvSpPr txBox="1">
            <a:spLocks/>
          </p:cNvSpPr>
          <p:nvPr userDrawn="1"/>
        </p:nvSpPr>
        <p:spPr>
          <a:xfrm>
            <a:off x="1835696" y="6359739"/>
            <a:ext cx="2592288" cy="365125"/>
          </a:xfrm>
          <a:prstGeom prst="rect">
            <a:avLst/>
          </a:prstGeom>
        </p:spPr>
        <p:txBody>
          <a:bodyPr lIns="0" tIns="0" rIns="0" bIns="0" anchor="ctr" anchorCtr="0"/>
          <a:lstStyle>
            <a:defPPr>
              <a:defRPr lang="de-DE"/>
            </a:defPPr>
            <a:lvl1pPr marL="0" algn="l" defTabSz="914400" rtl="0" eaLnBrk="1" latinLnBrk="0" hangingPunct="1">
              <a:defRPr lang="de-DE"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72866"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000" dirty="0"/>
              <a:t>EFA </a:t>
            </a:r>
            <a:r>
              <a:rPr lang="de-DE" sz="1000" dirty="0" err="1"/>
              <a:t>Atopic</a:t>
            </a:r>
            <a:r>
              <a:rPr lang="de-DE" sz="1000" dirty="0"/>
              <a:t> </a:t>
            </a:r>
            <a:r>
              <a:rPr lang="de-DE" sz="1000" dirty="0" err="1"/>
              <a:t>Eczema</a:t>
            </a:r>
            <a:r>
              <a:rPr lang="de-DE" sz="1000" dirty="0"/>
              <a:t> Study</a:t>
            </a:r>
          </a:p>
        </p:txBody>
      </p:sp>
      <p:sp>
        <p:nvSpPr>
          <p:cNvPr id="18" name="Datumsplatzhalter 3"/>
          <p:cNvSpPr txBox="1">
            <a:spLocks/>
          </p:cNvSpPr>
          <p:nvPr userDrawn="1"/>
        </p:nvSpPr>
        <p:spPr>
          <a:xfrm>
            <a:off x="4511241" y="6359739"/>
            <a:ext cx="2184995" cy="365125"/>
          </a:xfrm>
          <a:prstGeom prst="rect">
            <a:avLst/>
          </a:prstGeom>
        </p:spPr>
        <p:txBody>
          <a:bodyPr lIns="0" tIns="0" rIns="0" bIns="0" anchor="ctr" anchorCtr="0"/>
          <a:lstStyle>
            <a:defPPr>
              <a:defRPr lang="de-DE"/>
            </a:defPPr>
            <a:lvl1pPr marL="0" algn="l" defTabSz="914400" rtl="0" eaLnBrk="1" latinLnBrk="0" hangingPunct="1">
              <a:defRPr lang="de-DE"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72866"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sz="1000" dirty="0"/>
              <a:t>IMAS International GmbH – 4829_EFA</a:t>
            </a: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8792" t="12171" r="53010" b="77246"/>
          <a:stretch/>
        </p:blipFill>
        <p:spPr bwMode="auto">
          <a:xfrm>
            <a:off x="6750521" y="6340903"/>
            <a:ext cx="818914"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Datumsplatzhalter 3"/>
          <p:cNvSpPr>
            <a:spLocks noGrp="1"/>
          </p:cNvSpPr>
          <p:nvPr>
            <p:ph type="dt" sz="half" idx="10"/>
          </p:nvPr>
        </p:nvSpPr>
        <p:spPr>
          <a:xfrm>
            <a:off x="403470" y="6356353"/>
            <a:ext cx="841131" cy="365125"/>
          </a:xfrm>
          <a:prstGeom prst="rect">
            <a:avLst/>
          </a:prstGeom>
        </p:spPr>
        <p:txBody>
          <a:bodyPr lIns="0" tIns="0" rIns="0" bIns="0" anchor="ctr" anchorCtr="0"/>
          <a:lstStyle>
            <a:lvl1pPr algn="l">
              <a:defRPr lang="de-DE" sz="1200" kern="1200" smtClean="0">
                <a:solidFill>
                  <a:schemeClr val="tx1">
                    <a:tint val="75000"/>
                  </a:schemeClr>
                </a:solidFill>
                <a:latin typeface="+mn-lt"/>
                <a:ea typeface="+mn-ea"/>
                <a:cs typeface="+mn-cs"/>
              </a:defRPr>
            </a:lvl1pPr>
          </a:lstStyle>
          <a:p>
            <a:fld id="{35EF6E3B-82CF-4F28-9EA8-9D64B14FAD16}" type="datetime1">
              <a:rPr lang="de-DE" smtClean="0"/>
              <a:t>10.09.2018</a:t>
            </a:fld>
            <a:endParaRPr lang="de-DE" dirty="0"/>
          </a:p>
        </p:txBody>
      </p:sp>
    </p:spTree>
    <p:extLst>
      <p:ext uri="{BB962C8B-B14F-4D97-AF65-F5344CB8AC3E}">
        <p14:creationId xmlns:p14="http://schemas.microsoft.com/office/powerpoint/2010/main" val="27538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8684FC8-1AED-4149-9C89-E7946613EA11}" type="datetimeFigureOut">
              <a:rPr lang="de-DE" smtClean="0"/>
              <a:t>10.09.2018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30462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C8684FC8-1AED-4149-9C89-E7946613EA11}" type="datetimeFigureOut">
              <a:rPr lang="de-DE" smtClean="0"/>
              <a:t>10.09.2018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91947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8684FC8-1AED-4149-9C89-E7946613EA11}" type="datetimeFigureOut">
              <a:rPr lang="de-DE" smtClean="0"/>
              <a:t>10.09.2018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160196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8684FC8-1AED-4149-9C89-E7946613EA11}" type="datetimeFigureOut">
              <a:rPr lang="de-DE" smtClean="0"/>
              <a:t>10.09.2018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260205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C8684FC8-1AED-4149-9C89-E7946613EA11}" type="datetimeFigureOut">
              <a:rPr lang="de-DE" smtClean="0"/>
              <a:t>10.09.2018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187010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8684FC8-1AED-4149-9C89-E7946613EA11}" type="datetimeFigureOut">
              <a:rPr lang="de-DE" smtClean="0"/>
              <a:t>10.09.2018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169007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8684FC8-1AED-4149-9C89-E7946613EA11}" type="datetimeFigureOut">
              <a:rPr lang="de-DE" smtClean="0"/>
              <a:t>10.09.2018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956059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C8684FC8-1AED-4149-9C89-E7946613EA11}" type="datetimeFigureOut">
              <a:rPr lang="de-DE" smtClean="0"/>
              <a:t>10.09.2018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339E22A-DF85-4291-A426-FFEF8FA17BAC}" type="slidenum">
              <a:rPr lang="de-DE" smtClean="0"/>
              <a:t>‹Nr.›</a:t>
            </a:fld>
            <a:endParaRPr lang="de-DE"/>
          </a:p>
        </p:txBody>
      </p:sp>
    </p:spTree>
    <p:extLst>
      <p:ext uri="{BB962C8B-B14F-4D97-AF65-F5344CB8AC3E}">
        <p14:creationId xmlns:p14="http://schemas.microsoft.com/office/powerpoint/2010/main" val="64922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84FC8-1AED-4149-9C89-E7946613EA11}" type="datetimeFigureOut">
              <a:rPr lang="de-DE" smtClean="0"/>
              <a:t>10.09.2018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9E22A-DF85-4291-A426-FFEF8FA17BAC}" type="slidenum">
              <a:rPr lang="de-DE" smtClean="0"/>
              <a:t>‹Nr.›</a:t>
            </a:fld>
            <a:endParaRPr lang="de-DE"/>
          </a:p>
        </p:txBody>
      </p:sp>
    </p:spTree>
    <p:extLst>
      <p:ext uri="{BB962C8B-B14F-4D97-AF65-F5344CB8AC3E}">
        <p14:creationId xmlns:p14="http://schemas.microsoft.com/office/powerpoint/2010/main" val="5837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8" r:id="rId14"/>
    <p:sldLayoutId id="2147483674" r:id="rId15"/>
    <p:sldLayoutId id="214748367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annes.Ring@tum.d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chart" Target="../charts/chart1.xml"/><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mailto:Johannes.Ring@tum.de" TargetMode="Externa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9.jpg"/><Relationship Id="rId5" Type="http://schemas.openxmlformats.org/officeDocument/2006/relationships/image" Target="../media/image5.wmf"/><Relationship Id="rId10" Type="http://schemas.openxmlformats.org/officeDocument/2006/relationships/image" Target="../media/image8.jpeg"/><Relationship Id="rId4" Type="http://schemas.openxmlformats.org/officeDocument/2006/relationships/image" Target="../media/image4.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dermatology.org.uk/index.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chart" Target="../charts/chart1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chart" Target="../charts/chart1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chart" Target="../charts/char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Microsoft_Excel_97-2003_Worksheet1.xls"/></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47500" lnSpcReduction="20000"/>
          </a:bodyPr>
          <a:lstStyle/>
          <a:p>
            <a:pPr>
              <a:defRPr/>
            </a:pPr>
            <a:r>
              <a:rPr lang="de-DE" altLang="de-DE" sz="4800" dirty="0" smtClean="0">
                <a:solidFill>
                  <a:schemeClr val="tx2">
                    <a:lumMod val="50000"/>
                  </a:schemeClr>
                </a:solidFill>
              </a:rPr>
              <a:t>J Ring, </a:t>
            </a:r>
          </a:p>
          <a:p>
            <a:pPr>
              <a:defRPr/>
            </a:pPr>
            <a:r>
              <a:rPr lang="de-DE" altLang="de-DE" sz="4800" dirty="0" smtClean="0">
                <a:solidFill>
                  <a:schemeClr val="tx2">
                    <a:lumMod val="50000"/>
                  </a:schemeClr>
                </a:solidFill>
              </a:rPr>
              <a:t>B </a:t>
            </a:r>
            <a:r>
              <a:rPr lang="de-DE" altLang="de-DE" sz="4800" dirty="0" err="1">
                <a:solidFill>
                  <a:schemeClr val="tx2">
                    <a:lumMod val="50000"/>
                  </a:schemeClr>
                </a:solidFill>
              </a:rPr>
              <a:t>Arents</a:t>
            </a:r>
            <a:r>
              <a:rPr lang="de-DE" altLang="de-DE" sz="4800" dirty="0">
                <a:solidFill>
                  <a:schemeClr val="tx2">
                    <a:lumMod val="50000"/>
                  </a:schemeClr>
                </a:solidFill>
              </a:rPr>
              <a:t>, U </a:t>
            </a:r>
            <a:r>
              <a:rPr lang="de-DE" altLang="de-DE" sz="4800" dirty="0" err="1">
                <a:solidFill>
                  <a:schemeClr val="tx2">
                    <a:lumMod val="50000"/>
                  </a:schemeClr>
                </a:solidFill>
              </a:rPr>
              <a:t>Mensing</a:t>
            </a:r>
            <a:r>
              <a:rPr lang="de-DE" altLang="de-DE" sz="4800" dirty="0">
                <a:solidFill>
                  <a:schemeClr val="tx2">
                    <a:lumMod val="50000"/>
                  </a:schemeClr>
                </a:solidFill>
              </a:rPr>
              <a:t>, IA Seitz, N Wettemann,  </a:t>
            </a:r>
            <a:r>
              <a:rPr lang="de-DE" altLang="de-DE" sz="4800" dirty="0" smtClean="0">
                <a:solidFill>
                  <a:schemeClr val="tx2">
                    <a:lumMod val="50000"/>
                  </a:schemeClr>
                </a:solidFill>
              </a:rPr>
              <a:t>                     G </a:t>
            </a:r>
            <a:r>
              <a:rPr lang="de-DE" altLang="de-DE" sz="4800" dirty="0">
                <a:solidFill>
                  <a:schemeClr val="tx2">
                    <a:lumMod val="50000"/>
                  </a:schemeClr>
                </a:solidFill>
              </a:rPr>
              <a:t>de Carlo, A Zink, A Finkwagner </a:t>
            </a:r>
          </a:p>
          <a:p>
            <a:pPr>
              <a:defRPr/>
            </a:pPr>
            <a:r>
              <a:rPr lang="de-DE" altLang="de-DE" sz="4800" dirty="0">
                <a:solidFill>
                  <a:schemeClr val="tx2">
                    <a:lumMod val="50000"/>
                  </a:schemeClr>
                </a:solidFill>
                <a:hlinkClick r:id="rId2"/>
              </a:rPr>
              <a:t>Johannes.Ring@tum.de</a:t>
            </a:r>
            <a:endParaRPr lang="de-DE" altLang="de-DE" sz="4800" dirty="0">
              <a:solidFill>
                <a:schemeClr val="tx2">
                  <a:lumMod val="50000"/>
                </a:schemeClr>
              </a:solidFill>
            </a:endParaRPr>
          </a:p>
          <a:p>
            <a:r>
              <a:rPr lang="es-ES" dirty="0" smtClean="0"/>
              <a:t>13.09.2018</a:t>
            </a:r>
            <a:endParaRPr lang="es-ES" dirty="0"/>
          </a:p>
        </p:txBody>
      </p:sp>
      <p:sp>
        <p:nvSpPr>
          <p:cNvPr id="4" name="Rectangle 2"/>
          <p:cNvSpPr>
            <a:spLocks noGrp="1" noChangeArrowheads="1"/>
          </p:cNvSpPr>
          <p:nvPr>
            <p:ph type="ctr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algn="ctr"/>
            <a:r>
              <a:rPr lang="de-DE" altLang="de-DE" sz="2400" dirty="0" err="1" smtClean="0">
                <a:latin typeface="Calibri" pitchFamily="34" charset="0"/>
              </a:rPr>
              <a:t>Atopic</a:t>
            </a:r>
            <a:r>
              <a:rPr lang="de-DE" altLang="de-DE" sz="2400" dirty="0" smtClean="0">
                <a:latin typeface="Calibri" pitchFamily="34" charset="0"/>
              </a:rPr>
              <a:t> </a:t>
            </a:r>
            <a:r>
              <a:rPr lang="de-DE" altLang="de-DE" sz="2400" dirty="0" err="1" smtClean="0">
                <a:latin typeface="Calibri" pitchFamily="34" charset="0"/>
              </a:rPr>
              <a:t>eczema</a:t>
            </a:r>
            <a:r>
              <a:rPr lang="de-DE" altLang="de-DE" sz="2400" dirty="0" smtClean="0">
                <a:latin typeface="Calibri" pitchFamily="34" charset="0"/>
              </a:rPr>
              <a:t>:  </a:t>
            </a:r>
            <a:r>
              <a:rPr lang="de-DE" altLang="de-DE" sz="2400" dirty="0" err="1" smtClean="0">
                <a:latin typeface="Calibri" pitchFamily="34" charset="0"/>
              </a:rPr>
              <a:t>burden</a:t>
            </a:r>
            <a:r>
              <a:rPr lang="de-DE" altLang="de-DE" sz="2400" dirty="0" smtClean="0">
                <a:latin typeface="Calibri" pitchFamily="34" charset="0"/>
              </a:rPr>
              <a:t> of </a:t>
            </a:r>
            <a:r>
              <a:rPr lang="de-DE" altLang="de-DE" sz="2400" dirty="0" err="1" smtClean="0">
                <a:latin typeface="Calibri" pitchFamily="34" charset="0"/>
              </a:rPr>
              <a:t>disease</a:t>
            </a:r>
            <a:r>
              <a:rPr lang="de-DE" altLang="de-DE" sz="2400" dirty="0" smtClean="0">
                <a:latin typeface="Calibri" pitchFamily="34" charset="0"/>
              </a:rPr>
              <a:t> and individual </a:t>
            </a:r>
            <a:r>
              <a:rPr lang="de-DE" altLang="de-DE" sz="2400" dirty="0" err="1" smtClean="0">
                <a:latin typeface="Calibri" pitchFamily="34" charset="0"/>
              </a:rPr>
              <a:t>suffering</a:t>
            </a:r>
            <a:r>
              <a:rPr lang="de-DE" altLang="de-DE" sz="2400" dirty="0" smtClean="0">
                <a:latin typeface="Calibri" pitchFamily="34" charset="0"/>
              </a:rPr>
              <a:t> –</a:t>
            </a:r>
          </a:p>
          <a:p>
            <a:pPr algn="ctr"/>
            <a:r>
              <a:rPr lang="de-DE" altLang="de-DE" sz="2400" dirty="0" err="1" smtClean="0">
                <a:latin typeface="Calibri" pitchFamily="34" charset="0"/>
              </a:rPr>
              <a:t>Results</a:t>
            </a:r>
            <a:r>
              <a:rPr lang="de-DE" altLang="de-DE" sz="2400" dirty="0" smtClean="0">
                <a:latin typeface="Calibri" pitchFamily="34" charset="0"/>
              </a:rPr>
              <a:t> </a:t>
            </a:r>
            <a:r>
              <a:rPr lang="de-DE" altLang="de-DE" sz="2400" dirty="0" err="1" smtClean="0">
                <a:latin typeface="Calibri" pitchFamily="34" charset="0"/>
              </a:rPr>
              <a:t>from</a:t>
            </a:r>
            <a:r>
              <a:rPr lang="de-DE" altLang="de-DE" sz="2400" dirty="0" smtClean="0">
                <a:latin typeface="Calibri" pitchFamily="34" charset="0"/>
              </a:rPr>
              <a:t> </a:t>
            </a:r>
            <a:r>
              <a:rPr lang="de-DE" altLang="de-DE" sz="2400" dirty="0" err="1" smtClean="0">
                <a:latin typeface="Calibri" pitchFamily="34" charset="0"/>
              </a:rPr>
              <a:t>the</a:t>
            </a:r>
            <a:r>
              <a:rPr lang="de-DE" altLang="de-DE" sz="2400" dirty="0" smtClean="0">
                <a:latin typeface="Calibri" pitchFamily="34" charset="0"/>
              </a:rPr>
              <a:t> EFA </a:t>
            </a:r>
            <a:r>
              <a:rPr lang="de-DE" altLang="de-DE" sz="2400" dirty="0" err="1" smtClean="0">
                <a:latin typeface="Calibri" pitchFamily="34" charset="0"/>
              </a:rPr>
              <a:t>Atopic</a:t>
            </a:r>
            <a:r>
              <a:rPr lang="de-DE" altLang="de-DE" sz="2400" dirty="0" smtClean="0">
                <a:latin typeface="Calibri" pitchFamily="34" charset="0"/>
              </a:rPr>
              <a:t> </a:t>
            </a:r>
            <a:r>
              <a:rPr lang="de-DE" altLang="de-DE" sz="2400" dirty="0" err="1" smtClean="0">
                <a:latin typeface="Calibri" pitchFamily="34" charset="0"/>
              </a:rPr>
              <a:t>Eczema</a:t>
            </a:r>
            <a:r>
              <a:rPr lang="de-DE" altLang="de-DE" sz="2400" dirty="0" smtClean="0">
                <a:latin typeface="Calibri" pitchFamily="34" charset="0"/>
              </a:rPr>
              <a:t> Survey</a:t>
            </a:r>
            <a:endParaRPr lang="de-DE" altLang="de-DE" sz="2400" dirty="0">
              <a:latin typeface="Calibri" pitchFamily="34" charset="0"/>
            </a:endParaRPr>
          </a:p>
        </p:txBody>
      </p:sp>
    </p:spTree>
    <p:extLst>
      <p:ext uri="{BB962C8B-B14F-4D97-AF65-F5344CB8AC3E}">
        <p14:creationId xmlns:p14="http://schemas.microsoft.com/office/powerpoint/2010/main" val="3176475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5-18 at 17.03.27.png"/>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609600" y="1412776"/>
            <a:ext cx="7924800" cy="4914900"/>
          </a:xfrm>
          <a:prstGeom prst="rect">
            <a:avLst/>
          </a:prstGeom>
        </p:spPr>
      </p:pic>
      <p:sp>
        <p:nvSpPr>
          <p:cNvPr id="2" name="Title 1"/>
          <p:cNvSpPr>
            <a:spLocks noGrp="1"/>
          </p:cNvSpPr>
          <p:nvPr>
            <p:ph type="title"/>
          </p:nvPr>
        </p:nvSpPr>
        <p:spPr/>
        <p:txBody>
          <a:bodyPr>
            <a:normAutofit/>
          </a:bodyPr>
          <a:lstStyle/>
          <a:p>
            <a:r>
              <a:rPr lang="en-US" sz="2800" b="1" dirty="0" smtClean="0"/>
              <a:t>The burden of disease in </a:t>
            </a:r>
            <a:r>
              <a:rPr lang="en-US" sz="2800" b="1" dirty="0" smtClean="0"/>
              <a:t>AE </a:t>
            </a:r>
            <a:r>
              <a:rPr lang="en-US" sz="2800" b="1" dirty="0" smtClean="0"/>
              <a:t>is multi-dimensional</a:t>
            </a:r>
            <a:endParaRPr lang="en-US" sz="2800" b="1" dirty="0"/>
          </a:p>
        </p:txBody>
      </p:sp>
      <p:sp>
        <p:nvSpPr>
          <p:cNvPr id="4" name="Rectangle 3"/>
          <p:cNvSpPr/>
          <p:nvPr/>
        </p:nvSpPr>
        <p:spPr>
          <a:xfrm>
            <a:off x="323528" y="6309320"/>
            <a:ext cx="8280920" cy="523220"/>
          </a:xfrm>
          <a:prstGeom prst="rect">
            <a:avLst/>
          </a:prstGeom>
        </p:spPr>
        <p:txBody>
          <a:bodyPr wrap="square">
            <a:spAutoFit/>
          </a:bodyPr>
          <a:lstStyle/>
          <a:p>
            <a:pPr algn="ctr"/>
            <a:r>
              <a:rPr lang="en-US" sz="1400" i="1" dirty="0" err="1"/>
              <a:t>Vieluf</a:t>
            </a:r>
            <a:r>
              <a:rPr lang="en-US" sz="1400" i="1" dirty="0"/>
              <a:t> D</a:t>
            </a:r>
            <a:r>
              <a:rPr lang="en-US" sz="1400" i="1" dirty="0" smtClean="0"/>
              <a:t>. et al. Complications and Diseases Associated with Atopic Eczema. in “Handbook of Atopic Eczema” (Ring et al </a:t>
            </a:r>
            <a:r>
              <a:rPr lang="en-US" sz="1400" i="1" dirty="0" err="1" smtClean="0"/>
              <a:t>eds</a:t>
            </a:r>
            <a:r>
              <a:rPr lang="en-US" sz="1400" i="1" dirty="0" smtClean="0"/>
              <a:t>) Springer, Berlin  </a:t>
            </a:r>
            <a:r>
              <a:rPr lang="en-US" sz="1400" i="1" dirty="0"/>
              <a:t>2006</a:t>
            </a:r>
          </a:p>
        </p:txBody>
      </p:sp>
      <p:sp>
        <p:nvSpPr>
          <p:cNvPr id="5" name="Rectangle 4"/>
          <p:cNvSpPr/>
          <p:nvPr/>
        </p:nvSpPr>
        <p:spPr>
          <a:xfrm>
            <a:off x="2699792" y="2996952"/>
            <a:ext cx="3672408" cy="584776"/>
          </a:xfrm>
          <a:prstGeom prst="rect">
            <a:avLst/>
          </a:prstGeom>
        </p:spPr>
        <p:txBody>
          <a:bodyPr wrap="square">
            <a:spAutoFit/>
          </a:bodyPr>
          <a:lstStyle/>
          <a:p>
            <a:pPr algn="ctr"/>
            <a:r>
              <a:rPr lang="en-US" sz="3200" b="1" dirty="0" smtClean="0">
                <a:solidFill>
                  <a:srgbClr val="1F497D"/>
                </a:solidFill>
              </a:rPr>
              <a:t>AE </a:t>
            </a:r>
            <a:r>
              <a:rPr lang="en-US" sz="3200" b="1" dirty="0">
                <a:solidFill>
                  <a:srgbClr val="1F497D"/>
                </a:solidFill>
              </a:rPr>
              <a:t>symptoms</a:t>
            </a:r>
          </a:p>
        </p:txBody>
      </p:sp>
      <p:sp>
        <p:nvSpPr>
          <p:cNvPr id="6" name="Rectangle 5"/>
          <p:cNvSpPr/>
          <p:nvPr/>
        </p:nvSpPr>
        <p:spPr>
          <a:xfrm>
            <a:off x="6012160" y="2276872"/>
            <a:ext cx="1980029" cy="369332"/>
          </a:xfrm>
          <a:prstGeom prst="rect">
            <a:avLst/>
          </a:prstGeom>
        </p:spPr>
        <p:txBody>
          <a:bodyPr wrap="none">
            <a:spAutoFit/>
          </a:bodyPr>
          <a:lstStyle/>
          <a:p>
            <a:r>
              <a:rPr lang="en-US" dirty="0" smtClean="0"/>
              <a:t>Bacterial infections</a:t>
            </a:r>
            <a:endParaRPr lang="en-US" dirty="0"/>
          </a:p>
        </p:txBody>
      </p:sp>
      <p:sp>
        <p:nvSpPr>
          <p:cNvPr id="7" name="Rectangle 6"/>
          <p:cNvSpPr/>
          <p:nvPr/>
        </p:nvSpPr>
        <p:spPr>
          <a:xfrm>
            <a:off x="7164288" y="2996952"/>
            <a:ext cx="1583862" cy="369332"/>
          </a:xfrm>
          <a:prstGeom prst="rect">
            <a:avLst/>
          </a:prstGeom>
        </p:spPr>
        <p:txBody>
          <a:bodyPr wrap="none">
            <a:spAutoFit/>
          </a:bodyPr>
          <a:lstStyle/>
          <a:p>
            <a:r>
              <a:rPr lang="en-US" dirty="0" smtClean="0"/>
              <a:t>Viral infections</a:t>
            </a:r>
            <a:endParaRPr lang="en-US" dirty="0"/>
          </a:p>
        </p:txBody>
      </p:sp>
      <p:sp>
        <p:nvSpPr>
          <p:cNvPr id="8" name="Rectangle 7"/>
          <p:cNvSpPr/>
          <p:nvPr/>
        </p:nvSpPr>
        <p:spPr>
          <a:xfrm>
            <a:off x="6660232" y="3645024"/>
            <a:ext cx="1776711" cy="369332"/>
          </a:xfrm>
          <a:prstGeom prst="rect">
            <a:avLst/>
          </a:prstGeom>
        </p:spPr>
        <p:txBody>
          <a:bodyPr wrap="none">
            <a:spAutoFit/>
          </a:bodyPr>
          <a:lstStyle/>
          <a:p>
            <a:r>
              <a:rPr lang="en-US" dirty="0" smtClean="0"/>
              <a:t>Fungal infections</a:t>
            </a:r>
            <a:endParaRPr lang="en-US" dirty="0"/>
          </a:p>
        </p:txBody>
      </p:sp>
      <p:sp>
        <p:nvSpPr>
          <p:cNvPr id="9" name="Rectangle 8"/>
          <p:cNvSpPr/>
          <p:nvPr/>
        </p:nvSpPr>
        <p:spPr>
          <a:xfrm>
            <a:off x="6804248" y="4437112"/>
            <a:ext cx="833544" cy="369332"/>
          </a:xfrm>
          <a:prstGeom prst="rect">
            <a:avLst/>
          </a:prstGeom>
        </p:spPr>
        <p:txBody>
          <a:bodyPr wrap="none">
            <a:spAutoFit/>
          </a:bodyPr>
          <a:lstStyle/>
          <a:p>
            <a:r>
              <a:rPr lang="en-US" dirty="0" smtClean="0"/>
              <a:t>Vitiligo</a:t>
            </a:r>
            <a:endParaRPr lang="en-US" dirty="0"/>
          </a:p>
        </p:txBody>
      </p:sp>
      <p:sp>
        <p:nvSpPr>
          <p:cNvPr id="10" name="Rectangle 9"/>
          <p:cNvSpPr/>
          <p:nvPr/>
        </p:nvSpPr>
        <p:spPr>
          <a:xfrm>
            <a:off x="5292080" y="1700808"/>
            <a:ext cx="986268" cy="369332"/>
          </a:xfrm>
          <a:prstGeom prst="rect">
            <a:avLst/>
          </a:prstGeom>
        </p:spPr>
        <p:txBody>
          <a:bodyPr wrap="none">
            <a:spAutoFit/>
          </a:bodyPr>
          <a:lstStyle/>
          <a:p>
            <a:r>
              <a:rPr lang="en-US" dirty="0" smtClean="0"/>
              <a:t>Allergies</a:t>
            </a:r>
            <a:endParaRPr lang="en-US" dirty="0"/>
          </a:p>
        </p:txBody>
      </p:sp>
      <p:sp>
        <p:nvSpPr>
          <p:cNvPr id="11" name="Rectangle 10"/>
          <p:cNvSpPr/>
          <p:nvPr/>
        </p:nvSpPr>
        <p:spPr>
          <a:xfrm>
            <a:off x="2627784" y="1916832"/>
            <a:ext cx="2524887" cy="369332"/>
          </a:xfrm>
          <a:prstGeom prst="rect">
            <a:avLst/>
          </a:prstGeom>
        </p:spPr>
        <p:txBody>
          <a:bodyPr wrap="none">
            <a:spAutoFit/>
          </a:bodyPr>
          <a:lstStyle/>
          <a:p>
            <a:r>
              <a:rPr lang="en-US" dirty="0" err="1" smtClean="0"/>
              <a:t>Psychologic</a:t>
            </a:r>
            <a:r>
              <a:rPr lang="en-US" dirty="0" smtClean="0"/>
              <a:t> disturbances</a:t>
            </a:r>
            <a:endParaRPr lang="en-US" dirty="0"/>
          </a:p>
        </p:txBody>
      </p:sp>
      <p:sp>
        <p:nvSpPr>
          <p:cNvPr id="12" name="Rectangle 11"/>
          <p:cNvSpPr/>
          <p:nvPr/>
        </p:nvSpPr>
        <p:spPr>
          <a:xfrm>
            <a:off x="611560" y="3851756"/>
            <a:ext cx="2310060" cy="369332"/>
          </a:xfrm>
          <a:prstGeom prst="rect">
            <a:avLst/>
          </a:prstGeom>
        </p:spPr>
        <p:txBody>
          <a:bodyPr wrap="none">
            <a:spAutoFit/>
          </a:bodyPr>
          <a:lstStyle/>
          <a:p>
            <a:r>
              <a:rPr lang="en-US" dirty="0" smtClean="0"/>
              <a:t>Cardiovascular disease</a:t>
            </a:r>
            <a:endParaRPr lang="en-US" dirty="0"/>
          </a:p>
        </p:txBody>
      </p:sp>
      <p:sp>
        <p:nvSpPr>
          <p:cNvPr id="13" name="Rectangle 12"/>
          <p:cNvSpPr/>
          <p:nvPr/>
        </p:nvSpPr>
        <p:spPr>
          <a:xfrm>
            <a:off x="2555776" y="4797152"/>
            <a:ext cx="895310" cy="369332"/>
          </a:xfrm>
          <a:prstGeom prst="rect">
            <a:avLst/>
          </a:prstGeom>
        </p:spPr>
        <p:txBody>
          <a:bodyPr wrap="none">
            <a:spAutoFit/>
          </a:bodyPr>
          <a:lstStyle/>
          <a:p>
            <a:r>
              <a:rPr lang="en-US" dirty="0" smtClean="0"/>
              <a:t>Tumors</a:t>
            </a:r>
            <a:endParaRPr lang="en-US" dirty="0"/>
          </a:p>
        </p:txBody>
      </p:sp>
      <p:sp>
        <p:nvSpPr>
          <p:cNvPr id="14" name="Rectangle 13"/>
          <p:cNvSpPr/>
          <p:nvPr/>
        </p:nvSpPr>
        <p:spPr>
          <a:xfrm>
            <a:off x="539552" y="4509120"/>
            <a:ext cx="1547682" cy="369332"/>
          </a:xfrm>
          <a:prstGeom prst="rect">
            <a:avLst/>
          </a:prstGeom>
        </p:spPr>
        <p:txBody>
          <a:bodyPr wrap="none">
            <a:spAutoFit/>
          </a:bodyPr>
          <a:lstStyle/>
          <a:p>
            <a:r>
              <a:rPr lang="en-US" dirty="0" smtClean="0"/>
              <a:t>Ocular disease</a:t>
            </a:r>
            <a:endParaRPr lang="en-US" dirty="0"/>
          </a:p>
        </p:txBody>
      </p:sp>
      <p:sp>
        <p:nvSpPr>
          <p:cNvPr id="15" name="Rectangle 14"/>
          <p:cNvSpPr/>
          <p:nvPr/>
        </p:nvSpPr>
        <p:spPr>
          <a:xfrm>
            <a:off x="1711883" y="5507940"/>
            <a:ext cx="2428069" cy="369332"/>
          </a:xfrm>
          <a:prstGeom prst="rect">
            <a:avLst/>
          </a:prstGeom>
        </p:spPr>
        <p:txBody>
          <a:bodyPr wrap="none">
            <a:spAutoFit/>
          </a:bodyPr>
          <a:lstStyle/>
          <a:p>
            <a:r>
              <a:rPr lang="en-US" dirty="0" smtClean="0"/>
              <a:t>Gastrointestinal disease</a:t>
            </a:r>
            <a:endParaRPr lang="en-US" dirty="0"/>
          </a:p>
        </p:txBody>
      </p:sp>
      <p:sp>
        <p:nvSpPr>
          <p:cNvPr id="16" name="Rectangle 15"/>
          <p:cNvSpPr/>
          <p:nvPr/>
        </p:nvSpPr>
        <p:spPr>
          <a:xfrm>
            <a:off x="3563888" y="5013176"/>
            <a:ext cx="1878602" cy="369332"/>
          </a:xfrm>
          <a:prstGeom prst="rect">
            <a:avLst/>
          </a:prstGeom>
        </p:spPr>
        <p:txBody>
          <a:bodyPr wrap="none">
            <a:spAutoFit/>
          </a:bodyPr>
          <a:lstStyle/>
          <a:p>
            <a:r>
              <a:rPr lang="en-US" dirty="0" smtClean="0"/>
              <a:t>Metabolic disease</a:t>
            </a:r>
            <a:endParaRPr lang="en-US" dirty="0"/>
          </a:p>
        </p:txBody>
      </p:sp>
      <p:sp>
        <p:nvSpPr>
          <p:cNvPr id="17" name="Rectangle 16"/>
          <p:cNvSpPr/>
          <p:nvPr/>
        </p:nvSpPr>
        <p:spPr>
          <a:xfrm>
            <a:off x="6372200" y="5517232"/>
            <a:ext cx="1584313" cy="369332"/>
          </a:xfrm>
          <a:prstGeom prst="rect">
            <a:avLst/>
          </a:prstGeom>
        </p:spPr>
        <p:txBody>
          <a:bodyPr wrap="none">
            <a:spAutoFit/>
          </a:bodyPr>
          <a:lstStyle/>
          <a:p>
            <a:r>
              <a:rPr lang="en-US" dirty="0" smtClean="0"/>
              <a:t>Hair anomalies</a:t>
            </a:r>
            <a:endParaRPr lang="en-US" dirty="0"/>
          </a:p>
        </p:txBody>
      </p:sp>
      <p:sp>
        <p:nvSpPr>
          <p:cNvPr id="18" name="Rectangle 17"/>
          <p:cNvSpPr/>
          <p:nvPr/>
        </p:nvSpPr>
        <p:spPr>
          <a:xfrm>
            <a:off x="4211960" y="3861048"/>
            <a:ext cx="1992853" cy="369332"/>
          </a:xfrm>
          <a:prstGeom prst="rect">
            <a:avLst/>
          </a:prstGeom>
        </p:spPr>
        <p:txBody>
          <a:bodyPr wrap="none">
            <a:spAutoFit/>
          </a:bodyPr>
          <a:lstStyle/>
          <a:p>
            <a:r>
              <a:rPr lang="en-US" dirty="0" smtClean="0"/>
              <a:t>Genetic syndromes</a:t>
            </a:r>
            <a:endParaRPr lang="en-US" dirty="0"/>
          </a:p>
        </p:txBody>
      </p:sp>
      <p:sp>
        <p:nvSpPr>
          <p:cNvPr id="19" name="Rectangle 18"/>
          <p:cNvSpPr/>
          <p:nvPr/>
        </p:nvSpPr>
        <p:spPr>
          <a:xfrm>
            <a:off x="467544" y="2564904"/>
            <a:ext cx="2699928" cy="369332"/>
          </a:xfrm>
          <a:prstGeom prst="rect">
            <a:avLst/>
          </a:prstGeom>
        </p:spPr>
        <p:txBody>
          <a:bodyPr wrap="none">
            <a:spAutoFit/>
          </a:bodyPr>
          <a:lstStyle/>
          <a:p>
            <a:r>
              <a:rPr lang="en-US" dirty="0" smtClean="0"/>
              <a:t>Impact on family members</a:t>
            </a:r>
            <a:endParaRPr lang="en-US" dirty="0"/>
          </a:p>
        </p:txBody>
      </p:sp>
      <p:sp>
        <p:nvSpPr>
          <p:cNvPr id="20" name="Rectangle 19"/>
          <p:cNvSpPr/>
          <p:nvPr/>
        </p:nvSpPr>
        <p:spPr>
          <a:xfrm>
            <a:off x="251520" y="3212976"/>
            <a:ext cx="2011826" cy="369332"/>
          </a:xfrm>
          <a:prstGeom prst="rect">
            <a:avLst/>
          </a:prstGeom>
        </p:spPr>
        <p:txBody>
          <a:bodyPr wrap="none">
            <a:spAutoFit/>
          </a:bodyPr>
          <a:lstStyle/>
          <a:p>
            <a:r>
              <a:rPr lang="en-US" dirty="0" smtClean="0"/>
              <a:t>Loss of productivity</a:t>
            </a:r>
            <a:endParaRPr lang="en-US" dirty="0"/>
          </a:p>
        </p:txBody>
      </p:sp>
      <p:sp>
        <p:nvSpPr>
          <p:cNvPr id="21" name="Textfeld 20"/>
          <p:cNvSpPr txBox="1"/>
          <p:nvPr/>
        </p:nvSpPr>
        <p:spPr>
          <a:xfrm>
            <a:off x="6948264" y="6525344"/>
            <a:ext cx="2127698" cy="369332"/>
          </a:xfrm>
          <a:prstGeom prst="rect">
            <a:avLst/>
          </a:prstGeom>
          <a:noFill/>
        </p:spPr>
        <p:txBody>
          <a:bodyPr wrap="none" rtlCol="0">
            <a:spAutoFit/>
          </a:bodyPr>
          <a:lstStyle/>
          <a:p>
            <a:r>
              <a:rPr lang="de-DE" dirty="0" err="1" smtClean="0"/>
              <a:t>From</a:t>
            </a:r>
            <a:r>
              <a:rPr lang="de-DE" dirty="0" smtClean="0"/>
              <a:t> Jan Gutermuth</a:t>
            </a:r>
            <a:endParaRPr lang="de-DE" dirty="0"/>
          </a:p>
        </p:txBody>
      </p:sp>
    </p:spTree>
    <p:extLst>
      <p:ext uri="{BB962C8B-B14F-4D97-AF65-F5344CB8AC3E}">
        <p14:creationId xmlns:p14="http://schemas.microsoft.com/office/powerpoint/2010/main" val="3535312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3908425" y="1365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de-DE" altLang="de-DE" sz="1000"/>
          </a:p>
        </p:txBody>
      </p:sp>
      <p:sp>
        <p:nvSpPr>
          <p:cNvPr id="399368" name="Rectangle 8"/>
          <p:cNvSpPr>
            <a:spLocks noChangeArrowheads="1"/>
          </p:cNvSpPr>
          <p:nvPr/>
        </p:nvSpPr>
        <p:spPr bwMode="auto">
          <a:xfrm>
            <a:off x="457200" y="44624"/>
            <a:ext cx="8229600" cy="1371600"/>
          </a:xfrm>
          <a:prstGeom prst="rect">
            <a:avLst/>
          </a:prstGeom>
          <a:noFill/>
          <a:ln w="9525">
            <a:noFill/>
            <a:miter lim="800000"/>
            <a:headEnd/>
            <a:tailEnd/>
          </a:ln>
          <a:effectLst/>
        </p:spPr>
        <p:txBody>
          <a:bodyPr anchor="ctr"/>
          <a:lstStyle/>
          <a:p>
            <a:pPr algn="ctr">
              <a:defRPr/>
            </a:pPr>
            <a:r>
              <a:rPr lang="de-DE" sz="3200" b="1" dirty="0" smtClean="0">
                <a:latin typeface="Calibri" pitchFamily="34" charset="0"/>
                <a:ea typeface="+mn-ea"/>
              </a:rPr>
              <a:t>Quality of Life (</a:t>
            </a:r>
            <a:r>
              <a:rPr lang="de-DE" sz="3200" b="1" dirty="0" err="1" smtClean="0">
                <a:latin typeface="Calibri" pitchFamily="34" charset="0"/>
                <a:ea typeface="+mn-ea"/>
              </a:rPr>
              <a:t>QoL</a:t>
            </a:r>
            <a:r>
              <a:rPr lang="de-DE" sz="3200" b="1" dirty="0" smtClean="0">
                <a:latin typeface="Calibri" pitchFamily="34" charset="0"/>
                <a:ea typeface="+mn-ea"/>
              </a:rPr>
              <a:t>) </a:t>
            </a:r>
            <a:r>
              <a:rPr lang="de-DE" sz="3200" b="1" dirty="0" err="1">
                <a:latin typeface="Calibri" pitchFamily="34" charset="0"/>
                <a:ea typeface="+mn-ea"/>
              </a:rPr>
              <a:t>impairment</a:t>
            </a:r>
            <a:r>
              <a:rPr lang="de-DE" sz="3200" b="1" dirty="0">
                <a:latin typeface="Calibri" pitchFamily="34" charset="0"/>
                <a:ea typeface="+mn-ea"/>
              </a:rPr>
              <a:t> </a:t>
            </a:r>
            <a:r>
              <a:rPr lang="de-DE" sz="3200" b="1" dirty="0" smtClean="0">
                <a:latin typeface="Calibri" pitchFamily="34" charset="0"/>
                <a:ea typeface="+mn-ea"/>
              </a:rPr>
              <a:t>due </a:t>
            </a:r>
            <a:r>
              <a:rPr lang="de-DE" sz="3200" b="1" dirty="0" err="1" smtClean="0">
                <a:latin typeface="Calibri" pitchFamily="34" charset="0"/>
                <a:ea typeface="+mn-ea"/>
              </a:rPr>
              <a:t>to</a:t>
            </a:r>
            <a:r>
              <a:rPr lang="de-DE" sz="3200" b="1" dirty="0" smtClean="0">
                <a:latin typeface="Calibri" pitchFamily="34" charset="0"/>
                <a:ea typeface="+mn-ea"/>
              </a:rPr>
              <a:t> </a:t>
            </a:r>
            <a:r>
              <a:rPr lang="de-DE" sz="3200" b="1" dirty="0" err="1" smtClean="0">
                <a:latin typeface="Calibri" pitchFamily="34" charset="0"/>
                <a:ea typeface="+mn-ea"/>
              </a:rPr>
              <a:t>various</a:t>
            </a:r>
            <a:r>
              <a:rPr lang="de-DE" sz="3200" b="1" dirty="0" smtClean="0">
                <a:latin typeface="Calibri" pitchFamily="34" charset="0"/>
                <a:ea typeface="+mn-ea"/>
              </a:rPr>
              <a:t> </a:t>
            </a:r>
            <a:r>
              <a:rPr lang="de-DE" sz="3200" b="1" dirty="0" err="1" smtClean="0">
                <a:latin typeface="Calibri" pitchFamily="34" charset="0"/>
                <a:ea typeface="+mn-ea"/>
              </a:rPr>
              <a:t>diseases</a:t>
            </a:r>
            <a:r>
              <a:rPr lang="de-DE" sz="3200" b="1" dirty="0" smtClean="0">
                <a:latin typeface="Calibri" pitchFamily="34" charset="0"/>
                <a:ea typeface="+mn-ea"/>
              </a:rPr>
              <a:t> in </a:t>
            </a:r>
            <a:r>
              <a:rPr lang="de-DE" sz="3200" b="1" dirty="0" err="1">
                <a:latin typeface="Calibri" pitchFamily="34" charset="0"/>
                <a:ea typeface="+mn-ea"/>
              </a:rPr>
              <a:t>children</a:t>
            </a:r>
            <a:endParaRPr lang="de-DE" sz="3200" b="1" dirty="0">
              <a:latin typeface="Calibri" pitchFamily="34" charset="0"/>
              <a:ea typeface="+mn-ea"/>
            </a:endParaRPr>
          </a:p>
        </p:txBody>
      </p:sp>
      <p:pic>
        <p:nvPicPr>
          <p:cNvPr id="1229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365250"/>
            <a:ext cx="74977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feld 2"/>
          <p:cNvSpPr txBox="1">
            <a:spLocks noChangeArrowheads="1"/>
          </p:cNvSpPr>
          <p:nvPr/>
        </p:nvSpPr>
        <p:spPr bwMode="auto">
          <a:xfrm>
            <a:off x="3492500" y="6453188"/>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de-DE" altLang="de-DE" sz="1000"/>
              <a:t>Beattie et al. Br J Dermatol 2006</a:t>
            </a:r>
          </a:p>
        </p:txBody>
      </p:sp>
      <p:sp>
        <p:nvSpPr>
          <p:cNvPr id="12294" name="Textfeld 3"/>
          <p:cNvSpPr txBox="1">
            <a:spLocks noChangeArrowheads="1"/>
          </p:cNvSpPr>
          <p:nvPr/>
        </p:nvSpPr>
        <p:spPr bwMode="auto">
          <a:xfrm>
            <a:off x="7512050" y="3429000"/>
            <a:ext cx="13811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de-DE" altLang="de-DE" sz="1000" dirty="0" err="1"/>
              <a:t>Children‘s</a:t>
            </a:r>
            <a:r>
              <a:rPr lang="de-DE" altLang="de-DE" sz="1000" dirty="0"/>
              <a:t> Life Quality Index </a:t>
            </a:r>
            <a:r>
              <a:rPr lang="de-DE" altLang="de-DE" sz="1000" dirty="0" err="1"/>
              <a:t>scores</a:t>
            </a:r>
            <a:r>
              <a:rPr lang="de-DE" altLang="de-DE" sz="1000" dirty="0"/>
              <a:t> for 540 </a:t>
            </a:r>
            <a:r>
              <a:rPr lang="de-DE" altLang="de-DE" sz="1000" dirty="0" err="1"/>
              <a:t>children</a:t>
            </a:r>
            <a:r>
              <a:rPr lang="de-DE" altLang="de-DE" sz="1000" dirty="0"/>
              <a:t>, 379 </a:t>
            </a:r>
            <a:r>
              <a:rPr lang="de-DE" altLang="de-DE" sz="1000" dirty="0" err="1"/>
              <a:t>with</a:t>
            </a:r>
            <a:r>
              <a:rPr lang="de-DE" altLang="de-DE" sz="1000" dirty="0"/>
              <a:t> </a:t>
            </a:r>
            <a:r>
              <a:rPr lang="de-DE" altLang="de-DE" sz="1000" dirty="0" err="1"/>
              <a:t>chronic</a:t>
            </a:r>
            <a:r>
              <a:rPr lang="de-DE" altLang="de-DE" sz="1000" dirty="0"/>
              <a:t> </a:t>
            </a:r>
            <a:r>
              <a:rPr lang="de-DE" altLang="de-DE" sz="1000" dirty="0" err="1"/>
              <a:t>skin</a:t>
            </a:r>
            <a:r>
              <a:rPr lang="de-DE" altLang="de-DE" sz="1000" dirty="0"/>
              <a:t> </a:t>
            </a:r>
            <a:r>
              <a:rPr lang="de-DE" altLang="de-DE" sz="1000" dirty="0" err="1" smtClean="0"/>
              <a:t>diseases</a:t>
            </a:r>
            <a:r>
              <a:rPr lang="de-DE" altLang="de-DE" sz="1000" dirty="0" smtClean="0"/>
              <a:t> </a:t>
            </a:r>
            <a:r>
              <a:rPr lang="de-DE" altLang="de-DE" sz="1000" dirty="0"/>
              <a:t>and 161 </a:t>
            </a:r>
            <a:r>
              <a:rPr lang="de-DE" altLang="de-DE" sz="1000" dirty="0" err="1"/>
              <a:t>with</a:t>
            </a:r>
            <a:r>
              <a:rPr lang="de-DE" altLang="de-DE" sz="1000" dirty="0"/>
              <a:t> </a:t>
            </a:r>
            <a:r>
              <a:rPr lang="de-DE" altLang="de-DE" sz="1000" dirty="0" err="1"/>
              <a:t>other</a:t>
            </a:r>
            <a:r>
              <a:rPr lang="de-DE" altLang="de-DE" sz="1000" dirty="0"/>
              <a:t> </a:t>
            </a:r>
            <a:r>
              <a:rPr lang="de-DE" altLang="de-DE" sz="1000" dirty="0" err="1"/>
              <a:t>chronic</a:t>
            </a:r>
            <a:r>
              <a:rPr lang="de-DE" altLang="de-DE" sz="1000" dirty="0"/>
              <a:t> </a:t>
            </a:r>
            <a:r>
              <a:rPr lang="de-DE" altLang="de-DE" sz="1000" dirty="0" err="1" smtClean="0"/>
              <a:t>diseases</a:t>
            </a:r>
            <a:endParaRPr lang="de-DE" altLang="de-DE" sz="1000" dirty="0"/>
          </a:p>
        </p:txBody>
      </p:sp>
    </p:spTree>
    <p:extLst>
      <p:ext uri="{BB962C8B-B14F-4D97-AF65-F5344CB8AC3E}">
        <p14:creationId xmlns:p14="http://schemas.microsoft.com/office/powerpoint/2010/main" val="2867179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 2"/>
          <p:cNvGraphicFramePr/>
          <p:nvPr>
            <p:extLst>
              <p:ext uri="{D42A27DB-BD31-4B8C-83A1-F6EECF244321}">
                <p14:modId xmlns:p14="http://schemas.microsoft.com/office/powerpoint/2010/main" val="2810364981"/>
              </p:ext>
            </p:extLst>
          </p:nvPr>
        </p:nvGraphicFramePr>
        <p:xfrm>
          <a:off x="2006660" y="2132856"/>
          <a:ext cx="4716524" cy="37084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a:xfrm>
            <a:off x="146745" y="-171400"/>
            <a:ext cx="8360639" cy="615648"/>
          </a:xfrm>
        </p:spPr>
        <p:txBody>
          <a:bodyPr/>
          <a:lstStyle/>
          <a:p>
            <a:r>
              <a:rPr lang="de-DE" sz="2000" dirty="0" smtClean="0"/>
              <a:t>The EFA </a:t>
            </a:r>
            <a:r>
              <a:rPr lang="de-DE" sz="2000" dirty="0" err="1" smtClean="0"/>
              <a:t>Atopic</a:t>
            </a:r>
            <a:r>
              <a:rPr lang="de-DE" sz="2000" dirty="0" smtClean="0"/>
              <a:t> </a:t>
            </a:r>
            <a:r>
              <a:rPr lang="de-DE" sz="2000" dirty="0" err="1" smtClean="0"/>
              <a:t>Eczema</a:t>
            </a:r>
            <a:r>
              <a:rPr lang="de-DE" sz="2000" dirty="0" smtClean="0"/>
              <a:t> Survey:  Countries/</a:t>
            </a:r>
            <a:r>
              <a:rPr lang="de-DE" sz="2000" dirty="0" err="1" smtClean="0"/>
              <a:t>number</a:t>
            </a:r>
            <a:r>
              <a:rPr lang="de-DE" sz="2000" dirty="0" smtClean="0"/>
              <a:t> </a:t>
            </a:r>
            <a:r>
              <a:rPr lang="de-DE" sz="2000" dirty="0"/>
              <a:t>of </a:t>
            </a:r>
            <a:r>
              <a:rPr lang="de-DE" sz="2000" dirty="0" err="1"/>
              <a:t>interviews</a:t>
            </a:r>
            <a:endParaRPr lang="de-DE" sz="2000"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994943"/>
            <a:ext cx="600000" cy="36000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27" y="1556792"/>
            <a:ext cx="540000" cy="360000"/>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452" y="2132856"/>
            <a:ext cx="540135" cy="360000"/>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127" y="2672916"/>
            <a:ext cx="540135" cy="360000"/>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3212976"/>
            <a:ext cx="540541" cy="360000"/>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8292" y="944724"/>
            <a:ext cx="540135" cy="360000"/>
          </a:xfrm>
          <a:prstGeom prst="rect">
            <a:avLst/>
          </a:prstGeom>
        </p:spPr>
      </p:pic>
      <p:pic>
        <p:nvPicPr>
          <p:cNvPr id="12" name="Grafi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8292" y="1491107"/>
            <a:ext cx="540135" cy="408883"/>
          </a:xfrm>
          <a:prstGeom prst="rect">
            <a:avLst/>
          </a:prstGeom>
        </p:spPr>
      </p:pic>
      <p:pic>
        <p:nvPicPr>
          <p:cNvPr id="13" name="Grafik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8291" y="2086373"/>
            <a:ext cx="540135" cy="360000"/>
          </a:xfrm>
          <a:prstGeom prst="rect">
            <a:avLst/>
          </a:prstGeom>
        </p:spPr>
      </p:pic>
      <p:pic>
        <p:nvPicPr>
          <p:cNvPr id="14" name="Grafik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2728" y="2632755"/>
            <a:ext cx="540541" cy="360000"/>
          </a:xfrm>
          <a:prstGeom prst="rect">
            <a:avLst/>
          </a:prstGeom>
        </p:spPr>
      </p:pic>
      <p:sp>
        <p:nvSpPr>
          <p:cNvPr id="4" name="Textfeld 3"/>
          <p:cNvSpPr txBox="1"/>
          <p:nvPr/>
        </p:nvSpPr>
        <p:spPr>
          <a:xfrm>
            <a:off x="862763" y="1007024"/>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N=180 Interviews</a:t>
            </a:r>
          </a:p>
        </p:txBody>
      </p:sp>
      <p:sp>
        <p:nvSpPr>
          <p:cNvPr id="15" name="Textfeld 14"/>
          <p:cNvSpPr txBox="1"/>
          <p:nvPr/>
        </p:nvSpPr>
        <p:spPr>
          <a:xfrm>
            <a:off x="862763" y="2161431"/>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N=180 Interviews</a:t>
            </a:r>
          </a:p>
        </p:txBody>
      </p:sp>
      <p:sp>
        <p:nvSpPr>
          <p:cNvPr id="16" name="Textfeld 15"/>
          <p:cNvSpPr txBox="1"/>
          <p:nvPr/>
        </p:nvSpPr>
        <p:spPr>
          <a:xfrm>
            <a:off x="862763" y="2701491"/>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N=180 Interviews</a:t>
            </a:r>
          </a:p>
        </p:txBody>
      </p:sp>
      <p:sp>
        <p:nvSpPr>
          <p:cNvPr id="17" name="Textfeld 16"/>
          <p:cNvSpPr txBox="1"/>
          <p:nvPr/>
        </p:nvSpPr>
        <p:spPr>
          <a:xfrm>
            <a:off x="862763" y="3241551"/>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N=180 Interviews</a:t>
            </a:r>
          </a:p>
        </p:txBody>
      </p:sp>
      <p:sp>
        <p:nvSpPr>
          <p:cNvPr id="18" name="Textfeld 17"/>
          <p:cNvSpPr txBox="1"/>
          <p:nvPr/>
        </p:nvSpPr>
        <p:spPr>
          <a:xfrm>
            <a:off x="862763" y="1588060"/>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N=180 Interviews</a:t>
            </a:r>
          </a:p>
        </p:txBody>
      </p:sp>
      <p:sp>
        <p:nvSpPr>
          <p:cNvPr id="19" name="Textfeld 18"/>
          <p:cNvSpPr txBox="1"/>
          <p:nvPr/>
        </p:nvSpPr>
        <p:spPr>
          <a:xfrm>
            <a:off x="6989871" y="986224"/>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N=150 Interviews</a:t>
            </a:r>
          </a:p>
        </p:txBody>
      </p:sp>
      <p:sp>
        <p:nvSpPr>
          <p:cNvPr id="20" name="Textfeld 19"/>
          <p:cNvSpPr txBox="1"/>
          <p:nvPr/>
        </p:nvSpPr>
        <p:spPr>
          <a:xfrm>
            <a:off x="6989871" y="1541487"/>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N=50 Interviews</a:t>
            </a:r>
          </a:p>
        </p:txBody>
      </p:sp>
      <p:sp>
        <p:nvSpPr>
          <p:cNvPr id="21" name="Textfeld 20"/>
          <p:cNvSpPr txBox="1"/>
          <p:nvPr/>
        </p:nvSpPr>
        <p:spPr>
          <a:xfrm>
            <a:off x="6989871" y="2096750"/>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N=37 Interviews</a:t>
            </a:r>
          </a:p>
        </p:txBody>
      </p:sp>
      <p:sp>
        <p:nvSpPr>
          <p:cNvPr id="22" name="Textfeld 21"/>
          <p:cNvSpPr txBox="1"/>
          <p:nvPr/>
        </p:nvSpPr>
        <p:spPr>
          <a:xfrm>
            <a:off x="6989871" y="2652014"/>
            <a:ext cx="1548172"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N=52 Interviews</a:t>
            </a:r>
          </a:p>
        </p:txBody>
      </p:sp>
      <p:sp>
        <p:nvSpPr>
          <p:cNvPr id="23" name="Foliennummernplatzhalter 22"/>
          <p:cNvSpPr>
            <a:spLocks noGrp="1"/>
          </p:cNvSpPr>
          <p:nvPr>
            <p:ph type="sldNum" sz="quarter" idx="12"/>
          </p:nvPr>
        </p:nvSpPr>
        <p:spPr/>
        <p:txBody>
          <a:bodyPr/>
          <a:lstStyle/>
          <a:p>
            <a:fld id="{DA21334D-761B-429B-A5CC-6A13255633F5}" type="slidenum">
              <a:rPr lang="de-DE" smtClean="0"/>
              <a:pPr/>
              <a:t>12</a:t>
            </a:fld>
            <a:endParaRPr lang="de-DE" dirty="0"/>
          </a:p>
        </p:txBody>
      </p:sp>
      <p:sp>
        <p:nvSpPr>
          <p:cNvPr id="24" name="Datumsplatzhalter 23"/>
          <p:cNvSpPr>
            <a:spLocks noGrp="1"/>
          </p:cNvSpPr>
          <p:nvPr>
            <p:ph type="dt" sz="half" idx="10"/>
          </p:nvPr>
        </p:nvSpPr>
        <p:spPr/>
        <p:txBody>
          <a:bodyPr/>
          <a:lstStyle/>
          <a:p>
            <a:fld id="{D32799E7-B4A9-4110-AC25-E4B393B4EEBF}" type="datetime1">
              <a:rPr lang="de-DE" smtClean="0"/>
              <a:t>10.09.2018</a:t>
            </a:fld>
            <a:endParaRPr lang="de-DE" dirty="0"/>
          </a:p>
        </p:txBody>
      </p:sp>
      <p:sp>
        <p:nvSpPr>
          <p:cNvPr id="25" name="Rechteck 24"/>
          <p:cNvSpPr/>
          <p:nvPr/>
        </p:nvSpPr>
        <p:spPr>
          <a:xfrm>
            <a:off x="70202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a:t>
            </a:r>
          </a:p>
        </p:txBody>
      </p:sp>
    </p:spTree>
    <p:extLst>
      <p:ext uri="{BB962C8B-B14F-4D97-AF65-F5344CB8AC3E}">
        <p14:creationId xmlns:p14="http://schemas.microsoft.com/office/powerpoint/2010/main" val="1502865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defRPr/>
            </a:pPr>
            <a:r>
              <a:rPr lang="de-DE" sz="2800" b="1" dirty="0" err="1" smtClean="0">
                <a:ea typeface="+mj-ea"/>
                <a:cs typeface="+mj-cs"/>
              </a:rPr>
              <a:t>Methods</a:t>
            </a:r>
            <a:endParaRPr lang="de-DE" sz="2800" b="1" dirty="0">
              <a:ea typeface="+mj-ea"/>
              <a:cs typeface="+mj-cs"/>
            </a:endParaRPr>
          </a:p>
        </p:txBody>
      </p:sp>
      <p:sp>
        <p:nvSpPr>
          <p:cNvPr id="3" name="Textfeld 2"/>
          <p:cNvSpPr txBox="1"/>
          <p:nvPr/>
        </p:nvSpPr>
        <p:spPr>
          <a:xfrm>
            <a:off x="1475879" y="1700213"/>
            <a:ext cx="6840537" cy="3785652"/>
          </a:xfrm>
          <a:prstGeom prst="rect">
            <a:avLst/>
          </a:prstGeom>
          <a:noFill/>
        </p:spPr>
        <p:txBody>
          <a:bodyPr>
            <a:spAutoFit/>
          </a:bodyPr>
          <a:lstStyle/>
          <a:p>
            <a:pPr marL="285750" indent="-285750">
              <a:buFont typeface="Arial" panose="020B0604020202020204" pitchFamily="34" charset="0"/>
              <a:buChar char="•"/>
              <a:defRPr/>
            </a:pPr>
            <a:r>
              <a:rPr lang="de-DE" sz="2400" dirty="0">
                <a:latin typeface="+mn-lt"/>
              </a:rPr>
              <a:t>1189 </a:t>
            </a:r>
            <a:r>
              <a:rPr lang="de-DE" sz="2400" dirty="0" err="1">
                <a:latin typeface="+mn-lt"/>
              </a:rPr>
              <a:t>patients</a:t>
            </a:r>
            <a:r>
              <a:rPr lang="de-DE" sz="2400" dirty="0">
                <a:latin typeface="+mn-lt"/>
              </a:rPr>
              <a:t> in </a:t>
            </a:r>
            <a:r>
              <a:rPr lang="de-DE" sz="2400" dirty="0" err="1">
                <a:latin typeface="+mn-lt"/>
              </a:rPr>
              <a:t>nine</a:t>
            </a:r>
            <a:r>
              <a:rPr lang="de-DE" sz="2400" dirty="0">
                <a:latin typeface="+mn-lt"/>
              </a:rPr>
              <a:t> European </a:t>
            </a:r>
            <a:r>
              <a:rPr lang="de-DE" sz="2400" dirty="0" smtClean="0">
                <a:latin typeface="+mn-lt"/>
              </a:rPr>
              <a:t>Countries</a:t>
            </a:r>
          </a:p>
          <a:p>
            <a:pPr marL="285750" indent="-285750">
              <a:buFont typeface="Arial" panose="020B0604020202020204" pitchFamily="34" charset="0"/>
              <a:buChar char="•"/>
              <a:defRPr/>
            </a:pPr>
            <a:endParaRPr lang="de-DE" sz="2400" dirty="0">
              <a:latin typeface="+mn-lt"/>
            </a:endParaRPr>
          </a:p>
          <a:p>
            <a:pPr marL="285750" indent="-285750">
              <a:buFont typeface="Arial" panose="020B0604020202020204" pitchFamily="34" charset="0"/>
              <a:buChar char="•"/>
              <a:defRPr/>
            </a:pPr>
            <a:r>
              <a:rPr lang="de-DE" sz="2400" dirty="0">
                <a:latin typeface="+mn-lt"/>
              </a:rPr>
              <a:t>Computer </a:t>
            </a:r>
            <a:r>
              <a:rPr lang="de-DE" sz="2400" dirty="0" err="1">
                <a:latin typeface="+mn-lt"/>
              </a:rPr>
              <a:t>Aided</a:t>
            </a:r>
            <a:r>
              <a:rPr lang="de-DE" sz="2400" dirty="0">
                <a:latin typeface="+mn-lt"/>
              </a:rPr>
              <a:t> </a:t>
            </a:r>
            <a:r>
              <a:rPr lang="de-DE" sz="2400" dirty="0" err="1">
                <a:latin typeface="+mn-lt"/>
              </a:rPr>
              <a:t>Telephone</a:t>
            </a:r>
            <a:r>
              <a:rPr lang="de-DE" sz="2400" dirty="0">
                <a:latin typeface="+mn-lt"/>
              </a:rPr>
              <a:t> Interview (CATI</a:t>
            </a:r>
            <a:r>
              <a:rPr lang="de-DE" sz="2400" dirty="0" smtClean="0">
                <a:latin typeface="+mn-lt"/>
              </a:rPr>
              <a:t>)</a:t>
            </a:r>
          </a:p>
          <a:p>
            <a:pPr marL="285750" indent="-285750">
              <a:buFont typeface="Arial" panose="020B0604020202020204" pitchFamily="34" charset="0"/>
              <a:buChar char="•"/>
              <a:defRPr/>
            </a:pPr>
            <a:endParaRPr lang="de-DE" sz="2400" dirty="0">
              <a:latin typeface="+mn-lt"/>
            </a:endParaRPr>
          </a:p>
          <a:p>
            <a:pPr marL="285750" indent="-285750">
              <a:buFont typeface="Arial" panose="020B0604020202020204" pitchFamily="34" charset="0"/>
              <a:buChar char="•"/>
              <a:defRPr/>
            </a:pPr>
            <a:r>
              <a:rPr lang="de-DE" sz="2400" dirty="0">
                <a:latin typeface="+mn-lt"/>
              </a:rPr>
              <a:t>Patient </a:t>
            </a:r>
            <a:r>
              <a:rPr lang="de-DE" sz="2400" dirty="0" err="1">
                <a:latin typeface="+mn-lt"/>
              </a:rPr>
              <a:t>Oriented</a:t>
            </a:r>
            <a:r>
              <a:rPr lang="de-DE" sz="2400" dirty="0">
                <a:latin typeface="+mn-lt"/>
              </a:rPr>
              <a:t> </a:t>
            </a:r>
            <a:r>
              <a:rPr lang="de-DE" sz="2400" dirty="0" err="1">
                <a:latin typeface="+mn-lt"/>
              </a:rPr>
              <a:t>Eczema</a:t>
            </a:r>
            <a:r>
              <a:rPr lang="de-DE" sz="2400" dirty="0">
                <a:latin typeface="+mn-lt"/>
              </a:rPr>
              <a:t> </a:t>
            </a:r>
            <a:r>
              <a:rPr lang="de-DE" sz="2400" dirty="0" err="1">
                <a:latin typeface="+mn-lt"/>
              </a:rPr>
              <a:t>Measure</a:t>
            </a:r>
            <a:r>
              <a:rPr lang="de-DE" sz="2400" dirty="0">
                <a:latin typeface="+mn-lt"/>
              </a:rPr>
              <a:t> (POEM</a:t>
            </a:r>
            <a:r>
              <a:rPr lang="de-DE" sz="2400" dirty="0" smtClean="0">
                <a:latin typeface="+mn-lt"/>
              </a:rPr>
              <a:t>)</a:t>
            </a:r>
          </a:p>
          <a:p>
            <a:pPr marL="285750" indent="-285750">
              <a:buFont typeface="Arial" panose="020B0604020202020204" pitchFamily="34" charset="0"/>
              <a:buChar char="•"/>
              <a:defRPr/>
            </a:pPr>
            <a:endParaRPr lang="de-DE" sz="2400" dirty="0">
              <a:latin typeface="+mn-lt"/>
            </a:endParaRPr>
          </a:p>
          <a:p>
            <a:pPr marL="285750" indent="-285750">
              <a:buFont typeface="Arial" panose="020B0604020202020204" pitchFamily="34" charset="0"/>
              <a:buChar char="•"/>
              <a:defRPr/>
            </a:pPr>
            <a:r>
              <a:rPr lang="de-DE" sz="2400" dirty="0">
                <a:latin typeface="+mn-lt"/>
              </a:rPr>
              <a:t>Dermatology Life Quality Index (DLQI</a:t>
            </a:r>
            <a:r>
              <a:rPr lang="de-DE" sz="2400" dirty="0" smtClean="0">
                <a:latin typeface="+mn-lt"/>
              </a:rPr>
              <a:t>)</a:t>
            </a:r>
          </a:p>
          <a:p>
            <a:pPr marL="285750" indent="-285750">
              <a:buFont typeface="Arial" panose="020B0604020202020204" pitchFamily="34" charset="0"/>
              <a:buChar char="•"/>
              <a:defRPr/>
            </a:pPr>
            <a:endParaRPr lang="de-DE" sz="2400" dirty="0" smtClean="0">
              <a:latin typeface="+mn-lt"/>
            </a:endParaRPr>
          </a:p>
          <a:p>
            <a:pPr marL="285750" indent="-285750">
              <a:buFont typeface="Arial" panose="020B0604020202020204" pitchFamily="34" charset="0"/>
              <a:buChar char="•"/>
              <a:defRPr/>
            </a:pPr>
            <a:r>
              <a:rPr lang="de-DE" sz="2400" dirty="0" err="1" smtClean="0"/>
              <a:t>Atopic</a:t>
            </a:r>
            <a:r>
              <a:rPr lang="de-DE" sz="2400" dirty="0" smtClean="0"/>
              <a:t> </a:t>
            </a:r>
            <a:r>
              <a:rPr lang="de-DE" sz="2400" dirty="0" err="1" smtClean="0"/>
              <a:t>Eczema</a:t>
            </a:r>
            <a:r>
              <a:rPr lang="de-DE" sz="2400" dirty="0" smtClean="0"/>
              <a:t> </a:t>
            </a:r>
            <a:r>
              <a:rPr lang="de-DE" sz="2400" dirty="0" err="1" smtClean="0"/>
              <a:t>Severity</a:t>
            </a:r>
            <a:r>
              <a:rPr lang="de-DE" sz="2400" dirty="0" smtClean="0"/>
              <a:t> and Emotional </a:t>
            </a:r>
            <a:r>
              <a:rPr lang="de-DE" sz="2400" dirty="0" err="1" smtClean="0"/>
              <a:t>Consequences</a:t>
            </a:r>
            <a:r>
              <a:rPr lang="de-DE" sz="2400" dirty="0" smtClean="0"/>
              <a:t> (AESEC)</a:t>
            </a:r>
            <a:endParaRPr lang="de-DE" sz="2400" dirty="0">
              <a:latin typeface="+mn-lt"/>
            </a:endParaRPr>
          </a:p>
        </p:txBody>
      </p:sp>
    </p:spTree>
    <p:extLst>
      <p:ext uri="{BB962C8B-B14F-4D97-AF65-F5344CB8AC3E}">
        <p14:creationId xmlns:p14="http://schemas.microsoft.com/office/powerpoint/2010/main" val="3743047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428625" y="214313"/>
            <a:ext cx="8616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algn="ctr" eaLnBrk="1" hangingPunct="1"/>
            <a:r>
              <a:rPr lang="de-DE" altLang="de-DE" sz="3600" dirty="0" smtClean="0">
                <a:solidFill>
                  <a:srgbClr val="002060"/>
                </a:solidFill>
                <a:latin typeface="Calibri" pitchFamily="34" charset="0"/>
              </a:rPr>
              <a:t>CATI</a:t>
            </a:r>
            <a:endParaRPr lang="de-DE" altLang="de-DE" sz="3600" dirty="0">
              <a:solidFill>
                <a:srgbClr val="002060"/>
              </a:solidFill>
              <a:latin typeface="Calibri" pitchFamily="34" charset="0"/>
            </a:endParaRPr>
          </a:p>
        </p:txBody>
      </p:sp>
      <p:sp>
        <p:nvSpPr>
          <p:cNvPr id="124937" name="Rectangle 11"/>
          <p:cNvSpPr>
            <a:spLocks noChangeAspect="1" noChangeArrowheads="1"/>
          </p:cNvSpPr>
          <p:nvPr/>
        </p:nvSpPr>
        <p:spPr bwMode="auto">
          <a:xfrm>
            <a:off x="3348028" y="3068638"/>
            <a:ext cx="2520945" cy="66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762000" eaLnBrk="0" hangingPunct="0">
              <a:defRPr sz="2000" b="1">
                <a:solidFill>
                  <a:schemeClr val="tx1"/>
                </a:solidFill>
                <a:latin typeface="Tahoma" pitchFamily="34" charset="0"/>
              </a:defRPr>
            </a:lvl1pPr>
            <a:lvl2pPr marL="742950" indent="-285750" defTabSz="762000" eaLnBrk="0" hangingPunct="0">
              <a:defRPr sz="2000" b="1">
                <a:solidFill>
                  <a:schemeClr val="tx1"/>
                </a:solidFill>
                <a:latin typeface="Tahoma" pitchFamily="34" charset="0"/>
              </a:defRPr>
            </a:lvl2pPr>
            <a:lvl3pPr marL="1143000" indent="-228600" defTabSz="762000" eaLnBrk="0" hangingPunct="0">
              <a:defRPr sz="2000" b="1">
                <a:solidFill>
                  <a:schemeClr val="tx1"/>
                </a:solidFill>
                <a:latin typeface="Tahoma" pitchFamily="34" charset="0"/>
              </a:defRPr>
            </a:lvl3pPr>
            <a:lvl4pPr marL="1600200" indent="-228600" defTabSz="762000" eaLnBrk="0" hangingPunct="0">
              <a:defRPr sz="2000" b="1">
                <a:solidFill>
                  <a:schemeClr val="tx1"/>
                </a:solidFill>
                <a:latin typeface="Tahoma" pitchFamily="34" charset="0"/>
              </a:defRPr>
            </a:lvl4pPr>
            <a:lvl5pPr marL="2057400" indent="-228600" defTabSz="762000" eaLnBrk="0" hangingPunct="0">
              <a:defRPr sz="2000" b="1">
                <a:solidFill>
                  <a:schemeClr val="tx1"/>
                </a:solidFill>
                <a:latin typeface="Tahoma" pitchFamily="34" charset="0"/>
              </a:defRPr>
            </a:lvl5pPr>
            <a:lvl6pPr marL="2514600" indent="-228600" algn="ctr" defTabSz="762000" eaLnBrk="0" fontAlgn="base" hangingPunct="0">
              <a:spcBef>
                <a:spcPct val="0"/>
              </a:spcBef>
              <a:spcAft>
                <a:spcPct val="0"/>
              </a:spcAft>
              <a:defRPr sz="2000" b="1">
                <a:solidFill>
                  <a:schemeClr val="tx1"/>
                </a:solidFill>
                <a:latin typeface="Tahoma" pitchFamily="34" charset="0"/>
              </a:defRPr>
            </a:lvl6pPr>
            <a:lvl7pPr marL="2971800" indent="-228600" algn="ctr" defTabSz="762000" eaLnBrk="0" fontAlgn="base" hangingPunct="0">
              <a:spcBef>
                <a:spcPct val="0"/>
              </a:spcBef>
              <a:spcAft>
                <a:spcPct val="0"/>
              </a:spcAft>
              <a:defRPr sz="2000" b="1">
                <a:solidFill>
                  <a:schemeClr val="tx1"/>
                </a:solidFill>
                <a:latin typeface="Tahoma" pitchFamily="34" charset="0"/>
              </a:defRPr>
            </a:lvl7pPr>
            <a:lvl8pPr marL="3429000" indent="-228600" algn="ctr" defTabSz="762000" eaLnBrk="0" fontAlgn="base" hangingPunct="0">
              <a:spcBef>
                <a:spcPct val="0"/>
              </a:spcBef>
              <a:spcAft>
                <a:spcPct val="0"/>
              </a:spcAft>
              <a:defRPr sz="2000" b="1">
                <a:solidFill>
                  <a:schemeClr val="tx1"/>
                </a:solidFill>
                <a:latin typeface="Tahoma" pitchFamily="34" charset="0"/>
              </a:defRPr>
            </a:lvl8pPr>
            <a:lvl9pPr marL="3886200" indent="-228600" algn="ctr" defTabSz="762000" eaLnBrk="0" fontAlgn="base" hangingPunct="0">
              <a:spcBef>
                <a:spcPct val="0"/>
              </a:spcBef>
              <a:spcAft>
                <a:spcPct val="0"/>
              </a:spcAft>
              <a:defRPr sz="2000" b="1">
                <a:solidFill>
                  <a:schemeClr val="tx1"/>
                </a:solidFill>
                <a:latin typeface="Tahoma" pitchFamily="34" charset="0"/>
              </a:defRPr>
            </a:lvl9pPr>
          </a:lstStyle>
          <a:p>
            <a:pPr algn="ctr"/>
            <a:r>
              <a:rPr lang="de-DE" altLang="de-DE" dirty="0" smtClean="0"/>
              <a:t>Computer-</a:t>
            </a:r>
            <a:r>
              <a:rPr lang="de-DE" altLang="de-DE" dirty="0" err="1" smtClean="0"/>
              <a:t>aided</a:t>
            </a:r>
            <a:r>
              <a:rPr lang="de-DE" altLang="de-DE" dirty="0" smtClean="0"/>
              <a:t> </a:t>
            </a:r>
            <a:r>
              <a:rPr lang="de-DE" altLang="de-DE" dirty="0" err="1" smtClean="0"/>
              <a:t>telefone</a:t>
            </a:r>
            <a:r>
              <a:rPr lang="de-DE" altLang="de-DE" dirty="0" smtClean="0"/>
              <a:t> interview CATI</a:t>
            </a:r>
            <a:endParaRPr lang="de-DE" altLang="de-DE" dirty="0"/>
          </a:p>
        </p:txBody>
      </p:sp>
      <p:sp>
        <p:nvSpPr>
          <p:cNvPr id="10" name="Oval 7"/>
          <p:cNvSpPr>
            <a:spLocks noChangeAspect="1" noChangeArrowheads="1"/>
          </p:cNvSpPr>
          <p:nvPr/>
        </p:nvSpPr>
        <p:spPr bwMode="auto">
          <a:xfrm rot="2005785">
            <a:off x="3257401" y="2152067"/>
            <a:ext cx="2669777" cy="2564617"/>
          </a:xfrm>
          <a:prstGeom prst="ellipse">
            <a:avLst/>
          </a:prstGeom>
          <a:solidFill>
            <a:srgbClr val="66FF33">
              <a:alpha val="50195"/>
            </a:srgbClr>
          </a:solidFill>
          <a:ln w="3175">
            <a:solidFill>
              <a:srgbClr val="00FF00"/>
            </a:solidFill>
            <a:round/>
            <a:headEnd/>
            <a:tailEnd/>
          </a:ln>
        </p:spPr>
        <p:txBody>
          <a:bodyPr wrap="none" anchor="ct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eaLnBrk="1" hangingPunct="1"/>
            <a:endParaRPr lang="de-DE" altLang="de-DE" sz="2800"/>
          </a:p>
        </p:txBody>
      </p:sp>
      <p:sp>
        <p:nvSpPr>
          <p:cNvPr id="2" name="Ellipse 1"/>
          <p:cNvSpPr/>
          <p:nvPr/>
        </p:nvSpPr>
        <p:spPr>
          <a:xfrm>
            <a:off x="3491880" y="5589240"/>
            <a:ext cx="2448272" cy="914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1"/>
          <p:cNvSpPr>
            <a:spLocks noChangeAspect="1" noChangeArrowheads="1"/>
          </p:cNvSpPr>
          <p:nvPr/>
        </p:nvSpPr>
        <p:spPr bwMode="auto">
          <a:xfrm>
            <a:off x="3419872" y="5716166"/>
            <a:ext cx="252094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762000" eaLnBrk="0" hangingPunct="0">
              <a:defRPr sz="2000" b="1">
                <a:solidFill>
                  <a:schemeClr val="tx1"/>
                </a:solidFill>
                <a:latin typeface="Tahoma" pitchFamily="34" charset="0"/>
              </a:defRPr>
            </a:lvl1pPr>
            <a:lvl2pPr marL="742950" indent="-285750" defTabSz="762000" eaLnBrk="0" hangingPunct="0">
              <a:defRPr sz="2000" b="1">
                <a:solidFill>
                  <a:schemeClr val="tx1"/>
                </a:solidFill>
                <a:latin typeface="Tahoma" pitchFamily="34" charset="0"/>
              </a:defRPr>
            </a:lvl2pPr>
            <a:lvl3pPr marL="1143000" indent="-228600" defTabSz="762000" eaLnBrk="0" hangingPunct="0">
              <a:defRPr sz="2000" b="1">
                <a:solidFill>
                  <a:schemeClr val="tx1"/>
                </a:solidFill>
                <a:latin typeface="Tahoma" pitchFamily="34" charset="0"/>
              </a:defRPr>
            </a:lvl3pPr>
            <a:lvl4pPr marL="1600200" indent="-228600" defTabSz="762000" eaLnBrk="0" hangingPunct="0">
              <a:defRPr sz="2000" b="1">
                <a:solidFill>
                  <a:schemeClr val="tx1"/>
                </a:solidFill>
                <a:latin typeface="Tahoma" pitchFamily="34" charset="0"/>
              </a:defRPr>
            </a:lvl4pPr>
            <a:lvl5pPr marL="2057400" indent="-228600" defTabSz="762000" eaLnBrk="0" hangingPunct="0">
              <a:defRPr sz="2000" b="1">
                <a:solidFill>
                  <a:schemeClr val="tx1"/>
                </a:solidFill>
                <a:latin typeface="Tahoma" pitchFamily="34" charset="0"/>
              </a:defRPr>
            </a:lvl5pPr>
            <a:lvl6pPr marL="2514600" indent="-228600" algn="ctr" defTabSz="762000" eaLnBrk="0" fontAlgn="base" hangingPunct="0">
              <a:spcBef>
                <a:spcPct val="0"/>
              </a:spcBef>
              <a:spcAft>
                <a:spcPct val="0"/>
              </a:spcAft>
              <a:defRPr sz="2000" b="1">
                <a:solidFill>
                  <a:schemeClr val="tx1"/>
                </a:solidFill>
                <a:latin typeface="Tahoma" pitchFamily="34" charset="0"/>
              </a:defRPr>
            </a:lvl6pPr>
            <a:lvl7pPr marL="2971800" indent="-228600" algn="ctr" defTabSz="762000" eaLnBrk="0" fontAlgn="base" hangingPunct="0">
              <a:spcBef>
                <a:spcPct val="0"/>
              </a:spcBef>
              <a:spcAft>
                <a:spcPct val="0"/>
              </a:spcAft>
              <a:defRPr sz="2000" b="1">
                <a:solidFill>
                  <a:schemeClr val="tx1"/>
                </a:solidFill>
                <a:latin typeface="Tahoma" pitchFamily="34" charset="0"/>
              </a:defRPr>
            </a:lvl7pPr>
            <a:lvl8pPr marL="3429000" indent="-228600" algn="ctr" defTabSz="762000" eaLnBrk="0" fontAlgn="base" hangingPunct="0">
              <a:spcBef>
                <a:spcPct val="0"/>
              </a:spcBef>
              <a:spcAft>
                <a:spcPct val="0"/>
              </a:spcAft>
              <a:defRPr sz="2000" b="1">
                <a:solidFill>
                  <a:schemeClr val="tx1"/>
                </a:solidFill>
                <a:latin typeface="Tahoma" pitchFamily="34" charset="0"/>
              </a:defRPr>
            </a:lvl8pPr>
            <a:lvl9pPr marL="3886200" indent="-228600" algn="ctr" defTabSz="762000" eaLnBrk="0" fontAlgn="base" hangingPunct="0">
              <a:spcBef>
                <a:spcPct val="0"/>
              </a:spcBef>
              <a:spcAft>
                <a:spcPct val="0"/>
              </a:spcAft>
              <a:defRPr sz="2000" b="1">
                <a:solidFill>
                  <a:schemeClr val="tx1"/>
                </a:solidFill>
                <a:latin typeface="Tahoma" pitchFamily="34" charset="0"/>
              </a:defRPr>
            </a:lvl9pPr>
          </a:lstStyle>
          <a:p>
            <a:pPr algn="ctr"/>
            <a:r>
              <a:rPr lang="de-DE" altLang="de-DE" sz="1600" dirty="0" smtClean="0"/>
              <a:t>Computer-</a:t>
            </a:r>
            <a:r>
              <a:rPr lang="de-DE" altLang="de-DE" sz="1600" dirty="0" err="1" smtClean="0"/>
              <a:t>assisted</a:t>
            </a:r>
            <a:r>
              <a:rPr lang="de-DE" altLang="de-DE" sz="1600" dirty="0" smtClean="0"/>
              <a:t> </a:t>
            </a:r>
            <a:r>
              <a:rPr lang="de-DE" altLang="de-DE" sz="1600" dirty="0" err="1" smtClean="0"/>
              <a:t>data</a:t>
            </a:r>
            <a:r>
              <a:rPr lang="de-DE" altLang="de-DE" sz="1600" dirty="0" smtClean="0"/>
              <a:t> </a:t>
            </a:r>
            <a:r>
              <a:rPr lang="de-DE" altLang="de-DE" sz="1600" dirty="0" err="1" smtClean="0"/>
              <a:t>processing</a:t>
            </a:r>
            <a:endParaRPr lang="de-DE" altLang="de-DE" sz="1600" dirty="0"/>
          </a:p>
        </p:txBody>
      </p:sp>
      <p:sp>
        <p:nvSpPr>
          <p:cNvPr id="3" name="Ellipse 2"/>
          <p:cNvSpPr/>
          <p:nvPr/>
        </p:nvSpPr>
        <p:spPr>
          <a:xfrm>
            <a:off x="539552" y="1506488"/>
            <a:ext cx="230425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8"/>
          <p:cNvSpPr>
            <a:spLocks noChangeArrowheads="1"/>
          </p:cNvSpPr>
          <p:nvPr/>
        </p:nvSpPr>
        <p:spPr bwMode="auto">
          <a:xfrm>
            <a:off x="493295" y="1780431"/>
            <a:ext cx="242252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762000" eaLnBrk="0" hangingPunct="0">
              <a:defRPr sz="2000" b="1">
                <a:solidFill>
                  <a:schemeClr val="tx1"/>
                </a:solidFill>
                <a:latin typeface="Tahoma" pitchFamily="34" charset="0"/>
              </a:defRPr>
            </a:lvl1pPr>
            <a:lvl2pPr marL="742950" indent="-285750" defTabSz="762000" eaLnBrk="0" hangingPunct="0">
              <a:defRPr sz="2000" b="1">
                <a:solidFill>
                  <a:schemeClr val="tx1"/>
                </a:solidFill>
                <a:latin typeface="Tahoma" pitchFamily="34" charset="0"/>
              </a:defRPr>
            </a:lvl2pPr>
            <a:lvl3pPr marL="1143000" indent="-228600" defTabSz="762000" eaLnBrk="0" hangingPunct="0">
              <a:defRPr sz="2000" b="1">
                <a:solidFill>
                  <a:schemeClr val="tx1"/>
                </a:solidFill>
                <a:latin typeface="Tahoma" pitchFamily="34" charset="0"/>
              </a:defRPr>
            </a:lvl3pPr>
            <a:lvl4pPr marL="1600200" indent="-228600" defTabSz="762000" eaLnBrk="0" hangingPunct="0">
              <a:defRPr sz="2000" b="1">
                <a:solidFill>
                  <a:schemeClr val="tx1"/>
                </a:solidFill>
                <a:latin typeface="Tahoma" pitchFamily="34" charset="0"/>
              </a:defRPr>
            </a:lvl4pPr>
            <a:lvl5pPr marL="2057400" indent="-228600" defTabSz="762000" eaLnBrk="0" hangingPunct="0">
              <a:defRPr sz="2000" b="1">
                <a:solidFill>
                  <a:schemeClr val="tx1"/>
                </a:solidFill>
                <a:latin typeface="Tahoma" pitchFamily="34" charset="0"/>
              </a:defRPr>
            </a:lvl5pPr>
            <a:lvl6pPr marL="2514600" indent="-228600" algn="ctr" defTabSz="762000" eaLnBrk="0" fontAlgn="base" hangingPunct="0">
              <a:spcBef>
                <a:spcPct val="0"/>
              </a:spcBef>
              <a:spcAft>
                <a:spcPct val="0"/>
              </a:spcAft>
              <a:defRPr sz="2000" b="1">
                <a:solidFill>
                  <a:schemeClr val="tx1"/>
                </a:solidFill>
                <a:latin typeface="Tahoma" pitchFamily="34" charset="0"/>
              </a:defRPr>
            </a:lvl6pPr>
            <a:lvl7pPr marL="2971800" indent="-228600" algn="ctr" defTabSz="762000" eaLnBrk="0" fontAlgn="base" hangingPunct="0">
              <a:spcBef>
                <a:spcPct val="0"/>
              </a:spcBef>
              <a:spcAft>
                <a:spcPct val="0"/>
              </a:spcAft>
              <a:defRPr sz="2000" b="1">
                <a:solidFill>
                  <a:schemeClr val="tx1"/>
                </a:solidFill>
                <a:latin typeface="Tahoma" pitchFamily="34" charset="0"/>
              </a:defRPr>
            </a:lvl7pPr>
            <a:lvl8pPr marL="3429000" indent="-228600" algn="ctr" defTabSz="762000" eaLnBrk="0" fontAlgn="base" hangingPunct="0">
              <a:spcBef>
                <a:spcPct val="0"/>
              </a:spcBef>
              <a:spcAft>
                <a:spcPct val="0"/>
              </a:spcAft>
              <a:defRPr sz="2000" b="1">
                <a:solidFill>
                  <a:schemeClr val="tx1"/>
                </a:solidFill>
                <a:latin typeface="Tahoma" pitchFamily="34" charset="0"/>
              </a:defRPr>
            </a:lvl8pPr>
            <a:lvl9pPr marL="3886200" indent="-228600" algn="ctr" defTabSz="762000" eaLnBrk="0" fontAlgn="base" hangingPunct="0">
              <a:spcBef>
                <a:spcPct val="0"/>
              </a:spcBef>
              <a:spcAft>
                <a:spcPct val="0"/>
              </a:spcAft>
              <a:defRPr sz="2000" b="1">
                <a:solidFill>
                  <a:schemeClr val="tx1"/>
                </a:solidFill>
                <a:latin typeface="Tahoma" pitchFamily="34" charset="0"/>
              </a:defRPr>
            </a:lvl9pPr>
          </a:lstStyle>
          <a:p>
            <a:pPr algn="ctr"/>
            <a:r>
              <a:rPr lang="de-DE" altLang="de-DE" sz="1800" dirty="0" err="1" smtClean="0"/>
              <a:t>Questions</a:t>
            </a:r>
            <a:r>
              <a:rPr lang="de-DE" altLang="de-DE" sz="1800" dirty="0" smtClean="0"/>
              <a:t> on </a:t>
            </a:r>
            <a:r>
              <a:rPr lang="de-DE" altLang="de-DE" sz="1800" dirty="0" err="1" smtClean="0"/>
              <a:t>the</a:t>
            </a:r>
            <a:r>
              <a:rPr lang="de-DE" altLang="de-DE" sz="1800" dirty="0" smtClean="0"/>
              <a:t> </a:t>
            </a:r>
            <a:r>
              <a:rPr lang="de-DE" altLang="de-DE" sz="1800" dirty="0" err="1" smtClean="0"/>
              <a:t>telefone</a:t>
            </a:r>
            <a:endParaRPr lang="de-DE" altLang="de-DE" sz="1800" dirty="0"/>
          </a:p>
        </p:txBody>
      </p:sp>
      <p:sp>
        <p:nvSpPr>
          <p:cNvPr id="4" name="Ellipse 3"/>
          <p:cNvSpPr/>
          <p:nvPr/>
        </p:nvSpPr>
        <p:spPr>
          <a:xfrm>
            <a:off x="6660232" y="1484784"/>
            <a:ext cx="208823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tangle 10"/>
          <p:cNvSpPr>
            <a:spLocks noChangeAspect="1" noChangeArrowheads="1"/>
          </p:cNvSpPr>
          <p:nvPr/>
        </p:nvSpPr>
        <p:spPr bwMode="auto">
          <a:xfrm>
            <a:off x="7020272" y="1772816"/>
            <a:ext cx="250983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762000" eaLnBrk="0" hangingPunct="0">
              <a:defRPr sz="2000" b="1">
                <a:solidFill>
                  <a:schemeClr val="tx1"/>
                </a:solidFill>
                <a:latin typeface="Tahoma" pitchFamily="34" charset="0"/>
              </a:defRPr>
            </a:lvl1pPr>
            <a:lvl2pPr marL="742950" indent="-285750" defTabSz="762000" eaLnBrk="0" hangingPunct="0">
              <a:defRPr sz="2000" b="1">
                <a:solidFill>
                  <a:schemeClr val="tx1"/>
                </a:solidFill>
                <a:latin typeface="Tahoma" pitchFamily="34" charset="0"/>
              </a:defRPr>
            </a:lvl2pPr>
            <a:lvl3pPr marL="1143000" indent="-228600" defTabSz="762000" eaLnBrk="0" hangingPunct="0">
              <a:defRPr sz="2000" b="1">
                <a:solidFill>
                  <a:schemeClr val="tx1"/>
                </a:solidFill>
                <a:latin typeface="Tahoma" pitchFamily="34" charset="0"/>
              </a:defRPr>
            </a:lvl3pPr>
            <a:lvl4pPr marL="1600200" indent="-228600" defTabSz="762000" eaLnBrk="0" hangingPunct="0">
              <a:defRPr sz="2000" b="1">
                <a:solidFill>
                  <a:schemeClr val="tx1"/>
                </a:solidFill>
                <a:latin typeface="Tahoma" pitchFamily="34" charset="0"/>
              </a:defRPr>
            </a:lvl4pPr>
            <a:lvl5pPr marL="2057400" indent="-228600" defTabSz="762000" eaLnBrk="0" hangingPunct="0">
              <a:defRPr sz="2000" b="1">
                <a:solidFill>
                  <a:schemeClr val="tx1"/>
                </a:solidFill>
                <a:latin typeface="Tahoma" pitchFamily="34" charset="0"/>
              </a:defRPr>
            </a:lvl5pPr>
            <a:lvl6pPr marL="2514600" indent="-228600" algn="ctr" defTabSz="762000" eaLnBrk="0" fontAlgn="base" hangingPunct="0">
              <a:spcBef>
                <a:spcPct val="0"/>
              </a:spcBef>
              <a:spcAft>
                <a:spcPct val="0"/>
              </a:spcAft>
              <a:defRPr sz="2000" b="1">
                <a:solidFill>
                  <a:schemeClr val="tx1"/>
                </a:solidFill>
                <a:latin typeface="Tahoma" pitchFamily="34" charset="0"/>
              </a:defRPr>
            </a:lvl6pPr>
            <a:lvl7pPr marL="2971800" indent="-228600" algn="ctr" defTabSz="762000" eaLnBrk="0" fontAlgn="base" hangingPunct="0">
              <a:spcBef>
                <a:spcPct val="0"/>
              </a:spcBef>
              <a:spcAft>
                <a:spcPct val="0"/>
              </a:spcAft>
              <a:defRPr sz="2000" b="1">
                <a:solidFill>
                  <a:schemeClr val="tx1"/>
                </a:solidFill>
                <a:latin typeface="Tahoma" pitchFamily="34" charset="0"/>
              </a:defRPr>
            </a:lvl7pPr>
            <a:lvl8pPr marL="3429000" indent="-228600" algn="ctr" defTabSz="762000" eaLnBrk="0" fontAlgn="base" hangingPunct="0">
              <a:spcBef>
                <a:spcPct val="0"/>
              </a:spcBef>
              <a:spcAft>
                <a:spcPct val="0"/>
              </a:spcAft>
              <a:defRPr sz="2000" b="1">
                <a:solidFill>
                  <a:schemeClr val="tx1"/>
                </a:solidFill>
                <a:latin typeface="Tahoma" pitchFamily="34" charset="0"/>
              </a:defRPr>
            </a:lvl8pPr>
            <a:lvl9pPr marL="3886200" indent="-228600" algn="ctr" defTabSz="762000" eaLnBrk="0" fontAlgn="base" hangingPunct="0">
              <a:spcBef>
                <a:spcPct val="0"/>
              </a:spcBef>
              <a:spcAft>
                <a:spcPct val="0"/>
              </a:spcAft>
              <a:defRPr sz="2000" b="1">
                <a:solidFill>
                  <a:schemeClr val="tx1"/>
                </a:solidFill>
                <a:latin typeface="Tahoma" pitchFamily="34" charset="0"/>
              </a:defRPr>
            </a:lvl9pPr>
          </a:lstStyle>
          <a:p>
            <a:r>
              <a:rPr lang="de-DE" altLang="de-DE" sz="1800" dirty="0" smtClean="0">
                <a:solidFill>
                  <a:srgbClr val="FFFF00"/>
                </a:solidFill>
              </a:rPr>
              <a:t>Interview</a:t>
            </a:r>
            <a:endParaRPr lang="de-DE" altLang="de-DE" sz="1800" dirty="0">
              <a:solidFill>
                <a:srgbClr val="FFFF00"/>
              </a:solidFill>
            </a:endParaRPr>
          </a:p>
        </p:txBody>
      </p:sp>
    </p:spTree>
    <p:extLst>
      <p:ext uri="{BB962C8B-B14F-4D97-AF65-F5344CB8AC3E}">
        <p14:creationId xmlns:p14="http://schemas.microsoft.com/office/powerpoint/2010/main" val="1705751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m 2"/>
          <p:cNvGraphicFramePr/>
          <p:nvPr>
            <p:extLst>
              <p:ext uri="{D42A27DB-BD31-4B8C-83A1-F6EECF244321}">
                <p14:modId xmlns:p14="http://schemas.microsoft.com/office/powerpoint/2010/main" val="3464285129"/>
              </p:ext>
            </p:extLst>
          </p:nvPr>
        </p:nvGraphicFramePr>
        <p:xfrm>
          <a:off x="4564034" y="1557338"/>
          <a:ext cx="3365552" cy="33099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p:cNvGraphicFramePr/>
          <p:nvPr>
            <p:extLst>
              <p:ext uri="{D42A27DB-BD31-4B8C-83A1-F6EECF244321}">
                <p14:modId xmlns:p14="http://schemas.microsoft.com/office/powerpoint/2010/main" val="1595657468"/>
              </p:ext>
            </p:extLst>
          </p:nvPr>
        </p:nvGraphicFramePr>
        <p:xfrm>
          <a:off x="571472" y="1571612"/>
          <a:ext cx="3365552" cy="330993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1625312" y="1772816"/>
            <a:ext cx="1224136" cy="276999"/>
          </a:xfrm>
          <a:prstGeom prst="rect">
            <a:avLst/>
          </a:prstGeom>
          <a:noFill/>
        </p:spPr>
        <p:txBody>
          <a:bodyPr wrap="square" rtlCol="0">
            <a:spAutoFit/>
          </a:bodyPr>
          <a:lstStyle/>
          <a:p>
            <a:pPr algn="ctr"/>
            <a:r>
              <a:rPr lang="de-DE" sz="1200" b="1" dirty="0">
                <a:latin typeface="Arial" panose="020B0604020202020204" pitchFamily="34" charset="0"/>
                <a:cs typeface="Arial" panose="020B0604020202020204" pitchFamily="34" charset="0"/>
              </a:rPr>
              <a:t>Gender</a:t>
            </a:r>
          </a:p>
        </p:txBody>
      </p:sp>
      <p:sp>
        <p:nvSpPr>
          <p:cNvPr id="7" name="Textfeld 6"/>
          <p:cNvSpPr txBox="1"/>
          <p:nvPr/>
        </p:nvSpPr>
        <p:spPr>
          <a:xfrm>
            <a:off x="5529232" y="1772816"/>
            <a:ext cx="1404156" cy="276999"/>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Age </a:t>
            </a:r>
            <a:r>
              <a:rPr lang="de-DE" sz="1200" b="1" dirty="0" err="1">
                <a:latin typeface="Arial" panose="020B0604020202020204" pitchFamily="34" charset="0"/>
                <a:cs typeface="Arial" panose="020B0604020202020204" pitchFamily="34" charset="0"/>
              </a:rPr>
              <a:t>groups</a:t>
            </a:r>
            <a:endParaRPr lang="de-DE" sz="1200" b="1" dirty="0">
              <a:latin typeface="Arial" panose="020B0604020202020204" pitchFamily="34" charset="0"/>
              <a:cs typeface="Arial" panose="020B0604020202020204" pitchFamily="34" charset="0"/>
            </a:endParaRPr>
          </a:p>
        </p:txBody>
      </p:sp>
      <p:sp>
        <p:nvSpPr>
          <p:cNvPr id="6" name="Titel 5"/>
          <p:cNvSpPr>
            <a:spLocks noGrp="1"/>
          </p:cNvSpPr>
          <p:nvPr>
            <p:ph type="title"/>
          </p:nvPr>
        </p:nvSpPr>
        <p:spPr/>
        <p:txBody>
          <a:bodyPr/>
          <a:lstStyle/>
          <a:p>
            <a:r>
              <a:rPr lang="de-DE" sz="2000" dirty="0"/>
              <a:t>Gender/Age</a:t>
            </a:r>
          </a:p>
        </p:txBody>
      </p:sp>
      <p:sp>
        <p:nvSpPr>
          <p:cNvPr id="5" name="Textfeld 4"/>
          <p:cNvSpPr txBox="1"/>
          <p:nvPr/>
        </p:nvSpPr>
        <p:spPr>
          <a:xfrm>
            <a:off x="5112060" y="5157191"/>
            <a:ext cx="2499152" cy="276999"/>
          </a:xfrm>
          <a:prstGeom prst="rect">
            <a:avLst/>
          </a:prstGeom>
          <a:noFill/>
          <a:ln>
            <a:solidFill>
              <a:schemeClr val="tx1"/>
            </a:solidFill>
          </a:ln>
        </p:spPr>
        <p:txBody>
          <a:bodyPr wrap="square" rtlCol="0">
            <a:spAutoFit/>
          </a:bodyPr>
          <a:lstStyle/>
          <a:p>
            <a:pPr algn="ctr"/>
            <a:r>
              <a:rPr lang="de-DE" sz="1200" b="1" dirty="0" err="1">
                <a:solidFill>
                  <a:schemeClr val="accent1"/>
                </a:solidFill>
                <a:latin typeface="Arial" panose="020B0604020202020204" pitchFamily="34" charset="0"/>
                <a:cs typeface="Arial" panose="020B0604020202020204" pitchFamily="34" charset="0"/>
              </a:rPr>
              <a:t>Mean</a:t>
            </a:r>
            <a:r>
              <a:rPr lang="de-DE" sz="1200" b="1" dirty="0">
                <a:solidFill>
                  <a:schemeClr val="accent1"/>
                </a:solidFill>
                <a:latin typeface="Arial" panose="020B0604020202020204" pitchFamily="34" charset="0"/>
                <a:cs typeface="Arial" panose="020B0604020202020204" pitchFamily="34" charset="0"/>
              </a:rPr>
              <a:t>=41.86</a:t>
            </a:r>
          </a:p>
        </p:txBody>
      </p:sp>
      <p:sp>
        <p:nvSpPr>
          <p:cNvPr id="8" name="Foliennummernplatzhalter 7"/>
          <p:cNvSpPr>
            <a:spLocks noGrp="1"/>
          </p:cNvSpPr>
          <p:nvPr>
            <p:ph type="sldNum" sz="quarter" idx="12"/>
          </p:nvPr>
        </p:nvSpPr>
        <p:spPr/>
        <p:txBody>
          <a:bodyPr/>
          <a:lstStyle/>
          <a:p>
            <a:fld id="{DA21334D-761B-429B-A5CC-6A13255633F5}" type="slidenum">
              <a:rPr lang="de-DE" smtClean="0"/>
              <a:pPr/>
              <a:t>15</a:t>
            </a:fld>
            <a:endParaRPr lang="de-DE" dirty="0"/>
          </a:p>
        </p:txBody>
      </p:sp>
      <p:sp>
        <p:nvSpPr>
          <p:cNvPr id="9" name="Datumsplatzhalter 8"/>
          <p:cNvSpPr>
            <a:spLocks noGrp="1"/>
          </p:cNvSpPr>
          <p:nvPr>
            <p:ph type="dt" sz="half" idx="10"/>
          </p:nvPr>
        </p:nvSpPr>
        <p:spPr/>
        <p:txBody>
          <a:bodyPr/>
          <a:lstStyle/>
          <a:p>
            <a:fld id="{9892987A-5421-47FC-B768-61F451323BBD}" type="datetime1">
              <a:rPr lang="de-DE" smtClean="0"/>
              <a:t>10.09.2018</a:t>
            </a:fld>
            <a:endParaRPr lang="de-DE" dirty="0"/>
          </a:p>
        </p:txBody>
      </p:sp>
      <p:sp>
        <p:nvSpPr>
          <p:cNvPr id="10" name="Rechteck 9"/>
          <p:cNvSpPr/>
          <p:nvPr/>
        </p:nvSpPr>
        <p:spPr>
          <a:xfrm>
            <a:off x="70202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a:t>
            </a:r>
          </a:p>
        </p:txBody>
      </p:sp>
      <p:sp>
        <p:nvSpPr>
          <p:cNvPr id="11" name="Rechteck 10"/>
          <p:cNvSpPr/>
          <p:nvPr/>
        </p:nvSpPr>
        <p:spPr>
          <a:xfrm>
            <a:off x="1150483" y="4484612"/>
            <a:ext cx="108000" cy="108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1273402" y="4412225"/>
            <a:ext cx="648072" cy="261610"/>
          </a:xfrm>
          <a:prstGeom prst="rect">
            <a:avLst/>
          </a:prstGeom>
          <a:noFill/>
        </p:spPr>
        <p:txBody>
          <a:bodyPr wrap="square" rtlCol="0">
            <a:spAutoFit/>
          </a:bodyPr>
          <a:lstStyle/>
          <a:p>
            <a:r>
              <a:rPr lang="de-DE" sz="1100" dirty="0" err="1">
                <a:latin typeface="Arial" panose="020B0604020202020204" pitchFamily="34" charset="0"/>
                <a:cs typeface="Arial" panose="020B0604020202020204" pitchFamily="34" charset="0"/>
              </a:rPr>
              <a:t>women</a:t>
            </a:r>
            <a:endParaRPr lang="de-DE" sz="1100" dirty="0">
              <a:latin typeface="Arial" panose="020B0604020202020204" pitchFamily="34" charset="0"/>
              <a:cs typeface="Arial" panose="020B0604020202020204" pitchFamily="34" charset="0"/>
            </a:endParaRPr>
          </a:p>
        </p:txBody>
      </p:sp>
      <p:sp>
        <p:nvSpPr>
          <p:cNvPr id="13" name="Rechteck 12"/>
          <p:cNvSpPr/>
          <p:nvPr/>
        </p:nvSpPr>
        <p:spPr>
          <a:xfrm>
            <a:off x="2710050" y="4496955"/>
            <a:ext cx="108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2832969" y="4424568"/>
            <a:ext cx="648072" cy="261610"/>
          </a:xfrm>
          <a:prstGeom prst="rect">
            <a:avLst/>
          </a:prstGeom>
          <a:noFill/>
        </p:spPr>
        <p:txBody>
          <a:bodyPr wrap="square" rtlCol="0">
            <a:spAutoFit/>
          </a:bodyPr>
          <a:lstStyle/>
          <a:p>
            <a:r>
              <a:rPr lang="de-DE" sz="1100" dirty="0" err="1">
                <a:latin typeface="Arial" panose="020B0604020202020204" pitchFamily="34" charset="0"/>
                <a:cs typeface="Arial" panose="020B0604020202020204" pitchFamily="34" charset="0"/>
              </a:rPr>
              <a:t>men</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62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platzhalter 7"/>
          <p:cNvSpPr>
            <a:spLocks noGrp="1"/>
          </p:cNvSpPr>
          <p:nvPr>
            <p:ph type="body" sz="quarter" idx="4294967295"/>
          </p:nvPr>
        </p:nvSpPr>
        <p:spPr>
          <a:xfrm>
            <a:off x="497425" y="944724"/>
            <a:ext cx="8135937" cy="540060"/>
          </a:xfrm>
        </p:spPr>
        <p:txBody>
          <a:bodyPr>
            <a:normAutofit fontScale="47500" lnSpcReduction="20000"/>
          </a:bodyPr>
          <a:lstStyle/>
          <a:p>
            <a:pPr marL="47625" indent="0">
              <a:buNone/>
            </a:pPr>
            <a:r>
              <a:rPr lang="de-DE" dirty="0" err="1">
                <a:solidFill>
                  <a:schemeClr val="bg1">
                    <a:lumMod val="50000"/>
                  </a:schemeClr>
                </a:solidFill>
                <a:latin typeface="Arial" panose="020B0604020202020204" pitchFamily="34" charset="0"/>
                <a:cs typeface="Arial" panose="020B0604020202020204" pitchFamily="34" charset="0"/>
              </a:rPr>
              <a:t>Nearly</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eight</a:t>
            </a:r>
            <a:r>
              <a:rPr lang="de-DE" dirty="0">
                <a:solidFill>
                  <a:schemeClr val="bg1">
                    <a:lumMod val="50000"/>
                  </a:schemeClr>
                </a:solidFill>
                <a:latin typeface="Arial" panose="020B0604020202020204" pitchFamily="34" charset="0"/>
                <a:cs typeface="Arial" panose="020B0604020202020204" pitchFamily="34" charset="0"/>
              </a:rPr>
              <a:t> out </a:t>
            </a:r>
            <a:r>
              <a:rPr lang="de-DE" dirty="0" err="1">
                <a:solidFill>
                  <a:schemeClr val="bg1">
                    <a:lumMod val="50000"/>
                  </a:schemeClr>
                </a:solidFill>
                <a:latin typeface="Arial" panose="020B0604020202020204" pitchFamily="34" charset="0"/>
                <a:cs typeface="Arial" panose="020B0604020202020204" pitchFamily="34" charset="0"/>
              </a:rPr>
              <a:t>of</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ten</a:t>
            </a:r>
            <a:r>
              <a:rPr lang="de-DE" dirty="0">
                <a:solidFill>
                  <a:schemeClr val="bg1">
                    <a:lumMod val="50000"/>
                  </a:schemeClr>
                </a:solidFill>
                <a:latin typeface="Arial" panose="020B0604020202020204" pitchFamily="34" charset="0"/>
                <a:cs typeface="Arial" panose="020B0604020202020204" pitchFamily="34" charset="0"/>
              </a:rPr>
              <a:t> AE </a:t>
            </a:r>
            <a:r>
              <a:rPr lang="de-DE" dirty="0" err="1">
                <a:solidFill>
                  <a:schemeClr val="bg1">
                    <a:lumMod val="50000"/>
                  </a:schemeClr>
                </a:solidFill>
                <a:latin typeface="Arial" panose="020B0604020202020204" pitchFamily="34" charset="0"/>
                <a:cs typeface="Arial" panose="020B0604020202020204" pitchFamily="34" charset="0"/>
              </a:rPr>
              <a:t>patients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suffer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from</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other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atopic</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diseases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most</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of</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them</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suffer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from</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airways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allergy</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to</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pollen</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house</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dust</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mite</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animals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food</a:t>
            </a:r>
            <a:r>
              <a:rPr lang="de-DE" dirty="0">
                <a:solidFill>
                  <a:schemeClr val="bg1">
                    <a:lumMod val="50000"/>
                  </a:schemeClr>
                </a:solidFill>
                <a:latin typeface="Arial" panose="020B0604020202020204" pitchFamily="34" charset="0"/>
                <a:cs typeface="Arial" panose="020B0604020202020204" pitchFamily="34" charset="0"/>
              </a:rPr>
              <a:t>, but also </a:t>
            </a:r>
            <a:r>
              <a:rPr lang="de-DE" dirty="0" err="1">
                <a:solidFill>
                  <a:schemeClr val="bg1">
                    <a:lumMod val="50000"/>
                  </a:schemeClr>
                </a:solidFill>
                <a:latin typeface="Arial" panose="020B0604020202020204" pitchFamily="34" charset="0"/>
                <a:cs typeface="Arial" panose="020B0604020202020204" pitchFamily="34" charset="0"/>
              </a:rPr>
              <a:t>asthma</a:t>
            </a:r>
            <a:r>
              <a:rPr lang="de-DE" dirty="0">
                <a:solidFill>
                  <a:schemeClr val="bg1">
                    <a:lumMod val="50000"/>
                  </a:schemeClr>
                </a:solidFill>
                <a:latin typeface="Arial" panose="020B0604020202020204" pitchFamily="34" charset="0"/>
                <a:cs typeface="Arial" panose="020B0604020202020204" pitchFamily="34" charset="0"/>
              </a:rPr>
              <a:t>.</a:t>
            </a:r>
          </a:p>
        </p:txBody>
      </p:sp>
      <p:sp>
        <p:nvSpPr>
          <p:cNvPr id="6" name="Foliennummernplatzhalter 5"/>
          <p:cNvSpPr>
            <a:spLocks noGrp="1"/>
          </p:cNvSpPr>
          <p:nvPr>
            <p:ph type="sldNum" sz="quarter" idx="12"/>
          </p:nvPr>
        </p:nvSpPr>
        <p:spPr>
          <a:xfrm>
            <a:off x="1295636" y="6356353"/>
            <a:ext cx="478397" cy="365125"/>
          </a:xfrm>
        </p:spPr>
        <p:txBody>
          <a:bodyPr/>
          <a:lstStyle/>
          <a:p>
            <a:fld id="{DA21334D-761B-429B-A5CC-6A13255633F5}" type="slidenum">
              <a:rPr lang="de-DE" smtClean="0"/>
              <a:pPr/>
              <a:t>16</a:t>
            </a:fld>
            <a:endParaRPr lang="de-DE" dirty="0"/>
          </a:p>
        </p:txBody>
      </p:sp>
      <p:sp>
        <p:nvSpPr>
          <p:cNvPr id="20" name="Rechteck 19"/>
          <p:cNvSpPr/>
          <p:nvPr/>
        </p:nvSpPr>
        <p:spPr>
          <a:xfrm>
            <a:off x="496096" y="1592796"/>
            <a:ext cx="8396384" cy="4272594"/>
          </a:xfrm>
          <a:prstGeom prst="rect">
            <a:avLst/>
          </a:prstGeom>
          <a:noFill/>
          <a:ln w="12700">
            <a:solidFill>
              <a:srgbClr val="AE0917"/>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de-DE" dirty="0"/>
          </a:p>
        </p:txBody>
      </p:sp>
      <p:sp>
        <p:nvSpPr>
          <p:cNvPr id="27" name="Titel 1"/>
          <p:cNvSpPr>
            <a:spLocks noGrp="1"/>
          </p:cNvSpPr>
          <p:nvPr>
            <p:ph type="title"/>
          </p:nvPr>
        </p:nvSpPr>
        <p:spPr>
          <a:xfrm>
            <a:off x="475924" y="378372"/>
            <a:ext cx="8212481" cy="431258"/>
          </a:xfrm>
        </p:spPr>
        <p:txBody>
          <a:bodyPr/>
          <a:lstStyle/>
          <a:p>
            <a:pPr algn="just"/>
            <a:r>
              <a:rPr lang="de-DE" sz="2000" dirty="0"/>
              <a:t>Other </a:t>
            </a:r>
            <a:r>
              <a:rPr lang="de-DE" sz="2000" dirty="0" err="1"/>
              <a:t>atopic</a:t>
            </a:r>
            <a:r>
              <a:rPr lang="de-DE" sz="2000" dirty="0"/>
              <a:t> </a:t>
            </a:r>
            <a:r>
              <a:rPr lang="de-DE" sz="2000" dirty="0" err="1"/>
              <a:t>diseases</a:t>
            </a:r>
            <a:endParaRPr lang="de-DE" sz="2000" dirty="0"/>
          </a:p>
        </p:txBody>
      </p:sp>
      <p:graphicFrame>
        <p:nvGraphicFramePr>
          <p:cNvPr id="21" name="Object 17"/>
          <p:cNvGraphicFramePr>
            <a:graphicFrameLocks noChangeAspect="1"/>
          </p:cNvGraphicFramePr>
          <p:nvPr>
            <p:extLst>
              <p:ext uri="{D42A27DB-BD31-4B8C-83A1-F6EECF244321}">
                <p14:modId xmlns:p14="http://schemas.microsoft.com/office/powerpoint/2010/main" val="1180104195"/>
              </p:ext>
            </p:extLst>
          </p:nvPr>
        </p:nvGraphicFramePr>
        <p:xfrm>
          <a:off x="3635896" y="1921478"/>
          <a:ext cx="5276778" cy="3271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m 12"/>
          <p:cNvGraphicFramePr/>
          <p:nvPr>
            <p:extLst>
              <p:ext uri="{D42A27DB-BD31-4B8C-83A1-F6EECF244321}">
                <p14:modId xmlns:p14="http://schemas.microsoft.com/office/powerpoint/2010/main" val="365629879"/>
              </p:ext>
            </p:extLst>
          </p:nvPr>
        </p:nvGraphicFramePr>
        <p:xfrm>
          <a:off x="611560" y="2132856"/>
          <a:ext cx="3179293" cy="255628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17"/>
          <p:cNvSpPr txBox="1">
            <a:spLocks noChangeArrowheads="1"/>
          </p:cNvSpPr>
          <p:nvPr/>
        </p:nvSpPr>
        <p:spPr bwMode="auto">
          <a:xfrm>
            <a:off x="497375" y="5275860"/>
            <a:ext cx="6865984" cy="23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de-DE" sz="800" dirty="0">
                <a:latin typeface="Arial" panose="020B0604020202020204" pitchFamily="34" charset="0"/>
                <a:cs typeface="Arial" panose="020B0604020202020204" pitchFamily="34" charset="0"/>
              </a:rPr>
              <a:t>S6. Do </a:t>
            </a:r>
            <a:r>
              <a:rPr lang="de-DE" sz="800" dirty="0" err="1">
                <a:latin typeface="Arial" panose="020B0604020202020204" pitchFamily="34" charset="0"/>
                <a:cs typeface="Arial" panose="020B0604020202020204" pitchFamily="34" charset="0"/>
              </a:rPr>
              <a:t>you</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have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other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atopic</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diseases</a:t>
            </a:r>
            <a:r>
              <a:rPr lang="de-DE" sz="800" dirty="0">
                <a:latin typeface="Arial" panose="020B0604020202020204" pitchFamily="34" charset="0"/>
                <a:cs typeface="Arial" panose="020B0604020202020204" pitchFamily="34" charset="0"/>
              </a:rPr>
              <a:t> like…?</a:t>
            </a:r>
          </a:p>
        </p:txBody>
      </p:sp>
      <p:cxnSp>
        <p:nvCxnSpPr>
          <p:cNvPr id="15" name="Gerade Verbindung 14"/>
          <p:cNvCxnSpPr/>
          <p:nvPr/>
        </p:nvCxnSpPr>
        <p:spPr>
          <a:xfrm>
            <a:off x="484696" y="5269509"/>
            <a:ext cx="8083748" cy="635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Datumsplatzhalter 2"/>
          <p:cNvSpPr>
            <a:spLocks noGrp="1"/>
          </p:cNvSpPr>
          <p:nvPr>
            <p:ph type="dt" sz="half" idx="10"/>
          </p:nvPr>
        </p:nvSpPr>
        <p:spPr/>
        <p:txBody>
          <a:bodyPr/>
          <a:lstStyle/>
          <a:p>
            <a:fld id="{6863A9BC-1C13-4C2F-96BF-43B7C9E2E48E}" type="datetime1">
              <a:rPr lang="de-DE" smtClean="0"/>
              <a:t>10.09.2018</a:t>
            </a:fld>
            <a:endParaRPr lang="de-DE" dirty="0"/>
          </a:p>
        </p:txBody>
      </p:sp>
      <p:sp>
        <p:nvSpPr>
          <p:cNvPr id="12" name="Rechteck 11"/>
          <p:cNvSpPr/>
          <p:nvPr/>
        </p:nvSpPr>
        <p:spPr>
          <a:xfrm>
            <a:off x="70202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a:t>
            </a:r>
          </a:p>
        </p:txBody>
      </p:sp>
      <p:sp>
        <p:nvSpPr>
          <p:cNvPr id="16" name="Geschweifte Klammer rechts 15"/>
          <p:cNvSpPr/>
          <p:nvPr/>
        </p:nvSpPr>
        <p:spPr>
          <a:xfrm>
            <a:off x="6579840" y="3767894"/>
            <a:ext cx="144016" cy="599306"/>
          </a:xfrm>
          <a:prstGeom prst="rightBrace">
            <a:avLst/>
          </a:prstGeom>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e-DE"/>
          </a:p>
        </p:txBody>
      </p:sp>
      <p:sp>
        <p:nvSpPr>
          <p:cNvPr id="17" name="Textfeld 2"/>
          <p:cNvSpPr txBox="1"/>
          <p:nvPr/>
        </p:nvSpPr>
        <p:spPr>
          <a:xfrm>
            <a:off x="6921972" y="3954201"/>
            <a:ext cx="1133077" cy="2520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b="1" dirty="0" err="1">
                <a:solidFill>
                  <a:schemeClr val="accent1"/>
                </a:solidFill>
              </a:rPr>
              <a:t>Contact</a:t>
            </a:r>
            <a:r>
              <a:rPr lang="de-DE" sz="1100" b="1" dirty="0">
                <a:solidFill>
                  <a:schemeClr val="accent1"/>
                </a:solidFill>
              </a:rPr>
              <a:t> </a:t>
            </a:r>
            <a:r>
              <a:rPr lang="de-DE" sz="1100" b="1" dirty="0" err="1">
                <a:solidFill>
                  <a:schemeClr val="accent1"/>
                </a:solidFill>
              </a:rPr>
              <a:t>allergies</a:t>
            </a:r>
            <a:endParaRPr lang="de-DE" sz="1100" b="1" dirty="0">
              <a:solidFill>
                <a:schemeClr val="accent1"/>
              </a:solidFill>
            </a:endParaRPr>
          </a:p>
        </p:txBody>
      </p:sp>
      <p:sp>
        <p:nvSpPr>
          <p:cNvPr id="2" name="Textfeld 1"/>
          <p:cNvSpPr txBox="1"/>
          <p:nvPr/>
        </p:nvSpPr>
        <p:spPr>
          <a:xfrm>
            <a:off x="4415222" y="1708237"/>
            <a:ext cx="1908212" cy="246221"/>
          </a:xfrm>
          <a:prstGeom prst="rect">
            <a:avLst/>
          </a:prstGeom>
          <a:noFill/>
        </p:spPr>
        <p:txBody>
          <a:bodyPr wrap="square" rtlCol="0">
            <a:spAutoFit/>
          </a:bodyPr>
          <a:lstStyle/>
          <a:p>
            <a:pPr algn="r"/>
            <a:r>
              <a:rPr lang="de-DE" sz="1000" b="1" u="sng" dirty="0" err="1">
                <a:solidFill>
                  <a:schemeClr val="tx2"/>
                </a:solidFill>
                <a:latin typeface="Arial" panose="020B0604020202020204" pitchFamily="34" charset="0"/>
                <a:cs typeface="Arial" panose="020B0604020202020204" pitchFamily="34" charset="0"/>
              </a:rPr>
              <a:t>From</a:t>
            </a:r>
            <a:r>
              <a:rPr lang="de-DE" sz="1000" b="1" u="sng" dirty="0">
                <a:solidFill>
                  <a:schemeClr val="tx2"/>
                </a:solidFill>
                <a:latin typeface="Arial" panose="020B0604020202020204" pitchFamily="34" charset="0"/>
                <a:cs typeface="Arial" panose="020B0604020202020204" pitchFamily="34" charset="0"/>
              </a:rPr>
              <a:t> a </a:t>
            </a:r>
            <a:r>
              <a:rPr lang="de-DE" sz="1000" b="1" u="sng" dirty="0" err="1">
                <a:solidFill>
                  <a:schemeClr val="tx2"/>
                </a:solidFill>
                <a:latin typeface="Arial" panose="020B0604020202020204" pitchFamily="34" charset="0"/>
                <a:cs typeface="Arial" panose="020B0604020202020204" pitchFamily="34" charset="0"/>
              </a:rPr>
              <a:t>list</a:t>
            </a:r>
            <a:r>
              <a:rPr lang="de-DE" sz="1000" b="1" u="sng" dirty="0">
                <a:solidFill>
                  <a:schemeClr val="tx2"/>
                </a:solidFill>
                <a:latin typeface="Arial" panose="020B0604020202020204" pitchFamily="34" charset="0"/>
                <a:cs typeface="Arial" panose="020B0604020202020204" pitchFamily="34" charset="0"/>
              </a:rPr>
              <a:t> (</a:t>
            </a:r>
            <a:r>
              <a:rPr lang="de-DE" sz="1000" b="1" u="sng" dirty="0" err="1">
                <a:solidFill>
                  <a:schemeClr val="tx2"/>
                </a:solidFill>
                <a:latin typeface="Arial" panose="020B0604020202020204" pitchFamily="34" charset="0"/>
                <a:cs typeface="Arial" panose="020B0604020202020204" pitchFamily="34" charset="0"/>
              </a:rPr>
              <a:t>read</a:t>
            </a:r>
            <a:r>
              <a:rPr lang="de-DE" sz="1000" b="1" u="sng" dirty="0">
                <a:solidFill>
                  <a:schemeClr val="tx2"/>
                </a:solidFill>
                <a:latin typeface="Arial" panose="020B0604020202020204" pitchFamily="34" charset="0"/>
                <a:cs typeface="Arial" panose="020B0604020202020204" pitchFamily="34" charset="0"/>
              </a:rPr>
              <a:t> out):</a:t>
            </a:r>
          </a:p>
        </p:txBody>
      </p:sp>
      <p:sp>
        <p:nvSpPr>
          <p:cNvPr id="18" name="Textfeld 17"/>
          <p:cNvSpPr txBox="1"/>
          <p:nvPr/>
        </p:nvSpPr>
        <p:spPr>
          <a:xfrm>
            <a:off x="3340435" y="3196022"/>
            <a:ext cx="3000883" cy="246221"/>
          </a:xfrm>
          <a:prstGeom prst="rect">
            <a:avLst/>
          </a:prstGeom>
          <a:noFill/>
        </p:spPr>
        <p:txBody>
          <a:bodyPr wrap="square" rtlCol="0">
            <a:spAutoFit/>
          </a:bodyPr>
          <a:lstStyle/>
          <a:p>
            <a:pPr algn="r"/>
            <a:r>
              <a:rPr lang="de-DE" sz="1000" b="1" u="sng" dirty="0" err="1">
                <a:solidFill>
                  <a:schemeClr val="tx2"/>
                </a:solidFill>
                <a:latin typeface="Arial" panose="020B0604020202020204" pitchFamily="34" charset="0"/>
                <a:cs typeface="Arial" panose="020B0604020202020204" pitchFamily="34" charset="0"/>
              </a:rPr>
              <a:t>other</a:t>
            </a:r>
            <a:r>
              <a:rPr lang="de-DE" sz="1000" b="1" u="sng" dirty="0">
                <a:solidFill>
                  <a:schemeClr val="tx2"/>
                </a:solidFill>
                <a:latin typeface="Arial" panose="020B0604020202020204" pitchFamily="34" charset="0"/>
                <a:cs typeface="Arial" panose="020B0604020202020204" pitchFamily="34" charset="0"/>
              </a:rPr>
              <a:t> (</a:t>
            </a:r>
            <a:r>
              <a:rPr lang="de-DE" sz="1000" b="1" u="sng" dirty="0" err="1">
                <a:solidFill>
                  <a:schemeClr val="tx2"/>
                </a:solidFill>
                <a:latin typeface="Arial" panose="020B0604020202020204" pitchFamily="34" charset="0"/>
                <a:cs typeface="Arial" panose="020B0604020202020204" pitchFamily="34" charset="0"/>
              </a:rPr>
              <a:t>mentioned</a:t>
            </a:r>
            <a:r>
              <a:rPr lang="de-DE" sz="1000" b="1" u="sng" dirty="0">
                <a:solidFill>
                  <a:schemeClr val="tx2"/>
                </a:solidFill>
                <a:latin typeface="Arial" panose="020B0604020202020204" pitchFamily="34" charset="0"/>
                <a:cs typeface="Arial" panose="020B0604020202020204" pitchFamily="34" charset="0"/>
              </a:rPr>
              <a:t> </a:t>
            </a:r>
            <a:r>
              <a:rPr lang="de-DE" sz="1000" b="1" u="sng" dirty="0" err="1">
                <a:solidFill>
                  <a:schemeClr val="tx2"/>
                </a:solidFill>
                <a:latin typeface="Arial" panose="020B0604020202020204" pitchFamily="34" charset="0"/>
                <a:cs typeface="Arial" panose="020B0604020202020204" pitchFamily="34" charset="0"/>
              </a:rPr>
              <a:t>spontaneous</a:t>
            </a:r>
            <a:r>
              <a:rPr lang="de-DE" sz="1000" b="1" u="sng" dirty="0">
                <a:solidFill>
                  <a:schemeClr val="tx2"/>
                </a:solidFill>
                <a:latin typeface="Arial" panose="020B0604020202020204" pitchFamily="34" charset="0"/>
                <a:cs typeface="Arial" panose="020B0604020202020204" pitchFamily="34" charset="0"/>
              </a:rPr>
              <a:t> </a:t>
            </a:r>
            <a:r>
              <a:rPr lang="de-DE" sz="1000" b="1" u="sng" dirty="0" err="1">
                <a:solidFill>
                  <a:schemeClr val="tx2"/>
                </a:solidFill>
                <a:latin typeface="Arial" panose="020B0604020202020204" pitchFamily="34" charset="0"/>
                <a:cs typeface="Arial" panose="020B0604020202020204" pitchFamily="34" charset="0"/>
              </a:rPr>
              <a:t>and</a:t>
            </a:r>
            <a:r>
              <a:rPr lang="de-DE" sz="1000" b="1" u="sng" dirty="0">
                <a:solidFill>
                  <a:schemeClr val="tx2"/>
                </a:solidFill>
                <a:latin typeface="Arial" panose="020B0604020202020204" pitchFamily="34" charset="0"/>
                <a:cs typeface="Arial" panose="020B0604020202020204" pitchFamily="34" charset="0"/>
              </a:rPr>
              <a:t> </a:t>
            </a:r>
            <a:r>
              <a:rPr lang="de-DE" sz="1000" b="1" u="sng" dirty="0" err="1">
                <a:solidFill>
                  <a:schemeClr val="tx2"/>
                </a:solidFill>
                <a:latin typeface="Arial" panose="020B0604020202020204" pitchFamily="34" charset="0"/>
                <a:cs typeface="Arial" panose="020B0604020202020204" pitchFamily="34" charset="0"/>
              </a:rPr>
              <a:t>coded</a:t>
            </a:r>
            <a:r>
              <a:rPr lang="de-DE" sz="1000" b="1" u="sng"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6828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p:cNvGraphicFramePr/>
          <p:nvPr>
            <p:extLst>
              <p:ext uri="{D42A27DB-BD31-4B8C-83A1-F6EECF244321}">
                <p14:modId xmlns:p14="http://schemas.microsoft.com/office/powerpoint/2010/main" val="761356884"/>
              </p:ext>
            </p:extLst>
          </p:nvPr>
        </p:nvGraphicFramePr>
        <p:xfrm>
          <a:off x="791581" y="2060848"/>
          <a:ext cx="2866740"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6" name="Foliennummernplatzhalter 5"/>
          <p:cNvSpPr>
            <a:spLocks noGrp="1"/>
          </p:cNvSpPr>
          <p:nvPr>
            <p:ph type="sldNum" sz="quarter" idx="12"/>
          </p:nvPr>
        </p:nvSpPr>
        <p:spPr>
          <a:xfrm>
            <a:off x="1295636" y="6356353"/>
            <a:ext cx="478397" cy="365125"/>
          </a:xfrm>
        </p:spPr>
        <p:txBody>
          <a:bodyPr/>
          <a:lstStyle/>
          <a:p>
            <a:fld id="{DA21334D-761B-429B-A5CC-6A13255633F5}" type="slidenum">
              <a:rPr lang="de-DE" smtClean="0"/>
              <a:pPr/>
              <a:t>17</a:t>
            </a:fld>
            <a:endParaRPr lang="de-DE" dirty="0"/>
          </a:p>
        </p:txBody>
      </p:sp>
      <p:sp>
        <p:nvSpPr>
          <p:cNvPr id="20" name="Rechteck 19"/>
          <p:cNvSpPr/>
          <p:nvPr/>
        </p:nvSpPr>
        <p:spPr>
          <a:xfrm>
            <a:off x="496096" y="1592796"/>
            <a:ext cx="8396384" cy="4272594"/>
          </a:xfrm>
          <a:prstGeom prst="rect">
            <a:avLst/>
          </a:prstGeom>
          <a:noFill/>
          <a:ln w="12700">
            <a:solidFill>
              <a:srgbClr val="AE0917"/>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de-DE" dirty="0"/>
          </a:p>
        </p:txBody>
      </p:sp>
      <p:sp>
        <p:nvSpPr>
          <p:cNvPr id="27" name="Titel 1"/>
          <p:cNvSpPr>
            <a:spLocks noGrp="1"/>
          </p:cNvSpPr>
          <p:nvPr>
            <p:ph type="title"/>
          </p:nvPr>
        </p:nvSpPr>
        <p:spPr>
          <a:xfrm>
            <a:off x="475924" y="423899"/>
            <a:ext cx="8212481" cy="395255"/>
          </a:xfrm>
        </p:spPr>
        <p:txBody>
          <a:bodyPr>
            <a:normAutofit fontScale="90000"/>
          </a:bodyPr>
          <a:lstStyle/>
          <a:p>
            <a:pPr algn="just"/>
            <a:r>
              <a:rPr lang="de-DE" sz="2000" dirty="0"/>
              <a:t>Other </a:t>
            </a:r>
            <a:r>
              <a:rPr lang="de-DE" sz="2000" dirty="0" err="1"/>
              <a:t>chronic</a:t>
            </a:r>
            <a:r>
              <a:rPr lang="de-DE" sz="2000" dirty="0"/>
              <a:t> </a:t>
            </a:r>
            <a:r>
              <a:rPr lang="de-DE" sz="2000" dirty="0" err="1"/>
              <a:t>diseases</a:t>
            </a:r>
            <a:endParaRPr lang="de-DE" sz="2000" dirty="0"/>
          </a:p>
        </p:txBody>
      </p:sp>
      <p:sp>
        <p:nvSpPr>
          <p:cNvPr id="34" name="Text Box 17"/>
          <p:cNvSpPr txBox="1">
            <a:spLocks noChangeArrowheads="1"/>
          </p:cNvSpPr>
          <p:nvPr/>
        </p:nvSpPr>
        <p:spPr bwMode="auto">
          <a:xfrm>
            <a:off x="478325" y="5275860"/>
            <a:ext cx="6865984" cy="23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de-DE" sz="800" dirty="0">
                <a:latin typeface="Arial" panose="020B0604020202020204" pitchFamily="34" charset="0"/>
                <a:cs typeface="Arial" panose="020B0604020202020204" pitchFamily="34" charset="0"/>
              </a:rPr>
              <a:t>S7.  </a:t>
            </a:r>
            <a:r>
              <a:rPr lang="de-DE" sz="800" dirty="0" err="1">
                <a:latin typeface="Arial" panose="020B0604020202020204" pitchFamily="34" charset="0"/>
                <a:cs typeface="Arial" panose="020B0604020202020204" pitchFamily="34" charset="0"/>
              </a:rPr>
              <a:t>And</a:t>
            </a:r>
            <a:r>
              <a:rPr lang="de-DE" sz="800" dirty="0">
                <a:latin typeface="Arial" panose="020B0604020202020204" pitchFamily="34" charset="0"/>
                <a:cs typeface="Arial" panose="020B0604020202020204" pitchFamily="34" charset="0"/>
              </a:rPr>
              <a:t> do </a:t>
            </a:r>
            <a:r>
              <a:rPr lang="de-DE" sz="800" dirty="0" err="1">
                <a:latin typeface="Arial" panose="020B0604020202020204" pitchFamily="34" charset="0"/>
                <a:cs typeface="Arial" panose="020B0604020202020204" pitchFamily="34" charset="0"/>
              </a:rPr>
              <a:t>you</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have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other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chronic</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diseases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conditions</a:t>
            </a:r>
            <a:r>
              <a:rPr lang="de-DE" sz="800" dirty="0">
                <a:latin typeface="Arial" panose="020B0604020202020204" pitchFamily="34" charset="0"/>
                <a:cs typeface="Arial" panose="020B0604020202020204" pitchFamily="34" charset="0"/>
              </a:rPr>
              <a:t>? Yes, </a:t>
            </a:r>
            <a:r>
              <a:rPr lang="de-DE" sz="800" dirty="0" err="1">
                <a:latin typeface="Arial" panose="020B0604020202020204" pitchFamily="34" charset="0"/>
                <a:cs typeface="Arial" panose="020B0604020202020204" pitchFamily="34" charset="0"/>
              </a:rPr>
              <a:t>please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specify</a:t>
            </a:r>
            <a:r>
              <a:rPr lang="de-DE" sz="800" dirty="0">
                <a:latin typeface="Arial" panose="020B0604020202020204" pitchFamily="34" charset="0"/>
                <a:cs typeface="Arial" panose="020B0604020202020204" pitchFamily="34" charset="0"/>
              </a:rPr>
              <a:t> (open end , </a:t>
            </a:r>
            <a:r>
              <a:rPr lang="de-DE" sz="800" dirty="0" err="1">
                <a:latin typeface="Arial" panose="020B0604020202020204" pitchFamily="34" charset="0"/>
                <a:cs typeface="Arial" panose="020B0604020202020204" pitchFamily="34" charset="0"/>
              </a:rPr>
              <a:t>spontaneous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answer</a:t>
            </a:r>
            <a:r>
              <a:rPr lang="de-DE" sz="800" dirty="0">
                <a:latin typeface="Arial" panose="020B0604020202020204" pitchFamily="34" charset="0"/>
                <a:cs typeface="Arial" panose="020B0604020202020204" pitchFamily="34" charset="0"/>
              </a:rPr>
              <a:t>)</a:t>
            </a:r>
          </a:p>
        </p:txBody>
      </p:sp>
      <p:cxnSp>
        <p:nvCxnSpPr>
          <p:cNvPr id="35" name="Gerade Verbindung 34"/>
          <p:cNvCxnSpPr/>
          <p:nvPr/>
        </p:nvCxnSpPr>
        <p:spPr>
          <a:xfrm>
            <a:off x="484696" y="5269509"/>
            <a:ext cx="634724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platzhalter 7"/>
          <p:cNvSpPr txBox="1">
            <a:spLocks/>
          </p:cNvSpPr>
          <p:nvPr/>
        </p:nvSpPr>
        <p:spPr>
          <a:xfrm>
            <a:off x="497425" y="944724"/>
            <a:ext cx="8135937" cy="540060"/>
          </a:xfrm>
          <a:prstGeom prst="rect">
            <a:avLst/>
          </a:prstGeom>
          <a:noFill/>
        </p:spPr>
        <p:txBody>
          <a:bodyPr vert="horz" lIns="91440" tIns="45720" rIns="91440" bIns="45720" rtlCol="0">
            <a:normAutofit/>
          </a:bodyPr>
          <a:lstStyle>
            <a:lvl1pPr marL="228600" indent="-180975" algn="l" defTabSz="914400" rtl="0" eaLnBrk="1" latinLnBrk="0" hangingPunct="1">
              <a:spcBef>
                <a:spcPts val="1200"/>
              </a:spcBef>
              <a:buFont typeface="Arial" pitchFamily="34" charset="0"/>
              <a:buChar char="•"/>
              <a:defRPr sz="1400" kern="1200">
                <a:solidFill>
                  <a:schemeClr val="tx1"/>
                </a:solidFill>
                <a:latin typeface="+mn-lt"/>
                <a:ea typeface="+mn-ea"/>
                <a:cs typeface="+mn-cs"/>
              </a:defRPr>
            </a:lvl1pPr>
            <a:lvl2pPr marL="409575" indent="-171450" algn="l" defTabSz="914400" rtl="0" eaLnBrk="1" latinLnBrk="0" hangingPunct="1">
              <a:spcBef>
                <a:spcPts val="6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625" indent="0">
              <a:buFont typeface="Arial" pitchFamily="34" charset="0"/>
              <a:buNone/>
            </a:pPr>
            <a:r>
              <a:rPr lang="de-DE" dirty="0">
                <a:solidFill>
                  <a:schemeClr val="bg1">
                    <a:lumMod val="50000"/>
                  </a:schemeClr>
                </a:solidFill>
                <a:latin typeface="Arial" panose="020B0604020202020204" pitchFamily="34" charset="0"/>
                <a:cs typeface="Arial" panose="020B0604020202020204" pitchFamily="34" charset="0"/>
              </a:rPr>
              <a:t>10% </a:t>
            </a:r>
            <a:r>
              <a:rPr lang="de-DE" dirty="0" err="1">
                <a:solidFill>
                  <a:schemeClr val="bg1">
                    <a:lumMod val="50000"/>
                  </a:schemeClr>
                </a:solidFill>
                <a:latin typeface="Arial" panose="020B0604020202020204" pitchFamily="34" charset="0"/>
                <a:cs typeface="Arial" panose="020B0604020202020204" pitchFamily="34" charset="0"/>
              </a:rPr>
              <a:t>of</a:t>
            </a:r>
            <a:r>
              <a:rPr lang="de-DE" dirty="0">
                <a:solidFill>
                  <a:schemeClr val="bg1">
                    <a:lumMod val="50000"/>
                  </a:schemeClr>
                </a:solidFill>
                <a:latin typeface="Arial" panose="020B0604020202020204" pitchFamily="34" charset="0"/>
                <a:cs typeface="Arial" panose="020B0604020202020204" pitchFamily="34" charset="0"/>
              </a:rPr>
              <a:t> AE </a:t>
            </a:r>
            <a:r>
              <a:rPr lang="de-DE" dirty="0" err="1">
                <a:solidFill>
                  <a:schemeClr val="bg1">
                    <a:lumMod val="50000"/>
                  </a:schemeClr>
                </a:solidFill>
                <a:latin typeface="Arial" panose="020B0604020202020204" pitchFamily="34" charset="0"/>
                <a:cs typeface="Arial" panose="020B0604020202020204" pitchFamily="34" charset="0"/>
              </a:rPr>
              <a:t>patients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have</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other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chronic</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diseases</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or</a:t>
            </a:r>
            <a:r>
              <a:rPr lang="de-DE" dirty="0">
                <a:solidFill>
                  <a:schemeClr val="bg1">
                    <a:lumMod val="50000"/>
                  </a:schemeClr>
                </a:solidFill>
                <a:latin typeface="Arial" panose="020B0604020202020204" pitchFamily="34" charset="0"/>
                <a:cs typeface="Arial" panose="020B0604020202020204" pitchFamily="34" charset="0"/>
              </a:rPr>
              <a:t> </a:t>
            </a:r>
            <a:r>
              <a:rPr lang="de-DE" dirty="0" err="1">
                <a:solidFill>
                  <a:schemeClr val="bg1">
                    <a:lumMod val="50000"/>
                  </a:schemeClr>
                </a:solidFill>
                <a:latin typeface="Arial" panose="020B0604020202020204" pitchFamily="34" charset="0"/>
                <a:cs typeface="Arial" panose="020B0604020202020204" pitchFamily="34" charset="0"/>
              </a:rPr>
              <a:t>conditions</a:t>
            </a:r>
            <a:r>
              <a:rPr lang="de-DE" dirty="0">
                <a:solidFill>
                  <a:schemeClr val="bg1">
                    <a:lumMod val="50000"/>
                  </a:schemeClr>
                </a:solidFill>
                <a:latin typeface="Arial" panose="020B0604020202020204" pitchFamily="34" charset="0"/>
                <a:cs typeface="Arial" panose="020B0604020202020204" pitchFamily="34" charset="0"/>
              </a:rPr>
              <a:t>.</a:t>
            </a:r>
          </a:p>
        </p:txBody>
      </p:sp>
      <p:sp>
        <p:nvSpPr>
          <p:cNvPr id="2" name="Datumsplatzhalter 1"/>
          <p:cNvSpPr>
            <a:spLocks noGrp="1"/>
          </p:cNvSpPr>
          <p:nvPr>
            <p:ph type="dt" sz="half" idx="10"/>
          </p:nvPr>
        </p:nvSpPr>
        <p:spPr/>
        <p:txBody>
          <a:bodyPr/>
          <a:lstStyle/>
          <a:p>
            <a:fld id="{74742157-9F70-41FF-B97E-4B25C281F9DA}" type="datetime1">
              <a:rPr lang="de-DE" smtClean="0"/>
              <a:t>10.09.2018</a:t>
            </a:fld>
            <a:endParaRPr lang="de-DE" dirty="0"/>
          </a:p>
        </p:txBody>
      </p:sp>
      <p:sp>
        <p:nvSpPr>
          <p:cNvPr id="11" name="Rechteck 10"/>
          <p:cNvSpPr/>
          <p:nvPr/>
        </p:nvSpPr>
        <p:spPr>
          <a:xfrm>
            <a:off x="4070946" y="5874915"/>
            <a:ext cx="4841728"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 n=118 </a:t>
            </a:r>
            <a:r>
              <a:rPr lang="de-DE" sz="900" dirty="0" err="1">
                <a:latin typeface="Century Gothic" panose="020B0502020202020204" pitchFamily="34" charset="0"/>
              </a:rPr>
              <a:t>those</a:t>
            </a:r>
            <a:r>
              <a:rPr lang="de-DE" sz="900" dirty="0">
                <a:latin typeface="Century Gothic" panose="020B0502020202020204" pitchFamily="34" charset="0"/>
              </a:rPr>
              <a:t> </a:t>
            </a:r>
            <a:r>
              <a:rPr lang="de-DE" sz="900" dirty="0" err="1">
                <a:latin typeface="Century Gothic" panose="020B0502020202020204" pitchFamily="34" charset="0"/>
              </a:rPr>
              <a:t>who</a:t>
            </a:r>
            <a:r>
              <a:rPr lang="de-DE" sz="900" dirty="0">
                <a:latin typeface="Century Gothic" panose="020B0502020202020204" pitchFamily="34" charset="0"/>
              </a:rPr>
              <a:t> </a:t>
            </a:r>
            <a:r>
              <a:rPr lang="de-DE" sz="900" dirty="0" err="1">
                <a:latin typeface="Century Gothic" panose="020B0502020202020204" pitchFamily="34" charset="0"/>
              </a:rPr>
              <a:t>mentioned</a:t>
            </a:r>
            <a:r>
              <a:rPr lang="de-DE" sz="900" dirty="0">
                <a:latin typeface="Century Gothic" panose="020B0502020202020204" pitchFamily="34" charset="0"/>
              </a:rPr>
              <a:t> </a:t>
            </a:r>
            <a:r>
              <a:rPr lang="de-DE" sz="900" dirty="0" err="1">
                <a:latin typeface="Century Gothic" panose="020B0502020202020204" pitchFamily="34" charset="0"/>
              </a:rPr>
              <a:t>to</a:t>
            </a:r>
            <a:r>
              <a:rPr lang="de-DE" sz="900" dirty="0">
                <a:latin typeface="Century Gothic" panose="020B0502020202020204" pitchFamily="34" charset="0"/>
              </a:rPr>
              <a:t> </a:t>
            </a:r>
            <a:r>
              <a:rPr lang="de-DE" sz="900" dirty="0" err="1">
                <a:latin typeface="Century Gothic" panose="020B0502020202020204" pitchFamily="34" charset="0"/>
              </a:rPr>
              <a:t>have</a:t>
            </a:r>
            <a:r>
              <a:rPr lang="de-DE" sz="900" dirty="0">
                <a:latin typeface="Century Gothic" panose="020B0502020202020204" pitchFamily="34" charset="0"/>
              </a:rPr>
              <a:t> </a:t>
            </a:r>
            <a:r>
              <a:rPr lang="de-DE" sz="900" dirty="0" err="1">
                <a:latin typeface="Century Gothic" panose="020B0502020202020204" pitchFamily="34" charset="0"/>
              </a:rPr>
              <a:t>other</a:t>
            </a:r>
            <a:r>
              <a:rPr lang="de-DE" sz="900" dirty="0">
                <a:latin typeface="Century Gothic" panose="020B0502020202020204" pitchFamily="34" charset="0"/>
              </a:rPr>
              <a:t> </a:t>
            </a:r>
            <a:r>
              <a:rPr lang="de-DE" sz="900" dirty="0" err="1">
                <a:latin typeface="Century Gothic" panose="020B0502020202020204" pitchFamily="34" charset="0"/>
              </a:rPr>
              <a:t>chronic</a:t>
            </a:r>
            <a:r>
              <a:rPr lang="de-DE" sz="900" dirty="0">
                <a:latin typeface="Century Gothic" panose="020B0502020202020204" pitchFamily="34" charset="0"/>
              </a:rPr>
              <a:t> </a:t>
            </a:r>
            <a:r>
              <a:rPr lang="de-DE" sz="900" dirty="0" err="1">
                <a:latin typeface="Century Gothic" panose="020B0502020202020204" pitchFamily="34" charset="0"/>
              </a:rPr>
              <a:t>diseases</a:t>
            </a:r>
            <a:endParaRPr lang="de-DE" sz="900" dirty="0">
              <a:latin typeface="Century Gothic" panose="020B0502020202020204" pitchFamily="34" charset="0"/>
            </a:endParaRPr>
          </a:p>
        </p:txBody>
      </p:sp>
      <p:graphicFrame>
        <p:nvGraphicFramePr>
          <p:cNvPr id="12" name="Object 17"/>
          <p:cNvGraphicFramePr>
            <a:graphicFrameLocks noChangeAspect="1"/>
          </p:cNvGraphicFramePr>
          <p:nvPr>
            <p:extLst>
              <p:ext uri="{D42A27DB-BD31-4B8C-83A1-F6EECF244321}">
                <p14:modId xmlns:p14="http://schemas.microsoft.com/office/powerpoint/2010/main" val="167256060"/>
              </p:ext>
            </p:extLst>
          </p:nvPr>
        </p:nvGraphicFramePr>
        <p:xfrm>
          <a:off x="4254438" y="1952836"/>
          <a:ext cx="4680012" cy="3168352"/>
        </p:xfrm>
        <a:graphic>
          <a:graphicData uri="http://schemas.openxmlformats.org/drawingml/2006/chart">
            <c:chart xmlns:c="http://schemas.openxmlformats.org/drawingml/2006/chart" xmlns:r="http://schemas.openxmlformats.org/officeDocument/2006/relationships" r:id="rId4"/>
          </a:graphicData>
        </a:graphic>
      </p:graphicFrame>
      <p:sp>
        <p:nvSpPr>
          <p:cNvPr id="15" name="Gestreifter Pfeil nach rechts 14"/>
          <p:cNvSpPr/>
          <p:nvPr/>
        </p:nvSpPr>
        <p:spPr>
          <a:xfrm>
            <a:off x="3658183" y="2701305"/>
            <a:ext cx="654076" cy="432048"/>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Tree>
    <p:extLst>
      <p:ext uri="{BB962C8B-B14F-4D97-AF65-F5344CB8AC3E}">
        <p14:creationId xmlns:p14="http://schemas.microsoft.com/office/powerpoint/2010/main" val="272314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DA21334D-761B-429B-A5CC-6A13255633F5}" type="slidenum">
              <a:rPr lang="de-DE" smtClean="0"/>
              <a:pPr/>
              <a:t>18</a:t>
            </a:fld>
            <a:endParaRPr lang="de-DE" dirty="0"/>
          </a:p>
        </p:txBody>
      </p:sp>
      <p:sp>
        <p:nvSpPr>
          <p:cNvPr id="44" name="Titel 43"/>
          <p:cNvSpPr>
            <a:spLocks noGrp="1"/>
          </p:cNvSpPr>
          <p:nvPr>
            <p:ph type="title" idx="4294967295"/>
          </p:nvPr>
        </p:nvSpPr>
        <p:spPr>
          <a:xfrm>
            <a:off x="683568" y="260648"/>
            <a:ext cx="7960380" cy="608013"/>
          </a:xfrm>
          <a:prstGeom prst="rect">
            <a:avLst/>
          </a:prstGeom>
        </p:spPr>
        <p:txBody>
          <a:bodyPr anchor="ctr">
            <a:noAutofit/>
          </a:bodyPr>
          <a:lstStyle/>
          <a:p>
            <a:pPr>
              <a:defRPr/>
            </a:pPr>
            <a:r>
              <a:rPr lang="de-DE" sz="2800" b="1" dirty="0" smtClean="0">
                <a:latin typeface="+mn-lt"/>
              </a:rPr>
              <a:t>POEM (</a:t>
            </a:r>
            <a:r>
              <a:rPr lang="de-DE" sz="2800" b="1" dirty="0" smtClean="0">
                <a:latin typeface="+mn-lt"/>
              </a:rPr>
              <a:t>Patient-</a:t>
            </a:r>
            <a:r>
              <a:rPr lang="de-DE" sz="2800" b="1" dirty="0" err="1" smtClean="0">
                <a:latin typeface="+mn-lt"/>
              </a:rPr>
              <a:t>Oriented</a:t>
            </a:r>
            <a:r>
              <a:rPr lang="de-DE" sz="2800" b="1" dirty="0" smtClean="0">
                <a:latin typeface="+mn-lt"/>
              </a:rPr>
              <a:t> </a:t>
            </a:r>
            <a:r>
              <a:rPr lang="de-DE" sz="2800" b="1" dirty="0" err="1" smtClean="0">
                <a:latin typeface="+mn-lt"/>
              </a:rPr>
              <a:t>Eczema</a:t>
            </a:r>
            <a:r>
              <a:rPr lang="de-DE" sz="2800" b="1" dirty="0" smtClean="0">
                <a:latin typeface="+mn-lt"/>
              </a:rPr>
              <a:t> </a:t>
            </a:r>
            <a:r>
              <a:rPr lang="de-DE" sz="2800" b="1" dirty="0" err="1" smtClean="0">
                <a:latin typeface="+mn-lt"/>
              </a:rPr>
              <a:t>Measure</a:t>
            </a:r>
            <a:r>
              <a:rPr lang="de-DE" sz="2800" b="1" dirty="0" smtClean="0">
                <a:latin typeface="+mn-lt"/>
              </a:rPr>
              <a:t>) </a:t>
            </a:r>
            <a:r>
              <a:rPr lang="de-DE" sz="2800" b="1" dirty="0" smtClean="0">
                <a:latin typeface="+mn-lt"/>
                <a:cs typeface="Arial" panose="020B0604020202020204" pitchFamily="34" charset="0"/>
              </a:rPr>
              <a:t>©*</a:t>
            </a:r>
            <a:endParaRPr lang="de-DE" sz="2800" b="1" dirty="0">
              <a:latin typeface="+mn-lt"/>
            </a:endParaRPr>
          </a:p>
        </p:txBody>
      </p:sp>
      <p:graphicFrame>
        <p:nvGraphicFramePr>
          <p:cNvPr id="7" name="Object 17"/>
          <p:cNvGraphicFramePr>
            <a:graphicFrameLocks noChangeAspect="1"/>
          </p:cNvGraphicFramePr>
          <p:nvPr>
            <p:extLst>
              <p:ext uri="{D42A27DB-BD31-4B8C-83A1-F6EECF244321}">
                <p14:modId xmlns:p14="http://schemas.microsoft.com/office/powerpoint/2010/main" val="2999402391"/>
              </p:ext>
            </p:extLst>
          </p:nvPr>
        </p:nvGraphicFramePr>
        <p:xfrm>
          <a:off x="2784537" y="3969060"/>
          <a:ext cx="4032448" cy="18244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683568" y="1412776"/>
            <a:ext cx="3744416" cy="1938992"/>
          </a:xfrm>
          <a:prstGeom prst="rect">
            <a:avLst/>
          </a:prstGeom>
          <a:noFill/>
        </p:spPr>
        <p:txBody>
          <a:bodyPr wrap="square" rtlCol="0">
            <a:spAutoFit/>
          </a:bodyPr>
          <a:lstStyle/>
          <a:p>
            <a:r>
              <a:rPr lang="en-GB" sz="1200" b="1" dirty="0" smtClean="0">
                <a:latin typeface="Calibri" panose="020F0502020204030204" pitchFamily="34" charset="0"/>
                <a:cs typeface="Arial" panose="020B0604020202020204" pitchFamily="34" charset="0"/>
              </a:rPr>
              <a:t>Scoring procedure:</a:t>
            </a:r>
          </a:p>
          <a:p>
            <a:endParaRPr lang="en-GB" sz="1200" dirty="0" smtClean="0">
              <a:latin typeface="Arial" panose="020B0604020202020204" pitchFamily="34" charset="0"/>
              <a:cs typeface="Arial" panose="020B0604020202020204" pitchFamily="34" charset="0"/>
            </a:endParaRPr>
          </a:p>
          <a:p>
            <a:r>
              <a:rPr lang="en-GB" sz="1200" dirty="0" smtClean="0">
                <a:latin typeface="Calibri" panose="020F0502020204030204" pitchFamily="34" charset="0"/>
                <a:cs typeface="Arial" panose="020B0604020202020204" pitchFamily="34" charset="0"/>
              </a:rPr>
              <a:t>All seven questions are of same impact, using a 0 to 4 rating scale:</a:t>
            </a:r>
          </a:p>
          <a:p>
            <a:endParaRPr lang="en-GB" sz="1200" dirty="0" smtClean="0">
              <a:latin typeface="Calibri" panose="020F0502020204030204" pitchFamily="34" charset="0"/>
              <a:cs typeface="Arial" panose="020B0604020202020204" pitchFamily="34" charset="0"/>
            </a:endParaRPr>
          </a:p>
          <a:p>
            <a:r>
              <a:rPr lang="en-GB" sz="1200" dirty="0" smtClean="0">
                <a:latin typeface="Calibri" panose="020F0502020204030204" pitchFamily="34" charset="0"/>
                <a:cs typeface="Arial" panose="020B0604020202020204" pitchFamily="34" charset="0"/>
              </a:rPr>
              <a:t>No days 	= 0</a:t>
            </a:r>
          </a:p>
          <a:p>
            <a:r>
              <a:rPr lang="en-GB" sz="1200" dirty="0" smtClean="0">
                <a:latin typeface="Calibri" panose="020F0502020204030204" pitchFamily="34" charset="0"/>
                <a:cs typeface="Arial" panose="020B0604020202020204" pitchFamily="34" charset="0"/>
              </a:rPr>
              <a:t>1-2 days	= 1</a:t>
            </a:r>
          </a:p>
          <a:p>
            <a:r>
              <a:rPr lang="en-GB" sz="1200" dirty="0" smtClean="0">
                <a:latin typeface="Calibri" panose="020F0502020204030204" pitchFamily="34" charset="0"/>
                <a:cs typeface="Arial" panose="020B0604020202020204" pitchFamily="34" charset="0"/>
              </a:rPr>
              <a:t>3-4 days	= 2</a:t>
            </a:r>
          </a:p>
          <a:p>
            <a:r>
              <a:rPr lang="en-GB" sz="1200" dirty="0" smtClean="0">
                <a:latin typeface="Calibri" panose="020F0502020204030204" pitchFamily="34" charset="0"/>
                <a:cs typeface="Arial" panose="020B0604020202020204" pitchFamily="34" charset="0"/>
              </a:rPr>
              <a:t>5-6 days	= 3</a:t>
            </a:r>
          </a:p>
          <a:p>
            <a:r>
              <a:rPr lang="en-GB" sz="1200" dirty="0" smtClean="0">
                <a:latin typeface="Calibri" panose="020F0502020204030204" pitchFamily="34" charset="0"/>
                <a:cs typeface="Arial" panose="020B0604020202020204" pitchFamily="34" charset="0"/>
              </a:rPr>
              <a:t>Every day	= 4</a:t>
            </a:r>
            <a:endParaRPr lang="en-GB" sz="1200" dirty="0">
              <a:latin typeface="Calibri" panose="020F0502020204030204" pitchFamily="34" charset="0"/>
              <a:cs typeface="Arial" panose="020B0604020202020204" pitchFamily="34" charset="0"/>
            </a:endParaRPr>
          </a:p>
        </p:txBody>
      </p:sp>
      <p:sp>
        <p:nvSpPr>
          <p:cNvPr id="11" name="Textfeld 10"/>
          <p:cNvSpPr txBox="1"/>
          <p:nvPr/>
        </p:nvSpPr>
        <p:spPr>
          <a:xfrm>
            <a:off x="4932040" y="1412776"/>
            <a:ext cx="3744416" cy="1384995"/>
          </a:xfrm>
          <a:prstGeom prst="rect">
            <a:avLst/>
          </a:prstGeom>
          <a:noFill/>
        </p:spPr>
        <p:txBody>
          <a:bodyPr wrap="square" rtlCol="0">
            <a:spAutoFit/>
          </a:bodyPr>
          <a:lstStyle/>
          <a:p>
            <a:r>
              <a:rPr lang="de-DE" sz="1200" b="1" dirty="0" err="1" smtClean="0">
                <a:latin typeface="Calibri" panose="020F0502020204030204" pitchFamily="34" charset="0"/>
                <a:cs typeface="Arial" panose="020B0604020202020204" pitchFamily="34" charset="0"/>
              </a:rPr>
              <a:t>Meaning</a:t>
            </a:r>
            <a:r>
              <a:rPr lang="de-DE" sz="1200" b="1" dirty="0" smtClean="0">
                <a:latin typeface="Calibri" panose="020F0502020204030204" pitchFamily="34" charset="0"/>
                <a:cs typeface="Arial" panose="020B0604020202020204" pitchFamily="34" charset="0"/>
              </a:rPr>
              <a:t> </a:t>
            </a:r>
            <a:r>
              <a:rPr lang="de-DE" sz="1200" b="1" dirty="0" err="1" smtClean="0">
                <a:latin typeface="Calibri" panose="020F0502020204030204" pitchFamily="34" charset="0"/>
                <a:cs typeface="Arial" panose="020B0604020202020204" pitchFamily="34" charset="0"/>
              </a:rPr>
              <a:t>of</a:t>
            </a:r>
            <a:r>
              <a:rPr lang="de-DE" sz="1200" b="1" dirty="0" smtClean="0">
                <a:latin typeface="Calibri" panose="020F0502020204030204" pitchFamily="34" charset="0"/>
                <a:cs typeface="Arial" panose="020B0604020202020204" pitchFamily="34" charset="0"/>
              </a:rPr>
              <a:t> score:</a:t>
            </a:r>
          </a:p>
          <a:p>
            <a:endParaRPr lang="en-GB" sz="1200" dirty="0" smtClean="0">
              <a:latin typeface="Calibri" panose="020F0502020204030204" pitchFamily="34" charset="0"/>
              <a:cs typeface="Arial" panose="020B0604020202020204" pitchFamily="34" charset="0"/>
            </a:endParaRPr>
          </a:p>
          <a:p>
            <a:r>
              <a:rPr lang="en-GB" sz="1200" dirty="0" smtClean="0">
                <a:latin typeface="Calibri" panose="020F0502020204030204" pitchFamily="34" charset="0"/>
                <a:cs typeface="Arial" panose="020B0604020202020204" pitchFamily="34" charset="0"/>
              </a:rPr>
              <a:t>0 - 2	=  Clear or almost clear</a:t>
            </a:r>
          </a:p>
          <a:p>
            <a:r>
              <a:rPr lang="en-GB" sz="1200" dirty="0" smtClean="0">
                <a:latin typeface="Calibri" panose="020F0502020204030204" pitchFamily="34" charset="0"/>
                <a:cs typeface="Arial" panose="020B0604020202020204" pitchFamily="34" charset="0"/>
              </a:rPr>
              <a:t>3 to 7	=  Mild eczema</a:t>
            </a:r>
          </a:p>
          <a:p>
            <a:r>
              <a:rPr lang="en-GB" sz="1200" dirty="0" smtClean="0">
                <a:latin typeface="Calibri" panose="020F0502020204030204" pitchFamily="34" charset="0"/>
                <a:cs typeface="Arial" panose="020B0604020202020204" pitchFamily="34" charset="0"/>
              </a:rPr>
              <a:t>8 to 16	=  Moderate eczema</a:t>
            </a:r>
          </a:p>
          <a:p>
            <a:r>
              <a:rPr lang="en-GB" sz="1200" dirty="0" smtClean="0">
                <a:latin typeface="Calibri" panose="020F0502020204030204" pitchFamily="34" charset="0"/>
                <a:cs typeface="Arial" panose="020B0604020202020204" pitchFamily="34" charset="0"/>
              </a:rPr>
              <a:t>17 to 24	=  Severe eczema</a:t>
            </a:r>
          </a:p>
          <a:p>
            <a:r>
              <a:rPr lang="en-GB" sz="1200" dirty="0" smtClean="0">
                <a:latin typeface="Calibri" panose="020F0502020204030204" pitchFamily="34" charset="0"/>
                <a:cs typeface="Arial" panose="020B0604020202020204" pitchFamily="34" charset="0"/>
              </a:rPr>
              <a:t>25 to 28	=  Very severe eczema</a:t>
            </a:r>
            <a:endParaRPr lang="en-GB" sz="1200" dirty="0">
              <a:latin typeface="Calibri" panose="020F0502020204030204" pitchFamily="34" charset="0"/>
              <a:cs typeface="Arial" panose="020B0604020202020204" pitchFamily="34" charset="0"/>
            </a:endParaRPr>
          </a:p>
        </p:txBody>
      </p:sp>
      <p:sp>
        <p:nvSpPr>
          <p:cNvPr id="4" name="Textfeld 3"/>
          <p:cNvSpPr txBox="1"/>
          <p:nvPr/>
        </p:nvSpPr>
        <p:spPr>
          <a:xfrm>
            <a:off x="500052" y="5865390"/>
            <a:ext cx="3096344" cy="246221"/>
          </a:xfrm>
          <a:prstGeom prst="rect">
            <a:avLst/>
          </a:prstGeom>
          <a:noFill/>
        </p:spPr>
        <p:txBody>
          <a:bodyPr wrap="square" rtlCol="0">
            <a:spAutoFit/>
          </a:bodyPr>
          <a:lstStyle/>
          <a:p>
            <a:r>
              <a:rPr lang="de-DE" sz="1000" b="1" dirty="0" smtClean="0">
                <a:solidFill>
                  <a:schemeClr val="bg1">
                    <a:lumMod val="50000"/>
                  </a:schemeClr>
                </a:solidFill>
                <a:latin typeface="Calibri" panose="020F0502020204030204" pitchFamily="34" charset="0"/>
                <a:cs typeface="Arial" panose="020B0604020202020204" pitchFamily="34" charset="0"/>
              </a:rPr>
              <a:t>*) © The University </a:t>
            </a:r>
            <a:r>
              <a:rPr lang="de-DE" sz="1000" b="1" dirty="0" err="1" smtClean="0">
                <a:solidFill>
                  <a:schemeClr val="bg1">
                    <a:lumMod val="50000"/>
                  </a:schemeClr>
                </a:solidFill>
                <a:latin typeface="Calibri" panose="020F0502020204030204" pitchFamily="34" charset="0"/>
                <a:cs typeface="Arial" panose="020B0604020202020204" pitchFamily="34" charset="0"/>
              </a:rPr>
              <a:t>of</a:t>
            </a:r>
            <a:r>
              <a:rPr lang="de-DE" sz="1000" b="1" dirty="0" smtClean="0">
                <a:solidFill>
                  <a:schemeClr val="bg1">
                    <a:lumMod val="50000"/>
                  </a:schemeClr>
                </a:solidFill>
                <a:latin typeface="Calibri" panose="020F0502020204030204" pitchFamily="34" charset="0"/>
                <a:cs typeface="Arial" panose="020B0604020202020204" pitchFamily="34" charset="0"/>
              </a:rPr>
              <a:t> Nottingham</a:t>
            </a:r>
            <a:endParaRPr lang="de-DE" sz="1000" dirty="0">
              <a:latin typeface="Calibri" panose="020F0502020204030204" pitchFamily="34" charset="0"/>
            </a:endParaRPr>
          </a:p>
        </p:txBody>
      </p:sp>
      <p:cxnSp>
        <p:nvCxnSpPr>
          <p:cNvPr id="8" name="Gerade Verbindung 7"/>
          <p:cNvCxnSpPr/>
          <p:nvPr/>
        </p:nvCxnSpPr>
        <p:spPr>
          <a:xfrm>
            <a:off x="791580" y="3320988"/>
            <a:ext cx="7632848" cy="0"/>
          </a:xfrm>
          <a:prstGeom prst="line">
            <a:avLst/>
          </a:prstGeom>
          <a:ln w="19050">
            <a:solidFill>
              <a:srgbClr val="ADC6E5"/>
            </a:solidFill>
            <a:prstDash val="lgDash"/>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090571" y="3392996"/>
            <a:ext cx="3420380" cy="307777"/>
          </a:xfrm>
          <a:prstGeom prst="rect">
            <a:avLst/>
          </a:prstGeom>
          <a:noFill/>
        </p:spPr>
        <p:txBody>
          <a:bodyPr wrap="square" rtlCol="0">
            <a:spAutoFit/>
          </a:bodyPr>
          <a:lstStyle/>
          <a:p>
            <a:pPr algn="ctr"/>
            <a:r>
              <a:rPr lang="de-DE" sz="1400" b="1" u="sng" dirty="0" smtClean="0">
                <a:cs typeface="Arial" panose="020B0604020202020204" pitchFamily="34" charset="0"/>
              </a:rPr>
              <a:t>Total sample </a:t>
            </a:r>
            <a:r>
              <a:rPr lang="de-DE" sz="1400" b="1" u="sng" dirty="0" err="1" smtClean="0">
                <a:cs typeface="Arial" panose="020B0604020202020204" pitchFamily="34" charset="0"/>
              </a:rPr>
              <a:t>distribution</a:t>
            </a:r>
            <a:r>
              <a:rPr lang="de-DE" sz="1400" b="1" u="sng" dirty="0" smtClean="0">
                <a:cs typeface="Arial" panose="020B0604020202020204" pitchFamily="34" charset="0"/>
              </a:rPr>
              <a:t>:</a:t>
            </a:r>
            <a:endParaRPr lang="de-DE" sz="1400" b="1" u="sng" dirty="0">
              <a:cs typeface="Arial" panose="020B0604020202020204" pitchFamily="34" charset="0"/>
            </a:endParaRPr>
          </a:p>
        </p:txBody>
      </p:sp>
      <p:sp>
        <p:nvSpPr>
          <p:cNvPr id="10" name="Textfeld 9"/>
          <p:cNvSpPr txBox="1"/>
          <p:nvPr/>
        </p:nvSpPr>
        <p:spPr>
          <a:xfrm>
            <a:off x="6510951" y="4545124"/>
            <a:ext cx="1265405" cy="307777"/>
          </a:xfrm>
          <a:prstGeom prst="rect">
            <a:avLst/>
          </a:prstGeom>
          <a:noFill/>
          <a:ln>
            <a:solidFill>
              <a:schemeClr val="bg1">
                <a:lumMod val="65000"/>
              </a:schemeClr>
            </a:solidFill>
          </a:ln>
        </p:spPr>
        <p:txBody>
          <a:bodyPr wrap="square" rtlCol="0">
            <a:spAutoFit/>
          </a:bodyPr>
          <a:lstStyle/>
          <a:p>
            <a:pPr algn="ctr"/>
            <a:r>
              <a:rPr lang="de-DE" sz="1400" b="1" dirty="0" err="1" smtClean="0">
                <a:latin typeface="Calibri" panose="020F0502020204030204" pitchFamily="34" charset="0"/>
                <a:cs typeface="Arial" panose="020B0604020202020204" pitchFamily="34" charset="0"/>
              </a:rPr>
              <a:t>Mean</a:t>
            </a:r>
            <a:r>
              <a:rPr lang="de-DE" sz="1400" b="1" dirty="0" smtClean="0">
                <a:latin typeface="Calibri" panose="020F0502020204030204" pitchFamily="34" charset="0"/>
                <a:cs typeface="Arial" panose="020B0604020202020204" pitchFamily="34" charset="0"/>
              </a:rPr>
              <a:t> = 8,71  </a:t>
            </a:r>
            <a:endParaRPr lang="de-DE" sz="1400" b="1" dirty="0">
              <a:latin typeface="Calibri" panose="020F0502020204030204" pitchFamily="34" charset="0"/>
              <a:cs typeface="Arial" panose="020B0604020202020204" pitchFamily="34" charset="0"/>
            </a:endParaRPr>
          </a:p>
        </p:txBody>
      </p:sp>
      <p:sp>
        <p:nvSpPr>
          <p:cNvPr id="15" name="Rechteck 14"/>
          <p:cNvSpPr/>
          <p:nvPr/>
        </p:nvSpPr>
        <p:spPr>
          <a:xfrm>
            <a:off x="6857203" y="5628082"/>
            <a:ext cx="1892402" cy="246833"/>
          </a:xfrm>
          <a:prstGeom prst="rect">
            <a:avLst/>
          </a:prstGeom>
        </p:spPr>
        <p:txBody>
          <a:bodyPr wrap="square" lIns="107287" tIns="53643" rIns="107287" bIns="53643">
            <a:spAutoFit/>
          </a:bodyPr>
          <a:lstStyle/>
          <a:p>
            <a:pPr algn="r">
              <a:spcBef>
                <a:spcPct val="50000"/>
              </a:spcBef>
            </a:pPr>
            <a:r>
              <a:rPr lang="de-DE" sz="900" dirty="0">
                <a:latin typeface="Calibri" panose="020F0502020204030204" pitchFamily="34" charset="0"/>
              </a:rPr>
              <a:t>Base: total, </a:t>
            </a:r>
            <a:r>
              <a:rPr lang="de-DE" sz="900" dirty="0" smtClean="0">
                <a:latin typeface="Calibri" panose="020F0502020204030204" pitchFamily="34" charset="0"/>
              </a:rPr>
              <a:t>n=1.189</a:t>
            </a:r>
            <a:endParaRPr lang="de-DE" sz="900" dirty="0">
              <a:latin typeface="Calibri" panose="020F0502020204030204" pitchFamily="34" charset="0"/>
            </a:endParaRPr>
          </a:p>
        </p:txBody>
      </p:sp>
      <p:sp>
        <p:nvSpPr>
          <p:cNvPr id="6" name="Geschweifte Klammer rechts 5"/>
          <p:cNvSpPr/>
          <p:nvPr/>
        </p:nvSpPr>
        <p:spPr>
          <a:xfrm>
            <a:off x="5832140" y="4852901"/>
            <a:ext cx="144016" cy="844351"/>
          </a:xfrm>
          <a:prstGeom prst="rightBrace">
            <a:avLst/>
          </a:prstGeom>
          <a:ln>
            <a:solidFill>
              <a:srgbClr val="4490C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p:cNvSpPr txBox="1"/>
          <p:nvPr/>
        </p:nvSpPr>
        <p:spPr>
          <a:xfrm>
            <a:off x="6024923" y="5145571"/>
            <a:ext cx="511740" cy="276999"/>
          </a:xfrm>
          <a:prstGeom prst="rect">
            <a:avLst/>
          </a:prstGeom>
          <a:noFill/>
        </p:spPr>
        <p:txBody>
          <a:bodyPr wrap="square" rtlCol="0">
            <a:spAutoFit/>
          </a:bodyPr>
          <a:lstStyle/>
          <a:p>
            <a:r>
              <a:rPr lang="de-DE" sz="1200" b="1" dirty="0" smtClean="0">
                <a:solidFill>
                  <a:srgbClr val="FF3300"/>
                </a:solidFill>
                <a:cs typeface="Arial" panose="020B0604020202020204" pitchFamily="34" charset="0"/>
              </a:rPr>
              <a:t>45%</a:t>
            </a:r>
            <a:endParaRPr lang="de-DE" sz="1200" b="1" dirty="0">
              <a:solidFill>
                <a:srgbClr val="FF3300"/>
              </a:solidFill>
              <a:cs typeface="Arial" panose="020B0604020202020204" pitchFamily="34" charset="0"/>
            </a:endParaRPr>
          </a:p>
        </p:txBody>
      </p:sp>
      <p:sp>
        <p:nvSpPr>
          <p:cNvPr id="17" name="Textfeld 16"/>
          <p:cNvSpPr txBox="1"/>
          <p:nvPr/>
        </p:nvSpPr>
        <p:spPr>
          <a:xfrm>
            <a:off x="7646451" y="5812349"/>
            <a:ext cx="1117132" cy="230832"/>
          </a:xfrm>
          <a:prstGeom prst="rect">
            <a:avLst/>
          </a:prstGeom>
          <a:noFill/>
        </p:spPr>
        <p:txBody>
          <a:bodyPr wrap="square" rtlCol="0">
            <a:spAutoFit/>
          </a:bodyPr>
          <a:lstStyle/>
          <a:p>
            <a:r>
              <a:rPr lang="de-DE" sz="900" dirty="0" err="1" smtClean="0">
                <a:solidFill>
                  <a:srgbClr val="4490CE"/>
                </a:solidFill>
                <a:latin typeface="Calibri"/>
                <a:cs typeface="Calibri"/>
              </a:rPr>
              <a:t>Figures</a:t>
            </a:r>
            <a:r>
              <a:rPr lang="de-DE" sz="900" dirty="0" smtClean="0">
                <a:solidFill>
                  <a:srgbClr val="4490CE"/>
                </a:solidFill>
                <a:latin typeface="Calibri"/>
                <a:cs typeface="Calibri"/>
              </a:rPr>
              <a:t> in %</a:t>
            </a:r>
            <a:endParaRPr lang="de-DE" sz="900" dirty="0">
              <a:solidFill>
                <a:srgbClr val="4490CE"/>
              </a:solidFill>
              <a:latin typeface="Calibri"/>
              <a:cs typeface="Calibri"/>
            </a:endParaRPr>
          </a:p>
        </p:txBody>
      </p:sp>
      <p:sp>
        <p:nvSpPr>
          <p:cNvPr id="18" name="Fußzeilenplatzhalter 7"/>
          <p:cNvSpPr>
            <a:spLocks noGrp="1"/>
          </p:cNvSpPr>
          <p:nvPr>
            <p:ph type="ftr" sz="quarter" idx="11"/>
          </p:nvPr>
        </p:nvSpPr>
        <p:spPr>
          <a:xfrm>
            <a:off x="3640025" y="6356352"/>
            <a:ext cx="1904083" cy="365125"/>
          </a:xfrm>
        </p:spPr>
        <p:txBody>
          <a:bodyPr/>
          <a:lstStyle/>
          <a:p>
            <a:pPr algn="ctr"/>
            <a:r>
              <a:rPr lang="de-DE" dirty="0" err="1" smtClean="0"/>
              <a:t>Atopic</a:t>
            </a:r>
            <a:r>
              <a:rPr lang="de-DE" dirty="0" smtClean="0"/>
              <a:t> </a:t>
            </a:r>
            <a:r>
              <a:rPr lang="de-DE" dirty="0" err="1" smtClean="0"/>
              <a:t>Eczema</a:t>
            </a:r>
            <a:r>
              <a:rPr lang="de-DE" dirty="0" smtClean="0"/>
              <a:t> Study </a:t>
            </a:r>
            <a:r>
              <a:rPr lang="en-US" dirty="0" smtClean="0"/>
              <a:t>EFA</a:t>
            </a:r>
            <a:endParaRPr lang="en-US" dirty="0"/>
          </a:p>
        </p:txBody>
      </p:sp>
      <p:sp>
        <p:nvSpPr>
          <p:cNvPr id="19" name="TextBox 12"/>
          <p:cNvSpPr txBox="1"/>
          <p:nvPr/>
        </p:nvSpPr>
        <p:spPr>
          <a:xfrm>
            <a:off x="359283" y="1160748"/>
            <a:ext cx="8425185" cy="396044"/>
          </a:xfrm>
          <a:prstGeom prst="rect">
            <a:avLst/>
          </a:prstGeom>
          <a:noFill/>
        </p:spPr>
        <p:txBody>
          <a:bodyPr wrap="square" lIns="0" tIns="0" rIns="0" numCol="1" spcCol="360000" rtlCol="0">
            <a:normAutofit/>
          </a:bodyPr>
          <a:lstStyle/>
          <a:p>
            <a:r>
              <a:rPr lang="en-US" sz="1600" b="1" i="1" dirty="0" smtClean="0">
                <a:solidFill>
                  <a:srgbClr val="4A7FB0"/>
                </a:solidFill>
                <a:latin typeface="Gotham Medium" charset="0"/>
                <a:ea typeface="Gotham Medium" charset="0"/>
                <a:cs typeface="Gotham Medium" charset="0"/>
              </a:rPr>
              <a:t>45% of patients currently have a moderate to severe skin condition</a:t>
            </a:r>
            <a:endParaRPr lang="en-US" sz="1400" dirty="0">
              <a:solidFill>
                <a:schemeClr val="bg2">
                  <a:lumMod val="25000"/>
                </a:schemeClr>
              </a:solidFill>
              <a:latin typeface="Gotham Medium" charset="0"/>
              <a:ea typeface="Gotham Medium" charset="0"/>
              <a:cs typeface="Gotham Medium" charset="0"/>
            </a:endParaRPr>
          </a:p>
        </p:txBody>
      </p:sp>
    </p:spTree>
    <p:extLst>
      <p:ext uri="{BB962C8B-B14F-4D97-AF65-F5344CB8AC3E}">
        <p14:creationId xmlns:p14="http://schemas.microsoft.com/office/powerpoint/2010/main" val="36458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title"/>
          </p:nvPr>
        </p:nvSpPr>
        <p:spPr>
          <a:xfrm>
            <a:off x="447350" y="384659"/>
            <a:ext cx="8136234" cy="513871"/>
          </a:xfrm>
        </p:spPr>
        <p:txBody>
          <a:bodyPr anchor="ctr">
            <a:noAutofit/>
          </a:bodyPr>
          <a:lstStyle/>
          <a:p>
            <a:pPr>
              <a:defRPr/>
            </a:pPr>
            <a:r>
              <a:rPr lang="de-DE" sz="2800" b="1" dirty="0"/>
              <a:t>Rating of </a:t>
            </a:r>
            <a:r>
              <a:rPr lang="de-DE" sz="2800" b="1" dirty="0" err="1"/>
              <a:t>current</a:t>
            </a:r>
            <a:r>
              <a:rPr lang="de-DE" sz="2800" b="1" dirty="0"/>
              <a:t> </a:t>
            </a:r>
            <a:r>
              <a:rPr lang="de-DE" sz="2800" b="1" dirty="0" err="1"/>
              <a:t>status</a:t>
            </a:r>
            <a:r>
              <a:rPr lang="de-DE" sz="2800" b="1" dirty="0"/>
              <a:t> and </a:t>
            </a:r>
            <a:r>
              <a:rPr lang="de-DE" sz="2800" b="1" dirty="0" err="1" smtClean="0"/>
              <a:t>severity</a:t>
            </a:r>
            <a:r>
              <a:rPr lang="de-DE" sz="2800" b="1" dirty="0" smtClean="0"/>
              <a:t>  </a:t>
            </a:r>
            <a:r>
              <a:rPr lang="de-DE" sz="2800" b="1" dirty="0"/>
              <a:t>(POEM)  - </a:t>
            </a:r>
            <a:r>
              <a:rPr lang="de-DE" sz="2800" b="1" dirty="0" err="1"/>
              <a:t>detail</a:t>
            </a:r>
            <a:endParaRPr sz="2800" b="1" dirty="0"/>
          </a:p>
        </p:txBody>
      </p:sp>
      <p:graphicFrame>
        <p:nvGraphicFramePr>
          <p:cNvPr id="15" name="Object 17"/>
          <p:cNvGraphicFramePr>
            <a:graphicFrameLocks noChangeAspect="1"/>
          </p:cNvGraphicFramePr>
          <p:nvPr>
            <p:extLst>
              <p:ext uri="{D42A27DB-BD31-4B8C-83A1-F6EECF244321}">
                <p14:modId xmlns:p14="http://schemas.microsoft.com/office/powerpoint/2010/main" val="2946105288"/>
              </p:ext>
            </p:extLst>
          </p:nvPr>
        </p:nvGraphicFramePr>
        <p:xfrm>
          <a:off x="435732" y="1569794"/>
          <a:ext cx="8100900" cy="3839426"/>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p:cNvSpPr/>
          <p:nvPr/>
        </p:nvSpPr>
        <p:spPr>
          <a:xfrm>
            <a:off x="496096" y="1304764"/>
            <a:ext cx="8396384" cy="4560626"/>
          </a:xfrm>
          <a:prstGeom prst="rect">
            <a:avLst/>
          </a:prstGeom>
          <a:noFill/>
          <a:ln w="12700">
            <a:solidFill>
              <a:srgbClr val="AE0917"/>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de-DE" dirty="0"/>
          </a:p>
        </p:txBody>
      </p:sp>
      <p:sp>
        <p:nvSpPr>
          <p:cNvPr id="17" name="Text Box 17"/>
          <p:cNvSpPr txBox="1">
            <a:spLocks noChangeArrowheads="1"/>
          </p:cNvSpPr>
          <p:nvPr/>
        </p:nvSpPr>
        <p:spPr bwMode="auto">
          <a:xfrm>
            <a:off x="516425" y="5523510"/>
            <a:ext cx="6865984" cy="35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de-DE" sz="800" dirty="0">
                <a:latin typeface="Arial" panose="020B0604020202020204" pitchFamily="34" charset="0"/>
                <a:cs typeface="Arial" panose="020B0604020202020204" pitchFamily="34" charset="0"/>
              </a:rPr>
              <a:t>Q11. (POEM) </a:t>
            </a:r>
            <a:r>
              <a:rPr lang="de-DE" sz="800" dirty="0" err="1">
                <a:latin typeface="Arial" panose="020B0604020202020204" pitchFamily="34" charset="0"/>
                <a:cs typeface="Arial" panose="020B0604020202020204" pitchFamily="34" charset="0"/>
              </a:rPr>
              <a:t>To</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get</a:t>
            </a:r>
            <a:r>
              <a:rPr lang="de-DE" sz="800" dirty="0">
                <a:latin typeface="Arial" panose="020B0604020202020204" pitchFamily="34" charset="0"/>
                <a:cs typeface="Arial" panose="020B0604020202020204" pitchFamily="34" charset="0"/>
              </a:rPr>
              <a:t> a </a:t>
            </a:r>
            <a:r>
              <a:rPr lang="de-DE" sz="800" dirty="0" err="1">
                <a:latin typeface="Arial" panose="020B0604020202020204" pitchFamily="34" charset="0"/>
                <a:cs typeface="Arial" panose="020B0604020202020204" pitchFamily="34" charset="0"/>
              </a:rPr>
              <a:t>detailed</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and</a:t>
            </a:r>
            <a:r>
              <a:rPr lang="de-DE" sz="800" dirty="0">
                <a:latin typeface="Arial" panose="020B0604020202020204" pitchFamily="34" charset="0"/>
                <a:cs typeface="Arial" panose="020B0604020202020204" pitchFamily="34" charset="0"/>
              </a:rPr>
              <a:t> valid </a:t>
            </a:r>
            <a:r>
              <a:rPr lang="de-DE" sz="800" dirty="0" err="1">
                <a:latin typeface="Arial" panose="020B0604020202020204" pitchFamily="34" charset="0"/>
                <a:cs typeface="Arial" panose="020B0604020202020204" pitchFamily="34" charset="0"/>
              </a:rPr>
              <a:t>scoring</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about</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the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current</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status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and</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severity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of</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your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disease</a:t>
            </a:r>
            <a:r>
              <a:rPr lang="de-DE" sz="800" dirty="0">
                <a:latin typeface="Arial" panose="020B0604020202020204" pitchFamily="34" charset="0"/>
                <a:cs typeface="Arial" panose="020B0604020202020204" pitchFamily="34" charset="0"/>
              </a:rPr>
              <a:t> I </a:t>
            </a:r>
            <a:r>
              <a:rPr lang="de-DE" sz="800" dirty="0" err="1">
                <a:latin typeface="Arial" panose="020B0604020202020204" pitchFamily="34" charset="0"/>
                <a:cs typeface="Arial" panose="020B0604020202020204" pitchFamily="34" charset="0"/>
              </a:rPr>
              <a:t>would</a:t>
            </a:r>
            <a:r>
              <a:rPr lang="de-DE" sz="800" dirty="0">
                <a:latin typeface="Arial" panose="020B0604020202020204" pitchFamily="34" charset="0"/>
                <a:cs typeface="Arial" panose="020B0604020202020204" pitchFamily="34" charset="0"/>
              </a:rPr>
              <a:t> like </a:t>
            </a:r>
            <a:r>
              <a:rPr lang="de-DE" sz="800" dirty="0" err="1">
                <a:latin typeface="Arial" panose="020B0604020202020204" pitchFamily="34" charset="0"/>
                <a:cs typeface="Arial" panose="020B0604020202020204" pitchFamily="34" charset="0"/>
              </a:rPr>
              <a:t>to</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read</a:t>
            </a:r>
            <a:r>
              <a:rPr lang="de-DE" sz="800" dirty="0">
                <a:latin typeface="Arial" panose="020B0604020202020204" pitchFamily="34" charset="0"/>
                <a:cs typeface="Arial" panose="020B0604020202020204" pitchFamily="34" charset="0"/>
              </a:rPr>
              <a:t> out </a:t>
            </a:r>
            <a:r>
              <a:rPr lang="de-DE" sz="800" dirty="0" err="1">
                <a:latin typeface="Arial" panose="020B0604020202020204" pitchFamily="34" charset="0"/>
                <a:cs typeface="Arial" panose="020B0604020202020204" pitchFamily="34" charset="0"/>
              </a:rPr>
              <a:t>some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typical</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signs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and</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symptoms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Please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indicate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how</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many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days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over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the</a:t>
            </a:r>
            <a:r>
              <a:rPr lang="de-DE" sz="800" dirty="0">
                <a:latin typeface="Arial" panose="020B0604020202020204" pitchFamily="34" charset="0"/>
                <a:cs typeface="Arial" panose="020B0604020202020204" pitchFamily="34" charset="0"/>
              </a:rPr>
              <a:t> last </a:t>
            </a:r>
            <a:r>
              <a:rPr lang="de-DE" sz="800" dirty="0" err="1">
                <a:latin typeface="Arial" panose="020B0604020202020204" pitchFamily="34" charset="0"/>
                <a:cs typeface="Arial" panose="020B0604020202020204" pitchFamily="34" charset="0"/>
              </a:rPr>
              <a:t>week</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you</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have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been</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suffering</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from</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the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following</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signs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and</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symptoms</a:t>
            </a:r>
            <a:r>
              <a:rPr lang="de-DE" sz="800" dirty="0">
                <a:latin typeface="Arial" panose="020B0604020202020204" pitchFamily="34" charset="0"/>
                <a:cs typeface="Arial" panose="020B0604020202020204" pitchFamily="34" charset="0"/>
              </a:rPr>
              <a:t>.</a:t>
            </a:r>
          </a:p>
        </p:txBody>
      </p:sp>
      <p:cxnSp>
        <p:nvCxnSpPr>
          <p:cNvPr id="18" name="Gerade Verbindung 17"/>
          <p:cNvCxnSpPr/>
          <p:nvPr/>
        </p:nvCxnSpPr>
        <p:spPr>
          <a:xfrm>
            <a:off x="516425" y="5523510"/>
            <a:ext cx="634724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626769" y="1446684"/>
            <a:ext cx="2808312" cy="246221"/>
          </a:xfrm>
          <a:prstGeom prst="rect">
            <a:avLst/>
          </a:prstGeom>
          <a:noFill/>
        </p:spPr>
        <p:txBody>
          <a:bodyPr wrap="square" rtlCol="0">
            <a:spAutoFit/>
          </a:bodyPr>
          <a:lstStyle/>
          <a:p>
            <a:r>
              <a:rPr lang="de-DE" sz="1000" b="1" dirty="0">
                <a:solidFill>
                  <a:schemeClr val="tx2"/>
                </a:solidFill>
                <a:latin typeface="Arial" panose="020B0604020202020204" pitchFamily="34" charset="0"/>
                <a:cs typeface="Arial" panose="020B0604020202020204" pitchFamily="34" charset="0"/>
              </a:rPr>
              <a:t>Over </a:t>
            </a:r>
            <a:r>
              <a:rPr lang="de-DE" sz="1000" b="1" dirty="0" err="1">
                <a:solidFill>
                  <a:schemeClr val="tx2"/>
                </a:solidFill>
                <a:latin typeface="Arial" panose="020B0604020202020204" pitchFamily="34" charset="0"/>
                <a:cs typeface="Arial" panose="020B0604020202020204" pitchFamily="34" charset="0"/>
              </a:rPr>
              <a:t>the</a:t>
            </a:r>
            <a:r>
              <a:rPr lang="de-DE" sz="1000" b="1" dirty="0">
                <a:solidFill>
                  <a:schemeClr val="tx2"/>
                </a:solidFill>
                <a:latin typeface="Arial" panose="020B0604020202020204" pitchFamily="34" charset="0"/>
                <a:cs typeface="Arial" panose="020B0604020202020204" pitchFamily="34" charset="0"/>
              </a:rPr>
              <a:t> last </a:t>
            </a:r>
            <a:r>
              <a:rPr lang="de-DE" sz="1000" b="1" dirty="0" err="1">
                <a:solidFill>
                  <a:schemeClr val="tx2"/>
                </a:solidFill>
                <a:latin typeface="Arial" panose="020B0604020202020204" pitchFamily="34" charset="0"/>
                <a:cs typeface="Arial" panose="020B0604020202020204" pitchFamily="34" charset="0"/>
              </a:rPr>
              <a:t>week</a:t>
            </a:r>
            <a:r>
              <a:rPr lang="de-DE" sz="1000" b="1" dirty="0">
                <a:solidFill>
                  <a:schemeClr val="tx2"/>
                </a:solidFill>
                <a:latin typeface="Arial" panose="020B0604020202020204" pitchFamily="34" charset="0"/>
                <a:cs typeface="Arial" panose="020B0604020202020204" pitchFamily="34" charset="0"/>
              </a:rPr>
              <a:t> …</a:t>
            </a:r>
          </a:p>
        </p:txBody>
      </p:sp>
      <p:sp>
        <p:nvSpPr>
          <p:cNvPr id="3" name="Foliennummernplatzhalter 2"/>
          <p:cNvSpPr>
            <a:spLocks noGrp="1"/>
          </p:cNvSpPr>
          <p:nvPr>
            <p:ph type="sldNum" sz="quarter" idx="12"/>
          </p:nvPr>
        </p:nvSpPr>
        <p:spPr/>
        <p:txBody>
          <a:bodyPr/>
          <a:lstStyle/>
          <a:p>
            <a:fld id="{DA21334D-761B-429B-A5CC-6A13255633F5}" type="slidenum">
              <a:rPr lang="de-DE" smtClean="0"/>
              <a:pPr/>
              <a:t>19</a:t>
            </a:fld>
            <a:endParaRPr lang="de-DE" dirty="0"/>
          </a:p>
        </p:txBody>
      </p:sp>
      <p:sp>
        <p:nvSpPr>
          <p:cNvPr id="4" name="Datumsplatzhalter 3"/>
          <p:cNvSpPr>
            <a:spLocks noGrp="1"/>
          </p:cNvSpPr>
          <p:nvPr>
            <p:ph type="dt" sz="half" idx="10"/>
          </p:nvPr>
        </p:nvSpPr>
        <p:spPr/>
        <p:txBody>
          <a:bodyPr/>
          <a:lstStyle/>
          <a:p>
            <a:fld id="{94ED36F3-110F-4A78-8AE1-45EACFD282CB}" type="datetime1">
              <a:rPr lang="de-DE" smtClean="0"/>
              <a:t>10.09.2018</a:t>
            </a:fld>
            <a:endParaRPr lang="de-DE" dirty="0"/>
          </a:p>
        </p:txBody>
      </p:sp>
      <p:sp>
        <p:nvSpPr>
          <p:cNvPr id="11" name="Rechteck 10"/>
          <p:cNvSpPr/>
          <p:nvPr/>
        </p:nvSpPr>
        <p:spPr>
          <a:xfrm>
            <a:off x="70202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a:t>
            </a:r>
          </a:p>
        </p:txBody>
      </p:sp>
    </p:spTree>
    <p:extLst>
      <p:ext uri="{BB962C8B-B14F-4D97-AF65-F5344CB8AC3E}">
        <p14:creationId xmlns:p14="http://schemas.microsoft.com/office/powerpoint/2010/main" val="118741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6513" y="2497138"/>
            <a:ext cx="91678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algn="ctr"/>
            <a:r>
              <a:rPr lang="de-DE" altLang="de-DE" sz="2400" dirty="0" err="1" smtClean="0">
                <a:latin typeface="Calibri" pitchFamily="34" charset="0"/>
              </a:rPr>
              <a:t>Atopic</a:t>
            </a:r>
            <a:r>
              <a:rPr lang="de-DE" altLang="de-DE" sz="2400" dirty="0" smtClean="0">
                <a:latin typeface="Calibri" pitchFamily="34" charset="0"/>
              </a:rPr>
              <a:t> </a:t>
            </a:r>
            <a:r>
              <a:rPr lang="de-DE" altLang="de-DE" sz="2400" dirty="0" err="1" smtClean="0">
                <a:latin typeface="Calibri" pitchFamily="34" charset="0"/>
              </a:rPr>
              <a:t>eczema</a:t>
            </a:r>
            <a:r>
              <a:rPr lang="de-DE" altLang="de-DE" sz="2400" dirty="0" smtClean="0">
                <a:latin typeface="Calibri" pitchFamily="34" charset="0"/>
              </a:rPr>
              <a:t>:  </a:t>
            </a:r>
            <a:r>
              <a:rPr lang="de-DE" altLang="de-DE" sz="2400" dirty="0" err="1" smtClean="0">
                <a:latin typeface="Calibri" pitchFamily="34" charset="0"/>
              </a:rPr>
              <a:t>burden</a:t>
            </a:r>
            <a:r>
              <a:rPr lang="de-DE" altLang="de-DE" sz="2400" dirty="0" smtClean="0">
                <a:latin typeface="Calibri" pitchFamily="34" charset="0"/>
              </a:rPr>
              <a:t> of </a:t>
            </a:r>
            <a:r>
              <a:rPr lang="de-DE" altLang="de-DE" sz="2400" dirty="0" err="1" smtClean="0">
                <a:latin typeface="Calibri" pitchFamily="34" charset="0"/>
              </a:rPr>
              <a:t>disease</a:t>
            </a:r>
            <a:r>
              <a:rPr lang="de-DE" altLang="de-DE" sz="2400" dirty="0" smtClean="0">
                <a:latin typeface="Calibri" pitchFamily="34" charset="0"/>
              </a:rPr>
              <a:t> and individual </a:t>
            </a:r>
            <a:r>
              <a:rPr lang="de-DE" altLang="de-DE" sz="2400" dirty="0" err="1" smtClean="0">
                <a:latin typeface="Calibri" pitchFamily="34" charset="0"/>
              </a:rPr>
              <a:t>suffering</a:t>
            </a:r>
            <a:r>
              <a:rPr lang="de-DE" altLang="de-DE" sz="2400" dirty="0" smtClean="0">
                <a:latin typeface="Calibri" pitchFamily="34" charset="0"/>
              </a:rPr>
              <a:t> –</a:t>
            </a:r>
          </a:p>
          <a:p>
            <a:pPr algn="ctr"/>
            <a:r>
              <a:rPr lang="de-DE" altLang="de-DE" sz="2400" dirty="0" err="1" smtClean="0">
                <a:latin typeface="Calibri" pitchFamily="34" charset="0"/>
              </a:rPr>
              <a:t>Results</a:t>
            </a:r>
            <a:r>
              <a:rPr lang="de-DE" altLang="de-DE" sz="2400" dirty="0" smtClean="0">
                <a:latin typeface="Calibri" pitchFamily="34" charset="0"/>
              </a:rPr>
              <a:t> </a:t>
            </a:r>
            <a:r>
              <a:rPr lang="de-DE" altLang="de-DE" sz="2400" dirty="0" err="1" smtClean="0">
                <a:latin typeface="Calibri" pitchFamily="34" charset="0"/>
              </a:rPr>
              <a:t>from</a:t>
            </a:r>
            <a:r>
              <a:rPr lang="de-DE" altLang="de-DE" sz="2400" dirty="0" smtClean="0">
                <a:latin typeface="Calibri" pitchFamily="34" charset="0"/>
              </a:rPr>
              <a:t> </a:t>
            </a:r>
            <a:r>
              <a:rPr lang="de-DE" altLang="de-DE" sz="2400" dirty="0" err="1" smtClean="0">
                <a:latin typeface="Calibri" pitchFamily="34" charset="0"/>
              </a:rPr>
              <a:t>the</a:t>
            </a:r>
            <a:r>
              <a:rPr lang="de-DE" altLang="de-DE" sz="2400" dirty="0" smtClean="0">
                <a:latin typeface="Calibri" pitchFamily="34" charset="0"/>
              </a:rPr>
              <a:t> EFA </a:t>
            </a:r>
            <a:r>
              <a:rPr lang="de-DE" altLang="de-DE" sz="2400" dirty="0" err="1" smtClean="0">
                <a:latin typeface="Calibri" pitchFamily="34" charset="0"/>
              </a:rPr>
              <a:t>Atopic</a:t>
            </a:r>
            <a:r>
              <a:rPr lang="de-DE" altLang="de-DE" sz="2400" dirty="0" smtClean="0">
                <a:latin typeface="Calibri" pitchFamily="34" charset="0"/>
              </a:rPr>
              <a:t> </a:t>
            </a:r>
            <a:r>
              <a:rPr lang="de-DE" altLang="de-DE" sz="2400" dirty="0" err="1" smtClean="0">
                <a:latin typeface="Calibri" pitchFamily="34" charset="0"/>
              </a:rPr>
              <a:t>Eczema</a:t>
            </a:r>
            <a:r>
              <a:rPr lang="de-DE" altLang="de-DE" sz="2400" dirty="0" smtClean="0">
                <a:latin typeface="Calibri" pitchFamily="34" charset="0"/>
              </a:rPr>
              <a:t> Survey</a:t>
            </a:r>
            <a:endParaRPr lang="de-DE" altLang="de-DE" sz="2400" dirty="0">
              <a:latin typeface="Calibri" pitchFamily="34" charset="0"/>
            </a:endParaRPr>
          </a:p>
        </p:txBody>
      </p:sp>
      <p:sp>
        <p:nvSpPr>
          <p:cNvPr id="10243" name="Rectangle 3"/>
          <p:cNvSpPr>
            <a:spLocks noChangeArrowheads="1"/>
          </p:cNvSpPr>
          <p:nvPr/>
        </p:nvSpPr>
        <p:spPr bwMode="auto">
          <a:xfrm>
            <a:off x="395288" y="3645024"/>
            <a:ext cx="834866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algn="ctr">
              <a:spcBef>
                <a:spcPct val="20000"/>
              </a:spcBef>
              <a:defRPr/>
            </a:pPr>
            <a:r>
              <a:rPr lang="de-DE" altLang="de-DE" b="0" dirty="0">
                <a:solidFill>
                  <a:schemeClr val="tx2">
                    <a:lumMod val="50000"/>
                  </a:schemeClr>
                </a:solidFill>
                <a:latin typeface="+mj-lt"/>
              </a:rPr>
              <a:t>Johannes </a:t>
            </a:r>
            <a:r>
              <a:rPr lang="de-DE" altLang="de-DE" b="0" dirty="0" smtClean="0">
                <a:solidFill>
                  <a:schemeClr val="tx2">
                    <a:lumMod val="50000"/>
                  </a:schemeClr>
                </a:solidFill>
                <a:latin typeface="+mj-lt"/>
              </a:rPr>
              <a:t>Ring</a:t>
            </a:r>
          </a:p>
          <a:p>
            <a:pPr algn="ctr">
              <a:spcBef>
                <a:spcPct val="20000"/>
              </a:spcBef>
              <a:defRPr/>
            </a:pPr>
            <a:r>
              <a:rPr lang="de-DE" altLang="de-DE" b="0" dirty="0" smtClean="0">
                <a:solidFill>
                  <a:schemeClr val="tx2">
                    <a:lumMod val="50000"/>
                  </a:schemeClr>
                </a:solidFill>
                <a:latin typeface="+mj-lt"/>
              </a:rPr>
              <a:t>B </a:t>
            </a:r>
            <a:r>
              <a:rPr lang="de-DE" altLang="de-DE" b="0" dirty="0" err="1" smtClean="0">
                <a:solidFill>
                  <a:schemeClr val="tx2">
                    <a:lumMod val="50000"/>
                  </a:schemeClr>
                </a:solidFill>
                <a:latin typeface="+mj-lt"/>
              </a:rPr>
              <a:t>Arents</a:t>
            </a:r>
            <a:r>
              <a:rPr lang="de-DE" altLang="de-DE" b="0" dirty="0" smtClean="0">
                <a:solidFill>
                  <a:schemeClr val="tx2">
                    <a:lumMod val="50000"/>
                  </a:schemeClr>
                </a:solidFill>
                <a:latin typeface="+mj-lt"/>
              </a:rPr>
              <a:t>, U </a:t>
            </a:r>
            <a:r>
              <a:rPr lang="de-DE" altLang="de-DE" b="0" dirty="0" err="1" smtClean="0">
                <a:solidFill>
                  <a:schemeClr val="tx2">
                    <a:lumMod val="50000"/>
                  </a:schemeClr>
                </a:solidFill>
                <a:latin typeface="+mj-lt"/>
              </a:rPr>
              <a:t>Mensing</a:t>
            </a:r>
            <a:r>
              <a:rPr lang="de-DE" altLang="de-DE" b="0" dirty="0" smtClean="0">
                <a:solidFill>
                  <a:schemeClr val="tx2">
                    <a:lumMod val="50000"/>
                  </a:schemeClr>
                </a:solidFill>
                <a:latin typeface="+mj-lt"/>
              </a:rPr>
              <a:t>, IA Seitz, N Wettemann, </a:t>
            </a:r>
            <a:r>
              <a:rPr lang="de-DE" altLang="de-DE" b="0" dirty="0" smtClean="0">
                <a:solidFill>
                  <a:schemeClr val="tx2">
                    <a:lumMod val="50000"/>
                  </a:schemeClr>
                </a:solidFill>
                <a:latin typeface="+mj-lt"/>
              </a:rPr>
              <a:t> G de Carlo,  A Zink, A Finkwagner </a:t>
            </a:r>
            <a:endParaRPr lang="de-DE" altLang="de-DE" b="0" dirty="0" smtClean="0">
              <a:solidFill>
                <a:schemeClr val="tx2">
                  <a:lumMod val="50000"/>
                </a:schemeClr>
              </a:solidFill>
              <a:latin typeface="+mj-lt"/>
            </a:endParaRPr>
          </a:p>
          <a:p>
            <a:pPr algn="ctr">
              <a:spcBef>
                <a:spcPct val="20000"/>
              </a:spcBef>
              <a:defRPr/>
            </a:pPr>
            <a:r>
              <a:rPr lang="de-DE" altLang="de-DE" b="0" dirty="0" smtClean="0">
                <a:solidFill>
                  <a:schemeClr val="tx2">
                    <a:lumMod val="50000"/>
                  </a:schemeClr>
                </a:solidFill>
                <a:latin typeface="+mj-lt"/>
                <a:hlinkClick r:id="rId3"/>
              </a:rPr>
              <a:t>Johannes.Ring@tum.de</a:t>
            </a:r>
            <a:endParaRPr lang="de-DE" altLang="de-DE" b="0" dirty="0">
              <a:solidFill>
                <a:schemeClr val="tx2">
                  <a:lumMod val="50000"/>
                </a:schemeClr>
              </a:solidFill>
              <a:latin typeface="+mj-lt"/>
            </a:endParaRPr>
          </a:p>
          <a:p>
            <a:pPr algn="ctr">
              <a:spcBef>
                <a:spcPct val="20000"/>
              </a:spcBef>
              <a:defRPr/>
            </a:pPr>
            <a:r>
              <a:rPr lang="de-DE" altLang="de-DE" sz="1800" b="0" i="1" dirty="0" smtClean="0">
                <a:solidFill>
                  <a:schemeClr val="tx2">
                    <a:lumMod val="50000"/>
                  </a:schemeClr>
                </a:solidFill>
                <a:latin typeface="+mj-lt"/>
              </a:rPr>
              <a:t>Haut- und Allergieklinik  Biederstein, TU </a:t>
            </a:r>
            <a:r>
              <a:rPr lang="de-DE" altLang="de-DE" sz="1800" b="0" i="1" dirty="0" err="1" smtClean="0">
                <a:solidFill>
                  <a:schemeClr val="tx2">
                    <a:lumMod val="50000"/>
                  </a:schemeClr>
                </a:solidFill>
                <a:latin typeface="+mj-lt"/>
              </a:rPr>
              <a:t>Muenchen</a:t>
            </a:r>
            <a:endParaRPr lang="de-DE" altLang="de-DE" sz="1800" b="0" i="1" dirty="0" smtClean="0">
              <a:solidFill>
                <a:schemeClr val="tx2">
                  <a:lumMod val="50000"/>
                </a:schemeClr>
              </a:solidFill>
              <a:latin typeface="+mj-lt"/>
            </a:endParaRPr>
          </a:p>
          <a:p>
            <a:pPr algn="ctr">
              <a:spcBef>
                <a:spcPct val="20000"/>
              </a:spcBef>
              <a:defRPr/>
            </a:pPr>
            <a:r>
              <a:rPr lang="de-DE" altLang="de-DE" sz="1800" b="0" i="1" dirty="0">
                <a:solidFill>
                  <a:schemeClr val="tx2">
                    <a:lumMod val="50000"/>
                  </a:schemeClr>
                </a:solidFill>
                <a:latin typeface="+mj-lt"/>
              </a:rPr>
              <a:t>C</a:t>
            </a:r>
            <a:r>
              <a:rPr lang="de-DE" altLang="de-DE" sz="1800" b="0" i="1" dirty="0" smtClean="0">
                <a:solidFill>
                  <a:schemeClr val="tx2">
                    <a:lumMod val="50000"/>
                  </a:schemeClr>
                </a:solidFill>
                <a:latin typeface="+mj-lt"/>
              </a:rPr>
              <a:t>hristine </a:t>
            </a:r>
            <a:r>
              <a:rPr lang="de-DE" altLang="de-DE" sz="1800" b="0" i="1" dirty="0">
                <a:solidFill>
                  <a:schemeClr val="tx2">
                    <a:lumMod val="50000"/>
                  </a:schemeClr>
                </a:solidFill>
                <a:latin typeface="+mj-lt"/>
              </a:rPr>
              <a:t>Kühne Center </a:t>
            </a:r>
            <a:r>
              <a:rPr lang="de-DE" altLang="de-DE" sz="1800" b="0" i="1" dirty="0" err="1">
                <a:solidFill>
                  <a:schemeClr val="tx2">
                    <a:lumMod val="50000"/>
                  </a:schemeClr>
                </a:solidFill>
                <a:latin typeface="+mj-lt"/>
              </a:rPr>
              <a:t>for</a:t>
            </a:r>
            <a:r>
              <a:rPr lang="de-DE" altLang="de-DE" sz="1800" b="0" i="1" dirty="0">
                <a:solidFill>
                  <a:schemeClr val="tx2">
                    <a:lumMod val="50000"/>
                  </a:schemeClr>
                </a:solidFill>
                <a:latin typeface="+mj-lt"/>
              </a:rPr>
              <a:t> Allergy Research and Education (CK-CARE</a:t>
            </a:r>
            <a:r>
              <a:rPr lang="de-DE" altLang="de-DE" sz="1800" b="0" i="1" dirty="0" smtClean="0">
                <a:solidFill>
                  <a:schemeClr val="tx2">
                    <a:lumMod val="50000"/>
                  </a:schemeClr>
                </a:solidFill>
                <a:latin typeface="+mj-lt"/>
              </a:rPr>
              <a:t>), Davos</a:t>
            </a:r>
          </a:p>
          <a:p>
            <a:pPr algn="ctr">
              <a:spcBef>
                <a:spcPct val="20000"/>
              </a:spcBef>
              <a:defRPr/>
            </a:pPr>
            <a:r>
              <a:rPr lang="de-DE" altLang="de-DE" sz="1800" b="0" i="1" dirty="0" smtClean="0">
                <a:solidFill>
                  <a:schemeClr val="tx2">
                    <a:lumMod val="50000"/>
                  </a:schemeClr>
                </a:solidFill>
                <a:latin typeface="+mj-lt"/>
              </a:rPr>
              <a:t>Haut-und </a:t>
            </a:r>
            <a:r>
              <a:rPr lang="de-DE" altLang="de-DE" sz="1800" b="0" i="1" dirty="0">
                <a:solidFill>
                  <a:schemeClr val="tx2">
                    <a:lumMod val="50000"/>
                  </a:schemeClr>
                </a:solidFill>
                <a:latin typeface="+mj-lt"/>
              </a:rPr>
              <a:t>Laserzentrum an der Oper  </a:t>
            </a:r>
            <a:r>
              <a:rPr lang="de-DE" altLang="de-DE" sz="1800" b="0" i="1" dirty="0" smtClean="0">
                <a:solidFill>
                  <a:schemeClr val="tx2">
                    <a:lumMod val="50000"/>
                  </a:schemeClr>
                </a:solidFill>
                <a:latin typeface="+mj-lt"/>
              </a:rPr>
              <a:t>  </a:t>
            </a:r>
            <a:r>
              <a:rPr lang="de-DE" altLang="de-DE" sz="1800" b="0" i="1" dirty="0" err="1" smtClean="0">
                <a:solidFill>
                  <a:schemeClr val="tx2">
                    <a:lumMod val="50000"/>
                  </a:schemeClr>
                </a:solidFill>
                <a:latin typeface="+mj-lt"/>
              </a:rPr>
              <a:t>Perusastr</a:t>
            </a:r>
            <a:r>
              <a:rPr lang="de-DE" altLang="de-DE" sz="1800" b="0" i="1" dirty="0" smtClean="0">
                <a:solidFill>
                  <a:schemeClr val="tx2">
                    <a:lumMod val="50000"/>
                  </a:schemeClr>
                </a:solidFill>
                <a:latin typeface="+mj-lt"/>
              </a:rPr>
              <a:t> 5  </a:t>
            </a:r>
            <a:r>
              <a:rPr lang="de-DE" altLang="de-DE" sz="1800" b="0" i="1" dirty="0" err="1" smtClean="0">
                <a:solidFill>
                  <a:schemeClr val="tx2">
                    <a:lumMod val="50000"/>
                  </a:schemeClr>
                </a:solidFill>
                <a:latin typeface="+mj-lt"/>
              </a:rPr>
              <a:t>Muenchen</a:t>
            </a:r>
            <a:endParaRPr lang="de-DE" altLang="de-DE" sz="1800" b="0" i="1" dirty="0" smtClean="0">
              <a:solidFill>
                <a:schemeClr val="tx2">
                  <a:lumMod val="50000"/>
                </a:schemeClr>
              </a:solidFill>
              <a:latin typeface="+mj-lt"/>
            </a:endParaRPr>
          </a:p>
          <a:p>
            <a:pPr algn="ctr">
              <a:spcBef>
                <a:spcPct val="20000"/>
              </a:spcBef>
              <a:defRPr/>
            </a:pPr>
            <a:endParaRPr lang="de-DE" altLang="de-DE" sz="1800" b="0" i="1" dirty="0" smtClean="0">
              <a:solidFill>
                <a:schemeClr val="tx2">
                  <a:lumMod val="50000"/>
                </a:schemeClr>
              </a:solidFill>
              <a:latin typeface="+mj-lt"/>
            </a:endParaRPr>
          </a:p>
          <a:p>
            <a:pPr algn="ctr">
              <a:spcBef>
                <a:spcPct val="20000"/>
              </a:spcBef>
              <a:defRPr/>
            </a:pPr>
            <a:r>
              <a:rPr lang="de-DE" altLang="de-DE" sz="1800" b="0" i="1" dirty="0" smtClean="0">
                <a:solidFill>
                  <a:schemeClr val="tx2">
                    <a:lumMod val="50000"/>
                  </a:schemeClr>
                </a:solidFill>
                <a:latin typeface="+mj-lt"/>
              </a:rPr>
              <a:t>European </a:t>
            </a:r>
            <a:r>
              <a:rPr lang="de-DE" altLang="de-DE" sz="1800" b="0" i="1" dirty="0" err="1" smtClean="0">
                <a:solidFill>
                  <a:schemeClr val="tx2">
                    <a:lumMod val="50000"/>
                  </a:schemeClr>
                </a:solidFill>
                <a:latin typeface="+mj-lt"/>
              </a:rPr>
              <a:t>Federation</a:t>
            </a:r>
            <a:r>
              <a:rPr lang="de-DE" altLang="de-DE" sz="1800" b="0" i="1" dirty="0" smtClean="0">
                <a:solidFill>
                  <a:schemeClr val="tx2">
                    <a:lumMod val="50000"/>
                  </a:schemeClr>
                </a:solidFill>
                <a:latin typeface="+mj-lt"/>
              </a:rPr>
              <a:t> of Allergy (EFA) </a:t>
            </a:r>
            <a:r>
              <a:rPr lang="de-DE" altLang="de-DE" sz="1800" b="0" i="1" dirty="0" smtClean="0">
                <a:solidFill>
                  <a:schemeClr val="tx2">
                    <a:lumMod val="50000"/>
                  </a:schemeClr>
                </a:solidFill>
                <a:latin typeface="+mj-lt"/>
              </a:rPr>
              <a:t>Symposium at </a:t>
            </a:r>
            <a:r>
              <a:rPr lang="de-DE" altLang="de-DE" sz="1800" b="0" i="1" dirty="0" err="1" smtClean="0">
                <a:solidFill>
                  <a:schemeClr val="tx2">
                    <a:lumMod val="50000"/>
                  </a:schemeClr>
                </a:solidFill>
                <a:latin typeface="+mj-lt"/>
              </a:rPr>
              <a:t>the</a:t>
            </a:r>
            <a:r>
              <a:rPr lang="de-DE" altLang="de-DE" sz="1800" b="0" i="1" dirty="0" smtClean="0">
                <a:solidFill>
                  <a:schemeClr val="tx2">
                    <a:lumMod val="50000"/>
                  </a:schemeClr>
                </a:solidFill>
                <a:latin typeface="+mj-lt"/>
              </a:rPr>
              <a:t> EADV Congress  </a:t>
            </a:r>
            <a:endParaRPr lang="de-DE" altLang="de-DE" sz="1800" b="0" i="1" dirty="0" smtClean="0">
              <a:solidFill>
                <a:schemeClr val="tx2">
                  <a:lumMod val="50000"/>
                </a:schemeClr>
              </a:solidFill>
              <a:latin typeface="+mj-lt"/>
            </a:endParaRPr>
          </a:p>
          <a:p>
            <a:pPr algn="ctr">
              <a:spcBef>
                <a:spcPct val="20000"/>
              </a:spcBef>
              <a:defRPr/>
            </a:pPr>
            <a:r>
              <a:rPr lang="de-DE" altLang="de-DE" sz="1800" b="0" i="1" dirty="0" smtClean="0">
                <a:solidFill>
                  <a:schemeClr val="tx2">
                    <a:lumMod val="50000"/>
                  </a:schemeClr>
                </a:solidFill>
                <a:latin typeface="+mj-lt"/>
              </a:rPr>
              <a:t>Paris,  13 </a:t>
            </a:r>
            <a:r>
              <a:rPr lang="de-DE" altLang="de-DE" sz="1800" b="0" i="1" dirty="0" err="1" smtClean="0">
                <a:solidFill>
                  <a:schemeClr val="tx2">
                    <a:lumMod val="50000"/>
                  </a:schemeClr>
                </a:solidFill>
                <a:latin typeface="+mj-lt"/>
              </a:rPr>
              <a:t>september</a:t>
            </a:r>
            <a:r>
              <a:rPr lang="de-DE" altLang="de-DE" sz="1800" b="0" i="1" dirty="0" smtClean="0">
                <a:solidFill>
                  <a:schemeClr val="tx2">
                    <a:lumMod val="50000"/>
                  </a:schemeClr>
                </a:solidFill>
                <a:latin typeface="+mj-lt"/>
              </a:rPr>
              <a:t> 2018</a:t>
            </a:r>
            <a:endParaRPr lang="de-DE" altLang="de-DE" sz="1800" b="0" i="1" dirty="0">
              <a:solidFill>
                <a:schemeClr val="tx2">
                  <a:lumMod val="50000"/>
                </a:schemeClr>
              </a:solidFill>
              <a:latin typeface="+mj-lt"/>
            </a:endParaRPr>
          </a:p>
        </p:txBody>
      </p:sp>
      <p:pic>
        <p:nvPicPr>
          <p:cNvPr id="62468" name="Picture 4" descr="s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9213"/>
            <a:ext cx="954088"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375" y="404813"/>
            <a:ext cx="990600" cy="90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6"/>
          <p:cNvPicPr>
            <a:picLocks noChangeAspect="1" noChangeArrowheads="1"/>
          </p:cNvPicPr>
          <p:nvPr/>
        </p:nvPicPr>
        <p:blipFill>
          <a:blip r:embed="rId6">
            <a:extLst>
              <a:ext uri="{28A0092B-C50C-407E-A947-70E740481C1C}">
                <a14:useLocalDpi xmlns:a14="http://schemas.microsoft.com/office/drawing/2010/main" val="0"/>
              </a:ext>
            </a:extLst>
          </a:blip>
          <a:srcRect b="36110"/>
          <a:stretch>
            <a:fillRect/>
          </a:stretch>
        </p:blipFill>
        <p:spPr bwMode="auto">
          <a:xfrm>
            <a:off x="-180975" y="-26988"/>
            <a:ext cx="5073650" cy="21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descr="Klinik Frontal Win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26988"/>
            <a:ext cx="31337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72" name="Objekt 1"/>
          <p:cNvGraphicFramePr>
            <a:graphicFrameLocks noChangeAspect="1"/>
          </p:cNvGraphicFramePr>
          <p:nvPr/>
        </p:nvGraphicFramePr>
        <p:xfrm>
          <a:off x="3563938" y="1557338"/>
          <a:ext cx="3240087" cy="592137"/>
        </p:xfrm>
        <a:graphic>
          <a:graphicData uri="http://schemas.openxmlformats.org/presentationml/2006/ole">
            <mc:AlternateContent xmlns:mc="http://schemas.openxmlformats.org/markup-compatibility/2006">
              <mc:Choice xmlns:v="urn:schemas-microsoft-com:vml" Requires="v">
                <p:oleObj spid="_x0000_s1036" r:id="rId8" imgW="3753374" imgH="685714" progId="MSPhotoEd.3">
                  <p:embed/>
                </p:oleObj>
              </mc:Choice>
              <mc:Fallback>
                <p:oleObj r:id="rId8" imgW="3753374" imgH="68571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938" y="1557338"/>
                        <a:ext cx="3240087"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2473" name="Picture 7" descr="logo_care_fi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6296" y="1556792"/>
            <a:ext cx="1506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31918" y="58537"/>
            <a:ext cx="2060562" cy="1282231"/>
          </a:xfrm>
          <a:prstGeom prst="rect">
            <a:avLst/>
          </a:prstGeom>
        </p:spPr>
      </p:pic>
      <p:pic>
        <p:nvPicPr>
          <p:cNvPr id="11" name="Picture 4" descr="s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3" y="48989"/>
            <a:ext cx="954087" cy="1147763"/>
          </a:xfrm>
          <a:prstGeom prst="rect">
            <a:avLst/>
          </a:prstGeom>
          <a:solidFill>
            <a:schemeClr val="bg1"/>
          </a:solidFill>
          <a:ln>
            <a:noFill/>
          </a:ln>
          <a:extLst/>
        </p:spPr>
      </p:pic>
    </p:spTree>
    <p:extLst>
      <p:ext uri="{BB962C8B-B14F-4D97-AF65-F5344CB8AC3E}">
        <p14:creationId xmlns:p14="http://schemas.microsoft.com/office/powerpoint/2010/main" val="3856605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title"/>
          </p:nvPr>
        </p:nvSpPr>
        <p:spPr>
          <a:xfrm>
            <a:off x="590872" y="116632"/>
            <a:ext cx="8229600" cy="1143000"/>
          </a:xfrm>
        </p:spPr>
        <p:txBody>
          <a:bodyPr anchor="ctr">
            <a:normAutofit/>
          </a:bodyPr>
          <a:lstStyle/>
          <a:p>
            <a:pPr>
              <a:defRPr/>
            </a:pPr>
            <a:r>
              <a:rPr sz="2800" b="1" dirty="0"/>
              <a:t>DLQI (</a:t>
            </a:r>
            <a:r>
              <a:rPr sz="2800" b="1" dirty="0" err="1"/>
              <a:t>Dermatology</a:t>
            </a:r>
            <a:r>
              <a:rPr sz="2800" b="1" dirty="0"/>
              <a:t> Life Quality Index) </a:t>
            </a:r>
            <a:r>
              <a:rPr lang="de-DE" sz="2800" b="1" dirty="0">
                <a:solidFill>
                  <a:schemeClr val="bg1">
                    <a:lumMod val="50000"/>
                  </a:schemeClr>
                </a:solidFill>
                <a:latin typeface="Arial" panose="020B0604020202020204" pitchFamily="34" charset="0"/>
                <a:cs typeface="Arial" panose="020B0604020202020204" pitchFamily="34" charset="0"/>
              </a:rPr>
              <a:t>©*</a:t>
            </a:r>
            <a:endParaRPr sz="2800" b="1" dirty="0"/>
          </a:p>
        </p:txBody>
      </p:sp>
      <p:graphicFrame>
        <p:nvGraphicFramePr>
          <p:cNvPr id="7" name="Object 17"/>
          <p:cNvGraphicFramePr>
            <a:graphicFrameLocks noChangeAspect="1"/>
          </p:cNvGraphicFramePr>
          <p:nvPr>
            <p:extLst>
              <p:ext uri="{D42A27DB-BD31-4B8C-83A1-F6EECF244321}">
                <p14:modId xmlns:p14="http://schemas.microsoft.com/office/powerpoint/2010/main" val="1073100601"/>
              </p:ext>
            </p:extLst>
          </p:nvPr>
        </p:nvGraphicFramePr>
        <p:xfrm>
          <a:off x="2784537" y="3969060"/>
          <a:ext cx="4032448" cy="18244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683568" y="1412776"/>
            <a:ext cx="3744416" cy="1631216"/>
          </a:xfrm>
          <a:prstGeom prst="rect">
            <a:avLst/>
          </a:prstGeom>
          <a:noFill/>
        </p:spPr>
        <p:txBody>
          <a:bodyPr wrap="square" rtlCol="0">
            <a:spAutoFit/>
          </a:bodyPr>
          <a:lstStyle/>
          <a:p>
            <a:r>
              <a:rPr lang="de-DE" sz="1200" b="1" dirty="0">
                <a:latin typeface="Arial" panose="020B0604020202020204" pitchFamily="34" charset="0"/>
                <a:cs typeface="Arial" panose="020B0604020202020204" pitchFamily="34" charset="0"/>
              </a:rPr>
              <a:t>Scoring </a:t>
            </a:r>
            <a:r>
              <a:rPr lang="de-DE" sz="1200" b="1" dirty="0" err="1">
                <a:latin typeface="Arial" panose="020B0604020202020204" pitchFamily="34" charset="0"/>
                <a:cs typeface="Arial" panose="020B0604020202020204" pitchFamily="34" charset="0"/>
              </a:rPr>
              <a:t>procedure</a:t>
            </a:r>
            <a:r>
              <a:rPr lang="de-DE" sz="1200" b="1" dirty="0">
                <a:latin typeface="Arial" panose="020B0604020202020204" pitchFamily="34" charset="0"/>
                <a:cs typeface="Arial" panose="020B0604020202020204" pitchFamily="34" charset="0"/>
              </a:rPr>
              <a:t>:</a:t>
            </a:r>
          </a:p>
          <a:p>
            <a:endParaRPr lang="de-DE" sz="1100" dirty="0">
              <a:latin typeface="Arial" panose="020B0604020202020204" pitchFamily="34" charset="0"/>
              <a:cs typeface="Arial" panose="020B0604020202020204" pitchFamily="34" charset="0"/>
            </a:endParaRPr>
          </a:p>
          <a:p>
            <a:r>
              <a:rPr lang="de-DE" sz="1100" dirty="0" err="1">
                <a:latin typeface="Arial" panose="020B0604020202020204" pitchFamily="34" charset="0"/>
                <a:cs typeface="Arial" panose="020B0604020202020204" pitchFamily="34" charset="0"/>
              </a:rPr>
              <a:t>Each</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question</a:t>
            </a:r>
            <a:r>
              <a:rPr lang="de-DE" sz="1100" dirty="0">
                <a:latin typeface="Arial" panose="020B0604020202020204" pitchFamily="34" charset="0"/>
                <a:cs typeface="Arial" panose="020B0604020202020204" pitchFamily="34" charset="0"/>
              </a:rPr>
              <a:t> was </a:t>
            </a:r>
            <a:r>
              <a:rPr lang="de-DE" sz="1100" dirty="0" err="1">
                <a:latin typeface="Arial" panose="020B0604020202020204" pitchFamily="34" charset="0"/>
                <a:cs typeface="Arial" panose="020B0604020202020204" pitchFamily="34" charset="0"/>
              </a:rPr>
              <a:t>rated</a:t>
            </a:r>
            <a:r>
              <a:rPr lang="de-DE" sz="1100" dirty="0">
                <a:latin typeface="Arial" panose="020B0604020202020204" pitchFamily="34" charset="0"/>
                <a:cs typeface="Arial" panose="020B0604020202020204" pitchFamily="34" charset="0"/>
              </a:rPr>
              <a:t> in </a:t>
            </a:r>
            <a:r>
              <a:rPr lang="de-DE" sz="1100" dirty="0" err="1">
                <a:latin typeface="Arial" panose="020B0604020202020204" pitchFamily="34" charset="0"/>
                <a:cs typeface="Arial" panose="020B0604020202020204" pitchFamily="34" charset="0"/>
              </a:rPr>
              <a:t>accordance</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to</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the</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below</a:t>
            </a:r>
            <a:r>
              <a:rPr lang="de-DE" sz="1100" dirty="0">
                <a:latin typeface="Arial" panose="020B0604020202020204" pitchFamily="34" charset="0"/>
                <a:cs typeface="Arial" panose="020B0604020202020204" pitchFamily="34" charset="0"/>
              </a:rPr>
              <a:t>:</a:t>
            </a:r>
          </a:p>
          <a:p>
            <a:endParaRPr lang="de-DE" sz="1100" dirty="0">
              <a:latin typeface="Arial" panose="020B0604020202020204" pitchFamily="34" charset="0"/>
              <a:cs typeface="Arial" panose="020B0604020202020204" pitchFamily="34" charset="0"/>
            </a:endParaRPr>
          </a:p>
          <a:p>
            <a:pPr>
              <a:tabLst>
                <a:tab pos="1076325" algn="l"/>
                <a:tab pos="1619250" algn="l"/>
                <a:tab pos="3228975" algn="l"/>
              </a:tabLst>
            </a:pPr>
            <a:r>
              <a:rPr lang="de-DE" sz="1100" dirty="0" err="1">
                <a:latin typeface="Arial" panose="020B0604020202020204" pitchFamily="34" charset="0"/>
                <a:cs typeface="Arial" panose="020B0604020202020204" pitchFamily="34" charset="0"/>
              </a:rPr>
              <a:t>Very</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much</a:t>
            </a:r>
            <a:r>
              <a:rPr lang="de-DE" sz="1100" dirty="0">
                <a:latin typeface="Arial" panose="020B0604020202020204" pitchFamily="34" charset="0"/>
                <a:cs typeface="Arial" panose="020B0604020202020204" pitchFamily="34" charset="0"/>
              </a:rPr>
              <a:t>	= 3	Not </a:t>
            </a:r>
            <a:r>
              <a:rPr lang="de-DE" sz="1100" dirty="0" err="1">
                <a:latin typeface="Arial" panose="020B0604020202020204" pitchFamily="34" charset="0"/>
                <a:cs typeface="Arial" panose="020B0604020202020204" pitchFamily="34" charset="0"/>
              </a:rPr>
              <a:t>answered</a:t>
            </a:r>
            <a:r>
              <a:rPr lang="de-DE" sz="1100" dirty="0">
                <a:latin typeface="Arial" panose="020B0604020202020204" pitchFamily="34" charset="0"/>
                <a:cs typeface="Arial" panose="020B0604020202020204" pitchFamily="34" charset="0"/>
              </a:rPr>
              <a:t>	= 0</a:t>
            </a:r>
          </a:p>
          <a:p>
            <a:pPr>
              <a:tabLst>
                <a:tab pos="1076325" algn="l"/>
                <a:tab pos="1619250" algn="l"/>
                <a:tab pos="3228975" algn="l"/>
              </a:tabLst>
            </a:pPr>
            <a:r>
              <a:rPr lang="de-DE" sz="1100" dirty="0">
                <a:latin typeface="Arial" panose="020B0604020202020204" pitchFamily="34" charset="0"/>
                <a:cs typeface="Arial" panose="020B0604020202020204" pitchFamily="34" charset="0"/>
              </a:rPr>
              <a:t>A </a:t>
            </a:r>
            <a:r>
              <a:rPr lang="de-DE" sz="1100" dirty="0" err="1">
                <a:latin typeface="Arial" panose="020B0604020202020204" pitchFamily="34" charset="0"/>
                <a:cs typeface="Arial" panose="020B0604020202020204" pitchFamily="34" charset="0"/>
              </a:rPr>
              <a:t>lot</a:t>
            </a:r>
            <a:r>
              <a:rPr lang="de-DE" sz="1100" dirty="0">
                <a:latin typeface="Arial" panose="020B0604020202020204" pitchFamily="34" charset="0"/>
                <a:cs typeface="Arial" panose="020B0604020202020204" pitchFamily="34" charset="0"/>
              </a:rPr>
              <a:t>	= 2	</a:t>
            </a:r>
          </a:p>
          <a:p>
            <a:pPr>
              <a:tabLst>
                <a:tab pos="1076325" algn="l"/>
                <a:tab pos="1619250" algn="l"/>
                <a:tab pos="3228975" algn="l"/>
              </a:tabLst>
            </a:pPr>
            <a:r>
              <a:rPr lang="de-DE" sz="1100" dirty="0">
                <a:latin typeface="Arial" panose="020B0604020202020204" pitchFamily="34" charset="0"/>
                <a:cs typeface="Arial" panose="020B0604020202020204" pitchFamily="34" charset="0"/>
              </a:rPr>
              <a:t>A </a:t>
            </a:r>
            <a:r>
              <a:rPr lang="de-DE" sz="1100" dirty="0" err="1">
                <a:latin typeface="Arial" panose="020B0604020202020204" pitchFamily="34" charset="0"/>
                <a:cs typeface="Arial" panose="020B0604020202020204" pitchFamily="34" charset="0"/>
              </a:rPr>
              <a:t>little</a:t>
            </a:r>
            <a:r>
              <a:rPr lang="de-DE" sz="1100" dirty="0">
                <a:latin typeface="Arial" panose="020B0604020202020204" pitchFamily="34" charset="0"/>
                <a:cs typeface="Arial" panose="020B0604020202020204" pitchFamily="34" charset="0"/>
              </a:rPr>
              <a:t>	= 1	Q7: </a:t>
            </a:r>
            <a:r>
              <a:rPr lang="de-DE" sz="1100" dirty="0" err="1">
                <a:latin typeface="Arial" panose="020B0604020202020204" pitchFamily="34" charset="0"/>
                <a:cs typeface="Arial" panose="020B0604020202020204" pitchFamily="34" charset="0"/>
              </a:rPr>
              <a:t>prevented</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working</a:t>
            </a:r>
            <a:r>
              <a:rPr lang="de-DE" sz="1100" dirty="0">
                <a:latin typeface="Arial" panose="020B0604020202020204" pitchFamily="34" charset="0"/>
                <a:cs typeface="Arial" panose="020B0604020202020204" pitchFamily="34" charset="0"/>
              </a:rPr>
              <a:t>/</a:t>
            </a:r>
          </a:p>
          <a:p>
            <a:pPr>
              <a:tabLst>
                <a:tab pos="1076325" algn="l"/>
                <a:tab pos="1619250" algn="l"/>
                <a:tab pos="3228975" algn="l"/>
              </a:tabLst>
            </a:pPr>
            <a:r>
              <a:rPr lang="de-DE" sz="1100" dirty="0">
                <a:latin typeface="Arial" panose="020B0604020202020204" pitchFamily="34" charset="0"/>
                <a:cs typeface="Arial" panose="020B0604020202020204" pitchFamily="34" charset="0"/>
              </a:rPr>
              <a:t>Not at all	= 0	</a:t>
            </a:r>
            <a:r>
              <a:rPr lang="de-DE" sz="1100" dirty="0" err="1">
                <a:latin typeface="Arial" panose="020B0604020202020204" pitchFamily="34" charset="0"/>
                <a:cs typeface="Arial" panose="020B0604020202020204" pitchFamily="34" charset="0"/>
              </a:rPr>
              <a:t>studying</a:t>
            </a:r>
            <a:r>
              <a:rPr lang="de-DE" sz="1100" dirty="0">
                <a:latin typeface="Arial" panose="020B0604020202020204" pitchFamily="34" charset="0"/>
                <a:cs typeface="Arial" panose="020B0604020202020204" pitchFamily="34" charset="0"/>
              </a:rPr>
              <a:t>	= 3</a:t>
            </a:r>
          </a:p>
          <a:p>
            <a:pPr>
              <a:tabLst>
                <a:tab pos="1076325" algn="l"/>
                <a:tab pos="1619250" algn="l"/>
                <a:tab pos="3228975" algn="l"/>
              </a:tabLst>
            </a:pPr>
            <a:r>
              <a:rPr lang="de-DE" sz="1100" dirty="0">
                <a:latin typeface="Arial" panose="020B0604020202020204" pitchFamily="34" charset="0"/>
                <a:cs typeface="Arial" panose="020B0604020202020204" pitchFamily="34" charset="0"/>
              </a:rPr>
              <a:t>Not relevant	= 0</a:t>
            </a:r>
          </a:p>
        </p:txBody>
      </p:sp>
      <p:sp>
        <p:nvSpPr>
          <p:cNvPr id="11" name="Textfeld 10"/>
          <p:cNvSpPr txBox="1"/>
          <p:nvPr/>
        </p:nvSpPr>
        <p:spPr>
          <a:xfrm>
            <a:off x="4932040" y="1412776"/>
            <a:ext cx="3744416" cy="1292662"/>
          </a:xfrm>
          <a:prstGeom prst="rect">
            <a:avLst/>
          </a:prstGeom>
          <a:noFill/>
        </p:spPr>
        <p:txBody>
          <a:bodyPr wrap="square" rtlCol="0">
            <a:spAutoFit/>
          </a:bodyPr>
          <a:lstStyle/>
          <a:p>
            <a:r>
              <a:rPr lang="de-DE" sz="1200" b="1" dirty="0" err="1">
                <a:latin typeface="Arial" panose="020B0604020202020204" pitchFamily="34" charset="0"/>
                <a:cs typeface="Arial" panose="020B0604020202020204" pitchFamily="34" charset="0"/>
              </a:rPr>
              <a:t>Meaning</a:t>
            </a:r>
            <a:r>
              <a:rPr lang="de-DE" sz="1200" b="1" dirty="0">
                <a:latin typeface="Arial" panose="020B0604020202020204" pitchFamily="34" charset="0"/>
                <a:cs typeface="Arial" panose="020B0604020202020204" pitchFamily="34" charset="0"/>
              </a:rPr>
              <a:t> </a:t>
            </a:r>
            <a:r>
              <a:rPr lang="de-DE" sz="1200" b="1" dirty="0" err="1">
                <a:latin typeface="Arial" panose="020B0604020202020204" pitchFamily="34" charset="0"/>
                <a:cs typeface="Arial" panose="020B0604020202020204" pitchFamily="34" charset="0"/>
              </a:rPr>
              <a:t>of</a:t>
            </a:r>
            <a:r>
              <a:rPr lang="de-DE" sz="1200" b="1" dirty="0">
                <a:latin typeface="Arial" panose="020B0604020202020204" pitchFamily="34" charset="0"/>
                <a:cs typeface="Arial" panose="020B0604020202020204" pitchFamily="34" charset="0"/>
              </a:rPr>
              <a:t> score:</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0 -   1	=  </a:t>
            </a:r>
            <a:r>
              <a:rPr lang="de-DE" sz="1100" dirty="0" err="1">
                <a:latin typeface="Arial" panose="020B0604020202020204" pitchFamily="34" charset="0"/>
                <a:cs typeface="Arial" panose="020B0604020202020204" pitchFamily="34" charset="0"/>
              </a:rPr>
              <a:t>No</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effect</a:t>
            </a:r>
            <a:r>
              <a:rPr lang="de-DE" sz="1100" dirty="0">
                <a:latin typeface="Arial" panose="020B0604020202020204" pitchFamily="34" charset="0"/>
                <a:cs typeface="Arial" panose="020B0604020202020204" pitchFamily="34" charset="0"/>
              </a:rPr>
              <a:t> at all on </a:t>
            </a:r>
            <a:r>
              <a:rPr lang="de-DE" sz="1100" dirty="0" err="1">
                <a:latin typeface="Arial" panose="020B0604020202020204" pitchFamily="34" charset="0"/>
                <a:cs typeface="Arial" panose="020B0604020202020204" pitchFamily="34" charset="0"/>
              </a:rPr>
              <a:t>patient‘s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life</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2 -   5 	=  Small </a:t>
            </a:r>
            <a:r>
              <a:rPr lang="de-DE" sz="1100" dirty="0" err="1">
                <a:latin typeface="Arial" panose="020B0604020202020204" pitchFamily="34" charset="0"/>
                <a:cs typeface="Arial" panose="020B0604020202020204" pitchFamily="34" charset="0"/>
              </a:rPr>
              <a:t>effect</a:t>
            </a:r>
            <a:r>
              <a:rPr lang="de-DE" sz="1100" dirty="0">
                <a:latin typeface="Arial" panose="020B0604020202020204" pitchFamily="34" charset="0"/>
                <a:cs typeface="Arial" panose="020B0604020202020204" pitchFamily="34" charset="0"/>
              </a:rPr>
              <a:t> on </a:t>
            </a:r>
            <a:r>
              <a:rPr lang="de-DE" sz="1100" dirty="0" err="1">
                <a:latin typeface="Arial" panose="020B0604020202020204" pitchFamily="34" charset="0"/>
                <a:cs typeface="Arial" panose="020B0604020202020204" pitchFamily="34" charset="0"/>
              </a:rPr>
              <a:t>patient‘s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life</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6 - 10	=  Moderate </a:t>
            </a:r>
            <a:r>
              <a:rPr lang="de-DE" sz="1100" dirty="0" err="1">
                <a:latin typeface="Arial" panose="020B0604020202020204" pitchFamily="34" charset="0"/>
                <a:cs typeface="Arial" panose="020B0604020202020204" pitchFamily="34" charset="0"/>
              </a:rPr>
              <a:t>effect</a:t>
            </a:r>
            <a:r>
              <a:rPr lang="de-DE" sz="1100" dirty="0">
                <a:latin typeface="Arial" panose="020B0604020202020204" pitchFamily="34" charset="0"/>
                <a:cs typeface="Arial" panose="020B0604020202020204" pitchFamily="34" charset="0"/>
              </a:rPr>
              <a:t> on </a:t>
            </a:r>
            <a:r>
              <a:rPr lang="de-DE" sz="1100" dirty="0" err="1">
                <a:latin typeface="Arial" panose="020B0604020202020204" pitchFamily="34" charset="0"/>
                <a:cs typeface="Arial" panose="020B0604020202020204" pitchFamily="34" charset="0"/>
              </a:rPr>
              <a:t>patient‘s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life</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11 - 20	=  </a:t>
            </a:r>
            <a:r>
              <a:rPr lang="de-DE" sz="1100" dirty="0" err="1">
                <a:latin typeface="Arial" panose="020B0604020202020204" pitchFamily="34" charset="0"/>
                <a:cs typeface="Arial" panose="020B0604020202020204" pitchFamily="34" charset="0"/>
              </a:rPr>
              <a:t>Very</a:t>
            </a:r>
            <a:r>
              <a:rPr lang="de-DE" sz="1100" dirty="0">
                <a:latin typeface="Arial" panose="020B0604020202020204" pitchFamily="34" charset="0"/>
                <a:cs typeface="Arial" panose="020B0604020202020204" pitchFamily="34" charset="0"/>
              </a:rPr>
              <a:t> large </a:t>
            </a:r>
            <a:r>
              <a:rPr lang="de-DE" sz="1100" dirty="0" err="1">
                <a:latin typeface="Arial" panose="020B0604020202020204" pitchFamily="34" charset="0"/>
                <a:cs typeface="Arial" panose="020B0604020202020204" pitchFamily="34" charset="0"/>
              </a:rPr>
              <a:t>effect</a:t>
            </a:r>
            <a:r>
              <a:rPr lang="de-DE" sz="1100" dirty="0">
                <a:latin typeface="Arial" panose="020B0604020202020204" pitchFamily="34" charset="0"/>
                <a:cs typeface="Arial" panose="020B0604020202020204" pitchFamily="34" charset="0"/>
              </a:rPr>
              <a:t> on </a:t>
            </a:r>
            <a:r>
              <a:rPr lang="de-DE" sz="1100" dirty="0" err="1">
                <a:latin typeface="Arial" panose="020B0604020202020204" pitchFamily="34" charset="0"/>
                <a:cs typeface="Arial" panose="020B0604020202020204" pitchFamily="34" charset="0"/>
              </a:rPr>
              <a:t>patient‘s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life</a:t>
            </a:r>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21 - 30	=  </a:t>
            </a:r>
            <a:r>
              <a:rPr lang="de-DE" sz="1100" dirty="0" err="1">
                <a:latin typeface="Arial" panose="020B0604020202020204" pitchFamily="34" charset="0"/>
                <a:cs typeface="Arial" panose="020B0604020202020204" pitchFamily="34" charset="0"/>
              </a:rPr>
              <a:t>Extremely</a:t>
            </a:r>
            <a:r>
              <a:rPr lang="de-DE" sz="1100" dirty="0">
                <a:latin typeface="Arial" panose="020B0604020202020204" pitchFamily="34" charset="0"/>
                <a:cs typeface="Arial" panose="020B0604020202020204" pitchFamily="34" charset="0"/>
              </a:rPr>
              <a:t> large </a:t>
            </a:r>
            <a:r>
              <a:rPr lang="de-DE" sz="1100" dirty="0" err="1">
                <a:latin typeface="Arial" panose="020B0604020202020204" pitchFamily="34" charset="0"/>
                <a:cs typeface="Arial" panose="020B0604020202020204" pitchFamily="34" charset="0"/>
              </a:rPr>
              <a:t>effect</a:t>
            </a:r>
            <a:r>
              <a:rPr lang="de-DE" sz="1100" dirty="0">
                <a:latin typeface="Arial" panose="020B0604020202020204" pitchFamily="34" charset="0"/>
                <a:cs typeface="Arial" panose="020B0604020202020204" pitchFamily="34" charset="0"/>
              </a:rPr>
              <a:t> on </a:t>
            </a:r>
            <a:r>
              <a:rPr lang="de-DE" sz="1100" dirty="0" err="1">
                <a:latin typeface="Arial" panose="020B0604020202020204" pitchFamily="34" charset="0"/>
                <a:cs typeface="Arial" panose="020B0604020202020204" pitchFamily="34" charset="0"/>
              </a:rPr>
              <a:t>patient‘s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life</a:t>
            </a:r>
            <a:endParaRPr lang="de-DE" sz="1100" dirty="0">
              <a:latin typeface="Arial" panose="020B0604020202020204" pitchFamily="34" charset="0"/>
              <a:cs typeface="Arial" panose="020B0604020202020204" pitchFamily="34" charset="0"/>
            </a:endParaRPr>
          </a:p>
        </p:txBody>
      </p:sp>
      <p:sp>
        <p:nvSpPr>
          <p:cNvPr id="4" name="Textfeld 3"/>
          <p:cNvSpPr txBox="1"/>
          <p:nvPr/>
        </p:nvSpPr>
        <p:spPr>
          <a:xfrm>
            <a:off x="500051" y="5865390"/>
            <a:ext cx="6068049" cy="400110"/>
          </a:xfrm>
          <a:prstGeom prst="rect">
            <a:avLst/>
          </a:prstGeom>
          <a:noFill/>
        </p:spPr>
        <p:txBody>
          <a:bodyPr wrap="square" rtlCol="0">
            <a:spAutoFit/>
          </a:bodyPr>
          <a:lstStyle/>
          <a:p>
            <a:r>
              <a:rPr lang="de-DE" sz="1000" b="1" dirty="0">
                <a:solidFill>
                  <a:schemeClr val="bg1">
                    <a:lumMod val="50000"/>
                  </a:schemeClr>
                </a:solidFill>
                <a:latin typeface="Arial" panose="020B0604020202020204" pitchFamily="34" charset="0"/>
                <a:cs typeface="Arial" panose="020B0604020202020204" pitchFamily="34" charset="0"/>
              </a:rPr>
              <a:t>*) © </a:t>
            </a:r>
            <a:r>
              <a:rPr lang="en-US" sz="1000" dirty="0">
                <a:solidFill>
                  <a:schemeClr val="bg1">
                    <a:lumMod val="50000"/>
                  </a:schemeClr>
                </a:solidFill>
                <a:latin typeface="Arial" panose="020B0604020202020204" pitchFamily="34" charset="0"/>
                <a:cs typeface="Arial" panose="020B0604020202020204" pitchFamily="34" charset="0"/>
              </a:rPr>
              <a:t>Dermatology Life Quality Index. A Y Finlay, G K Khan, April 1992, </a:t>
            </a:r>
            <a:r>
              <a:rPr lang="de-DE" sz="1000" dirty="0">
                <a:solidFill>
                  <a:schemeClr val="bg1">
                    <a:lumMod val="50000"/>
                  </a:schemeClr>
                </a:solidFill>
                <a:latin typeface="Arial" panose="020B0604020202020204" pitchFamily="34" charset="0"/>
                <a:cs typeface="Arial" panose="020B0604020202020204" pitchFamily="34" charset="0"/>
              </a:rPr>
              <a:t>www.dermatology.org.uk</a:t>
            </a:r>
            <a:r>
              <a:rPr lang="en-US" sz="1000" dirty="0">
                <a:solidFill>
                  <a:schemeClr val="bg1">
                    <a:lumMod val="50000"/>
                  </a:schemeClr>
                </a:solidFill>
                <a:latin typeface="Arial" panose="020B0604020202020204" pitchFamily="34" charset="0"/>
                <a:cs typeface="Arial" panose="020B0604020202020204" pitchFamily="34" charset="0"/>
              </a:rPr>
              <a:t> </a:t>
            </a:r>
            <a:r>
              <a:rPr lang="en-US" sz="1000" dirty="0">
                <a:hlinkClick r:id="rId4"/>
              </a:rPr>
              <a:t/>
            </a:r>
            <a:br>
              <a:rPr lang="en-US" sz="1000" dirty="0">
                <a:hlinkClick r:id="rId4"/>
              </a:rPr>
            </a:br>
            <a:endParaRPr lang="de-DE" sz="1000" dirty="0"/>
          </a:p>
        </p:txBody>
      </p:sp>
      <p:sp>
        <p:nvSpPr>
          <p:cNvPr id="16" name="Rechteck 15"/>
          <p:cNvSpPr/>
          <p:nvPr/>
        </p:nvSpPr>
        <p:spPr>
          <a:xfrm>
            <a:off x="496096" y="1304764"/>
            <a:ext cx="8396384" cy="4560626"/>
          </a:xfrm>
          <a:prstGeom prst="rect">
            <a:avLst/>
          </a:prstGeom>
          <a:noFill/>
          <a:ln w="12700">
            <a:solidFill>
              <a:srgbClr val="AE0917"/>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de-DE" dirty="0"/>
          </a:p>
        </p:txBody>
      </p:sp>
      <p:cxnSp>
        <p:nvCxnSpPr>
          <p:cNvPr id="8" name="Gerade Verbindung 7"/>
          <p:cNvCxnSpPr/>
          <p:nvPr/>
        </p:nvCxnSpPr>
        <p:spPr>
          <a:xfrm>
            <a:off x="791580" y="3320988"/>
            <a:ext cx="7632848"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147721" y="3392996"/>
            <a:ext cx="3420380" cy="307777"/>
          </a:xfrm>
          <a:prstGeom prst="rect">
            <a:avLst/>
          </a:prstGeom>
          <a:noFill/>
        </p:spPr>
        <p:txBody>
          <a:bodyPr wrap="square" rtlCol="0">
            <a:spAutoFit/>
          </a:bodyPr>
          <a:lstStyle/>
          <a:p>
            <a:pPr algn="ctr"/>
            <a:r>
              <a:rPr lang="de-DE" sz="1400" b="1" u="sng" dirty="0">
                <a:latin typeface="Arial" panose="020B0604020202020204" pitchFamily="34" charset="0"/>
                <a:cs typeface="Arial" panose="020B0604020202020204" pitchFamily="34" charset="0"/>
              </a:rPr>
              <a:t>Total </a:t>
            </a:r>
            <a:r>
              <a:rPr lang="de-DE" sz="1400" b="1" u="sng" dirty="0" err="1">
                <a:latin typeface="Arial" panose="020B0604020202020204" pitchFamily="34" charset="0"/>
                <a:cs typeface="Arial" panose="020B0604020202020204" pitchFamily="34" charset="0"/>
              </a:rPr>
              <a:t>distribution</a:t>
            </a:r>
            <a:r>
              <a:rPr lang="de-DE" sz="1400" b="1" u="sng" dirty="0">
                <a:latin typeface="Arial" panose="020B0604020202020204" pitchFamily="34" charset="0"/>
                <a:cs typeface="Arial" panose="020B0604020202020204" pitchFamily="34" charset="0"/>
              </a:rPr>
              <a:t> in </a:t>
            </a:r>
            <a:r>
              <a:rPr lang="de-DE" sz="1400" b="1" u="sng" dirty="0" err="1">
                <a:latin typeface="Arial" panose="020B0604020202020204" pitchFamily="34" charset="0"/>
                <a:cs typeface="Arial" panose="020B0604020202020204" pitchFamily="34" charset="0"/>
              </a:rPr>
              <a:t>the</a:t>
            </a:r>
            <a:r>
              <a:rPr lang="de-DE" sz="1400" b="1" u="sng" dirty="0">
                <a:latin typeface="Arial" panose="020B0604020202020204" pitchFamily="34" charset="0"/>
                <a:cs typeface="Arial" panose="020B0604020202020204" pitchFamily="34" charset="0"/>
              </a:rPr>
              <a:t> sample</a:t>
            </a:r>
          </a:p>
        </p:txBody>
      </p:sp>
      <p:sp>
        <p:nvSpPr>
          <p:cNvPr id="10" name="Textfeld 9"/>
          <p:cNvSpPr txBox="1"/>
          <p:nvPr/>
        </p:nvSpPr>
        <p:spPr>
          <a:xfrm>
            <a:off x="6510951" y="4545124"/>
            <a:ext cx="1265405" cy="307777"/>
          </a:xfrm>
          <a:prstGeom prst="rect">
            <a:avLst/>
          </a:prstGeom>
          <a:noFill/>
          <a:ln>
            <a:solidFill>
              <a:schemeClr val="bg1">
                <a:lumMod val="65000"/>
              </a:schemeClr>
            </a:solidFill>
          </a:ln>
        </p:spPr>
        <p:txBody>
          <a:bodyPr wrap="square" rtlCol="0">
            <a:spAutoFit/>
          </a:bodyPr>
          <a:lstStyle/>
          <a:p>
            <a:pPr algn="ctr"/>
            <a:r>
              <a:rPr lang="de-DE" sz="1400" b="1" dirty="0" err="1">
                <a:latin typeface="Arial" panose="020B0604020202020204" pitchFamily="34" charset="0"/>
                <a:cs typeface="Arial" panose="020B0604020202020204" pitchFamily="34" charset="0"/>
              </a:rPr>
              <a:t>Mean</a:t>
            </a:r>
            <a:r>
              <a:rPr lang="de-DE" sz="1400" b="1" dirty="0">
                <a:latin typeface="Arial" panose="020B0604020202020204" pitchFamily="34" charset="0"/>
                <a:cs typeface="Arial" panose="020B0604020202020204" pitchFamily="34" charset="0"/>
              </a:rPr>
              <a:t> = 7,24</a:t>
            </a:r>
          </a:p>
        </p:txBody>
      </p:sp>
      <p:sp>
        <p:nvSpPr>
          <p:cNvPr id="2" name="Foliennummernplatzhalter 1"/>
          <p:cNvSpPr>
            <a:spLocks noGrp="1"/>
          </p:cNvSpPr>
          <p:nvPr>
            <p:ph type="sldNum" sz="quarter" idx="12"/>
          </p:nvPr>
        </p:nvSpPr>
        <p:spPr/>
        <p:txBody>
          <a:bodyPr/>
          <a:lstStyle/>
          <a:p>
            <a:fld id="{DA21334D-761B-429B-A5CC-6A13255633F5}" type="slidenum">
              <a:rPr lang="de-DE" smtClean="0"/>
              <a:pPr/>
              <a:t>20</a:t>
            </a:fld>
            <a:endParaRPr lang="de-DE" dirty="0"/>
          </a:p>
        </p:txBody>
      </p:sp>
      <p:sp>
        <p:nvSpPr>
          <p:cNvPr id="5" name="Datumsplatzhalter 4"/>
          <p:cNvSpPr>
            <a:spLocks noGrp="1"/>
          </p:cNvSpPr>
          <p:nvPr>
            <p:ph type="dt" sz="half" idx="10"/>
          </p:nvPr>
        </p:nvSpPr>
        <p:spPr/>
        <p:txBody>
          <a:bodyPr/>
          <a:lstStyle/>
          <a:p>
            <a:fld id="{8C076DBB-4BA9-4B41-8CFB-B6A80820C71A}" type="datetime1">
              <a:rPr lang="de-DE" smtClean="0"/>
              <a:t>10.09.2018</a:t>
            </a:fld>
            <a:endParaRPr lang="de-DE" dirty="0"/>
          </a:p>
        </p:txBody>
      </p:sp>
      <p:sp>
        <p:nvSpPr>
          <p:cNvPr id="15" name="Rechteck 14"/>
          <p:cNvSpPr/>
          <p:nvPr/>
        </p:nvSpPr>
        <p:spPr>
          <a:xfrm>
            <a:off x="70202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a:t>
            </a:r>
          </a:p>
        </p:txBody>
      </p:sp>
      <p:sp>
        <p:nvSpPr>
          <p:cNvPr id="6" name="Geschweifte Klammer rechts 5"/>
          <p:cNvSpPr/>
          <p:nvPr/>
        </p:nvSpPr>
        <p:spPr>
          <a:xfrm>
            <a:off x="5940152" y="4852901"/>
            <a:ext cx="180020" cy="9163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p:cNvSpPr txBox="1"/>
          <p:nvPr/>
        </p:nvSpPr>
        <p:spPr>
          <a:xfrm>
            <a:off x="6190084" y="5157192"/>
            <a:ext cx="504056" cy="246221"/>
          </a:xfrm>
          <a:prstGeom prst="rect">
            <a:avLst/>
          </a:prstGeom>
          <a:noFill/>
        </p:spPr>
        <p:txBody>
          <a:bodyPr wrap="square" rtlCol="0">
            <a:spAutoFit/>
          </a:bodyPr>
          <a:lstStyle/>
          <a:p>
            <a:r>
              <a:rPr lang="de-DE" sz="1000" b="1" dirty="0">
                <a:latin typeface="Arial" panose="020B0604020202020204" pitchFamily="34" charset="0"/>
                <a:cs typeface="Arial" panose="020B0604020202020204" pitchFamily="34" charset="0"/>
              </a:rPr>
              <a:t>55%</a:t>
            </a:r>
          </a:p>
        </p:txBody>
      </p:sp>
    </p:spTree>
    <p:extLst>
      <p:ext uri="{BB962C8B-B14F-4D97-AF65-F5344CB8AC3E}">
        <p14:creationId xmlns:p14="http://schemas.microsoft.com/office/powerpoint/2010/main" val="168533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fik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73" y="404664"/>
            <a:ext cx="8875682"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197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 name="Bild 1" descr="Waschen.jpg"/>
          <p:cNvPicPr>
            <a:picLocks noChangeAspect="1"/>
          </p:cNvPicPr>
          <p:nvPr/>
        </p:nvPicPr>
        <p:blipFill>
          <a:blip r:embed="rId3">
            <a:alphaModFix amt="48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24743"/>
            <a:ext cx="9144000" cy="5733257"/>
          </a:xfrm>
          <a:prstGeom prst="rect">
            <a:avLst/>
          </a:prstGeom>
        </p:spPr>
      </p:pic>
      <p:sp>
        <p:nvSpPr>
          <p:cNvPr id="44" name="Titel 43"/>
          <p:cNvSpPr>
            <a:spLocks noGrp="1"/>
          </p:cNvSpPr>
          <p:nvPr>
            <p:ph type="title"/>
          </p:nvPr>
        </p:nvSpPr>
        <p:spPr>
          <a:xfrm>
            <a:off x="251520" y="116632"/>
            <a:ext cx="8360639" cy="615648"/>
          </a:xfrm>
          <a:prstGeom prst="rect">
            <a:avLst/>
          </a:prstGeom>
        </p:spPr>
        <p:txBody>
          <a:bodyPr anchor="ctr">
            <a:normAutofit/>
          </a:bodyPr>
          <a:lstStyle/>
          <a:p>
            <a:pPr>
              <a:defRPr/>
            </a:pPr>
            <a:r>
              <a:rPr lang="de-DE" sz="2800" dirty="0" smtClean="0">
                <a:latin typeface="+mn-lt"/>
                <a:ea typeface="Gotham Bold" charset="0"/>
                <a:cs typeface="Gotham Bold" charset="0"/>
              </a:rPr>
              <a:t>Extra </a:t>
            </a:r>
            <a:r>
              <a:rPr lang="de-DE" sz="2800" dirty="0" err="1" smtClean="0">
                <a:latin typeface="+mn-lt"/>
                <a:ea typeface="Gotham Bold" charset="0"/>
                <a:cs typeface="Gotham Bold" charset="0"/>
              </a:rPr>
              <a:t>spending</a:t>
            </a:r>
            <a:r>
              <a:rPr lang="de-DE" sz="2800" dirty="0" smtClean="0">
                <a:latin typeface="+mn-lt"/>
                <a:ea typeface="Gotham Bold" charset="0"/>
                <a:cs typeface="Gotham Bold" charset="0"/>
              </a:rPr>
              <a:t> in different </a:t>
            </a:r>
            <a:r>
              <a:rPr lang="de-DE" sz="2800" dirty="0" err="1" smtClean="0">
                <a:latin typeface="+mn-lt"/>
                <a:ea typeface="Gotham Bold" charset="0"/>
                <a:cs typeface="Gotham Bold" charset="0"/>
              </a:rPr>
              <a:t>areas</a:t>
            </a:r>
            <a:r>
              <a:rPr lang="de-DE" sz="2800" dirty="0" smtClean="0">
                <a:latin typeface="+mn-lt"/>
                <a:ea typeface="Gotham Bold" charset="0"/>
                <a:cs typeface="Gotham Bold" charset="0"/>
              </a:rPr>
              <a:t> -  </a:t>
            </a:r>
            <a:r>
              <a:rPr lang="de-DE" sz="2800" dirty="0" err="1" smtClean="0">
                <a:latin typeface="+mn-lt"/>
                <a:ea typeface="Gotham Bold" charset="0"/>
                <a:cs typeface="Gotham Bold" charset="0"/>
              </a:rPr>
              <a:t>overview</a:t>
            </a:r>
            <a:endParaRPr lang="de-DE" sz="2800" dirty="0">
              <a:latin typeface="+mn-lt"/>
              <a:ea typeface="Gotham Bold" charset="0"/>
              <a:cs typeface="Gotham Bold" charset="0"/>
            </a:endParaRPr>
          </a:p>
        </p:txBody>
      </p:sp>
      <p:sp>
        <p:nvSpPr>
          <p:cNvPr id="5" name="Foliennummernplatzhalter 4"/>
          <p:cNvSpPr>
            <a:spLocks noGrp="1"/>
          </p:cNvSpPr>
          <p:nvPr>
            <p:ph type="sldNum" sz="quarter" idx="12"/>
          </p:nvPr>
        </p:nvSpPr>
        <p:spPr/>
        <p:txBody>
          <a:bodyPr/>
          <a:lstStyle/>
          <a:p>
            <a:fld id="{DA21334D-761B-429B-A5CC-6A13255633F5}" type="slidenum">
              <a:rPr lang="de-DE" smtClean="0"/>
              <a:pPr/>
              <a:t>22</a:t>
            </a:fld>
            <a:endParaRPr lang="de-DE" dirty="0"/>
          </a:p>
        </p:txBody>
      </p:sp>
      <p:sp>
        <p:nvSpPr>
          <p:cNvPr id="17" name="Text Box 17"/>
          <p:cNvSpPr txBox="1">
            <a:spLocks noChangeArrowheads="1"/>
          </p:cNvSpPr>
          <p:nvPr/>
        </p:nvSpPr>
        <p:spPr bwMode="auto">
          <a:xfrm>
            <a:off x="516425" y="5761635"/>
            <a:ext cx="7980011" cy="35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en-GB" sz="800" dirty="0">
                <a:latin typeface="+mn-lt"/>
                <a:cs typeface="Arial" panose="020B0604020202020204" pitchFamily="34" charset="0"/>
              </a:rPr>
              <a:t>Q16. 	Please consider your spending for everyday necessities. I will read out some corresponding areas. In case you have extra spending in these areas,  because of your atopic eczema, 	please estimate the additional amount per month as a percentage increase. </a:t>
            </a:r>
          </a:p>
        </p:txBody>
      </p:sp>
      <p:cxnSp>
        <p:nvCxnSpPr>
          <p:cNvPr id="18" name="Gerade Verbindung 17"/>
          <p:cNvCxnSpPr/>
          <p:nvPr/>
        </p:nvCxnSpPr>
        <p:spPr>
          <a:xfrm>
            <a:off x="516425" y="5761635"/>
            <a:ext cx="7980011" cy="0"/>
          </a:xfrm>
          <a:prstGeom prst="line">
            <a:avLst/>
          </a:prstGeom>
          <a:ln>
            <a:solidFill>
              <a:srgbClr val="4490CE"/>
            </a:solidFill>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6806477" y="5522317"/>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total, n=1.189</a:t>
            </a:r>
          </a:p>
        </p:txBody>
      </p:sp>
      <p:graphicFrame>
        <p:nvGraphicFramePr>
          <p:cNvPr id="36" name="Diagramm 35"/>
          <p:cNvGraphicFramePr/>
          <p:nvPr>
            <p:extLst>
              <p:ext uri="{D42A27DB-BD31-4B8C-83A1-F6EECF244321}">
                <p14:modId xmlns:p14="http://schemas.microsoft.com/office/powerpoint/2010/main" val="2573557624"/>
              </p:ext>
            </p:extLst>
          </p:nvPr>
        </p:nvGraphicFramePr>
        <p:xfrm>
          <a:off x="949313" y="1470882"/>
          <a:ext cx="8049086" cy="2808312"/>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feld 36"/>
          <p:cNvSpPr txBox="1"/>
          <p:nvPr/>
        </p:nvSpPr>
        <p:spPr>
          <a:xfrm>
            <a:off x="2477242" y="5079850"/>
            <a:ext cx="565667"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ea typeface="Verdana"/>
                <a:cs typeface="Arial" panose="020B0604020202020204" pitchFamily="34" charset="0"/>
              </a:rPr>
              <a:t>+ 8%</a:t>
            </a:r>
            <a:endParaRPr lang="de-DE" sz="1200" b="1" dirty="0">
              <a:solidFill>
                <a:schemeClr val="tx1"/>
              </a:solidFill>
              <a:cs typeface="Arial" panose="020B0604020202020204" pitchFamily="34" charset="0"/>
            </a:endParaRPr>
          </a:p>
        </p:txBody>
      </p:sp>
      <p:sp>
        <p:nvSpPr>
          <p:cNvPr id="40" name="Textfeld 39"/>
          <p:cNvSpPr txBox="1"/>
          <p:nvPr/>
        </p:nvSpPr>
        <p:spPr>
          <a:xfrm>
            <a:off x="4638734" y="1902929"/>
            <a:ext cx="686662" cy="276999"/>
          </a:xfrm>
          <a:prstGeom prst="rect">
            <a:avLst/>
          </a:prstGeom>
          <a:solidFill>
            <a:schemeClr val="bg1"/>
          </a:solidFill>
        </p:spPr>
        <p:txBody>
          <a:bodyPr wrap="square" rtlCol="0">
            <a:spAutoFit/>
          </a:bodyPr>
          <a:lstStyle/>
          <a:p>
            <a:pPr algn="ctr"/>
            <a:r>
              <a:rPr lang="de-DE" sz="1200" b="1" dirty="0">
                <a:latin typeface="+mj-lt"/>
                <a:cs typeface="Arial" panose="020B0604020202020204" pitchFamily="34" charset="0"/>
              </a:rPr>
              <a:t>Foods</a:t>
            </a:r>
          </a:p>
        </p:txBody>
      </p:sp>
      <p:sp>
        <p:nvSpPr>
          <p:cNvPr id="41" name="Textfeld 40"/>
          <p:cNvSpPr txBox="1"/>
          <p:nvPr/>
        </p:nvSpPr>
        <p:spPr>
          <a:xfrm>
            <a:off x="6807495" y="1902929"/>
            <a:ext cx="758670" cy="276999"/>
          </a:xfrm>
          <a:prstGeom prst="rect">
            <a:avLst/>
          </a:prstGeom>
          <a:solidFill>
            <a:schemeClr val="bg1"/>
          </a:solidFill>
        </p:spPr>
        <p:txBody>
          <a:bodyPr wrap="square" rtlCol="0">
            <a:spAutoFit/>
          </a:bodyPr>
          <a:lstStyle/>
          <a:p>
            <a:pPr algn="ctr"/>
            <a:r>
              <a:rPr lang="de-DE" sz="1200" b="1" dirty="0" err="1">
                <a:latin typeface="+mj-lt"/>
                <a:cs typeface="Arial" panose="020B0604020202020204" pitchFamily="34" charset="0"/>
              </a:rPr>
              <a:t>Bedding</a:t>
            </a:r>
            <a:endParaRPr lang="de-DE" sz="1200" b="1" dirty="0">
              <a:latin typeface="+mj-lt"/>
              <a:cs typeface="Arial" panose="020B0604020202020204" pitchFamily="34" charset="0"/>
            </a:endParaRPr>
          </a:p>
        </p:txBody>
      </p:sp>
      <p:sp>
        <p:nvSpPr>
          <p:cNvPr id="42" name="Textfeld 41"/>
          <p:cNvSpPr txBox="1"/>
          <p:nvPr/>
        </p:nvSpPr>
        <p:spPr>
          <a:xfrm>
            <a:off x="5715719" y="1749040"/>
            <a:ext cx="792088" cy="461665"/>
          </a:xfrm>
          <a:prstGeom prst="rect">
            <a:avLst/>
          </a:prstGeom>
          <a:solidFill>
            <a:schemeClr val="bg1"/>
          </a:solidFill>
        </p:spPr>
        <p:txBody>
          <a:bodyPr wrap="square" rtlCol="0">
            <a:spAutoFit/>
          </a:bodyPr>
          <a:lstStyle/>
          <a:p>
            <a:pPr algn="ctr"/>
            <a:r>
              <a:rPr lang="de-DE" sz="1200" b="1" dirty="0" err="1">
                <a:latin typeface="+mj-lt"/>
                <a:cs typeface="Arial" panose="020B0604020202020204" pitchFamily="34" charset="0"/>
              </a:rPr>
              <a:t>Cleaning</a:t>
            </a:r>
            <a:r>
              <a:rPr lang="de-DE" sz="1200" b="1" dirty="0">
                <a:latin typeface="+mj-lt"/>
                <a:cs typeface="Arial" panose="020B0604020202020204" pitchFamily="34" charset="0"/>
              </a:rPr>
              <a:t> </a:t>
            </a:r>
            <a:r>
              <a:rPr lang="de-DE" sz="1200" b="1" dirty="0" err="1">
                <a:latin typeface="+mj-lt"/>
                <a:cs typeface="Arial" panose="020B0604020202020204" pitchFamily="34" charset="0"/>
              </a:rPr>
              <a:t>products</a:t>
            </a:r>
            <a:endParaRPr lang="de-DE" sz="1200" b="1" dirty="0">
              <a:latin typeface="+mj-lt"/>
              <a:cs typeface="Arial" panose="020B0604020202020204" pitchFamily="34" charset="0"/>
            </a:endParaRPr>
          </a:p>
        </p:txBody>
      </p:sp>
      <p:sp>
        <p:nvSpPr>
          <p:cNvPr id="60" name="Textfeld 59"/>
          <p:cNvSpPr txBox="1"/>
          <p:nvPr/>
        </p:nvSpPr>
        <p:spPr>
          <a:xfrm>
            <a:off x="1280270" y="1749040"/>
            <a:ext cx="792088" cy="461665"/>
          </a:xfrm>
          <a:prstGeom prst="rect">
            <a:avLst/>
          </a:prstGeom>
          <a:solidFill>
            <a:schemeClr val="bg1"/>
          </a:solidFill>
        </p:spPr>
        <p:txBody>
          <a:bodyPr wrap="square" rtlCol="0">
            <a:spAutoFit/>
          </a:bodyPr>
          <a:lstStyle/>
          <a:p>
            <a:pPr algn="ctr"/>
            <a:r>
              <a:rPr lang="de-DE" sz="1200" b="1" dirty="0">
                <a:latin typeface="+mj-lt"/>
                <a:cs typeface="Arial" panose="020B0604020202020204" pitchFamily="34" charset="0"/>
              </a:rPr>
              <a:t>Personal </a:t>
            </a:r>
          </a:p>
          <a:p>
            <a:pPr algn="ctr"/>
            <a:r>
              <a:rPr lang="de-DE" sz="1200" b="1" dirty="0" err="1">
                <a:latin typeface="+mj-lt"/>
                <a:cs typeface="Arial" panose="020B0604020202020204" pitchFamily="34" charset="0"/>
              </a:rPr>
              <a:t>hygiene</a:t>
            </a:r>
            <a:endParaRPr lang="de-DE" sz="1200" b="1" dirty="0">
              <a:latin typeface="+mj-lt"/>
              <a:cs typeface="Arial" panose="020B0604020202020204" pitchFamily="34" charset="0"/>
            </a:endParaRPr>
          </a:p>
        </p:txBody>
      </p:sp>
      <p:sp>
        <p:nvSpPr>
          <p:cNvPr id="61" name="Textfeld 60"/>
          <p:cNvSpPr txBox="1"/>
          <p:nvPr/>
        </p:nvSpPr>
        <p:spPr>
          <a:xfrm>
            <a:off x="2373556" y="1902929"/>
            <a:ext cx="792088" cy="276999"/>
          </a:xfrm>
          <a:prstGeom prst="rect">
            <a:avLst/>
          </a:prstGeom>
          <a:solidFill>
            <a:schemeClr val="bg1"/>
          </a:solidFill>
        </p:spPr>
        <p:txBody>
          <a:bodyPr wrap="square" rtlCol="0">
            <a:spAutoFit/>
          </a:bodyPr>
          <a:lstStyle/>
          <a:p>
            <a:pPr algn="ctr"/>
            <a:r>
              <a:rPr lang="de-DE" sz="1200" b="1" dirty="0" err="1">
                <a:latin typeface="+mj-lt"/>
                <a:cs typeface="Arial" panose="020B0604020202020204" pitchFamily="34" charset="0"/>
              </a:rPr>
              <a:t>Clothing</a:t>
            </a:r>
            <a:endParaRPr lang="de-DE" sz="1200" b="1" dirty="0">
              <a:latin typeface="+mj-lt"/>
              <a:cs typeface="Arial" panose="020B0604020202020204" pitchFamily="34" charset="0"/>
            </a:endParaRPr>
          </a:p>
        </p:txBody>
      </p:sp>
      <p:sp>
        <p:nvSpPr>
          <p:cNvPr id="62" name="Textfeld 61"/>
          <p:cNvSpPr txBox="1"/>
          <p:nvPr/>
        </p:nvSpPr>
        <p:spPr>
          <a:xfrm>
            <a:off x="3507997" y="1749040"/>
            <a:ext cx="792088" cy="461665"/>
          </a:xfrm>
          <a:prstGeom prst="rect">
            <a:avLst/>
          </a:prstGeom>
          <a:solidFill>
            <a:schemeClr val="bg1"/>
          </a:solidFill>
        </p:spPr>
        <p:txBody>
          <a:bodyPr wrap="square" rtlCol="0">
            <a:spAutoFit/>
          </a:bodyPr>
          <a:lstStyle/>
          <a:p>
            <a:pPr algn="ctr"/>
            <a:r>
              <a:rPr lang="de-DE" sz="1200" b="1" dirty="0" err="1">
                <a:latin typeface="+mj-lt"/>
                <a:cs typeface="Arial" panose="020B0604020202020204" pitchFamily="34" charset="0"/>
              </a:rPr>
              <a:t>Washing</a:t>
            </a:r>
            <a:endParaRPr lang="de-DE" sz="1200" b="1" dirty="0">
              <a:latin typeface="+mj-lt"/>
              <a:cs typeface="Arial" panose="020B0604020202020204" pitchFamily="34" charset="0"/>
            </a:endParaRPr>
          </a:p>
          <a:p>
            <a:pPr algn="ctr"/>
            <a:r>
              <a:rPr lang="de-DE" sz="1200" b="1" dirty="0" err="1">
                <a:latin typeface="+mj-lt"/>
                <a:cs typeface="Arial" panose="020B0604020202020204" pitchFamily="34" charset="0"/>
              </a:rPr>
              <a:t>powder</a:t>
            </a:r>
            <a:endParaRPr lang="de-DE" sz="1200" b="1" dirty="0">
              <a:latin typeface="+mj-lt"/>
              <a:cs typeface="Arial" panose="020B0604020202020204" pitchFamily="34" charset="0"/>
            </a:endParaRPr>
          </a:p>
        </p:txBody>
      </p:sp>
      <p:sp>
        <p:nvSpPr>
          <p:cNvPr id="63" name="Textfeld 62"/>
          <p:cNvSpPr txBox="1"/>
          <p:nvPr/>
        </p:nvSpPr>
        <p:spPr>
          <a:xfrm>
            <a:off x="7947459" y="1902929"/>
            <a:ext cx="689492" cy="276999"/>
          </a:xfrm>
          <a:prstGeom prst="rect">
            <a:avLst/>
          </a:prstGeom>
          <a:solidFill>
            <a:schemeClr val="bg1"/>
          </a:solidFill>
        </p:spPr>
        <p:txBody>
          <a:bodyPr wrap="square" rtlCol="0">
            <a:spAutoFit/>
          </a:bodyPr>
          <a:lstStyle/>
          <a:p>
            <a:pPr algn="ctr"/>
            <a:r>
              <a:rPr lang="de-DE" sz="1200" b="1" dirty="0" err="1">
                <a:latin typeface="+mj-lt"/>
                <a:cs typeface="Arial" panose="020B0604020202020204" pitchFamily="34" charset="0"/>
              </a:rPr>
              <a:t>Gloves</a:t>
            </a:r>
            <a:endParaRPr lang="de-DE" sz="1200" b="1" dirty="0">
              <a:latin typeface="+mj-lt"/>
              <a:cs typeface="Arial" panose="020B0604020202020204" pitchFamily="34" charset="0"/>
            </a:endParaRPr>
          </a:p>
        </p:txBody>
      </p:sp>
      <p:sp>
        <p:nvSpPr>
          <p:cNvPr id="64" name="Textfeld 63"/>
          <p:cNvSpPr txBox="1"/>
          <p:nvPr/>
        </p:nvSpPr>
        <p:spPr>
          <a:xfrm>
            <a:off x="3628502" y="5079850"/>
            <a:ext cx="565667"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latin typeface="+mj-lt"/>
                <a:ea typeface="Verdana"/>
                <a:cs typeface="Arial" panose="020B0604020202020204" pitchFamily="34" charset="0"/>
              </a:rPr>
              <a:t>+ 9%</a:t>
            </a:r>
            <a:endParaRPr lang="de-DE" sz="1200" b="1" dirty="0">
              <a:solidFill>
                <a:schemeClr val="tx1"/>
              </a:solidFill>
              <a:latin typeface="+mj-lt"/>
              <a:cs typeface="Arial" panose="020B0604020202020204" pitchFamily="34" charset="0"/>
            </a:endParaRPr>
          </a:p>
        </p:txBody>
      </p:sp>
      <p:sp>
        <p:nvSpPr>
          <p:cNvPr id="65" name="Textfeld 64"/>
          <p:cNvSpPr txBox="1"/>
          <p:nvPr/>
        </p:nvSpPr>
        <p:spPr>
          <a:xfrm>
            <a:off x="4692074" y="5079850"/>
            <a:ext cx="565667"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latin typeface="+mj-lt"/>
                <a:ea typeface="Verdana"/>
                <a:cs typeface="Arial" panose="020B0604020202020204" pitchFamily="34" charset="0"/>
              </a:rPr>
              <a:t>+ 8%</a:t>
            </a:r>
            <a:endParaRPr lang="de-DE" sz="1200" b="1" dirty="0">
              <a:solidFill>
                <a:schemeClr val="tx1"/>
              </a:solidFill>
              <a:latin typeface="+mj-lt"/>
              <a:cs typeface="Arial" panose="020B0604020202020204" pitchFamily="34" charset="0"/>
            </a:endParaRPr>
          </a:p>
        </p:txBody>
      </p:sp>
      <p:sp>
        <p:nvSpPr>
          <p:cNvPr id="66" name="Textfeld 65"/>
          <p:cNvSpPr txBox="1"/>
          <p:nvPr/>
        </p:nvSpPr>
        <p:spPr>
          <a:xfrm>
            <a:off x="6901961" y="5079850"/>
            <a:ext cx="565667"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latin typeface="+mj-lt"/>
                <a:ea typeface="Verdana"/>
                <a:cs typeface="Arial" panose="020B0604020202020204" pitchFamily="34" charset="0"/>
              </a:rPr>
              <a:t>+ 7%  </a:t>
            </a:r>
            <a:endParaRPr lang="de-DE" sz="1200" b="1" dirty="0">
              <a:solidFill>
                <a:schemeClr val="tx1"/>
              </a:solidFill>
              <a:latin typeface="+mj-lt"/>
              <a:cs typeface="Arial" panose="020B0604020202020204" pitchFamily="34" charset="0"/>
            </a:endParaRPr>
          </a:p>
        </p:txBody>
      </p:sp>
      <p:sp>
        <p:nvSpPr>
          <p:cNvPr id="67" name="Textfeld 66"/>
          <p:cNvSpPr txBox="1"/>
          <p:nvPr/>
        </p:nvSpPr>
        <p:spPr>
          <a:xfrm>
            <a:off x="8023659" y="5079850"/>
            <a:ext cx="565667"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latin typeface="Arial" panose="020B0604020202020204" pitchFamily="34" charset="0"/>
                <a:ea typeface="Verdana"/>
                <a:cs typeface="Arial" panose="020B0604020202020204" pitchFamily="34" charset="0"/>
              </a:rPr>
              <a:t>+ 7% </a:t>
            </a:r>
            <a:endParaRPr lang="de-DE" sz="1200" b="1" dirty="0">
              <a:solidFill>
                <a:schemeClr val="tx1"/>
              </a:solidFill>
              <a:latin typeface="Arial" panose="020B0604020202020204" pitchFamily="34" charset="0"/>
              <a:cs typeface="Arial" panose="020B0604020202020204" pitchFamily="34" charset="0"/>
            </a:endParaRPr>
          </a:p>
        </p:txBody>
      </p:sp>
      <p:sp>
        <p:nvSpPr>
          <p:cNvPr id="68" name="Textfeld 67"/>
          <p:cNvSpPr txBox="1"/>
          <p:nvPr/>
        </p:nvSpPr>
        <p:spPr>
          <a:xfrm>
            <a:off x="5809879" y="5079850"/>
            <a:ext cx="565667"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latin typeface="+mj-lt"/>
                <a:ea typeface="Verdana"/>
                <a:cs typeface="Arial" panose="020B0604020202020204" pitchFamily="34" charset="0"/>
              </a:rPr>
              <a:t>+ 6%  </a:t>
            </a:r>
            <a:endParaRPr lang="de-DE" sz="1200" b="1" dirty="0">
              <a:solidFill>
                <a:schemeClr val="tx1"/>
              </a:solidFill>
              <a:latin typeface="+mj-lt"/>
              <a:cs typeface="Arial" panose="020B0604020202020204" pitchFamily="34" charset="0"/>
            </a:endParaRPr>
          </a:p>
        </p:txBody>
      </p:sp>
      <p:sp>
        <p:nvSpPr>
          <p:cNvPr id="69" name="Textfeld 68"/>
          <p:cNvSpPr txBox="1"/>
          <p:nvPr/>
        </p:nvSpPr>
        <p:spPr>
          <a:xfrm>
            <a:off x="1289795" y="5079850"/>
            <a:ext cx="706363" cy="276999"/>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200" b="1" dirty="0">
                <a:solidFill>
                  <a:schemeClr val="tx1"/>
                </a:solidFill>
                <a:ea typeface="Verdana"/>
                <a:cs typeface="Arial" panose="020B0604020202020204" pitchFamily="34" charset="0"/>
              </a:rPr>
              <a:t>+ 18%</a:t>
            </a:r>
            <a:endParaRPr lang="de-DE" sz="1200" b="1" dirty="0">
              <a:solidFill>
                <a:schemeClr val="tx1"/>
              </a:solidFill>
              <a:cs typeface="Arial" panose="020B0604020202020204" pitchFamily="34" charset="0"/>
            </a:endParaRPr>
          </a:p>
        </p:txBody>
      </p:sp>
      <p:sp>
        <p:nvSpPr>
          <p:cNvPr id="29" name="Textfeld 28"/>
          <p:cNvSpPr txBox="1"/>
          <p:nvPr/>
        </p:nvSpPr>
        <p:spPr>
          <a:xfrm>
            <a:off x="3000378" y="4220902"/>
            <a:ext cx="3959517" cy="461665"/>
          </a:xfrm>
          <a:prstGeom prst="rect">
            <a:avLst/>
          </a:prstGeom>
          <a:solidFill>
            <a:schemeClr val="bg1"/>
          </a:solidFill>
        </p:spPr>
        <p:txBody>
          <a:bodyPr wrap="square" rtlCol="0">
            <a:spAutoFit/>
          </a:bodyPr>
          <a:lstStyle/>
          <a:p>
            <a:pPr algn="ctr"/>
            <a:r>
              <a:rPr lang="en-GB" sz="1200" b="1" dirty="0">
                <a:cs typeface="Arial" panose="020B0604020202020204" pitchFamily="34" charset="0"/>
              </a:rPr>
              <a:t>Base: TP total, n=1.189</a:t>
            </a:r>
          </a:p>
          <a:p>
            <a:pPr algn="ctr"/>
            <a:r>
              <a:rPr lang="en-GB" sz="1200" b="1" dirty="0">
                <a:cs typeface="Arial" panose="020B0604020202020204" pitchFamily="34" charset="0"/>
              </a:rPr>
              <a:t>Average increase  in % per month</a:t>
            </a:r>
          </a:p>
        </p:txBody>
      </p:sp>
      <p:sp>
        <p:nvSpPr>
          <p:cNvPr id="2" name="Pfeil nach unten 1"/>
          <p:cNvSpPr/>
          <p:nvPr/>
        </p:nvSpPr>
        <p:spPr>
          <a:xfrm>
            <a:off x="1555093" y="4685134"/>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Pfeil nach unten 31"/>
          <p:cNvSpPr/>
          <p:nvPr/>
        </p:nvSpPr>
        <p:spPr>
          <a:xfrm>
            <a:off x="8205868" y="4685134"/>
            <a:ext cx="180020"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unten 32"/>
          <p:cNvSpPr/>
          <p:nvPr/>
        </p:nvSpPr>
        <p:spPr>
          <a:xfrm>
            <a:off x="2679590" y="4685134"/>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Pfeil nach unten 33"/>
          <p:cNvSpPr/>
          <p:nvPr/>
        </p:nvSpPr>
        <p:spPr>
          <a:xfrm>
            <a:off x="7107617" y="4685134"/>
            <a:ext cx="180020"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unten 34"/>
          <p:cNvSpPr/>
          <p:nvPr/>
        </p:nvSpPr>
        <p:spPr>
          <a:xfrm>
            <a:off x="3819847" y="4685134"/>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Pfeil nach unten 44"/>
          <p:cNvSpPr/>
          <p:nvPr/>
        </p:nvSpPr>
        <p:spPr>
          <a:xfrm>
            <a:off x="4894967" y="4685134"/>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Pfeil nach unten 45"/>
          <p:cNvSpPr/>
          <p:nvPr/>
        </p:nvSpPr>
        <p:spPr>
          <a:xfrm>
            <a:off x="6008519" y="4685134"/>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p:cNvSpPr txBox="1"/>
          <p:nvPr/>
        </p:nvSpPr>
        <p:spPr>
          <a:xfrm>
            <a:off x="7488324" y="6150496"/>
            <a:ext cx="1117132" cy="230832"/>
          </a:xfrm>
          <a:prstGeom prst="rect">
            <a:avLst/>
          </a:prstGeom>
          <a:noFill/>
        </p:spPr>
        <p:txBody>
          <a:bodyPr wrap="square" rtlCol="0">
            <a:spAutoFit/>
          </a:bodyPr>
          <a:lstStyle/>
          <a:p>
            <a:r>
              <a:rPr lang="de-DE" sz="900" dirty="0" err="1">
                <a:solidFill>
                  <a:srgbClr val="4490CE"/>
                </a:solidFill>
                <a:latin typeface="Calibri"/>
                <a:cs typeface="Calibri"/>
              </a:rPr>
              <a:t>Figures</a:t>
            </a:r>
            <a:r>
              <a:rPr lang="de-DE" sz="900" dirty="0">
                <a:solidFill>
                  <a:srgbClr val="4490CE"/>
                </a:solidFill>
                <a:latin typeface="Calibri"/>
                <a:cs typeface="Calibri"/>
              </a:rPr>
              <a:t> in %</a:t>
            </a:r>
          </a:p>
        </p:txBody>
      </p:sp>
      <p:sp>
        <p:nvSpPr>
          <p:cNvPr id="47" name="TextBox 12"/>
          <p:cNvSpPr txBox="1"/>
          <p:nvPr/>
        </p:nvSpPr>
        <p:spPr>
          <a:xfrm>
            <a:off x="359283" y="1160748"/>
            <a:ext cx="8425185" cy="396044"/>
          </a:xfrm>
          <a:prstGeom prst="rect">
            <a:avLst/>
          </a:prstGeom>
          <a:noFill/>
        </p:spPr>
        <p:txBody>
          <a:bodyPr wrap="square" lIns="0" tIns="0" rIns="0" numCol="1" spcCol="360000" rtlCol="0">
            <a:normAutofit fontScale="85000" lnSpcReduction="20000"/>
          </a:bodyPr>
          <a:lstStyle/>
          <a:p>
            <a:r>
              <a:rPr lang="en-US" sz="1600" b="1" i="1" dirty="0">
                <a:solidFill>
                  <a:srgbClr val="4A7FB0"/>
                </a:solidFill>
                <a:latin typeface="Gotham Medium" charset="0"/>
                <a:ea typeface="Gotham Medium" charset="0"/>
                <a:cs typeface="Gotham Medium" charset="0"/>
              </a:rPr>
              <a:t>Extra spending on all-day necessities are very common for AE sufferers. Only 7% has no extra </a:t>
            </a:r>
            <a:r>
              <a:rPr lang="en-US" sz="1600" b="1" i="1" dirty="0" err="1">
                <a:solidFill>
                  <a:srgbClr val="4A7FB0"/>
                </a:solidFill>
                <a:latin typeface="Gotham Medium" charset="0"/>
                <a:ea typeface="Gotham Medium" charset="0"/>
                <a:cs typeface="Gotham Medium" charset="0"/>
              </a:rPr>
              <a:t>spendings</a:t>
            </a:r>
            <a:r>
              <a:rPr lang="en-US" sz="1600" b="1" i="1" dirty="0">
                <a:solidFill>
                  <a:srgbClr val="4A7FB0"/>
                </a:solidFill>
                <a:latin typeface="Gotham Medium" charset="0"/>
                <a:ea typeface="Gotham Medium" charset="0"/>
                <a:cs typeface="Gotham Medium" charset="0"/>
              </a:rPr>
              <a:t> at all.</a:t>
            </a:r>
            <a:endParaRPr lang="en-US" sz="1400" dirty="0">
              <a:solidFill>
                <a:schemeClr val="bg2">
                  <a:lumMod val="25000"/>
                </a:schemeClr>
              </a:solidFill>
              <a:latin typeface="Gotham Medium" charset="0"/>
              <a:ea typeface="Gotham Medium" charset="0"/>
              <a:cs typeface="Gotham Medium" charset="0"/>
            </a:endParaRPr>
          </a:p>
        </p:txBody>
      </p:sp>
      <p:sp>
        <p:nvSpPr>
          <p:cNvPr id="48" name="Pfeil nach rechts 47"/>
          <p:cNvSpPr/>
          <p:nvPr/>
        </p:nvSpPr>
        <p:spPr>
          <a:xfrm>
            <a:off x="194193" y="5473885"/>
            <a:ext cx="408878" cy="25830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9" name="Textfeld 48"/>
          <p:cNvSpPr txBox="1"/>
          <p:nvPr/>
        </p:nvSpPr>
        <p:spPr>
          <a:xfrm>
            <a:off x="603071" y="5406426"/>
            <a:ext cx="3610148" cy="276999"/>
          </a:xfrm>
          <a:prstGeom prst="rect">
            <a:avLst/>
          </a:prstGeom>
          <a:solidFill>
            <a:schemeClr val="bg1">
              <a:lumMod val="75000"/>
            </a:schemeClr>
          </a:solidFill>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sz="1200" b="1" dirty="0" err="1">
                <a:solidFill>
                  <a:schemeClr val="tx1"/>
                </a:solidFill>
              </a:rPr>
              <a:t>Only</a:t>
            </a:r>
            <a:r>
              <a:rPr lang="de-DE" sz="1200" b="1" dirty="0">
                <a:solidFill>
                  <a:schemeClr val="tx1"/>
                </a:solidFill>
              </a:rPr>
              <a:t> 7% </a:t>
            </a:r>
            <a:r>
              <a:rPr lang="de-DE" sz="1200" b="1" dirty="0" err="1">
                <a:solidFill>
                  <a:schemeClr val="tx1"/>
                </a:solidFill>
              </a:rPr>
              <a:t>of</a:t>
            </a:r>
            <a:r>
              <a:rPr lang="de-DE" sz="1200" b="1" dirty="0">
                <a:solidFill>
                  <a:schemeClr val="tx1"/>
                </a:solidFill>
              </a:rPr>
              <a:t> </a:t>
            </a:r>
            <a:r>
              <a:rPr lang="de-DE" sz="1200" b="1" dirty="0" err="1">
                <a:solidFill>
                  <a:schemeClr val="tx1"/>
                </a:solidFill>
              </a:rPr>
              <a:t>respondents</a:t>
            </a:r>
            <a:r>
              <a:rPr lang="de-DE" sz="1200" b="1" dirty="0">
                <a:solidFill>
                  <a:schemeClr val="tx1"/>
                </a:solidFill>
              </a:rPr>
              <a:t> </a:t>
            </a:r>
            <a:r>
              <a:rPr lang="de-DE" sz="1200" b="1" dirty="0" err="1">
                <a:solidFill>
                  <a:schemeClr val="tx1"/>
                </a:solidFill>
              </a:rPr>
              <a:t>has</a:t>
            </a:r>
            <a:r>
              <a:rPr lang="de-DE" sz="1200" b="1" dirty="0">
                <a:solidFill>
                  <a:schemeClr val="tx1"/>
                </a:solidFill>
              </a:rPr>
              <a:t> </a:t>
            </a:r>
            <a:r>
              <a:rPr lang="de-DE" sz="1200" b="1" dirty="0" err="1">
                <a:solidFill>
                  <a:schemeClr val="tx1"/>
                </a:solidFill>
              </a:rPr>
              <a:t>no</a:t>
            </a:r>
            <a:r>
              <a:rPr lang="de-DE" sz="1200" b="1" dirty="0">
                <a:solidFill>
                  <a:schemeClr val="tx1"/>
                </a:solidFill>
              </a:rPr>
              <a:t> extra </a:t>
            </a:r>
            <a:r>
              <a:rPr lang="de-DE" sz="1200" b="1" dirty="0" err="1">
                <a:solidFill>
                  <a:schemeClr val="tx1"/>
                </a:solidFill>
              </a:rPr>
              <a:t>spendings</a:t>
            </a:r>
            <a:r>
              <a:rPr lang="de-DE" sz="1200" b="1" dirty="0">
                <a:solidFill>
                  <a:schemeClr val="tx1"/>
                </a:solidFill>
              </a:rPr>
              <a:t> at all</a:t>
            </a:r>
          </a:p>
        </p:txBody>
      </p:sp>
    </p:spTree>
    <p:extLst>
      <p:ext uri="{BB962C8B-B14F-4D97-AF65-F5344CB8AC3E}">
        <p14:creationId xmlns:p14="http://schemas.microsoft.com/office/powerpoint/2010/main" val="1756439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Bild 1" descr="Fotolia_194238388_XS.jpg"/>
          <p:cNvPicPr>
            <a:picLocks noChangeAspect="1"/>
          </p:cNvPicPr>
          <p:nvPr/>
        </p:nvPicPr>
        <p:blipFill>
          <a:blip r:embed="rId3">
            <a:alphaModFix amt="42000"/>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tretch>
            <a:fillRect/>
          </a:stretch>
        </p:blipFill>
        <p:spPr>
          <a:xfrm>
            <a:off x="0" y="1124744"/>
            <a:ext cx="9143999" cy="5733256"/>
          </a:xfrm>
          <a:prstGeom prst="rect">
            <a:avLst/>
          </a:prstGeom>
        </p:spPr>
      </p:pic>
      <p:sp>
        <p:nvSpPr>
          <p:cNvPr id="55" name="Text Box 17"/>
          <p:cNvSpPr txBox="1">
            <a:spLocks noChangeArrowheads="1"/>
          </p:cNvSpPr>
          <p:nvPr/>
        </p:nvSpPr>
        <p:spPr bwMode="auto">
          <a:xfrm>
            <a:off x="421175" y="5523510"/>
            <a:ext cx="7980011" cy="35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en-GB" sz="800" dirty="0">
                <a:latin typeface="Calibri" panose="020F0502020204030204" pitchFamily="34" charset="0"/>
                <a:cs typeface="Arial" panose="020B0604020202020204" pitchFamily="34" charset="0"/>
              </a:rPr>
              <a:t>Q17. 	Can you estimate how much money you have to pay out of your pocket per month on average for the following health care aspects for your atopic eczema, because these medical 	treatments are not (completely) reimbursed by a health care insurer or </a:t>
            </a:r>
            <a:r>
              <a:rPr lang="en-GB" sz="800" dirty="0" err="1">
                <a:latin typeface="Calibri" panose="020F0502020204030204" pitchFamily="34" charset="0"/>
                <a:cs typeface="Arial" panose="020B0604020202020204" pitchFamily="34" charset="0"/>
              </a:rPr>
              <a:t>nattonal</a:t>
            </a:r>
            <a:r>
              <a:rPr lang="en-GB" sz="800" dirty="0">
                <a:latin typeface="Calibri" panose="020F0502020204030204" pitchFamily="34" charset="0"/>
                <a:cs typeface="Arial" panose="020B0604020202020204" pitchFamily="34" charset="0"/>
              </a:rPr>
              <a:t> health service.</a:t>
            </a:r>
          </a:p>
        </p:txBody>
      </p:sp>
      <p:cxnSp>
        <p:nvCxnSpPr>
          <p:cNvPr id="18" name="Gerade Verbindung 17"/>
          <p:cNvCxnSpPr/>
          <p:nvPr/>
        </p:nvCxnSpPr>
        <p:spPr>
          <a:xfrm>
            <a:off x="421175" y="5523510"/>
            <a:ext cx="7980011" cy="0"/>
          </a:xfrm>
          <a:prstGeom prst="line">
            <a:avLst/>
          </a:prstGeom>
          <a:ln>
            <a:solidFill>
              <a:srgbClr val="4490CE"/>
            </a:solidFill>
          </a:ln>
        </p:spPr>
        <p:style>
          <a:lnRef idx="1">
            <a:schemeClr val="accent1"/>
          </a:lnRef>
          <a:fillRef idx="0">
            <a:schemeClr val="accent1"/>
          </a:fillRef>
          <a:effectRef idx="0">
            <a:schemeClr val="accent1"/>
          </a:effectRef>
          <a:fontRef idx="minor">
            <a:schemeClr val="tx1"/>
          </a:fontRef>
        </p:style>
      </p:cxnSp>
      <p:sp>
        <p:nvSpPr>
          <p:cNvPr id="54" name="Titel 43"/>
          <p:cNvSpPr>
            <a:spLocks noGrp="1"/>
          </p:cNvSpPr>
          <p:nvPr>
            <p:ph type="title"/>
          </p:nvPr>
        </p:nvSpPr>
        <p:spPr>
          <a:prstGeom prst="rect">
            <a:avLst/>
          </a:prstGeom>
        </p:spPr>
        <p:txBody>
          <a:bodyPr anchor="ctr">
            <a:noAutofit/>
          </a:bodyPr>
          <a:lstStyle/>
          <a:p>
            <a:pPr>
              <a:defRPr/>
            </a:pPr>
            <a:r>
              <a:rPr lang="de-DE" sz="2800" dirty="0" smtClean="0">
                <a:latin typeface="+mn-lt"/>
                <a:ea typeface="Gotham Bold" charset="0"/>
                <a:cs typeface="Gotham Bold" charset="0"/>
              </a:rPr>
              <a:t>Out of </a:t>
            </a:r>
            <a:r>
              <a:rPr lang="de-DE" sz="2800" dirty="0" err="1" smtClean="0">
                <a:latin typeface="+mn-lt"/>
                <a:ea typeface="Gotham Bold" charset="0"/>
                <a:cs typeface="Gotham Bold" charset="0"/>
              </a:rPr>
              <a:t>pocket</a:t>
            </a:r>
            <a:r>
              <a:rPr lang="de-DE" sz="2800" dirty="0" smtClean="0">
                <a:latin typeface="+mn-lt"/>
                <a:ea typeface="Gotham Bold" charset="0"/>
                <a:cs typeface="Gotham Bold" charset="0"/>
              </a:rPr>
              <a:t> </a:t>
            </a:r>
            <a:r>
              <a:rPr lang="de-DE" sz="2800" dirty="0" err="1" smtClean="0">
                <a:latin typeface="+mn-lt"/>
                <a:ea typeface="Gotham Bold" charset="0"/>
                <a:cs typeface="Gotham Bold" charset="0"/>
              </a:rPr>
              <a:t>payment</a:t>
            </a:r>
            <a:r>
              <a:rPr lang="de-DE" sz="2800" dirty="0" smtClean="0">
                <a:latin typeface="+mn-lt"/>
                <a:ea typeface="Gotham Bold" charset="0"/>
                <a:cs typeface="Gotham Bold" charset="0"/>
              </a:rPr>
              <a:t> per </a:t>
            </a:r>
            <a:r>
              <a:rPr lang="de-DE" sz="2800" dirty="0" err="1" smtClean="0">
                <a:latin typeface="+mn-lt"/>
                <a:ea typeface="Gotham Bold" charset="0"/>
                <a:cs typeface="Gotham Bold" charset="0"/>
              </a:rPr>
              <a:t>month</a:t>
            </a:r>
            <a:r>
              <a:rPr lang="de-DE" sz="2800" dirty="0" smtClean="0">
                <a:latin typeface="+mn-lt"/>
                <a:ea typeface="Gotham Bold" charset="0"/>
                <a:cs typeface="Gotham Bold" charset="0"/>
              </a:rPr>
              <a:t> on </a:t>
            </a:r>
            <a:r>
              <a:rPr lang="de-DE" sz="2800" dirty="0" err="1" smtClean="0">
                <a:latin typeface="+mn-lt"/>
                <a:ea typeface="Gotham Bold" charset="0"/>
                <a:cs typeface="Gotham Bold" charset="0"/>
              </a:rPr>
              <a:t>average</a:t>
            </a:r>
            <a:r>
              <a:rPr lang="de-DE" sz="2800" dirty="0" smtClean="0">
                <a:latin typeface="+mn-lt"/>
                <a:ea typeface="Gotham Bold" charset="0"/>
                <a:cs typeface="Gotham Bold" charset="0"/>
              </a:rPr>
              <a:t> for </a:t>
            </a:r>
            <a:r>
              <a:rPr lang="de-DE" sz="2800" dirty="0" err="1" smtClean="0">
                <a:latin typeface="+mn-lt"/>
                <a:ea typeface="Gotham Bold" charset="0"/>
                <a:cs typeface="Gotham Bold" charset="0"/>
              </a:rPr>
              <a:t>several</a:t>
            </a:r>
            <a:r>
              <a:rPr lang="de-DE" sz="2800" dirty="0" smtClean="0">
                <a:latin typeface="+mn-lt"/>
                <a:ea typeface="Gotham Bold" charset="0"/>
                <a:cs typeface="Gotham Bold" charset="0"/>
              </a:rPr>
              <a:t> </a:t>
            </a:r>
            <a:r>
              <a:rPr lang="de-DE" sz="2800" dirty="0" err="1" smtClean="0">
                <a:latin typeface="+mn-lt"/>
                <a:ea typeface="Gotham Bold" charset="0"/>
                <a:cs typeface="Gotham Bold" charset="0"/>
              </a:rPr>
              <a:t>health</a:t>
            </a:r>
            <a:r>
              <a:rPr lang="de-DE" sz="2800" dirty="0" smtClean="0">
                <a:latin typeface="+mn-lt"/>
                <a:ea typeface="Gotham Bold" charset="0"/>
                <a:cs typeface="Gotham Bold" charset="0"/>
              </a:rPr>
              <a:t> care </a:t>
            </a:r>
            <a:r>
              <a:rPr lang="de-DE" sz="2800" dirty="0" err="1" smtClean="0">
                <a:latin typeface="+mn-lt"/>
                <a:ea typeface="Gotham Bold" charset="0"/>
                <a:cs typeface="Gotham Bold" charset="0"/>
              </a:rPr>
              <a:t>aspects</a:t>
            </a:r>
            <a:r>
              <a:rPr lang="de-DE" sz="2800" dirty="0" smtClean="0">
                <a:latin typeface="+mn-lt"/>
                <a:ea typeface="Gotham Bold" charset="0"/>
                <a:cs typeface="Gotham Bold" charset="0"/>
              </a:rPr>
              <a:t> (in Euro)</a:t>
            </a:r>
            <a:endParaRPr lang="de-DE" sz="2800" dirty="0">
              <a:latin typeface="+mn-lt"/>
              <a:ea typeface="Gotham Bold" charset="0"/>
              <a:cs typeface="Gotham Bold" charset="0"/>
            </a:endParaRPr>
          </a:p>
        </p:txBody>
      </p:sp>
      <p:sp>
        <p:nvSpPr>
          <p:cNvPr id="5" name="Foliennummernplatzhalter 4"/>
          <p:cNvSpPr>
            <a:spLocks noGrp="1"/>
          </p:cNvSpPr>
          <p:nvPr>
            <p:ph type="sldNum" sz="quarter" idx="12"/>
          </p:nvPr>
        </p:nvSpPr>
        <p:spPr/>
        <p:txBody>
          <a:bodyPr/>
          <a:lstStyle/>
          <a:p>
            <a:fld id="{DA21334D-761B-429B-A5CC-6A13255633F5}" type="slidenum">
              <a:rPr lang="de-DE" smtClean="0"/>
              <a:pPr/>
              <a:t>23</a:t>
            </a:fld>
            <a:endParaRPr lang="de-DE" dirty="0"/>
          </a:p>
        </p:txBody>
      </p:sp>
      <p:sp>
        <p:nvSpPr>
          <p:cNvPr id="61" name="Fußzeilenplatzhalter 7"/>
          <p:cNvSpPr>
            <a:spLocks noGrp="1"/>
          </p:cNvSpPr>
          <p:nvPr>
            <p:ph type="ftr" sz="quarter" idx="4294967295"/>
          </p:nvPr>
        </p:nvSpPr>
        <p:spPr>
          <a:xfrm>
            <a:off x="7240588" y="6356350"/>
            <a:ext cx="1903412" cy="365125"/>
          </a:xfrm>
          <a:prstGeom prst="rect">
            <a:avLst/>
          </a:prstGeom>
        </p:spPr>
        <p:txBody>
          <a:bodyPr/>
          <a:lstStyle/>
          <a:p>
            <a:pPr algn="ctr"/>
            <a:r>
              <a:rPr lang="de-DE" dirty="0" err="1"/>
              <a:t>Atopic</a:t>
            </a:r>
            <a:r>
              <a:rPr lang="de-DE" dirty="0"/>
              <a:t> </a:t>
            </a:r>
            <a:r>
              <a:rPr lang="de-DE" dirty="0" err="1"/>
              <a:t>Eczema</a:t>
            </a:r>
            <a:r>
              <a:rPr lang="de-DE" dirty="0"/>
              <a:t> Study </a:t>
            </a:r>
            <a:r>
              <a:rPr lang="en-US" dirty="0"/>
              <a:t>EFA</a:t>
            </a:r>
          </a:p>
        </p:txBody>
      </p:sp>
      <p:sp>
        <p:nvSpPr>
          <p:cNvPr id="43" name="Rechteck 42"/>
          <p:cNvSpPr/>
          <p:nvPr/>
        </p:nvSpPr>
        <p:spPr>
          <a:xfrm>
            <a:off x="69440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alibri" panose="020F0502020204030204" pitchFamily="34" charset="0"/>
              </a:rPr>
              <a:t>Base: total, n=1.189</a:t>
            </a:r>
          </a:p>
        </p:txBody>
      </p:sp>
      <p:graphicFrame>
        <p:nvGraphicFramePr>
          <p:cNvPr id="36" name="Diagramm 35"/>
          <p:cNvGraphicFramePr/>
          <p:nvPr>
            <p:extLst>
              <p:ext uri="{D42A27DB-BD31-4B8C-83A1-F6EECF244321}">
                <p14:modId xmlns:p14="http://schemas.microsoft.com/office/powerpoint/2010/main" val="2063738520"/>
              </p:ext>
            </p:extLst>
          </p:nvPr>
        </p:nvGraphicFramePr>
        <p:xfrm>
          <a:off x="841854" y="1460372"/>
          <a:ext cx="7367579" cy="2518258"/>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feld 27"/>
          <p:cNvSpPr txBox="1"/>
          <p:nvPr/>
        </p:nvSpPr>
        <p:spPr>
          <a:xfrm>
            <a:off x="1034339" y="4680517"/>
            <a:ext cx="706107"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100" b="1" dirty="0">
                <a:solidFill>
                  <a:schemeClr val="tx1"/>
                </a:solidFill>
                <a:latin typeface="Calibri" panose="020F0502020204030204" pitchFamily="34" charset="0"/>
                <a:ea typeface="Verdana"/>
                <a:cs typeface="Arial" panose="020B0604020202020204" pitchFamily="34" charset="0"/>
              </a:rPr>
              <a:t>Ø 27,61€</a:t>
            </a:r>
            <a:endParaRPr lang="de-DE" sz="1100" b="1" dirty="0">
              <a:solidFill>
                <a:schemeClr val="tx1"/>
              </a:solidFill>
              <a:latin typeface="Calibri" panose="020F0502020204030204" pitchFamily="34" charset="0"/>
              <a:cs typeface="Arial" panose="020B0604020202020204" pitchFamily="34" charset="0"/>
            </a:endParaRPr>
          </a:p>
        </p:txBody>
      </p:sp>
      <p:sp>
        <p:nvSpPr>
          <p:cNvPr id="29" name="Textfeld 28"/>
          <p:cNvSpPr txBox="1"/>
          <p:nvPr/>
        </p:nvSpPr>
        <p:spPr>
          <a:xfrm>
            <a:off x="2157453" y="4680517"/>
            <a:ext cx="771126"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100" b="1" dirty="0">
                <a:solidFill>
                  <a:schemeClr val="tx1"/>
                </a:solidFill>
                <a:latin typeface="Calibri" panose="020F0502020204030204" pitchFamily="34" charset="0"/>
                <a:ea typeface="Verdana"/>
                <a:cs typeface="Arial" panose="020B0604020202020204" pitchFamily="34" charset="0"/>
              </a:rPr>
              <a:t>Ø 17,74€</a:t>
            </a:r>
            <a:endParaRPr lang="de-DE" sz="1100" b="1" dirty="0">
              <a:solidFill>
                <a:schemeClr val="tx1"/>
              </a:solidFill>
              <a:latin typeface="Calibri" panose="020F0502020204030204" pitchFamily="34" charset="0"/>
              <a:cs typeface="Arial" panose="020B0604020202020204" pitchFamily="34" charset="0"/>
            </a:endParaRPr>
          </a:p>
        </p:txBody>
      </p:sp>
      <p:sp>
        <p:nvSpPr>
          <p:cNvPr id="30" name="Textfeld 29"/>
          <p:cNvSpPr txBox="1"/>
          <p:nvPr/>
        </p:nvSpPr>
        <p:spPr>
          <a:xfrm>
            <a:off x="3207527" y="4680517"/>
            <a:ext cx="676275"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100" b="1" dirty="0">
                <a:solidFill>
                  <a:schemeClr val="tx1"/>
                </a:solidFill>
                <a:ea typeface="Verdana"/>
                <a:cs typeface="Arial" panose="020B0604020202020204" pitchFamily="34" charset="0"/>
              </a:rPr>
              <a:t>Ø 7,12€</a:t>
            </a:r>
            <a:endParaRPr lang="de-DE" sz="1100" b="1" dirty="0">
              <a:solidFill>
                <a:schemeClr val="tx1"/>
              </a:solidFill>
              <a:cs typeface="Arial" panose="020B0604020202020204" pitchFamily="34" charset="0"/>
            </a:endParaRPr>
          </a:p>
        </p:txBody>
      </p:sp>
      <p:sp>
        <p:nvSpPr>
          <p:cNvPr id="31" name="Textfeld 30"/>
          <p:cNvSpPr txBox="1"/>
          <p:nvPr/>
        </p:nvSpPr>
        <p:spPr>
          <a:xfrm>
            <a:off x="4223596" y="4680517"/>
            <a:ext cx="656627"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100" b="1" dirty="0">
                <a:solidFill>
                  <a:schemeClr val="tx1"/>
                </a:solidFill>
                <a:latin typeface="Calibri" panose="020F0502020204030204" pitchFamily="34" charset="0"/>
                <a:ea typeface="Verdana"/>
                <a:cs typeface="Arial" panose="020B0604020202020204" pitchFamily="34" charset="0"/>
              </a:rPr>
              <a:t>Ø 8,68€</a:t>
            </a:r>
            <a:endParaRPr lang="de-DE" sz="1100" b="1" dirty="0">
              <a:solidFill>
                <a:schemeClr val="tx1"/>
              </a:solidFill>
              <a:latin typeface="Calibri" panose="020F0502020204030204" pitchFamily="34" charset="0"/>
              <a:cs typeface="Arial" panose="020B0604020202020204" pitchFamily="34" charset="0"/>
            </a:endParaRPr>
          </a:p>
        </p:txBody>
      </p:sp>
      <p:sp>
        <p:nvSpPr>
          <p:cNvPr id="32" name="Textfeld 31"/>
          <p:cNvSpPr txBox="1"/>
          <p:nvPr/>
        </p:nvSpPr>
        <p:spPr>
          <a:xfrm>
            <a:off x="7240879" y="4680517"/>
            <a:ext cx="638342"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100" b="1" dirty="0">
                <a:solidFill>
                  <a:schemeClr val="tx1"/>
                </a:solidFill>
                <a:latin typeface="Calibri" panose="020F0502020204030204" pitchFamily="34" charset="0"/>
                <a:ea typeface="Verdana"/>
                <a:cs typeface="Arial" panose="020B0604020202020204" pitchFamily="34" charset="0"/>
              </a:rPr>
              <a:t>Ø 1,94€</a:t>
            </a:r>
            <a:endParaRPr lang="de-DE" sz="1100" b="1" dirty="0">
              <a:solidFill>
                <a:schemeClr val="tx1"/>
              </a:solidFill>
              <a:latin typeface="Calibri" panose="020F0502020204030204" pitchFamily="34" charset="0"/>
              <a:cs typeface="Arial" panose="020B0604020202020204" pitchFamily="34" charset="0"/>
            </a:endParaRPr>
          </a:p>
        </p:txBody>
      </p:sp>
      <p:sp>
        <p:nvSpPr>
          <p:cNvPr id="33" name="Textfeld 32"/>
          <p:cNvSpPr txBox="1"/>
          <p:nvPr/>
        </p:nvSpPr>
        <p:spPr>
          <a:xfrm>
            <a:off x="6241100" y="4680517"/>
            <a:ext cx="651155"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100" b="1" dirty="0">
                <a:solidFill>
                  <a:schemeClr val="tx1"/>
                </a:solidFill>
                <a:ea typeface="Verdana"/>
                <a:cs typeface="Arial" panose="020B0604020202020204" pitchFamily="34" charset="0"/>
              </a:rPr>
              <a:t>Ø 8,48€</a:t>
            </a:r>
            <a:endParaRPr lang="de-DE" sz="1100" b="1" dirty="0">
              <a:solidFill>
                <a:schemeClr val="tx1"/>
              </a:solidFill>
              <a:cs typeface="Arial" panose="020B0604020202020204" pitchFamily="34" charset="0"/>
            </a:endParaRPr>
          </a:p>
        </p:txBody>
      </p:sp>
      <p:sp>
        <p:nvSpPr>
          <p:cNvPr id="34" name="Textfeld 33"/>
          <p:cNvSpPr txBox="1"/>
          <p:nvPr/>
        </p:nvSpPr>
        <p:spPr>
          <a:xfrm>
            <a:off x="5163574" y="4680517"/>
            <a:ext cx="737106" cy="261610"/>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e-DE" sz="1100" b="1" dirty="0">
                <a:solidFill>
                  <a:schemeClr val="tx1"/>
                </a:solidFill>
                <a:latin typeface="Calibri" panose="020F0502020204030204" pitchFamily="34" charset="0"/>
                <a:ea typeface="Verdana"/>
                <a:cs typeface="Arial" panose="020B0604020202020204" pitchFamily="34" charset="0"/>
              </a:rPr>
              <a:t>Ø 5,69€</a:t>
            </a:r>
            <a:endParaRPr lang="de-DE" sz="1100" b="1" dirty="0">
              <a:solidFill>
                <a:schemeClr val="tx1"/>
              </a:solidFill>
              <a:latin typeface="Calibri" panose="020F0502020204030204" pitchFamily="34" charset="0"/>
              <a:cs typeface="Arial" panose="020B0604020202020204" pitchFamily="34" charset="0"/>
            </a:endParaRPr>
          </a:p>
        </p:txBody>
      </p:sp>
      <p:sp>
        <p:nvSpPr>
          <p:cNvPr id="45" name="Textfeld 44"/>
          <p:cNvSpPr txBox="1"/>
          <p:nvPr/>
        </p:nvSpPr>
        <p:spPr>
          <a:xfrm>
            <a:off x="889297" y="1732361"/>
            <a:ext cx="1213394" cy="461665"/>
          </a:xfrm>
          <a:prstGeom prst="rect">
            <a:avLst/>
          </a:prstGeom>
          <a:noFill/>
        </p:spPr>
        <p:txBody>
          <a:bodyPr wrap="square" rtlCol="0">
            <a:spAutoFit/>
          </a:bodyPr>
          <a:lstStyle/>
          <a:p>
            <a:pPr algn="ctr"/>
            <a:r>
              <a:rPr lang="en-GB" sz="1200" b="1" dirty="0">
                <a:latin typeface="+mj-lt"/>
                <a:cs typeface="Arial" panose="020B0604020202020204" pitchFamily="34" charset="0"/>
              </a:rPr>
              <a:t>Emollients and moisturisers</a:t>
            </a:r>
          </a:p>
        </p:txBody>
      </p:sp>
      <p:sp>
        <p:nvSpPr>
          <p:cNvPr id="46" name="Textfeld 45"/>
          <p:cNvSpPr txBox="1"/>
          <p:nvPr/>
        </p:nvSpPr>
        <p:spPr>
          <a:xfrm>
            <a:off x="2043152" y="1886250"/>
            <a:ext cx="1015477" cy="276999"/>
          </a:xfrm>
          <a:prstGeom prst="rect">
            <a:avLst/>
          </a:prstGeom>
          <a:noFill/>
        </p:spPr>
        <p:txBody>
          <a:bodyPr wrap="square" rtlCol="0">
            <a:spAutoFit/>
          </a:bodyPr>
          <a:lstStyle/>
          <a:p>
            <a:pPr algn="ctr"/>
            <a:r>
              <a:rPr lang="de-DE" sz="1200" b="1" dirty="0" err="1">
                <a:cs typeface="Arial" panose="020B0604020202020204" pitchFamily="34" charset="0"/>
              </a:rPr>
              <a:t>Medication</a:t>
            </a:r>
            <a:endParaRPr lang="de-DE" sz="1200" b="1" dirty="0">
              <a:cs typeface="Arial" panose="020B0604020202020204" pitchFamily="34" charset="0"/>
            </a:endParaRPr>
          </a:p>
        </p:txBody>
      </p:sp>
      <p:sp>
        <p:nvSpPr>
          <p:cNvPr id="47" name="Textfeld 46"/>
          <p:cNvSpPr txBox="1"/>
          <p:nvPr/>
        </p:nvSpPr>
        <p:spPr>
          <a:xfrm>
            <a:off x="3102752" y="1886250"/>
            <a:ext cx="936777" cy="276999"/>
          </a:xfrm>
          <a:prstGeom prst="rect">
            <a:avLst/>
          </a:prstGeom>
          <a:noFill/>
        </p:spPr>
        <p:txBody>
          <a:bodyPr wrap="square" rtlCol="0">
            <a:spAutoFit/>
          </a:bodyPr>
          <a:lstStyle/>
          <a:p>
            <a:r>
              <a:rPr lang="de-DE" sz="1200" b="1" dirty="0" err="1">
                <a:latin typeface="Calibri" panose="020F0502020204030204" pitchFamily="34" charset="0"/>
                <a:cs typeface="Arial" panose="020B0604020202020204" pitchFamily="34" charset="0"/>
              </a:rPr>
              <a:t>Bandages</a:t>
            </a:r>
            <a:endParaRPr lang="de-DE" sz="1200" b="1" dirty="0">
              <a:latin typeface="Calibri" panose="020F0502020204030204" pitchFamily="34" charset="0"/>
              <a:cs typeface="Arial" panose="020B0604020202020204" pitchFamily="34" charset="0"/>
            </a:endParaRPr>
          </a:p>
        </p:txBody>
      </p:sp>
      <p:sp>
        <p:nvSpPr>
          <p:cNvPr id="48" name="Textfeld 47"/>
          <p:cNvSpPr txBox="1"/>
          <p:nvPr/>
        </p:nvSpPr>
        <p:spPr>
          <a:xfrm>
            <a:off x="7150853" y="1732361"/>
            <a:ext cx="824946" cy="461665"/>
          </a:xfrm>
          <a:prstGeom prst="rect">
            <a:avLst/>
          </a:prstGeom>
          <a:noFill/>
        </p:spPr>
        <p:txBody>
          <a:bodyPr wrap="square" rtlCol="0">
            <a:spAutoFit/>
          </a:bodyPr>
          <a:lstStyle/>
          <a:p>
            <a:r>
              <a:rPr lang="de-DE" sz="1200" b="1" dirty="0">
                <a:cs typeface="Arial" panose="020B0604020202020204" pitchFamily="34" charset="0"/>
              </a:rPr>
              <a:t>In-patient </a:t>
            </a:r>
            <a:r>
              <a:rPr lang="de-DE" sz="1200" b="1" dirty="0" err="1">
                <a:cs typeface="Arial" panose="020B0604020202020204" pitchFamily="34" charset="0"/>
              </a:rPr>
              <a:t>treatment</a:t>
            </a:r>
            <a:endParaRPr lang="de-DE" sz="1200" b="1" dirty="0">
              <a:cs typeface="Arial" panose="020B0604020202020204" pitchFamily="34" charset="0"/>
            </a:endParaRPr>
          </a:p>
        </p:txBody>
      </p:sp>
      <p:sp>
        <p:nvSpPr>
          <p:cNvPr id="49" name="Textfeld 48"/>
          <p:cNvSpPr txBox="1"/>
          <p:nvPr/>
        </p:nvSpPr>
        <p:spPr>
          <a:xfrm>
            <a:off x="3902852" y="1886250"/>
            <a:ext cx="1245584" cy="276999"/>
          </a:xfrm>
          <a:prstGeom prst="rect">
            <a:avLst/>
          </a:prstGeom>
          <a:noFill/>
        </p:spPr>
        <p:txBody>
          <a:bodyPr wrap="square" rtlCol="0">
            <a:spAutoFit/>
          </a:bodyPr>
          <a:lstStyle/>
          <a:p>
            <a:r>
              <a:rPr lang="de-DE" sz="1200" b="1" dirty="0" err="1">
                <a:latin typeface="Calibri" panose="020F0502020204030204" pitchFamily="34" charset="0"/>
                <a:cs typeface="Arial" panose="020B0604020202020204" pitchFamily="34" charset="0"/>
              </a:rPr>
              <a:t>Doctor</a:t>
            </a:r>
            <a:r>
              <a:rPr lang="de-DE" sz="1200" b="1" dirty="0">
                <a:latin typeface="Calibri" panose="020F0502020204030204" pitchFamily="34" charset="0"/>
                <a:cs typeface="Arial" panose="020B0604020202020204" pitchFamily="34" charset="0"/>
              </a:rPr>
              <a:t>/Hospital</a:t>
            </a:r>
          </a:p>
        </p:txBody>
      </p:sp>
      <p:sp>
        <p:nvSpPr>
          <p:cNvPr id="50" name="Textfeld 49"/>
          <p:cNvSpPr txBox="1"/>
          <p:nvPr/>
        </p:nvSpPr>
        <p:spPr>
          <a:xfrm>
            <a:off x="6024505" y="1886250"/>
            <a:ext cx="1059276" cy="276999"/>
          </a:xfrm>
          <a:prstGeom prst="rect">
            <a:avLst/>
          </a:prstGeom>
          <a:noFill/>
        </p:spPr>
        <p:txBody>
          <a:bodyPr wrap="square" rtlCol="0">
            <a:spAutoFit/>
          </a:bodyPr>
          <a:lstStyle/>
          <a:p>
            <a:r>
              <a:rPr lang="de-DE" sz="1200" b="1" dirty="0" err="1">
                <a:latin typeface="Calibri" panose="020F0502020204030204" pitchFamily="34" charset="0"/>
                <a:cs typeface="Arial" panose="020B0604020202020204" pitchFamily="34" charset="0"/>
              </a:rPr>
              <a:t>Phototherapy</a:t>
            </a:r>
            <a:endParaRPr lang="de-DE" sz="1200" b="1" dirty="0">
              <a:latin typeface="Calibri" panose="020F0502020204030204" pitchFamily="34" charset="0"/>
              <a:cs typeface="Arial" panose="020B0604020202020204" pitchFamily="34" charset="0"/>
            </a:endParaRPr>
          </a:p>
        </p:txBody>
      </p:sp>
      <p:sp>
        <p:nvSpPr>
          <p:cNvPr id="51" name="Textfeld 50"/>
          <p:cNvSpPr txBox="1"/>
          <p:nvPr/>
        </p:nvSpPr>
        <p:spPr>
          <a:xfrm>
            <a:off x="4998168" y="1732361"/>
            <a:ext cx="1059276" cy="461665"/>
          </a:xfrm>
          <a:prstGeom prst="rect">
            <a:avLst/>
          </a:prstGeom>
          <a:noFill/>
        </p:spPr>
        <p:txBody>
          <a:bodyPr wrap="square" rtlCol="0">
            <a:spAutoFit/>
          </a:bodyPr>
          <a:lstStyle/>
          <a:p>
            <a:pPr algn="ctr"/>
            <a:r>
              <a:rPr lang="de-DE" sz="1200" b="1" dirty="0">
                <a:cs typeface="Arial" panose="020B0604020202020204" pitchFamily="34" charset="0"/>
              </a:rPr>
              <a:t>Travel </a:t>
            </a:r>
            <a:r>
              <a:rPr lang="de-DE" sz="1200" b="1" dirty="0" err="1">
                <a:cs typeface="Arial" panose="020B0604020202020204" pitchFamily="34" charset="0"/>
              </a:rPr>
              <a:t>expenses</a:t>
            </a:r>
            <a:endParaRPr lang="de-DE" sz="1200" b="1" dirty="0">
              <a:cs typeface="Arial" panose="020B0604020202020204" pitchFamily="34" charset="0"/>
            </a:endParaRPr>
          </a:p>
        </p:txBody>
      </p:sp>
      <p:sp>
        <p:nvSpPr>
          <p:cNvPr id="52" name="Pfeil nach rechts 51"/>
          <p:cNvSpPr/>
          <p:nvPr/>
        </p:nvSpPr>
        <p:spPr>
          <a:xfrm>
            <a:off x="501638" y="5131960"/>
            <a:ext cx="408878" cy="258306"/>
          </a:xfrm>
          <a:prstGeom prst="rightArrow">
            <a:avLst/>
          </a:prstGeom>
          <a:solidFill>
            <a:srgbClr val="4A7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3" name="Textfeld 52"/>
          <p:cNvSpPr txBox="1"/>
          <p:nvPr/>
        </p:nvSpPr>
        <p:spPr>
          <a:xfrm>
            <a:off x="1024816" y="5104741"/>
            <a:ext cx="6816138" cy="307777"/>
          </a:xfrm>
          <a:prstGeom prst="rect">
            <a:avLst/>
          </a:prstGeom>
          <a:solidFill>
            <a:schemeClr val="bg1"/>
          </a:solidFill>
          <a:ln>
            <a:solidFill>
              <a:srgbClr val="4F81BD"/>
            </a:solidFill>
          </a:ln>
        </p:spPr>
        <p:txBody>
          <a:bodyPr wrap="square" rtlCol="0">
            <a:spAutoFit/>
          </a:bodyPr>
          <a:lstStyle/>
          <a:p>
            <a:r>
              <a:rPr lang="de-DE" sz="1400" b="1" dirty="0">
                <a:solidFill>
                  <a:srgbClr val="4A7FB0"/>
                </a:solidFill>
                <a:latin typeface="Calibri" panose="020F0502020204030204" pitchFamily="34" charset="0"/>
                <a:cs typeface="Arial" panose="020B0604020202020204" pitchFamily="34" charset="0"/>
              </a:rPr>
              <a:t>Total </a:t>
            </a:r>
            <a:r>
              <a:rPr lang="de-DE" sz="1400" b="1" dirty="0" err="1">
                <a:solidFill>
                  <a:srgbClr val="4A7FB0"/>
                </a:solidFill>
                <a:latin typeface="Calibri" panose="020F0502020204030204" pitchFamily="34" charset="0"/>
                <a:cs typeface="Arial" panose="020B0604020202020204" pitchFamily="34" charset="0"/>
              </a:rPr>
              <a:t>sum</a:t>
            </a:r>
            <a:r>
              <a:rPr lang="de-DE" sz="1400" b="1" dirty="0">
                <a:solidFill>
                  <a:srgbClr val="4A7FB0"/>
                </a:solidFill>
                <a:latin typeface="Calibri" panose="020F0502020204030204" pitchFamily="34" charset="0"/>
                <a:cs typeface="Arial" panose="020B0604020202020204" pitchFamily="34" charset="0"/>
              </a:rPr>
              <a:t> per </a:t>
            </a:r>
            <a:r>
              <a:rPr lang="de-DE" sz="1400" b="1" dirty="0" err="1">
                <a:solidFill>
                  <a:srgbClr val="4A7FB0"/>
                </a:solidFill>
                <a:latin typeface="Calibri" panose="020F0502020204030204" pitchFamily="34" charset="0"/>
                <a:cs typeface="Arial" panose="020B0604020202020204" pitchFamily="34" charset="0"/>
              </a:rPr>
              <a:t>year</a:t>
            </a:r>
            <a:r>
              <a:rPr lang="de-DE" sz="1400" b="1" dirty="0">
                <a:solidFill>
                  <a:srgbClr val="4A7FB0"/>
                </a:solidFill>
                <a:latin typeface="Calibri" panose="020F0502020204030204" pitchFamily="34" charset="0"/>
                <a:cs typeface="Arial" panose="020B0604020202020204" pitchFamily="34" charset="0"/>
              </a:rPr>
              <a:t> on </a:t>
            </a:r>
            <a:r>
              <a:rPr lang="de-DE" sz="1400" b="1" dirty="0" err="1">
                <a:solidFill>
                  <a:srgbClr val="4A7FB0"/>
                </a:solidFill>
                <a:latin typeface="Calibri" panose="020F0502020204030204" pitchFamily="34" charset="0"/>
                <a:cs typeface="Arial" panose="020B0604020202020204" pitchFamily="34" charset="0"/>
              </a:rPr>
              <a:t>average</a:t>
            </a:r>
            <a:r>
              <a:rPr lang="de-DE" sz="1400" b="1" dirty="0">
                <a:solidFill>
                  <a:srgbClr val="4A7FB0"/>
                </a:solidFill>
                <a:latin typeface="Calibri" panose="020F0502020204030204" pitchFamily="34" charset="0"/>
                <a:cs typeface="Arial" panose="020B0604020202020204" pitchFamily="34" charset="0"/>
              </a:rPr>
              <a:t> = </a:t>
            </a:r>
            <a:r>
              <a:rPr lang="de-DE" sz="1400" b="1" dirty="0">
                <a:solidFill>
                  <a:srgbClr val="4A7FB0"/>
                </a:solidFill>
                <a:latin typeface="Calibri" panose="020F0502020204030204" pitchFamily="34" charset="0"/>
                <a:ea typeface="Verdana"/>
                <a:cs typeface="Arial" panose="020B0604020202020204" pitchFamily="34" charset="0"/>
              </a:rPr>
              <a:t>  € 927,12 / </a:t>
            </a:r>
            <a:r>
              <a:rPr lang="de-DE" sz="1400" b="1" dirty="0" err="1">
                <a:solidFill>
                  <a:srgbClr val="4A7FB0"/>
                </a:solidFill>
                <a:latin typeface="Calibri" panose="020F0502020204030204" pitchFamily="34" charset="0"/>
                <a:ea typeface="Verdana"/>
                <a:cs typeface="Arial" panose="020B0604020202020204" pitchFamily="34" charset="0"/>
              </a:rPr>
              <a:t>only</a:t>
            </a:r>
            <a:r>
              <a:rPr lang="de-DE" sz="1400" b="1" dirty="0">
                <a:solidFill>
                  <a:srgbClr val="4A7FB0"/>
                </a:solidFill>
                <a:latin typeface="Calibri" panose="020F0502020204030204" pitchFamily="34" charset="0"/>
                <a:ea typeface="Verdana"/>
                <a:cs typeface="Arial" panose="020B0604020202020204" pitchFamily="34" charset="0"/>
              </a:rPr>
              <a:t> 5% do not </a:t>
            </a:r>
            <a:r>
              <a:rPr lang="de-DE" sz="1400" b="1" dirty="0" err="1">
                <a:solidFill>
                  <a:srgbClr val="4A7FB0"/>
                </a:solidFill>
                <a:latin typeface="Calibri" panose="020F0502020204030204" pitchFamily="34" charset="0"/>
                <a:ea typeface="Verdana"/>
                <a:cs typeface="Arial" panose="020B0604020202020204" pitchFamily="34" charset="0"/>
              </a:rPr>
              <a:t>pay</a:t>
            </a:r>
            <a:r>
              <a:rPr lang="de-DE" sz="1400" b="1" dirty="0">
                <a:solidFill>
                  <a:srgbClr val="4A7FB0"/>
                </a:solidFill>
                <a:latin typeface="Calibri" panose="020F0502020204030204" pitchFamily="34" charset="0"/>
                <a:ea typeface="Verdana"/>
                <a:cs typeface="Arial" panose="020B0604020202020204" pitchFamily="34" charset="0"/>
              </a:rPr>
              <a:t> </a:t>
            </a:r>
            <a:r>
              <a:rPr lang="de-DE" sz="1400" b="1" dirty="0" err="1">
                <a:solidFill>
                  <a:srgbClr val="4A7FB0"/>
                </a:solidFill>
                <a:latin typeface="Calibri" panose="020F0502020204030204" pitchFamily="34" charset="0"/>
                <a:ea typeface="Verdana"/>
                <a:cs typeface="Arial" panose="020B0604020202020204" pitchFamily="34" charset="0"/>
              </a:rPr>
              <a:t>anything</a:t>
            </a:r>
            <a:r>
              <a:rPr lang="de-DE" sz="1400" b="1" dirty="0">
                <a:solidFill>
                  <a:srgbClr val="4A7FB0"/>
                </a:solidFill>
                <a:latin typeface="Calibri" panose="020F0502020204030204" pitchFamily="34" charset="0"/>
                <a:ea typeface="Verdana"/>
                <a:cs typeface="Arial" panose="020B0604020202020204" pitchFamily="34" charset="0"/>
              </a:rPr>
              <a:t> out </a:t>
            </a:r>
            <a:r>
              <a:rPr lang="de-DE" sz="1400" b="1" dirty="0" err="1">
                <a:solidFill>
                  <a:srgbClr val="4A7FB0"/>
                </a:solidFill>
                <a:latin typeface="Calibri" panose="020F0502020204030204" pitchFamily="34" charset="0"/>
                <a:ea typeface="Verdana"/>
                <a:cs typeface="Arial" panose="020B0604020202020204" pitchFamily="34" charset="0"/>
              </a:rPr>
              <a:t>of</a:t>
            </a:r>
            <a:r>
              <a:rPr lang="de-DE" sz="1400" b="1" dirty="0">
                <a:solidFill>
                  <a:srgbClr val="4A7FB0"/>
                </a:solidFill>
                <a:latin typeface="Calibri" panose="020F0502020204030204" pitchFamily="34" charset="0"/>
                <a:ea typeface="Verdana"/>
                <a:cs typeface="Arial" panose="020B0604020202020204" pitchFamily="34" charset="0"/>
              </a:rPr>
              <a:t> </a:t>
            </a:r>
            <a:r>
              <a:rPr lang="de-DE" sz="1400" b="1" dirty="0" err="1">
                <a:solidFill>
                  <a:srgbClr val="4A7FB0"/>
                </a:solidFill>
                <a:latin typeface="Calibri" panose="020F0502020204030204" pitchFamily="34" charset="0"/>
                <a:ea typeface="Verdana"/>
                <a:cs typeface="Arial" panose="020B0604020202020204" pitchFamily="34" charset="0"/>
              </a:rPr>
              <a:t>pocket</a:t>
            </a:r>
            <a:endParaRPr lang="de-DE" sz="1400" b="1" dirty="0">
              <a:solidFill>
                <a:srgbClr val="4A7FB0"/>
              </a:solidFill>
              <a:latin typeface="Calibri" panose="020F0502020204030204" pitchFamily="34" charset="0"/>
              <a:cs typeface="Arial" panose="020B0604020202020204" pitchFamily="34" charset="0"/>
            </a:endParaRPr>
          </a:p>
        </p:txBody>
      </p:sp>
      <p:sp>
        <p:nvSpPr>
          <p:cNvPr id="38" name="Pfeil nach unten 37"/>
          <p:cNvSpPr/>
          <p:nvPr/>
        </p:nvSpPr>
        <p:spPr>
          <a:xfrm>
            <a:off x="1374118" y="4076675"/>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Pfeil nach unten 38"/>
          <p:cNvSpPr/>
          <p:nvPr/>
        </p:nvSpPr>
        <p:spPr>
          <a:xfrm>
            <a:off x="7462918" y="4076675"/>
            <a:ext cx="180020"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Pfeil nach unten 39"/>
          <p:cNvSpPr/>
          <p:nvPr/>
        </p:nvSpPr>
        <p:spPr>
          <a:xfrm>
            <a:off x="2412890" y="4076675"/>
            <a:ext cx="168388"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Pfeil nach unten 40"/>
          <p:cNvSpPr/>
          <p:nvPr/>
        </p:nvSpPr>
        <p:spPr>
          <a:xfrm>
            <a:off x="6469442" y="4076675"/>
            <a:ext cx="180020" cy="28803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p:cNvSpPr txBox="1"/>
          <p:nvPr/>
        </p:nvSpPr>
        <p:spPr>
          <a:xfrm>
            <a:off x="7821592" y="4619945"/>
            <a:ext cx="397187" cy="369332"/>
          </a:xfrm>
          <a:prstGeom prst="rect">
            <a:avLst/>
          </a:prstGeom>
          <a:noFill/>
        </p:spPr>
        <p:txBody>
          <a:bodyPr wrap="square" rtlCol="0">
            <a:spAutoFit/>
          </a:bodyPr>
          <a:lstStyle/>
          <a:p>
            <a:r>
              <a:rPr lang="de-DE" dirty="0"/>
              <a:t>= </a:t>
            </a:r>
          </a:p>
        </p:txBody>
      </p:sp>
      <p:sp>
        <p:nvSpPr>
          <p:cNvPr id="44" name="Textfeld 43"/>
          <p:cNvSpPr txBox="1"/>
          <p:nvPr/>
        </p:nvSpPr>
        <p:spPr>
          <a:xfrm>
            <a:off x="1905933" y="4639368"/>
            <a:ext cx="263759" cy="369332"/>
          </a:xfrm>
          <a:prstGeom prst="rect">
            <a:avLst/>
          </a:prstGeom>
          <a:noFill/>
        </p:spPr>
        <p:txBody>
          <a:bodyPr wrap="square" rtlCol="0">
            <a:spAutoFit/>
          </a:bodyPr>
          <a:lstStyle/>
          <a:p>
            <a:pPr algn="ctr"/>
            <a:r>
              <a:rPr lang="de-DE" dirty="0"/>
              <a:t>+</a:t>
            </a:r>
          </a:p>
        </p:txBody>
      </p:sp>
      <p:sp>
        <p:nvSpPr>
          <p:cNvPr id="56" name="Textfeld 55"/>
          <p:cNvSpPr txBox="1"/>
          <p:nvPr/>
        </p:nvSpPr>
        <p:spPr>
          <a:xfrm>
            <a:off x="2953294" y="4639368"/>
            <a:ext cx="263759" cy="369332"/>
          </a:xfrm>
          <a:prstGeom prst="rect">
            <a:avLst/>
          </a:prstGeom>
          <a:noFill/>
        </p:spPr>
        <p:txBody>
          <a:bodyPr wrap="square" rtlCol="0">
            <a:spAutoFit/>
          </a:bodyPr>
          <a:lstStyle/>
          <a:p>
            <a:pPr algn="ctr"/>
            <a:r>
              <a:rPr lang="de-DE" dirty="0"/>
              <a:t>+</a:t>
            </a:r>
          </a:p>
        </p:txBody>
      </p:sp>
      <p:sp>
        <p:nvSpPr>
          <p:cNvPr id="57" name="Textfeld 56"/>
          <p:cNvSpPr txBox="1"/>
          <p:nvPr/>
        </p:nvSpPr>
        <p:spPr>
          <a:xfrm>
            <a:off x="3921901" y="4639368"/>
            <a:ext cx="263759" cy="369332"/>
          </a:xfrm>
          <a:prstGeom prst="rect">
            <a:avLst/>
          </a:prstGeom>
          <a:noFill/>
        </p:spPr>
        <p:txBody>
          <a:bodyPr wrap="square" rtlCol="0">
            <a:spAutoFit/>
          </a:bodyPr>
          <a:lstStyle/>
          <a:p>
            <a:pPr algn="ctr"/>
            <a:r>
              <a:rPr lang="de-DE" dirty="0"/>
              <a:t>+</a:t>
            </a:r>
          </a:p>
        </p:txBody>
      </p:sp>
      <p:sp>
        <p:nvSpPr>
          <p:cNvPr id="58" name="Textfeld 57"/>
          <p:cNvSpPr txBox="1"/>
          <p:nvPr/>
        </p:nvSpPr>
        <p:spPr>
          <a:xfrm>
            <a:off x="4882966" y="4639368"/>
            <a:ext cx="263759" cy="369332"/>
          </a:xfrm>
          <a:prstGeom prst="rect">
            <a:avLst/>
          </a:prstGeom>
          <a:noFill/>
        </p:spPr>
        <p:txBody>
          <a:bodyPr wrap="square" rtlCol="0">
            <a:spAutoFit/>
          </a:bodyPr>
          <a:lstStyle/>
          <a:p>
            <a:pPr algn="ctr"/>
            <a:r>
              <a:rPr lang="de-DE" dirty="0"/>
              <a:t>+</a:t>
            </a:r>
          </a:p>
        </p:txBody>
      </p:sp>
      <p:sp>
        <p:nvSpPr>
          <p:cNvPr id="59" name="Textfeld 58"/>
          <p:cNvSpPr txBox="1"/>
          <p:nvPr/>
        </p:nvSpPr>
        <p:spPr>
          <a:xfrm>
            <a:off x="5942709" y="4639368"/>
            <a:ext cx="263759" cy="369332"/>
          </a:xfrm>
          <a:prstGeom prst="rect">
            <a:avLst/>
          </a:prstGeom>
          <a:noFill/>
        </p:spPr>
        <p:txBody>
          <a:bodyPr wrap="square" rtlCol="0">
            <a:spAutoFit/>
          </a:bodyPr>
          <a:lstStyle/>
          <a:p>
            <a:pPr algn="ctr"/>
            <a:r>
              <a:rPr lang="de-DE" dirty="0"/>
              <a:t>+</a:t>
            </a:r>
          </a:p>
        </p:txBody>
      </p:sp>
      <p:sp>
        <p:nvSpPr>
          <p:cNvPr id="60" name="Textfeld 59"/>
          <p:cNvSpPr txBox="1"/>
          <p:nvPr/>
        </p:nvSpPr>
        <p:spPr>
          <a:xfrm>
            <a:off x="6933247" y="4639368"/>
            <a:ext cx="263759" cy="369332"/>
          </a:xfrm>
          <a:prstGeom prst="rect">
            <a:avLst/>
          </a:prstGeom>
          <a:noFill/>
        </p:spPr>
        <p:txBody>
          <a:bodyPr wrap="square" rtlCol="0">
            <a:spAutoFit/>
          </a:bodyPr>
          <a:lstStyle/>
          <a:p>
            <a:pPr algn="ctr"/>
            <a:r>
              <a:rPr lang="de-DE" dirty="0"/>
              <a:t>+</a:t>
            </a:r>
          </a:p>
        </p:txBody>
      </p:sp>
      <p:sp>
        <p:nvSpPr>
          <p:cNvPr id="63" name="Textfeld 62"/>
          <p:cNvSpPr txBox="1"/>
          <p:nvPr/>
        </p:nvSpPr>
        <p:spPr>
          <a:xfrm>
            <a:off x="8087816" y="4537342"/>
            <a:ext cx="732656" cy="600164"/>
          </a:xfrm>
          <a:prstGeom prst="rect">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100" b="1" dirty="0">
                <a:solidFill>
                  <a:srgbClr val="4490CE"/>
                </a:solidFill>
                <a:latin typeface="Calibri" panose="020F0502020204030204" pitchFamily="34" charset="0"/>
                <a:ea typeface="Verdana"/>
                <a:cs typeface="Arial" panose="020B0604020202020204" pitchFamily="34" charset="0"/>
              </a:rPr>
              <a:t>77,26 € / per </a:t>
            </a:r>
            <a:r>
              <a:rPr lang="de-DE" sz="1100" b="1" dirty="0" err="1">
                <a:solidFill>
                  <a:srgbClr val="4490CE"/>
                </a:solidFill>
                <a:latin typeface="Calibri" panose="020F0502020204030204" pitchFamily="34" charset="0"/>
                <a:ea typeface="Verdana"/>
                <a:cs typeface="Arial" panose="020B0604020202020204" pitchFamily="34" charset="0"/>
              </a:rPr>
              <a:t>month</a:t>
            </a:r>
            <a:endParaRPr lang="de-DE" sz="1100" b="1" dirty="0">
              <a:solidFill>
                <a:srgbClr val="4490CE"/>
              </a:solidFill>
              <a:latin typeface="Calibri" panose="020F0502020204030204" pitchFamily="34" charset="0"/>
              <a:cs typeface="Arial" panose="020B0604020202020204" pitchFamily="34" charset="0"/>
            </a:endParaRPr>
          </a:p>
        </p:txBody>
      </p:sp>
      <p:sp>
        <p:nvSpPr>
          <p:cNvPr id="65" name="Textfeld 64"/>
          <p:cNvSpPr txBox="1"/>
          <p:nvPr/>
        </p:nvSpPr>
        <p:spPr>
          <a:xfrm>
            <a:off x="2852379" y="4013654"/>
            <a:ext cx="3382664" cy="430887"/>
          </a:xfrm>
          <a:prstGeom prst="rect">
            <a:avLst/>
          </a:prstGeom>
          <a:solidFill>
            <a:schemeClr val="bg1"/>
          </a:solidFill>
        </p:spPr>
        <p:txBody>
          <a:bodyPr wrap="square" rtlCol="0">
            <a:spAutoFit/>
          </a:bodyPr>
          <a:lstStyle/>
          <a:p>
            <a:pPr algn="ctr"/>
            <a:r>
              <a:rPr lang="de-DE" sz="1100" b="1" dirty="0">
                <a:latin typeface="+mj-lt"/>
                <a:cs typeface="Arial" panose="020B0604020202020204" pitchFamily="34" charset="0"/>
              </a:rPr>
              <a:t>Base: TP total, n=1.189</a:t>
            </a:r>
          </a:p>
          <a:p>
            <a:pPr algn="ctr"/>
            <a:r>
              <a:rPr lang="en-GB" sz="1100" b="1" dirty="0">
                <a:latin typeface="+mj-lt"/>
                <a:cs typeface="Arial" panose="020B0604020202020204" pitchFamily="34" charset="0"/>
              </a:rPr>
              <a:t>Average additional payment per month</a:t>
            </a:r>
          </a:p>
        </p:txBody>
      </p:sp>
      <p:sp>
        <p:nvSpPr>
          <p:cNvPr id="62" name="Textfeld 61"/>
          <p:cNvSpPr txBox="1"/>
          <p:nvPr/>
        </p:nvSpPr>
        <p:spPr>
          <a:xfrm>
            <a:off x="7725233" y="6021288"/>
            <a:ext cx="1117132" cy="230832"/>
          </a:xfrm>
          <a:prstGeom prst="rect">
            <a:avLst/>
          </a:prstGeom>
          <a:noFill/>
        </p:spPr>
        <p:txBody>
          <a:bodyPr wrap="square" rtlCol="0">
            <a:spAutoFit/>
          </a:bodyPr>
          <a:lstStyle/>
          <a:p>
            <a:r>
              <a:rPr lang="de-DE" sz="900" dirty="0" err="1">
                <a:solidFill>
                  <a:srgbClr val="4490CE"/>
                </a:solidFill>
                <a:latin typeface="Calibri"/>
                <a:cs typeface="Calibri"/>
              </a:rPr>
              <a:t>Figures</a:t>
            </a:r>
            <a:r>
              <a:rPr lang="de-DE" sz="900" dirty="0">
                <a:solidFill>
                  <a:srgbClr val="4490CE"/>
                </a:solidFill>
                <a:latin typeface="Calibri"/>
                <a:cs typeface="Calibri"/>
              </a:rPr>
              <a:t> in %</a:t>
            </a:r>
          </a:p>
        </p:txBody>
      </p:sp>
      <p:sp>
        <p:nvSpPr>
          <p:cNvPr id="64" name="Ellipse 1"/>
          <p:cNvSpPr/>
          <p:nvPr/>
        </p:nvSpPr>
        <p:spPr>
          <a:xfrm>
            <a:off x="8100392" y="4523231"/>
            <a:ext cx="595762" cy="273921"/>
          </a:xfrm>
          <a:prstGeom prst="ellipse">
            <a:avLst/>
          </a:prstGeom>
          <a:noFill/>
          <a:ln w="381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1"/>
          <p:cNvSpPr/>
          <p:nvPr/>
        </p:nvSpPr>
        <p:spPr>
          <a:xfrm>
            <a:off x="3563888" y="5072484"/>
            <a:ext cx="720080" cy="372616"/>
          </a:xfrm>
          <a:prstGeom prst="ellipse">
            <a:avLst/>
          </a:prstGeom>
          <a:noFill/>
          <a:ln w="381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Box 12"/>
          <p:cNvSpPr txBox="1"/>
          <p:nvPr/>
        </p:nvSpPr>
        <p:spPr>
          <a:xfrm>
            <a:off x="359283" y="1160748"/>
            <a:ext cx="8425185" cy="396044"/>
          </a:xfrm>
          <a:prstGeom prst="rect">
            <a:avLst/>
          </a:prstGeom>
          <a:noFill/>
        </p:spPr>
        <p:txBody>
          <a:bodyPr wrap="square" lIns="0" tIns="0" rIns="0" numCol="1" spcCol="360000" rtlCol="0">
            <a:normAutofit/>
          </a:bodyPr>
          <a:lstStyle/>
          <a:p>
            <a:r>
              <a:rPr lang="en-US" sz="1600" b="1" i="1" dirty="0">
                <a:solidFill>
                  <a:srgbClr val="4A7FB0"/>
                </a:solidFill>
                <a:latin typeface="Gotham Medium" charset="0"/>
                <a:ea typeface="Gotham Medium" charset="0"/>
                <a:cs typeface="Gotham Medium" charset="0"/>
              </a:rPr>
              <a:t>In total, patients pay an extra of 927,12€ (average) per year for health care </a:t>
            </a:r>
            <a:endParaRPr lang="en-US" sz="1400" dirty="0">
              <a:solidFill>
                <a:schemeClr val="bg2">
                  <a:lumMod val="25000"/>
                </a:schemeClr>
              </a:solidFill>
              <a:latin typeface="Gotham Medium" charset="0"/>
              <a:ea typeface="Gotham Medium" charset="0"/>
              <a:cs typeface="Gotham Medium" charset="0"/>
            </a:endParaRPr>
          </a:p>
        </p:txBody>
      </p:sp>
    </p:spTree>
    <p:extLst>
      <p:ext uri="{BB962C8B-B14F-4D97-AF65-F5344CB8AC3E}">
        <p14:creationId xmlns:p14="http://schemas.microsoft.com/office/powerpoint/2010/main" val="3495841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36835" y="0"/>
            <a:ext cx="9217347" cy="504825"/>
          </a:xfrm>
        </p:spPr>
        <p:txBody>
          <a:bodyPr>
            <a:noAutofit/>
          </a:bodyPr>
          <a:lstStyle/>
          <a:p>
            <a:pPr eaLnBrk="1" hangingPunct="1"/>
            <a:r>
              <a:rPr lang="de-DE" altLang="de-DE" sz="2800" b="1" dirty="0" err="1" smtClean="0">
                <a:ea typeface="ＭＳ Ｐゴシック" pitchFamily="34" charset="-128"/>
              </a:rPr>
              <a:t>Atopic</a:t>
            </a:r>
            <a:r>
              <a:rPr lang="de-DE" altLang="de-DE" sz="2800" b="1" dirty="0" smtClean="0">
                <a:ea typeface="ＭＳ Ｐゴシック" pitchFamily="34" charset="-128"/>
              </a:rPr>
              <a:t> </a:t>
            </a:r>
            <a:r>
              <a:rPr lang="de-DE" altLang="de-DE" sz="2800" b="1" dirty="0" err="1" smtClean="0">
                <a:ea typeface="ＭＳ Ｐゴシック" pitchFamily="34" charset="-128"/>
              </a:rPr>
              <a:t>Eczema</a:t>
            </a:r>
            <a:r>
              <a:rPr lang="de-DE" altLang="de-DE" sz="2800" b="1" dirty="0" smtClean="0">
                <a:ea typeface="ＭＳ Ｐゴシック" pitchFamily="34" charset="-128"/>
              </a:rPr>
              <a:t> </a:t>
            </a:r>
            <a:r>
              <a:rPr lang="de-DE" altLang="de-DE" sz="2800" b="1" dirty="0" err="1" smtClean="0">
                <a:ea typeface="ＭＳ Ｐゴシック" pitchFamily="34" charset="-128"/>
              </a:rPr>
              <a:t>Severity</a:t>
            </a:r>
            <a:r>
              <a:rPr lang="de-DE" altLang="de-DE" sz="2800" b="1" dirty="0" smtClean="0">
                <a:ea typeface="ＭＳ Ｐゴシック" pitchFamily="34" charset="-128"/>
              </a:rPr>
              <a:t> and Emotional </a:t>
            </a:r>
            <a:r>
              <a:rPr lang="de-DE" altLang="de-DE" sz="2800" b="1" dirty="0" err="1" smtClean="0">
                <a:ea typeface="ＭＳ Ｐゴシック" pitchFamily="34" charset="-128"/>
              </a:rPr>
              <a:t>Consequences</a:t>
            </a:r>
            <a:r>
              <a:rPr lang="de-DE" altLang="de-DE" sz="2800" b="1" dirty="0" smtClean="0">
                <a:ea typeface="ＭＳ Ｐゴシック" pitchFamily="34" charset="-128"/>
              </a:rPr>
              <a:t> (AESEC)</a:t>
            </a:r>
            <a:endParaRPr lang="de-DE" altLang="de-DE" sz="2800" b="1" dirty="0" smtClean="0">
              <a:ea typeface="ＭＳ Ｐゴシック" pitchFamily="34" charset="-128"/>
            </a:endParaRPr>
          </a:p>
        </p:txBody>
      </p:sp>
      <p:graphicFrame>
        <p:nvGraphicFramePr>
          <p:cNvPr id="2" name="Tabelle 1"/>
          <p:cNvGraphicFramePr>
            <a:graphicFrameLocks noGrp="1"/>
          </p:cNvGraphicFramePr>
          <p:nvPr/>
        </p:nvGraphicFramePr>
        <p:xfrm>
          <a:off x="250825" y="503238"/>
          <a:ext cx="8642349" cy="6511930"/>
        </p:xfrm>
        <a:graphic>
          <a:graphicData uri="http://schemas.openxmlformats.org/drawingml/2006/table">
            <a:tbl>
              <a:tblPr firstRow="1" firstCol="1" bandRow="1">
                <a:tableStyleId>{5C22544A-7EE6-4342-B048-85BDC9FD1C3A}</a:tableStyleId>
              </a:tblPr>
              <a:tblGrid>
                <a:gridCol w="558585">
                  <a:extLst>
                    <a:ext uri="{9D8B030D-6E8A-4147-A177-3AD203B41FA5}">
                      <a16:colId xmlns:a16="http://schemas.microsoft.com/office/drawing/2014/main" xmlns="" val="31809109"/>
                    </a:ext>
                  </a:extLst>
                </a:gridCol>
                <a:gridCol w="3166475">
                  <a:extLst>
                    <a:ext uri="{9D8B030D-6E8A-4147-A177-3AD203B41FA5}">
                      <a16:colId xmlns:a16="http://schemas.microsoft.com/office/drawing/2014/main" xmlns="" val="3521905355"/>
                    </a:ext>
                  </a:extLst>
                </a:gridCol>
                <a:gridCol w="977523">
                  <a:extLst>
                    <a:ext uri="{9D8B030D-6E8A-4147-A177-3AD203B41FA5}">
                      <a16:colId xmlns:a16="http://schemas.microsoft.com/office/drawing/2014/main" xmlns="" val="1167361739"/>
                    </a:ext>
                  </a:extLst>
                </a:gridCol>
                <a:gridCol w="1007197">
                  <a:extLst>
                    <a:ext uri="{9D8B030D-6E8A-4147-A177-3AD203B41FA5}">
                      <a16:colId xmlns:a16="http://schemas.microsoft.com/office/drawing/2014/main" xmlns="" val="3973920953"/>
                    </a:ext>
                  </a:extLst>
                </a:gridCol>
                <a:gridCol w="977523">
                  <a:extLst>
                    <a:ext uri="{9D8B030D-6E8A-4147-A177-3AD203B41FA5}">
                      <a16:colId xmlns:a16="http://schemas.microsoft.com/office/drawing/2014/main" xmlns="" val="3481063584"/>
                    </a:ext>
                  </a:extLst>
                </a:gridCol>
                <a:gridCol w="977523">
                  <a:extLst>
                    <a:ext uri="{9D8B030D-6E8A-4147-A177-3AD203B41FA5}">
                      <a16:colId xmlns:a16="http://schemas.microsoft.com/office/drawing/2014/main" xmlns="" val="1424448274"/>
                    </a:ext>
                  </a:extLst>
                </a:gridCol>
                <a:gridCol w="977523">
                  <a:extLst>
                    <a:ext uri="{9D8B030D-6E8A-4147-A177-3AD203B41FA5}">
                      <a16:colId xmlns:a16="http://schemas.microsoft.com/office/drawing/2014/main" xmlns="" val="2545944322"/>
                    </a:ext>
                  </a:extLst>
                </a:gridCol>
              </a:tblGrid>
              <a:tr h="552447">
                <a:tc>
                  <a:txBody>
                    <a:bodyPr/>
                    <a:lstStyle/>
                    <a:p>
                      <a:pPr>
                        <a:lnSpc>
                          <a:spcPct val="107000"/>
                        </a:lnSpc>
                        <a:spcAft>
                          <a:spcPts val="0"/>
                        </a:spcAft>
                      </a:pPr>
                      <a:r>
                        <a:rPr lang="en-GB" sz="1000" dirty="0">
                          <a:solidFill>
                            <a:schemeClr val="tx1"/>
                          </a:solidFill>
                          <a:effectLst/>
                        </a:rPr>
                        <a:t>No.</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nchor="b"/>
                </a:tc>
                <a:tc>
                  <a:txBody>
                    <a:bodyPr/>
                    <a:lstStyle/>
                    <a:p>
                      <a:pPr>
                        <a:lnSpc>
                          <a:spcPct val="107000"/>
                        </a:lnSpc>
                        <a:spcAft>
                          <a:spcPts val="0"/>
                        </a:spcAft>
                      </a:pPr>
                      <a:r>
                        <a:rPr lang="en-GB" sz="1000">
                          <a:solidFill>
                            <a:schemeClr val="tx1"/>
                          </a:solidFill>
                          <a:effectLst/>
                        </a:rPr>
                        <a:t>Statement</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nchor="b"/>
                </a:tc>
                <a:tc>
                  <a:txBody>
                    <a:bodyPr/>
                    <a:lstStyle/>
                    <a:p>
                      <a:pPr algn="ctr">
                        <a:lnSpc>
                          <a:spcPct val="107000"/>
                        </a:lnSpc>
                        <a:spcAft>
                          <a:spcPts val="0"/>
                        </a:spcAft>
                      </a:pPr>
                      <a:r>
                        <a:rPr lang="en-GB" sz="1000">
                          <a:solidFill>
                            <a:schemeClr val="tx1"/>
                          </a:solidFill>
                          <a:effectLst/>
                        </a:rPr>
                        <a:t>Applies fully</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Somewhat applies</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Rather not</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Does not apply at all</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DK/No answer*</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928521425"/>
                  </a:ext>
                </a:extLst>
              </a:tr>
              <a:tr h="163075">
                <a:tc>
                  <a:txBody>
                    <a:bodyPr/>
                    <a:lstStyle/>
                    <a:p>
                      <a:pPr>
                        <a:lnSpc>
                          <a:spcPct val="107000"/>
                        </a:lnSpc>
                        <a:spcAft>
                          <a:spcPts val="0"/>
                        </a:spcAft>
                      </a:pPr>
                      <a:r>
                        <a:rPr lang="en-GB" sz="1000">
                          <a:solidFill>
                            <a:schemeClr val="tx1"/>
                          </a:solidFill>
                          <a:effectLst/>
                        </a:rPr>
                        <a:t>Q01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detached from others</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1629378091"/>
                  </a:ext>
                </a:extLst>
              </a:tr>
              <a:tr h="163075">
                <a:tc>
                  <a:txBody>
                    <a:bodyPr/>
                    <a:lstStyle/>
                    <a:p>
                      <a:pPr>
                        <a:lnSpc>
                          <a:spcPct val="107000"/>
                        </a:lnSpc>
                        <a:spcAft>
                          <a:spcPts val="0"/>
                        </a:spcAft>
                      </a:pPr>
                      <a:r>
                        <a:rPr lang="en-GB" sz="1000">
                          <a:solidFill>
                            <a:schemeClr val="tx1"/>
                          </a:solidFill>
                          <a:effectLst/>
                        </a:rPr>
                        <a:t>Q02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dirty="0">
                          <a:solidFill>
                            <a:schemeClr val="tx1"/>
                          </a:solidFill>
                          <a:effectLst/>
                        </a:rPr>
                        <a:t>I try to hide my eczema</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647099270"/>
                  </a:ext>
                </a:extLst>
              </a:tr>
              <a:tr h="163075">
                <a:tc>
                  <a:txBody>
                    <a:bodyPr/>
                    <a:lstStyle/>
                    <a:p>
                      <a:pPr>
                        <a:lnSpc>
                          <a:spcPct val="107000"/>
                        </a:lnSpc>
                        <a:spcAft>
                          <a:spcPts val="0"/>
                        </a:spcAft>
                      </a:pPr>
                      <a:r>
                        <a:rPr lang="en-GB" sz="1000">
                          <a:solidFill>
                            <a:schemeClr val="tx1"/>
                          </a:solidFill>
                          <a:effectLst/>
                        </a:rPr>
                        <a:t>Q03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am self-confident</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4153291459"/>
                  </a:ext>
                </a:extLst>
              </a:tr>
              <a:tr h="163075">
                <a:tc>
                  <a:txBody>
                    <a:bodyPr/>
                    <a:lstStyle/>
                    <a:p>
                      <a:pPr>
                        <a:lnSpc>
                          <a:spcPct val="107000"/>
                        </a:lnSpc>
                        <a:spcAft>
                          <a:spcPts val="0"/>
                        </a:spcAft>
                      </a:pPr>
                      <a:r>
                        <a:rPr lang="en-GB" sz="1000">
                          <a:solidFill>
                            <a:schemeClr val="tx1"/>
                          </a:solidFill>
                          <a:effectLst/>
                        </a:rPr>
                        <a:t>Q04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dirty="0">
                          <a:solidFill>
                            <a:schemeClr val="tx1"/>
                          </a:solidFill>
                          <a:effectLst/>
                        </a:rPr>
                        <a:t>I am nervous</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1706178139"/>
                  </a:ext>
                </a:extLst>
              </a:tr>
              <a:tr h="163075">
                <a:tc>
                  <a:txBody>
                    <a:bodyPr/>
                    <a:lstStyle/>
                    <a:p>
                      <a:pPr>
                        <a:lnSpc>
                          <a:spcPct val="107000"/>
                        </a:lnSpc>
                        <a:spcAft>
                          <a:spcPts val="0"/>
                        </a:spcAft>
                      </a:pPr>
                      <a:r>
                        <a:rPr lang="en-GB" sz="1000">
                          <a:solidFill>
                            <a:schemeClr val="tx1"/>
                          </a:solidFill>
                          <a:effectLst/>
                        </a:rPr>
                        <a:t>Q05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envy people with normal skin</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204020631"/>
                  </a:ext>
                </a:extLst>
              </a:tr>
              <a:tr h="163075">
                <a:tc>
                  <a:txBody>
                    <a:bodyPr/>
                    <a:lstStyle/>
                    <a:p>
                      <a:pPr>
                        <a:lnSpc>
                          <a:spcPct val="107000"/>
                        </a:lnSpc>
                        <a:spcAft>
                          <a:spcPts val="0"/>
                        </a:spcAft>
                      </a:pPr>
                      <a:r>
                        <a:rPr lang="en-GB" sz="1000">
                          <a:solidFill>
                            <a:schemeClr val="tx1"/>
                          </a:solidFill>
                          <a:effectLst/>
                        </a:rPr>
                        <a:t>Q06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I can handle my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096919204"/>
                  </a:ext>
                </a:extLst>
              </a:tr>
              <a:tr h="272723">
                <a:tc>
                  <a:txBody>
                    <a:bodyPr/>
                    <a:lstStyle/>
                    <a:p>
                      <a:pPr>
                        <a:lnSpc>
                          <a:spcPct val="107000"/>
                        </a:lnSpc>
                        <a:spcAft>
                          <a:spcPts val="0"/>
                        </a:spcAft>
                      </a:pPr>
                      <a:r>
                        <a:rPr lang="en-GB" sz="1000">
                          <a:solidFill>
                            <a:schemeClr val="tx1"/>
                          </a:solidFill>
                          <a:effectLst/>
                        </a:rPr>
                        <a:t>Q07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overwhelmed by my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389969285"/>
                  </a:ext>
                </a:extLst>
              </a:tr>
              <a:tr h="279546">
                <a:tc>
                  <a:txBody>
                    <a:bodyPr/>
                    <a:lstStyle/>
                    <a:p>
                      <a:pPr>
                        <a:lnSpc>
                          <a:spcPct val="107000"/>
                        </a:lnSpc>
                        <a:spcAft>
                          <a:spcPts val="0"/>
                        </a:spcAft>
                      </a:pPr>
                      <a:r>
                        <a:rPr lang="en-GB" sz="1000">
                          <a:solidFill>
                            <a:schemeClr val="tx1"/>
                          </a:solidFill>
                          <a:effectLst/>
                        </a:rPr>
                        <a:t>Q08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am optimistic about my life with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34%</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997722096"/>
                  </a:ext>
                </a:extLst>
              </a:tr>
              <a:tr h="279546">
                <a:tc>
                  <a:txBody>
                    <a:bodyPr/>
                    <a:lstStyle/>
                    <a:p>
                      <a:pPr>
                        <a:lnSpc>
                          <a:spcPct val="107000"/>
                        </a:lnSpc>
                        <a:spcAft>
                          <a:spcPts val="0"/>
                        </a:spcAft>
                      </a:pPr>
                      <a:r>
                        <a:rPr lang="en-GB" sz="1000">
                          <a:solidFill>
                            <a:schemeClr val="tx1"/>
                          </a:solidFill>
                          <a:effectLst/>
                        </a:rPr>
                        <a:t>Q09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try to avoid physical contact or touching other people</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7%</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4061729013"/>
                  </a:ext>
                </a:extLst>
              </a:tr>
              <a:tr h="163075">
                <a:tc>
                  <a:txBody>
                    <a:bodyPr/>
                    <a:lstStyle/>
                    <a:p>
                      <a:pPr>
                        <a:lnSpc>
                          <a:spcPct val="107000"/>
                        </a:lnSpc>
                        <a:spcAft>
                          <a:spcPts val="0"/>
                        </a:spcAft>
                      </a:pPr>
                      <a:r>
                        <a:rPr lang="en-GB" sz="1000">
                          <a:solidFill>
                            <a:schemeClr val="tx1"/>
                          </a:solidFill>
                          <a:effectLst/>
                        </a:rPr>
                        <a:t>Q10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struggle with my appearance</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968446670"/>
                  </a:ext>
                </a:extLst>
              </a:tr>
              <a:tr h="163075">
                <a:tc>
                  <a:txBody>
                    <a:bodyPr/>
                    <a:lstStyle/>
                    <a:p>
                      <a:pPr>
                        <a:lnSpc>
                          <a:spcPct val="107000"/>
                        </a:lnSpc>
                        <a:spcAft>
                          <a:spcPts val="0"/>
                        </a:spcAft>
                      </a:pPr>
                      <a:r>
                        <a:rPr lang="en-GB" sz="1000">
                          <a:solidFill>
                            <a:schemeClr val="tx1"/>
                          </a:solidFill>
                          <a:effectLst/>
                        </a:rPr>
                        <a:t>Q11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am a relaxed person</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50%</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388381728"/>
                  </a:ext>
                </a:extLst>
              </a:tr>
              <a:tr h="163075">
                <a:tc>
                  <a:txBody>
                    <a:bodyPr/>
                    <a:lstStyle/>
                    <a:p>
                      <a:pPr>
                        <a:lnSpc>
                          <a:spcPct val="107000"/>
                        </a:lnSpc>
                        <a:spcAft>
                          <a:spcPts val="0"/>
                        </a:spcAft>
                      </a:pPr>
                      <a:r>
                        <a:rPr lang="en-GB" sz="1000">
                          <a:solidFill>
                            <a:schemeClr val="tx1"/>
                          </a:solidFill>
                          <a:effectLst/>
                        </a:rPr>
                        <a:t>Q12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My eczema makes me angry</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28%</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1235629149"/>
                  </a:ext>
                </a:extLst>
              </a:tr>
              <a:tr h="163075">
                <a:tc>
                  <a:txBody>
                    <a:bodyPr/>
                    <a:lstStyle/>
                    <a:p>
                      <a:pPr>
                        <a:lnSpc>
                          <a:spcPct val="107000"/>
                        </a:lnSpc>
                        <a:spcAft>
                          <a:spcPts val="0"/>
                        </a:spcAft>
                      </a:pPr>
                      <a:r>
                        <a:rPr lang="en-GB" sz="1000">
                          <a:solidFill>
                            <a:schemeClr val="tx1"/>
                          </a:solidFill>
                          <a:effectLst/>
                        </a:rPr>
                        <a:t>Q13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I'm afraid of being rejected</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1275167897"/>
                  </a:ext>
                </a:extLst>
              </a:tr>
              <a:tr h="163075">
                <a:tc>
                  <a:txBody>
                    <a:bodyPr/>
                    <a:lstStyle/>
                    <a:p>
                      <a:pPr>
                        <a:lnSpc>
                          <a:spcPct val="107000"/>
                        </a:lnSpc>
                        <a:spcAft>
                          <a:spcPts val="0"/>
                        </a:spcAft>
                      </a:pPr>
                      <a:r>
                        <a:rPr lang="en-GB" sz="1000">
                          <a:solidFill>
                            <a:schemeClr val="tx1"/>
                          </a:solidFill>
                          <a:effectLst/>
                        </a:rPr>
                        <a:t>Q14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am a well-rounded person</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981881896"/>
                  </a:ext>
                </a:extLst>
              </a:tr>
              <a:tr h="163075">
                <a:tc>
                  <a:txBody>
                    <a:bodyPr/>
                    <a:lstStyle/>
                    <a:p>
                      <a:pPr>
                        <a:lnSpc>
                          <a:spcPct val="107000"/>
                        </a:lnSpc>
                        <a:spcAft>
                          <a:spcPts val="0"/>
                        </a:spcAft>
                      </a:pPr>
                      <a:r>
                        <a:rPr lang="en-GB" sz="1000">
                          <a:solidFill>
                            <a:schemeClr val="tx1"/>
                          </a:solidFill>
                          <a:effectLst/>
                        </a:rPr>
                        <a:t>Q15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guilty about scratching</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28%</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439283269"/>
                  </a:ext>
                </a:extLst>
              </a:tr>
              <a:tr h="163075">
                <a:tc>
                  <a:txBody>
                    <a:bodyPr/>
                    <a:lstStyle/>
                    <a:p>
                      <a:pPr>
                        <a:lnSpc>
                          <a:spcPct val="107000"/>
                        </a:lnSpc>
                        <a:spcAft>
                          <a:spcPts val="0"/>
                        </a:spcAft>
                      </a:pPr>
                      <a:r>
                        <a:rPr lang="en-GB" sz="1000">
                          <a:solidFill>
                            <a:schemeClr val="tx1"/>
                          </a:solidFill>
                          <a:effectLst/>
                        </a:rPr>
                        <a:t>Q16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have difficulties concentrating</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23%</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682941039"/>
                  </a:ext>
                </a:extLst>
              </a:tr>
              <a:tr h="163075">
                <a:tc>
                  <a:txBody>
                    <a:bodyPr/>
                    <a:lstStyle/>
                    <a:p>
                      <a:pPr>
                        <a:lnSpc>
                          <a:spcPct val="107000"/>
                        </a:lnSpc>
                        <a:spcAft>
                          <a:spcPts val="0"/>
                        </a:spcAft>
                      </a:pPr>
                      <a:r>
                        <a:rPr lang="en-GB" sz="1000">
                          <a:solidFill>
                            <a:schemeClr val="tx1"/>
                          </a:solidFill>
                          <a:effectLst/>
                        </a:rPr>
                        <a:t>Q17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I'm in control of my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47%</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0%</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227221301"/>
                  </a:ext>
                </a:extLst>
              </a:tr>
              <a:tr h="163075">
                <a:tc>
                  <a:txBody>
                    <a:bodyPr/>
                    <a:lstStyle/>
                    <a:p>
                      <a:pPr>
                        <a:lnSpc>
                          <a:spcPct val="107000"/>
                        </a:lnSpc>
                        <a:spcAft>
                          <a:spcPts val="0"/>
                        </a:spcAft>
                      </a:pPr>
                      <a:r>
                        <a:rPr lang="en-GB" sz="1000">
                          <a:solidFill>
                            <a:schemeClr val="tx1"/>
                          </a:solidFill>
                          <a:effectLst/>
                        </a:rPr>
                        <a:t>Q18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sad about having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34%</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538124165"/>
                  </a:ext>
                </a:extLst>
              </a:tr>
              <a:tr h="279546">
                <a:tc>
                  <a:txBody>
                    <a:bodyPr/>
                    <a:lstStyle/>
                    <a:p>
                      <a:pPr>
                        <a:lnSpc>
                          <a:spcPct val="107000"/>
                        </a:lnSpc>
                        <a:spcAft>
                          <a:spcPts val="0"/>
                        </a:spcAft>
                      </a:pPr>
                      <a:r>
                        <a:rPr lang="en-GB" sz="1000">
                          <a:solidFill>
                            <a:schemeClr val="tx1"/>
                          </a:solidFill>
                          <a:effectLst/>
                        </a:rPr>
                        <a:t>Q19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I can do what other people can do</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20%</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909342658"/>
                  </a:ext>
                </a:extLst>
              </a:tr>
              <a:tr h="279546">
                <a:tc>
                  <a:txBody>
                    <a:bodyPr/>
                    <a:lstStyle/>
                    <a:p>
                      <a:pPr>
                        <a:lnSpc>
                          <a:spcPct val="107000"/>
                        </a:lnSpc>
                        <a:spcAft>
                          <a:spcPts val="0"/>
                        </a:spcAft>
                      </a:pPr>
                      <a:r>
                        <a:rPr lang="en-GB" sz="1000">
                          <a:solidFill>
                            <a:schemeClr val="tx1"/>
                          </a:solidFill>
                          <a:effectLst/>
                        </a:rPr>
                        <a:t>Q20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worry about my life because of my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22%</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485942963"/>
                  </a:ext>
                </a:extLst>
              </a:tr>
              <a:tr h="279546">
                <a:tc>
                  <a:txBody>
                    <a:bodyPr/>
                    <a:lstStyle/>
                    <a:p>
                      <a:pPr>
                        <a:lnSpc>
                          <a:spcPct val="107000"/>
                        </a:lnSpc>
                        <a:spcAft>
                          <a:spcPts val="0"/>
                        </a:spcAft>
                      </a:pPr>
                      <a:r>
                        <a:rPr lang="en-GB" sz="1000">
                          <a:solidFill>
                            <a:schemeClr val="tx1"/>
                          </a:solidFill>
                          <a:effectLst/>
                        </a:rPr>
                        <a:t>Q21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embarrassed about my skin appearance</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37%</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849893950"/>
                  </a:ext>
                </a:extLst>
              </a:tr>
              <a:tr h="163075">
                <a:tc>
                  <a:txBody>
                    <a:bodyPr/>
                    <a:lstStyle/>
                    <a:p>
                      <a:pPr>
                        <a:lnSpc>
                          <a:spcPct val="107000"/>
                        </a:lnSpc>
                        <a:spcAft>
                          <a:spcPts val="0"/>
                        </a:spcAft>
                      </a:pPr>
                      <a:r>
                        <a:rPr lang="en-GB" sz="1000">
                          <a:solidFill>
                            <a:schemeClr val="tx1"/>
                          </a:solidFill>
                          <a:effectLst/>
                        </a:rPr>
                        <a:t>Q22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have no problem with intimacy</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26%</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404836486"/>
                  </a:ext>
                </a:extLst>
              </a:tr>
              <a:tr h="163075">
                <a:tc>
                  <a:txBody>
                    <a:bodyPr/>
                    <a:lstStyle/>
                    <a:p>
                      <a:pPr>
                        <a:lnSpc>
                          <a:spcPct val="107000"/>
                        </a:lnSpc>
                        <a:spcAft>
                          <a:spcPts val="0"/>
                        </a:spcAft>
                      </a:pPr>
                      <a:r>
                        <a:rPr lang="en-GB" sz="1000">
                          <a:solidFill>
                            <a:schemeClr val="tx1"/>
                          </a:solidFill>
                          <a:effectLst/>
                        </a:rPr>
                        <a:t>Q23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insecure</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41%</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807284266"/>
                  </a:ext>
                </a:extLst>
              </a:tr>
              <a:tr h="163075">
                <a:tc>
                  <a:txBody>
                    <a:bodyPr/>
                    <a:lstStyle/>
                    <a:p>
                      <a:pPr>
                        <a:lnSpc>
                          <a:spcPct val="107000"/>
                        </a:lnSpc>
                        <a:spcAft>
                          <a:spcPts val="0"/>
                        </a:spcAft>
                      </a:pPr>
                      <a:r>
                        <a:rPr lang="en-GB" sz="1000">
                          <a:solidFill>
                            <a:schemeClr val="tx1"/>
                          </a:solidFill>
                          <a:effectLst/>
                        </a:rPr>
                        <a:t>Q24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cope well with my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553357304"/>
                  </a:ext>
                </a:extLst>
              </a:tr>
              <a:tr h="279546">
                <a:tc>
                  <a:txBody>
                    <a:bodyPr/>
                    <a:lstStyle/>
                    <a:p>
                      <a:pPr>
                        <a:lnSpc>
                          <a:spcPct val="107000"/>
                        </a:lnSpc>
                        <a:spcAft>
                          <a:spcPts val="0"/>
                        </a:spcAft>
                      </a:pPr>
                      <a:r>
                        <a:rPr lang="en-GB" sz="1000">
                          <a:solidFill>
                            <a:schemeClr val="tx1"/>
                          </a:solidFill>
                          <a:effectLst/>
                        </a:rPr>
                        <a:t>Q25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trapped because of my eczema</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39%</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32%</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145447672"/>
                  </a:ext>
                </a:extLst>
              </a:tr>
              <a:tr h="272723">
                <a:tc>
                  <a:txBody>
                    <a:bodyPr/>
                    <a:lstStyle/>
                    <a:p>
                      <a:pPr>
                        <a:lnSpc>
                          <a:spcPct val="107000"/>
                        </a:lnSpc>
                        <a:spcAft>
                          <a:spcPts val="0"/>
                        </a:spcAft>
                      </a:pPr>
                      <a:r>
                        <a:rPr lang="en-GB" sz="1000">
                          <a:solidFill>
                            <a:schemeClr val="tx1"/>
                          </a:solidFill>
                          <a:effectLst/>
                        </a:rPr>
                        <a:t>Q26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feel I am good enough as a person</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42%</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13%</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4%</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2965611347"/>
                  </a:ext>
                </a:extLst>
              </a:tr>
              <a:tr h="279546">
                <a:tc>
                  <a:txBody>
                    <a:bodyPr/>
                    <a:lstStyle/>
                    <a:p>
                      <a:pPr>
                        <a:lnSpc>
                          <a:spcPct val="107000"/>
                        </a:lnSpc>
                        <a:spcAft>
                          <a:spcPts val="0"/>
                        </a:spcAft>
                      </a:pPr>
                      <a:r>
                        <a:rPr lang="en-GB" sz="1000">
                          <a:solidFill>
                            <a:schemeClr val="tx1"/>
                          </a:solidFill>
                          <a:effectLst/>
                        </a:rPr>
                        <a:t>Q27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 m afraid of being a burden to my relatives</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5%</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16%</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31%</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48%</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0%</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636775918"/>
                  </a:ext>
                </a:extLst>
              </a:tr>
              <a:tr h="163075">
                <a:tc>
                  <a:txBody>
                    <a:bodyPr/>
                    <a:lstStyle/>
                    <a:p>
                      <a:pPr>
                        <a:lnSpc>
                          <a:spcPct val="107000"/>
                        </a:lnSpc>
                        <a:spcAft>
                          <a:spcPts val="0"/>
                        </a:spcAft>
                      </a:pPr>
                      <a:r>
                        <a:rPr lang="en-GB" sz="1000">
                          <a:solidFill>
                            <a:schemeClr val="tx1"/>
                          </a:solidFill>
                          <a:effectLst/>
                        </a:rPr>
                        <a:t>Q28</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nSpc>
                          <a:spcPct val="107000"/>
                        </a:lnSpc>
                        <a:spcAft>
                          <a:spcPts val="0"/>
                        </a:spcAft>
                      </a:pPr>
                      <a:r>
                        <a:rPr lang="en-GB" sz="1000">
                          <a:solidFill>
                            <a:schemeClr val="tx1"/>
                          </a:solidFill>
                          <a:effectLst/>
                        </a:rPr>
                        <a:t>Itching drives me crazy</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20%</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37%</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29%</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a:solidFill>
                            <a:schemeClr val="tx1"/>
                          </a:solidFill>
                          <a:effectLst/>
                        </a:rPr>
                        <a:t>14%</a:t>
                      </a:r>
                      <a:endParaRPr lang="de-DE"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a:txBody>
                    <a:bodyPr/>
                    <a:lstStyle/>
                    <a:p>
                      <a:pPr algn="ctr">
                        <a:lnSpc>
                          <a:spcPct val="107000"/>
                        </a:lnSpc>
                        <a:spcAft>
                          <a:spcPts val="0"/>
                        </a:spcAft>
                      </a:pPr>
                      <a:r>
                        <a:rPr lang="en-GB" sz="1000" dirty="0">
                          <a:solidFill>
                            <a:schemeClr val="tx1"/>
                          </a:solidFill>
                          <a:effectLst/>
                        </a:rPr>
                        <a:t>0%</a:t>
                      </a:r>
                      <a:endParaRPr lang="de-D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extLst>
                  <a:ext uri="{0D108BD9-81ED-4DB2-BD59-A6C34878D82A}">
                    <a16:rowId xmlns:a16="http://schemas.microsoft.com/office/drawing/2014/main" xmlns="" val="3570583521"/>
                  </a:ext>
                </a:extLst>
              </a:tr>
              <a:tr h="358790">
                <a:tc gridSpan="7">
                  <a:txBody>
                    <a:bodyPr/>
                    <a:lstStyle/>
                    <a:p>
                      <a:pPr>
                        <a:lnSpc>
                          <a:spcPct val="107000"/>
                        </a:lnSpc>
                        <a:spcBef>
                          <a:spcPts val="600"/>
                        </a:spcBef>
                        <a:spcAft>
                          <a:spcPts val="600"/>
                        </a:spcAft>
                      </a:pPr>
                      <a:r>
                        <a:rPr lang="en-GB" sz="1100" dirty="0">
                          <a:effectLst/>
                        </a:rPr>
                        <a:t>* Although per design this answer category was not defined, it was inevitable when using telephone interviews in case people could or would not answer.</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919" marR="25919" marT="0" marB="0"/>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xmlns="" val="162016742"/>
                  </a:ext>
                </a:extLst>
              </a:tr>
            </a:tbl>
          </a:graphicData>
        </a:graphic>
      </p:graphicFrame>
    </p:spTree>
    <p:extLst>
      <p:ext uri="{BB962C8B-B14F-4D97-AF65-F5344CB8AC3E}">
        <p14:creationId xmlns:p14="http://schemas.microsoft.com/office/powerpoint/2010/main" val="2352485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112" y="1124744"/>
            <a:ext cx="8288344" cy="546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hteck 5"/>
          <p:cNvSpPr>
            <a:spLocks noChangeArrowheads="1"/>
          </p:cNvSpPr>
          <p:nvPr/>
        </p:nvSpPr>
        <p:spPr bwMode="auto">
          <a:xfrm>
            <a:off x="-36512" y="404664"/>
            <a:ext cx="9371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r>
              <a:rPr lang="en-GB" altLang="de-DE" sz="2800" b="1" dirty="0">
                <a:latin typeface="+mn-lt"/>
              </a:rPr>
              <a:t>The Atopic Eczema Score of Emotional Consequences (AESEC) </a:t>
            </a:r>
            <a:endParaRPr lang="de-DE" altLang="de-DE" sz="2800" dirty="0">
              <a:latin typeface="+mn-lt"/>
            </a:endParaRPr>
          </a:p>
        </p:txBody>
      </p:sp>
    </p:spTree>
    <p:extLst>
      <p:ext uri="{BB962C8B-B14F-4D97-AF65-F5344CB8AC3E}">
        <p14:creationId xmlns:p14="http://schemas.microsoft.com/office/powerpoint/2010/main" val="285788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3"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00" y="1420813"/>
            <a:ext cx="886460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p:cNvSpPr>
            <a:spLocks noChangeArrowheads="1"/>
          </p:cNvSpPr>
          <p:nvPr/>
        </p:nvSpPr>
        <p:spPr bwMode="auto">
          <a:xfrm>
            <a:off x="-36512" y="404664"/>
            <a:ext cx="9371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r>
              <a:rPr lang="en-GB" altLang="de-DE" sz="2800" b="1" dirty="0">
                <a:latin typeface="+mn-lt"/>
              </a:rPr>
              <a:t>The Atopic Eczema Score of Emotional Consequences (AESEC) </a:t>
            </a:r>
            <a:endParaRPr lang="de-DE" altLang="de-DE" sz="2800" dirty="0">
              <a:latin typeface="+mn-lt"/>
            </a:endParaRPr>
          </a:p>
        </p:txBody>
      </p:sp>
    </p:spTree>
    <p:extLst>
      <p:ext uri="{BB962C8B-B14F-4D97-AF65-F5344CB8AC3E}">
        <p14:creationId xmlns:p14="http://schemas.microsoft.com/office/powerpoint/2010/main" val="723730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title"/>
          </p:nvPr>
        </p:nvSpPr>
        <p:spPr>
          <a:xfrm>
            <a:off x="475925" y="250833"/>
            <a:ext cx="8136234" cy="513871"/>
          </a:xfrm>
        </p:spPr>
        <p:txBody>
          <a:bodyPr anchor="ctr">
            <a:noAutofit/>
          </a:bodyPr>
          <a:lstStyle/>
          <a:p>
            <a:pPr>
              <a:defRPr/>
            </a:pPr>
            <a:r>
              <a:rPr lang="de-DE" sz="2800" b="1" dirty="0"/>
              <a:t>Rating of AESEC Top2-Box </a:t>
            </a:r>
            <a:r>
              <a:rPr lang="de-DE" sz="2800" b="1" dirty="0" smtClean="0"/>
              <a:t>– </a:t>
            </a:r>
            <a:br>
              <a:rPr lang="de-DE" sz="2800" b="1" dirty="0" smtClean="0"/>
            </a:br>
            <a:r>
              <a:rPr lang="de-DE" sz="2800" b="1" dirty="0" smtClean="0"/>
              <a:t> </a:t>
            </a:r>
            <a:r>
              <a:rPr lang="de-DE" sz="2800" b="1" dirty="0" err="1"/>
              <a:t>clear</a:t>
            </a:r>
            <a:r>
              <a:rPr lang="de-DE" sz="2800" b="1" dirty="0"/>
              <a:t>/mild vs. moderate </a:t>
            </a:r>
            <a:r>
              <a:rPr lang="de-DE" sz="2800" b="1" dirty="0" err="1"/>
              <a:t>to</a:t>
            </a:r>
            <a:r>
              <a:rPr lang="de-DE" sz="2800" b="1" dirty="0"/>
              <a:t> </a:t>
            </a:r>
            <a:r>
              <a:rPr lang="de-DE" sz="2800" b="1" dirty="0" err="1"/>
              <a:t>very</a:t>
            </a:r>
            <a:r>
              <a:rPr lang="de-DE" sz="2800" b="1" dirty="0"/>
              <a:t> </a:t>
            </a:r>
            <a:r>
              <a:rPr lang="de-DE" sz="2800" b="1" dirty="0" err="1"/>
              <a:t>severe</a:t>
            </a:r>
            <a:r>
              <a:rPr lang="de-DE" sz="2800" b="1" dirty="0"/>
              <a:t> (POEM)</a:t>
            </a:r>
            <a:endParaRPr sz="2800" b="1" dirty="0"/>
          </a:p>
        </p:txBody>
      </p:sp>
      <p:sp>
        <p:nvSpPr>
          <p:cNvPr id="16" name="Rechteck 15"/>
          <p:cNvSpPr/>
          <p:nvPr/>
        </p:nvSpPr>
        <p:spPr>
          <a:xfrm>
            <a:off x="496096" y="1052736"/>
            <a:ext cx="8396384" cy="4812654"/>
          </a:xfrm>
          <a:prstGeom prst="rect">
            <a:avLst/>
          </a:prstGeom>
          <a:noFill/>
          <a:ln w="12700">
            <a:solidFill>
              <a:srgbClr val="AE0917"/>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de-DE" dirty="0"/>
          </a:p>
        </p:txBody>
      </p:sp>
      <p:sp>
        <p:nvSpPr>
          <p:cNvPr id="17" name="Text Box 17"/>
          <p:cNvSpPr txBox="1">
            <a:spLocks noChangeArrowheads="1"/>
          </p:cNvSpPr>
          <p:nvPr/>
        </p:nvSpPr>
        <p:spPr bwMode="auto">
          <a:xfrm>
            <a:off x="516425" y="5523510"/>
            <a:ext cx="7980011" cy="35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de-DE" sz="800" dirty="0">
                <a:latin typeface="Arial" panose="020B0604020202020204" pitchFamily="34" charset="0"/>
                <a:cs typeface="Arial" panose="020B0604020202020204" pitchFamily="34" charset="0"/>
              </a:rPr>
              <a:t>Q13. (AESEC) I will </a:t>
            </a:r>
            <a:r>
              <a:rPr lang="de-DE" sz="800" dirty="0" err="1">
                <a:latin typeface="Arial" panose="020B0604020202020204" pitchFamily="34" charset="0"/>
                <a:cs typeface="Arial" panose="020B0604020202020204" pitchFamily="34" charset="0"/>
              </a:rPr>
              <a:t>now</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read</a:t>
            </a:r>
            <a:r>
              <a:rPr lang="de-DE" sz="800" dirty="0">
                <a:latin typeface="Arial" panose="020B0604020202020204" pitchFamily="34" charset="0"/>
                <a:cs typeface="Arial" panose="020B0604020202020204" pitchFamily="34" charset="0"/>
              </a:rPr>
              <a:t> out a </a:t>
            </a:r>
            <a:r>
              <a:rPr lang="de-DE" sz="800" dirty="0" err="1">
                <a:latin typeface="Arial" panose="020B0604020202020204" pitchFamily="34" charset="0"/>
                <a:cs typeface="Arial" panose="020B0604020202020204" pitchFamily="34" charset="0"/>
              </a:rPr>
              <a:t>number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of</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aspects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that</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you</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may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feel</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apply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or</a:t>
            </a:r>
            <a:r>
              <a:rPr lang="de-DE" sz="800" dirty="0">
                <a:latin typeface="Arial" panose="020B0604020202020204" pitchFamily="34" charset="0"/>
                <a:cs typeface="Arial" panose="020B0604020202020204" pitchFamily="34" charset="0"/>
              </a:rPr>
              <a:t> do not </a:t>
            </a:r>
            <a:r>
              <a:rPr lang="de-DE" sz="800" dirty="0" err="1">
                <a:latin typeface="Arial" panose="020B0604020202020204" pitchFamily="34" charset="0"/>
                <a:cs typeface="Arial" panose="020B0604020202020204" pitchFamily="34" charset="0"/>
              </a:rPr>
              <a:t>apply</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to</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your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life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with</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Atopic</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Eczema</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Please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tell</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me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for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each</a:t>
            </a:r>
            <a:r>
              <a:rPr lang="de-DE" sz="800" dirty="0">
                <a:latin typeface="Arial" panose="020B0604020202020204" pitchFamily="34" charset="0"/>
                <a:cs typeface="Arial" panose="020B0604020202020204" pitchFamily="34" charset="0"/>
              </a:rPr>
              <a:t> individual </a:t>
            </a:r>
            <a:r>
              <a:rPr lang="de-DE" sz="800" dirty="0" err="1">
                <a:latin typeface="Arial" panose="020B0604020202020204" pitchFamily="34" charset="0"/>
                <a:cs typeface="Arial" panose="020B0604020202020204" pitchFamily="34" charset="0"/>
              </a:rPr>
              <a:t>aspect</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the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degree</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to</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which</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it</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applies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to</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your</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situation</a:t>
            </a:r>
            <a:r>
              <a:rPr lang="de-DE" sz="800" dirty="0">
                <a:latin typeface="Arial" panose="020B0604020202020204" pitchFamily="34" charset="0"/>
                <a:cs typeface="Arial" panose="020B0604020202020204" pitchFamily="34" charset="0"/>
              </a:rPr>
              <a:t>.</a:t>
            </a:r>
          </a:p>
        </p:txBody>
      </p:sp>
      <p:cxnSp>
        <p:nvCxnSpPr>
          <p:cNvPr id="18" name="Gerade Verbindung 17"/>
          <p:cNvCxnSpPr/>
          <p:nvPr/>
        </p:nvCxnSpPr>
        <p:spPr>
          <a:xfrm>
            <a:off x="516425" y="5523510"/>
            <a:ext cx="798001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2"/>
          </p:nvPr>
        </p:nvSpPr>
        <p:spPr/>
        <p:txBody>
          <a:bodyPr/>
          <a:lstStyle/>
          <a:p>
            <a:fld id="{DA21334D-761B-429B-A5CC-6A13255633F5}" type="slidenum">
              <a:rPr lang="de-DE" smtClean="0"/>
              <a:pPr/>
              <a:t>27</a:t>
            </a:fld>
            <a:endParaRPr lang="de-DE" dirty="0"/>
          </a:p>
        </p:txBody>
      </p:sp>
      <p:sp>
        <p:nvSpPr>
          <p:cNvPr id="3" name="Datumsplatzhalter 2"/>
          <p:cNvSpPr>
            <a:spLocks noGrp="1"/>
          </p:cNvSpPr>
          <p:nvPr>
            <p:ph type="dt" sz="half" idx="10"/>
          </p:nvPr>
        </p:nvSpPr>
        <p:spPr/>
        <p:txBody>
          <a:bodyPr/>
          <a:lstStyle/>
          <a:p>
            <a:fld id="{5F1C4F6A-8E3F-4A69-BA05-34900927F9CF}" type="datetime1">
              <a:rPr lang="de-DE" smtClean="0"/>
              <a:t>10.09.2018</a:t>
            </a:fld>
            <a:endParaRPr lang="de-DE" dirty="0"/>
          </a:p>
        </p:txBody>
      </p:sp>
      <p:sp>
        <p:nvSpPr>
          <p:cNvPr id="10" name="Rechteck 9"/>
          <p:cNvSpPr/>
          <p:nvPr/>
        </p:nvSpPr>
        <p:spPr>
          <a:xfrm>
            <a:off x="5436096" y="5874915"/>
            <a:ext cx="3476578"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Base: Clear/mild (n=648), moderate </a:t>
            </a:r>
            <a:r>
              <a:rPr lang="de-DE" sz="900" dirty="0" err="1">
                <a:latin typeface="Century Gothic" panose="020B0502020202020204" pitchFamily="34" charset="0"/>
              </a:rPr>
              <a:t>to</a:t>
            </a:r>
            <a:r>
              <a:rPr lang="de-DE" sz="900" dirty="0">
                <a:latin typeface="Century Gothic" panose="020B0502020202020204" pitchFamily="34" charset="0"/>
              </a:rPr>
              <a:t> </a:t>
            </a:r>
            <a:r>
              <a:rPr lang="de-DE" sz="900" dirty="0" err="1">
                <a:latin typeface="Century Gothic" panose="020B0502020202020204" pitchFamily="34" charset="0"/>
              </a:rPr>
              <a:t>severe</a:t>
            </a:r>
            <a:r>
              <a:rPr lang="de-DE" sz="900" dirty="0">
                <a:latin typeface="Century Gothic" panose="020B0502020202020204" pitchFamily="34" charset="0"/>
              </a:rPr>
              <a:t> (n=541)</a:t>
            </a:r>
          </a:p>
        </p:txBody>
      </p:sp>
      <p:graphicFrame>
        <p:nvGraphicFramePr>
          <p:cNvPr id="11" name="Diagramm 10"/>
          <p:cNvGraphicFramePr/>
          <p:nvPr>
            <p:extLst>
              <p:ext uri="{D42A27DB-BD31-4B8C-83A1-F6EECF244321}">
                <p14:modId xmlns:p14="http://schemas.microsoft.com/office/powerpoint/2010/main" val="3667517612"/>
              </p:ext>
            </p:extLst>
          </p:nvPr>
        </p:nvGraphicFramePr>
        <p:xfrm>
          <a:off x="1475656" y="1248332"/>
          <a:ext cx="4802299" cy="422301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feld 11"/>
          <p:cNvSpPr txBox="1"/>
          <p:nvPr/>
        </p:nvSpPr>
        <p:spPr>
          <a:xfrm rot="16200000">
            <a:off x="533263" y="1935814"/>
            <a:ext cx="756084" cy="307777"/>
          </a:xfrm>
          <a:prstGeom prst="rect">
            <a:avLst/>
          </a:prstGeom>
          <a:solidFill>
            <a:srgbClr val="ADC6E5"/>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DE" sz="1400" b="1" dirty="0" err="1">
                <a:cs typeface="Arial" panose="020B0604020202020204" pitchFamily="34" charset="0"/>
              </a:rPr>
              <a:t>Self</a:t>
            </a:r>
            <a:endParaRPr lang="de-DE" sz="1400" b="1" dirty="0">
              <a:cs typeface="Arial" panose="020B0604020202020204" pitchFamily="34" charset="0"/>
            </a:endParaRPr>
          </a:p>
        </p:txBody>
      </p:sp>
      <p:sp>
        <p:nvSpPr>
          <p:cNvPr id="13" name="Textfeld 12"/>
          <p:cNvSpPr txBox="1"/>
          <p:nvPr/>
        </p:nvSpPr>
        <p:spPr>
          <a:xfrm rot="16200000">
            <a:off x="533263" y="4568112"/>
            <a:ext cx="756084" cy="307777"/>
          </a:xfrm>
          <a:prstGeom prst="rect">
            <a:avLst/>
          </a:prstGeom>
          <a:solidFill>
            <a:schemeClr val="bg1">
              <a:lumMod val="5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de-DE" sz="1400" b="1" dirty="0">
                <a:cs typeface="Arial" panose="020B0604020202020204" pitchFamily="34" charset="0"/>
              </a:rPr>
              <a:t>Coping</a:t>
            </a:r>
          </a:p>
        </p:txBody>
      </p:sp>
      <p:sp>
        <p:nvSpPr>
          <p:cNvPr id="14" name="Textfeld 13"/>
          <p:cNvSpPr txBox="1"/>
          <p:nvPr/>
        </p:nvSpPr>
        <p:spPr>
          <a:xfrm rot="16200000">
            <a:off x="478142" y="3218122"/>
            <a:ext cx="866327" cy="307777"/>
          </a:xfrm>
          <a:prstGeom prst="rect">
            <a:avLst/>
          </a:prstGeom>
          <a:solidFill>
            <a:srgbClr val="4A7FB0"/>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de-DE" sz="1400" b="1" dirty="0" err="1">
                <a:latin typeface="+mj-lt"/>
                <a:cs typeface="Arial" panose="020B0604020202020204" pitchFamily="34" charset="0"/>
              </a:rPr>
              <a:t>External</a:t>
            </a:r>
            <a:endParaRPr lang="de-DE" sz="1400" b="1" dirty="0">
              <a:latin typeface="+mj-lt"/>
              <a:cs typeface="Arial" panose="020B0604020202020204" pitchFamily="34" charset="0"/>
            </a:endParaRPr>
          </a:p>
        </p:txBody>
      </p:sp>
    </p:spTree>
    <p:extLst>
      <p:ext uri="{BB962C8B-B14F-4D97-AF65-F5344CB8AC3E}">
        <p14:creationId xmlns:p14="http://schemas.microsoft.com/office/powerpoint/2010/main" val="410120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Inhaltsplatzhalter 9"/>
          <p:cNvGraphicFramePr>
            <a:graphicFrameLocks noChangeAspect="1"/>
          </p:cNvGraphicFramePr>
          <p:nvPr>
            <p:extLst>
              <p:ext uri="{D42A27DB-BD31-4B8C-83A1-F6EECF244321}">
                <p14:modId xmlns:p14="http://schemas.microsoft.com/office/powerpoint/2010/main" val="2073862702"/>
              </p:ext>
            </p:extLst>
          </p:nvPr>
        </p:nvGraphicFramePr>
        <p:xfrm>
          <a:off x="503548" y="1880828"/>
          <a:ext cx="8172908" cy="3960406"/>
        </p:xfrm>
        <a:graphic>
          <a:graphicData uri="http://schemas.openxmlformats.org/drawingml/2006/chart">
            <c:chart xmlns:c="http://schemas.openxmlformats.org/drawingml/2006/chart" xmlns:r="http://schemas.openxmlformats.org/officeDocument/2006/relationships" r:id="rId3"/>
          </a:graphicData>
        </a:graphic>
      </p:graphicFrame>
      <p:sp>
        <p:nvSpPr>
          <p:cNvPr id="6" name="Foliennummernplatzhalter 5"/>
          <p:cNvSpPr>
            <a:spLocks noGrp="1"/>
          </p:cNvSpPr>
          <p:nvPr>
            <p:ph type="sldNum" sz="quarter" idx="12"/>
          </p:nvPr>
        </p:nvSpPr>
        <p:spPr/>
        <p:txBody>
          <a:bodyPr/>
          <a:lstStyle/>
          <a:p>
            <a:fld id="{DA21334D-761B-429B-A5CC-6A13255633F5}" type="slidenum">
              <a:rPr lang="de-DE" smtClean="0"/>
              <a:pPr/>
              <a:t>28</a:t>
            </a:fld>
            <a:endParaRPr lang="de-DE" dirty="0"/>
          </a:p>
        </p:txBody>
      </p:sp>
      <p:sp>
        <p:nvSpPr>
          <p:cNvPr id="27" name="Titel 1"/>
          <p:cNvSpPr>
            <a:spLocks noGrp="1"/>
          </p:cNvSpPr>
          <p:nvPr>
            <p:ph type="title" idx="4294967295"/>
          </p:nvPr>
        </p:nvSpPr>
        <p:spPr>
          <a:xfrm>
            <a:off x="539552" y="332656"/>
            <a:ext cx="8496944" cy="466725"/>
          </a:xfrm>
          <a:prstGeom prst="rect">
            <a:avLst/>
          </a:prstGeom>
        </p:spPr>
        <p:txBody>
          <a:bodyPr>
            <a:noAutofit/>
          </a:bodyPr>
          <a:lstStyle/>
          <a:p>
            <a:pPr algn="just"/>
            <a:r>
              <a:rPr lang="de-DE" sz="2800" b="1" dirty="0" smtClean="0">
                <a:latin typeface="+mn-lt"/>
                <a:ea typeface="Gotham Bold" charset="0"/>
                <a:cs typeface="Gotham Bold" charset="0"/>
              </a:rPr>
              <a:t>AESEC vs. </a:t>
            </a:r>
            <a:r>
              <a:rPr lang="de-DE" sz="2800" b="1" dirty="0" err="1" smtClean="0">
                <a:latin typeface="+mn-lt"/>
                <a:ea typeface="Gotham Bold" charset="0"/>
                <a:cs typeface="Gotham Bold" charset="0"/>
              </a:rPr>
              <a:t>Current</a:t>
            </a:r>
            <a:r>
              <a:rPr lang="de-DE" sz="2800" b="1" dirty="0" smtClean="0">
                <a:latin typeface="+mn-lt"/>
                <a:ea typeface="Gotham Bold" charset="0"/>
                <a:cs typeface="Gotham Bold" charset="0"/>
              </a:rPr>
              <a:t> </a:t>
            </a:r>
            <a:r>
              <a:rPr lang="de-DE" sz="2800" b="1" dirty="0" err="1" smtClean="0">
                <a:latin typeface="+mn-lt"/>
                <a:ea typeface="Gotham Bold" charset="0"/>
                <a:cs typeface="Gotham Bold" charset="0"/>
              </a:rPr>
              <a:t>self-reported</a:t>
            </a:r>
            <a:r>
              <a:rPr lang="de-DE" sz="2800" b="1" dirty="0" smtClean="0">
                <a:latin typeface="+mn-lt"/>
                <a:ea typeface="Gotham Bold" charset="0"/>
                <a:cs typeface="Gotham Bold" charset="0"/>
              </a:rPr>
              <a:t> </a:t>
            </a:r>
            <a:r>
              <a:rPr lang="de-DE" sz="2800" b="1" dirty="0" err="1" smtClean="0">
                <a:latin typeface="+mn-lt"/>
                <a:ea typeface="Gotham Bold" charset="0"/>
                <a:cs typeface="Gotham Bold" charset="0"/>
              </a:rPr>
              <a:t>severity</a:t>
            </a:r>
            <a:r>
              <a:rPr lang="de-DE" sz="2800" b="1" dirty="0" smtClean="0">
                <a:latin typeface="+mn-lt"/>
                <a:ea typeface="Gotham Bold" charset="0"/>
                <a:cs typeface="Gotham Bold" charset="0"/>
              </a:rPr>
              <a:t> of </a:t>
            </a:r>
            <a:r>
              <a:rPr lang="de-DE" sz="2800" b="1" dirty="0" err="1" smtClean="0">
                <a:latin typeface="+mn-lt"/>
                <a:ea typeface="Gotham Bold" charset="0"/>
                <a:cs typeface="Gotham Bold" charset="0"/>
              </a:rPr>
              <a:t>eczema</a:t>
            </a:r>
            <a:endParaRPr lang="de-DE" sz="2800" b="1" dirty="0">
              <a:latin typeface="+mn-lt"/>
              <a:ea typeface="Gotham Bold" charset="0"/>
              <a:cs typeface="Gotham Bold" charset="0"/>
            </a:endParaRPr>
          </a:p>
        </p:txBody>
      </p:sp>
      <p:sp>
        <p:nvSpPr>
          <p:cNvPr id="38" name="Fußzeilenplatzhalter 7"/>
          <p:cNvSpPr>
            <a:spLocks noGrp="1"/>
          </p:cNvSpPr>
          <p:nvPr>
            <p:ph type="ftr" sz="quarter" idx="11"/>
          </p:nvPr>
        </p:nvSpPr>
        <p:spPr>
          <a:xfrm>
            <a:off x="3640025" y="6356352"/>
            <a:ext cx="1904083" cy="365125"/>
          </a:xfrm>
        </p:spPr>
        <p:txBody>
          <a:bodyPr/>
          <a:lstStyle/>
          <a:p>
            <a:pPr algn="ctr"/>
            <a:r>
              <a:rPr lang="de-DE" dirty="0" err="1" smtClean="0"/>
              <a:t>Atopic</a:t>
            </a:r>
            <a:r>
              <a:rPr lang="de-DE" dirty="0" smtClean="0"/>
              <a:t> </a:t>
            </a:r>
            <a:r>
              <a:rPr lang="de-DE" dirty="0" err="1" smtClean="0"/>
              <a:t>Eczema</a:t>
            </a:r>
            <a:r>
              <a:rPr lang="de-DE" dirty="0" smtClean="0"/>
              <a:t> Study </a:t>
            </a:r>
            <a:r>
              <a:rPr lang="en-US" dirty="0" smtClean="0"/>
              <a:t>EFA</a:t>
            </a:r>
            <a:endParaRPr lang="en-US" dirty="0"/>
          </a:p>
        </p:txBody>
      </p:sp>
      <p:sp>
        <p:nvSpPr>
          <p:cNvPr id="10" name="Textfeld 9"/>
          <p:cNvSpPr txBox="1"/>
          <p:nvPr/>
        </p:nvSpPr>
        <p:spPr>
          <a:xfrm>
            <a:off x="2195736" y="1844824"/>
            <a:ext cx="4860540" cy="307777"/>
          </a:xfrm>
          <a:prstGeom prst="rect">
            <a:avLst/>
          </a:prstGeom>
          <a:noFill/>
        </p:spPr>
        <p:txBody>
          <a:bodyPr wrap="square" rtlCol="0">
            <a:spAutoFit/>
          </a:bodyPr>
          <a:lstStyle/>
          <a:p>
            <a:pPr algn="ctr"/>
            <a:r>
              <a:rPr lang="de-DE" sz="1400" b="1" dirty="0" smtClean="0"/>
              <a:t>AESEC Scoring</a:t>
            </a:r>
            <a:endParaRPr lang="de-DE" sz="1400" b="1" dirty="0"/>
          </a:p>
        </p:txBody>
      </p:sp>
      <p:sp>
        <p:nvSpPr>
          <p:cNvPr id="9" name="TextBox 12"/>
          <p:cNvSpPr txBox="1"/>
          <p:nvPr/>
        </p:nvSpPr>
        <p:spPr>
          <a:xfrm>
            <a:off x="359283" y="1160748"/>
            <a:ext cx="8425185" cy="396044"/>
          </a:xfrm>
          <a:prstGeom prst="rect">
            <a:avLst/>
          </a:prstGeom>
          <a:noFill/>
        </p:spPr>
        <p:txBody>
          <a:bodyPr wrap="square" lIns="0" tIns="0" rIns="0" numCol="1" spcCol="360000" rtlCol="0">
            <a:normAutofit/>
          </a:bodyPr>
          <a:lstStyle/>
          <a:p>
            <a:r>
              <a:rPr lang="en-US" sz="1600" b="1" i="1" dirty="0" smtClean="0">
                <a:solidFill>
                  <a:srgbClr val="4A7FB0"/>
                </a:solidFill>
                <a:latin typeface="Gotham Medium" charset="0"/>
                <a:ea typeface="Gotham Medium" charset="0"/>
                <a:cs typeface="Gotham Medium" charset="0"/>
              </a:rPr>
              <a:t>Emotional impact correlates with current severity</a:t>
            </a:r>
            <a:endParaRPr lang="en-US" sz="1400" dirty="0">
              <a:solidFill>
                <a:schemeClr val="bg2">
                  <a:lumMod val="25000"/>
                </a:schemeClr>
              </a:solidFill>
              <a:latin typeface="Gotham Medium" charset="0"/>
              <a:ea typeface="Gotham Medium" charset="0"/>
              <a:cs typeface="Gotham Medium" charset="0"/>
            </a:endParaRPr>
          </a:p>
        </p:txBody>
      </p:sp>
      <p:sp>
        <p:nvSpPr>
          <p:cNvPr id="11" name="Rechteck 10"/>
          <p:cNvSpPr/>
          <p:nvPr/>
        </p:nvSpPr>
        <p:spPr>
          <a:xfrm>
            <a:off x="7000078" y="5594435"/>
            <a:ext cx="1892402" cy="246833"/>
          </a:xfrm>
          <a:prstGeom prst="rect">
            <a:avLst/>
          </a:prstGeom>
        </p:spPr>
        <p:txBody>
          <a:bodyPr wrap="square" lIns="107287" tIns="53643" rIns="107287" bIns="53643">
            <a:spAutoFit/>
          </a:bodyPr>
          <a:lstStyle/>
          <a:p>
            <a:pPr algn="r">
              <a:spcBef>
                <a:spcPct val="50000"/>
              </a:spcBef>
            </a:pPr>
            <a:r>
              <a:rPr lang="de-DE" sz="900" dirty="0">
                <a:latin typeface="Calibri" panose="020F0502020204030204" pitchFamily="34" charset="0"/>
              </a:rPr>
              <a:t>Base: total, </a:t>
            </a:r>
            <a:r>
              <a:rPr lang="de-DE" sz="900" dirty="0" smtClean="0">
                <a:latin typeface="Calibri" panose="020F0502020204030204" pitchFamily="34" charset="0"/>
              </a:rPr>
              <a:t>n=1.189</a:t>
            </a:r>
            <a:endParaRPr lang="de-DE" sz="900" dirty="0">
              <a:latin typeface="Calibri" panose="020F0502020204030204" pitchFamily="34" charset="0"/>
            </a:endParaRPr>
          </a:p>
        </p:txBody>
      </p:sp>
      <p:sp>
        <p:nvSpPr>
          <p:cNvPr id="12" name="Textfeld 11"/>
          <p:cNvSpPr txBox="1"/>
          <p:nvPr/>
        </p:nvSpPr>
        <p:spPr>
          <a:xfrm>
            <a:off x="7775348" y="5769260"/>
            <a:ext cx="1117132" cy="230832"/>
          </a:xfrm>
          <a:prstGeom prst="rect">
            <a:avLst/>
          </a:prstGeom>
          <a:noFill/>
        </p:spPr>
        <p:txBody>
          <a:bodyPr wrap="square" rtlCol="0">
            <a:spAutoFit/>
          </a:bodyPr>
          <a:lstStyle/>
          <a:p>
            <a:r>
              <a:rPr lang="de-DE" sz="900" dirty="0" err="1" smtClean="0">
                <a:solidFill>
                  <a:srgbClr val="4490CE"/>
                </a:solidFill>
                <a:latin typeface="Calibri"/>
                <a:cs typeface="Calibri"/>
              </a:rPr>
              <a:t>Figures</a:t>
            </a:r>
            <a:r>
              <a:rPr lang="de-DE" sz="900" dirty="0" smtClean="0">
                <a:solidFill>
                  <a:srgbClr val="4490CE"/>
                </a:solidFill>
                <a:latin typeface="Calibri"/>
                <a:cs typeface="Calibri"/>
              </a:rPr>
              <a:t> in %</a:t>
            </a:r>
            <a:endParaRPr lang="de-DE" sz="900" dirty="0">
              <a:solidFill>
                <a:srgbClr val="4490CE"/>
              </a:solidFill>
              <a:latin typeface="Calibri"/>
              <a:cs typeface="Calibri"/>
            </a:endParaRPr>
          </a:p>
        </p:txBody>
      </p:sp>
    </p:spTree>
    <p:extLst>
      <p:ext uri="{BB962C8B-B14F-4D97-AF65-F5344CB8AC3E}">
        <p14:creationId xmlns:p14="http://schemas.microsoft.com/office/powerpoint/2010/main" val="33728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 13" descr="Fotolia_182546256_XS.jpg"/>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0" y="1124743"/>
            <a:ext cx="9144000" cy="6103189"/>
          </a:xfrm>
          <a:prstGeom prst="rect">
            <a:avLst/>
          </a:prstGeom>
        </p:spPr>
      </p:pic>
      <p:sp>
        <p:nvSpPr>
          <p:cNvPr id="2" name="Foliennummernplatzhalter 1"/>
          <p:cNvSpPr>
            <a:spLocks noGrp="1"/>
          </p:cNvSpPr>
          <p:nvPr>
            <p:ph type="sldNum" sz="quarter" idx="12"/>
          </p:nvPr>
        </p:nvSpPr>
        <p:spPr/>
        <p:txBody>
          <a:bodyPr/>
          <a:lstStyle/>
          <a:p>
            <a:fld id="{DA21334D-761B-429B-A5CC-6A13255633F5}" type="slidenum">
              <a:rPr lang="de-DE" smtClean="0"/>
              <a:pPr/>
              <a:t>29</a:t>
            </a:fld>
            <a:endParaRPr lang="de-DE" dirty="0"/>
          </a:p>
        </p:txBody>
      </p:sp>
      <p:sp>
        <p:nvSpPr>
          <p:cNvPr id="44" name="Titel 43"/>
          <p:cNvSpPr>
            <a:spLocks noGrp="1"/>
          </p:cNvSpPr>
          <p:nvPr>
            <p:ph type="title" idx="4294967295"/>
          </p:nvPr>
        </p:nvSpPr>
        <p:spPr>
          <a:xfrm>
            <a:off x="1547664" y="260648"/>
            <a:ext cx="6513512" cy="514350"/>
          </a:xfrm>
          <a:prstGeom prst="rect">
            <a:avLst/>
          </a:prstGeom>
        </p:spPr>
        <p:txBody>
          <a:bodyPr anchor="ctr">
            <a:noAutofit/>
          </a:bodyPr>
          <a:lstStyle/>
          <a:p>
            <a:pPr marL="0">
              <a:defRPr/>
            </a:pPr>
            <a:r>
              <a:rPr lang="de-DE" sz="2800" b="1" dirty="0" smtClean="0">
                <a:latin typeface="+mn-lt"/>
                <a:ea typeface="Gotham Bold" charset="0"/>
                <a:cs typeface="Gotham Bold" charset="0"/>
              </a:rPr>
              <a:t>Impact of AE on </a:t>
            </a:r>
            <a:r>
              <a:rPr lang="de-DE" sz="2800" b="1" dirty="0" err="1" smtClean="0">
                <a:latin typeface="+mn-lt"/>
                <a:ea typeface="Gotham Bold" charset="0"/>
                <a:cs typeface="Gotham Bold" charset="0"/>
              </a:rPr>
              <a:t>ability</a:t>
            </a:r>
            <a:r>
              <a:rPr lang="de-DE" sz="2800" b="1" dirty="0" smtClean="0">
                <a:latin typeface="+mn-lt"/>
                <a:ea typeface="Gotham Bold" charset="0"/>
                <a:cs typeface="Gotham Bold" charset="0"/>
              </a:rPr>
              <a:t> </a:t>
            </a:r>
            <a:r>
              <a:rPr lang="de-DE" sz="2800" b="1" dirty="0" err="1" smtClean="0">
                <a:latin typeface="+mn-lt"/>
                <a:ea typeface="Gotham Bold" charset="0"/>
                <a:cs typeface="Gotham Bold" charset="0"/>
              </a:rPr>
              <a:t>to</a:t>
            </a:r>
            <a:r>
              <a:rPr lang="de-DE" sz="2800" b="1" dirty="0" smtClean="0">
                <a:latin typeface="+mn-lt"/>
                <a:ea typeface="Gotham Bold" charset="0"/>
                <a:cs typeface="Gotham Bold" charset="0"/>
              </a:rPr>
              <a:t> </a:t>
            </a:r>
            <a:r>
              <a:rPr lang="de-DE" sz="2800" b="1" dirty="0" err="1" smtClean="0">
                <a:latin typeface="+mn-lt"/>
                <a:ea typeface="Gotham Bold" charset="0"/>
                <a:cs typeface="Gotham Bold" charset="0"/>
              </a:rPr>
              <a:t>face</a:t>
            </a:r>
            <a:r>
              <a:rPr lang="de-DE" sz="2800" b="1" dirty="0" smtClean="0">
                <a:latin typeface="+mn-lt"/>
                <a:ea typeface="Gotham Bold" charset="0"/>
                <a:cs typeface="Gotham Bold" charset="0"/>
              </a:rPr>
              <a:t> </a:t>
            </a:r>
            <a:r>
              <a:rPr lang="de-DE" sz="2800" b="1" dirty="0" err="1" smtClean="0">
                <a:latin typeface="+mn-lt"/>
                <a:ea typeface="Gotham Bold" charset="0"/>
                <a:cs typeface="Gotham Bold" charset="0"/>
              </a:rPr>
              <a:t>life</a:t>
            </a:r>
            <a:endParaRPr lang="de-DE" sz="2800" b="1" dirty="0">
              <a:latin typeface="+mn-lt"/>
              <a:ea typeface="Gotham Bold" charset="0"/>
              <a:cs typeface="Gotham Bold" charset="0"/>
            </a:endParaRPr>
          </a:p>
        </p:txBody>
      </p:sp>
      <p:cxnSp>
        <p:nvCxnSpPr>
          <p:cNvPr id="18" name="Gerade Verbindung 17"/>
          <p:cNvCxnSpPr/>
          <p:nvPr/>
        </p:nvCxnSpPr>
        <p:spPr>
          <a:xfrm>
            <a:off x="516425" y="5949280"/>
            <a:ext cx="6347248" cy="0"/>
          </a:xfrm>
          <a:prstGeom prst="line">
            <a:avLst/>
          </a:prstGeom>
          <a:ln>
            <a:solidFill>
              <a:srgbClr val="4490CE"/>
            </a:solidFill>
          </a:ln>
        </p:spPr>
        <p:style>
          <a:lnRef idx="1">
            <a:schemeClr val="accent1"/>
          </a:lnRef>
          <a:fillRef idx="0">
            <a:schemeClr val="accent1"/>
          </a:fillRef>
          <a:effectRef idx="0">
            <a:schemeClr val="accent1"/>
          </a:effectRef>
          <a:fontRef idx="minor">
            <a:schemeClr val="tx1"/>
          </a:fontRef>
        </p:style>
      </p:cxnSp>
      <p:graphicFrame>
        <p:nvGraphicFramePr>
          <p:cNvPr id="15" name="Diagramm 14"/>
          <p:cNvGraphicFramePr/>
          <p:nvPr>
            <p:extLst>
              <p:ext uri="{D42A27DB-BD31-4B8C-83A1-F6EECF244321}">
                <p14:modId xmlns:p14="http://schemas.microsoft.com/office/powerpoint/2010/main" val="2259807523"/>
              </p:ext>
            </p:extLst>
          </p:nvPr>
        </p:nvGraphicFramePr>
        <p:xfrm>
          <a:off x="529955" y="1448780"/>
          <a:ext cx="4654113" cy="3852428"/>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hteck 11"/>
          <p:cNvSpPr/>
          <p:nvPr/>
        </p:nvSpPr>
        <p:spPr>
          <a:xfrm>
            <a:off x="6386050" y="5874915"/>
            <a:ext cx="1892402" cy="246833"/>
          </a:xfrm>
          <a:prstGeom prst="rect">
            <a:avLst/>
          </a:prstGeom>
        </p:spPr>
        <p:txBody>
          <a:bodyPr wrap="square" lIns="107287" tIns="53643" rIns="107287" bIns="53643">
            <a:spAutoFit/>
          </a:bodyPr>
          <a:lstStyle/>
          <a:p>
            <a:pPr algn="r">
              <a:spcBef>
                <a:spcPct val="50000"/>
              </a:spcBef>
            </a:pPr>
            <a:r>
              <a:rPr lang="de-DE" sz="900" dirty="0">
                <a:latin typeface="Calibri" panose="020F0502020204030204" pitchFamily="34" charset="0"/>
              </a:rPr>
              <a:t>Base: total, </a:t>
            </a:r>
            <a:r>
              <a:rPr lang="de-DE" sz="900" dirty="0" smtClean="0">
                <a:latin typeface="Calibri" panose="020F0502020204030204" pitchFamily="34" charset="0"/>
              </a:rPr>
              <a:t>n=1.189</a:t>
            </a:r>
            <a:endParaRPr lang="de-DE" sz="900" dirty="0">
              <a:latin typeface="Calibri" panose="020F0502020204030204" pitchFamily="34" charset="0"/>
            </a:endParaRPr>
          </a:p>
        </p:txBody>
      </p:sp>
      <p:sp>
        <p:nvSpPr>
          <p:cNvPr id="11" name="TextBox 12"/>
          <p:cNvSpPr txBox="1"/>
          <p:nvPr/>
        </p:nvSpPr>
        <p:spPr>
          <a:xfrm>
            <a:off x="5543351" y="1324502"/>
            <a:ext cx="3116648" cy="3801041"/>
          </a:xfrm>
          <a:prstGeom prst="rect">
            <a:avLst/>
          </a:prstGeom>
          <a:noFill/>
        </p:spPr>
        <p:txBody>
          <a:bodyPr wrap="square" lIns="0" tIns="0" rIns="0" numCol="1" spcCol="360000" rtlCol="0">
            <a:normAutofit/>
          </a:bodyPr>
          <a:lstStyle/>
          <a:p>
            <a:r>
              <a:rPr lang="en-US" sz="1400" b="1" dirty="0" smtClean="0">
                <a:solidFill>
                  <a:schemeClr val="bg2">
                    <a:lumMod val="25000"/>
                  </a:schemeClr>
                </a:solidFill>
                <a:latin typeface="Gotham Medium" charset="0"/>
                <a:ea typeface="Gotham Medium" charset="0"/>
                <a:cs typeface="Gotham Medium" charset="0"/>
              </a:rPr>
              <a:t>IMPACT ON ABILITY TO FACE LIFE</a:t>
            </a:r>
            <a:endParaRPr lang="en-US" sz="1400" b="1" dirty="0">
              <a:solidFill>
                <a:schemeClr val="bg2">
                  <a:lumMod val="25000"/>
                </a:schemeClr>
              </a:solidFill>
              <a:latin typeface="Gotham Medium" charset="0"/>
              <a:ea typeface="Gotham Medium" charset="0"/>
              <a:cs typeface="Gotham Medium" charset="0"/>
            </a:endParaRPr>
          </a:p>
          <a:p>
            <a:endParaRPr lang="en-US" sz="1400" dirty="0">
              <a:solidFill>
                <a:schemeClr val="bg2">
                  <a:lumMod val="25000"/>
                </a:schemeClr>
              </a:solidFill>
              <a:latin typeface="Gotham Medium" charset="0"/>
              <a:ea typeface="Gotham Medium" charset="0"/>
              <a:cs typeface="Gotham Medium" charset="0"/>
            </a:endParaRPr>
          </a:p>
          <a:p>
            <a:pPr marL="285750" indent="-285750" algn="just">
              <a:spcBef>
                <a:spcPct val="0"/>
              </a:spcBef>
              <a:buFont typeface="Arial"/>
              <a:buChar char="•"/>
            </a:pPr>
            <a:r>
              <a:rPr lang="en-US" sz="1300" dirty="0" smtClean="0">
                <a:solidFill>
                  <a:schemeClr val="bg2">
                    <a:lumMod val="25000"/>
                  </a:schemeClr>
                </a:solidFill>
                <a:latin typeface="Gotham Medium" charset="0"/>
                <a:ea typeface="Gotham Medium" charset="0"/>
                <a:cs typeface="Gotham Medium" charset="0"/>
              </a:rPr>
              <a:t>Overall, two thirds of respondents have experienced moments where the AE impacted their ability to face life. </a:t>
            </a:r>
          </a:p>
          <a:p>
            <a:pPr marL="285750" indent="-285750" algn="just">
              <a:spcBef>
                <a:spcPct val="0"/>
              </a:spcBef>
              <a:buFont typeface="Arial"/>
              <a:buChar char="•"/>
            </a:pPr>
            <a:r>
              <a:rPr lang="en-US" sz="1300" dirty="0" smtClean="0">
                <a:solidFill>
                  <a:schemeClr val="bg2">
                    <a:lumMod val="25000"/>
                  </a:schemeClr>
                </a:solidFill>
                <a:latin typeface="Gotham Medium" charset="0"/>
                <a:ea typeface="Gotham Medium" charset="0"/>
                <a:cs typeface="Gotham Medium" charset="0"/>
              </a:rPr>
              <a:t>Whereas 40% of sufferers had rather few moments, 28% were more affected and more often experienced depressing moments where the disease compromised on their will to live.  </a:t>
            </a:r>
            <a:endParaRPr lang="en-US" sz="1300" dirty="0">
              <a:solidFill>
                <a:schemeClr val="bg2">
                  <a:lumMod val="25000"/>
                </a:schemeClr>
              </a:solidFill>
              <a:latin typeface="Gotham Medium" charset="0"/>
              <a:ea typeface="Gotham Medium" charset="0"/>
              <a:cs typeface="Gotham Medium" charset="0"/>
            </a:endParaRPr>
          </a:p>
          <a:p>
            <a:endParaRPr lang="en-US" dirty="0">
              <a:solidFill>
                <a:schemeClr val="bg2">
                  <a:lumMod val="25000"/>
                </a:schemeClr>
              </a:solidFill>
              <a:latin typeface="Gotham Book" charset="0"/>
              <a:ea typeface="Gotham Book" charset="0"/>
              <a:cs typeface="Gotham Book" charset="0"/>
            </a:endParaRPr>
          </a:p>
          <a:p>
            <a:endParaRPr lang="en-US" sz="1000" dirty="0" smtClean="0">
              <a:solidFill>
                <a:schemeClr val="tx1">
                  <a:lumMod val="95000"/>
                  <a:lumOff val="5000"/>
                </a:schemeClr>
              </a:solidFill>
              <a:latin typeface="Gotham Book" charset="0"/>
              <a:ea typeface="Gotham Book" charset="0"/>
              <a:cs typeface="Gotham Book" charset="0"/>
            </a:endParaRPr>
          </a:p>
        </p:txBody>
      </p:sp>
      <p:sp>
        <p:nvSpPr>
          <p:cNvPr id="13" name="Fußzeilenplatzhalter 7"/>
          <p:cNvSpPr>
            <a:spLocks noGrp="1"/>
          </p:cNvSpPr>
          <p:nvPr>
            <p:ph type="ftr" sz="quarter" idx="11"/>
          </p:nvPr>
        </p:nvSpPr>
        <p:spPr>
          <a:xfrm>
            <a:off x="3640025" y="6356352"/>
            <a:ext cx="1904083" cy="365125"/>
          </a:xfrm>
        </p:spPr>
        <p:txBody>
          <a:bodyPr/>
          <a:lstStyle/>
          <a:p>
            <a:pPr algn="ctr"/>
            <a:r>
              <a:rPr lang="de-DE" dirty="0" err="1" smtClean="0"/>
              <a:t>Atopic</a:t>
            </a:r>
            <a:r>
              <a:rPr lang="de-DE" dirty="0" smtClean="0"/>
              <a:t> </a:t>
            </a:r>
            <a:r>
              <a:rPr lang="de-DE" dirty="0" err="1" smtClean="0"/>
              <a:t>Eczema</a:t>
            </a:r>
            <a:r>
              <a:rPr lang="de-DE" dirty="0" smtClean="0"/>
              <a:t> Study </a:t>
            </a:r>
            <a:r>
              <a:rPr lang="en-US" dirty="0" smtClean="0"/>
              <a:t>EFA</a:t>
            </a:r>
            <a:endParaRPr lang="en-US" dirty="0"/>
          </a:p>
        </p:txBody>
      </p:sp>
      <p:sp>
        <p:nvSpPr>
          <p:cNvPr id="19" name="Text Box 17"/>
          <p:cNvSpPr txBox="1">
            <a:spLocks noChangeArrowheads="1"/>
          </p:cNvSpPr>
          <p:nvPr/>
        </p:nvSpPr>
        <p:spPr bwMode="auto">
          <a:xfrm>
            <a:off x="411650" y="5949280"/>
            <a:ext cx="7980011" cy="23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en-GB" sz="800" dirty="0">
                <a:latin typeface="Calibri" panose="020F0502020204030204" pitchFamily="34" charset="0"/>
                <a:cs typeface="Arial"/>
              </a:rPr>
              <a:t>Q22.	When thinking about your life with atopic eczema, have there been moments when the disease compromised your ability to face life? </a:t>
            </a:r>
            <a:endParaRPr lang="de-DE" sz="800" dirty="0">
              <a:latin typeface="Calibri" panose="020F0502020204030204" pitchFamily="34" charset="0"/>
              <a:cs typeface="Arial"/>
            </a:endParaRPr>
          </a:p>
        </p:txBody>
      </p:sp>
      <p:sp>
        <p:nvSpPr>
          <p:cNvPr id="16" name="TextBox 12"/>
          <p:cNvSpPr txBox="1"/>
          <p:nvPr/>
        </p:nvSpPr>
        <p:spPr>
          <a:xfrm>
            <a:off x="359283" y="1160748"/>
            <a:ext cx="8425185" cy="684076"/>
          </a:xfrm>
          <a:prstGeom prst="rect">
            <a:avLst/>
          </a:prstGeom>
          <a:noFill/>
        </p:spPr>
        <p:txBody>
          <a:bodyPr wrap="square" lIns="0" tIns="0" rIns="0" numCol="1" spcCol="360000" rtlCol="0">
            <a:normAutofit/>
          </a:bodyPr>
          <a:lstStyle/>
          <a:p>
            <a:r>
              <a:rPr lang="en-US" sz="1600" b="1" i="1" dirty="0" smtClean="0">
                <a:solidFill>
                  <a:srgbClr val="4A7FB0"/>
                </a:solidFill>
                <a:latin typeface="Gotham Medium" charset="0"/>
                <a:ea typeface="Gotham Medium" charset="0"/>
                <a:cs typeface="Gotham Medium" charset="0"/>
              </a:rPr>
              <a:t>28% experienced some or more moments when AE </a:t>
            </a:r>
          </a:p>
          <a:p>
            <a:r>
              <a:rPr lang="en-US" sz="1600" b="1" i="1" dirty="0" smtClean="0">
                <a:solidFill>
                  <a:srgbClr val="4A7FB0"/>
                </a:solidFill>
                <a:latin typeface="Gotham Medium" charset="0"/>
                <a:ea typeface="Gotham Medium" charset="0"/>
                <a:cs typeface="Gotham Medium" charset="0"/>
              </a:rPr>
              <a:t>compromised on their ability to face life</a:t>
            </a:r>
            <a:endParaRPr lang="en-US" sz="1400" dirty="0">
              <a:solidFill>
                <a:schemeClr val="bg2">
                  <a:lumMod val="25000"/>
                </a:schemeClr>
              </a:solidFill>
              <a:latin typeface="Gotham Medium" charset="0"/>
              <a:ea typeface="Gotham Medium" charset="0"/>
              <a:cs typeface="Gotham Medium" charset="0"/>
            </a:endParaRPr>
          </a:p>
        </p:txBody>
      </p:sp>
    </p:spTree>
    <p:extLst>
      <p:ext uri="{BB962C8B-B14F-4D97-AF65-F5344CB8AC3E}">
        <p14:creationId xmlns:p14="http://schemas.microsoft.com/office/powerpoint/2010/main" val="7113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Foliennummernplatzhalter 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eaLnBrk="1" hangingPunct="1"/>
            <a:fld id="{075245D1-89BB-4B7E-8150-01345CDD8D7A}" type="slidenum">
              <a:rPr lang="de-DE" altLang="de-DE"/>
              <a:pPr eaLnBrk="1" hangingPunct="1"/>
              <a:t>3</a:t>
            </a:fld>
            <a:endParaRPr lang="de-DE" altLang="de-DE"/>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l="2373" t="1399" r="3995" b="2180"/>
          <a:stretch>
            <a:fillRect/>
          </a:stretch>
        </p:blipFill>
        <p:spPr bwMode="auto">
          <a:xfrm>
            <a:off x="4359275" y="115888"/>
            <a:ext cx="4749800" cy="667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6" name="Textfeld 1"/>
          <p:cNvSpPr txBox="1">
            <a:spLocks noChangeArrowheads="1"/>
          </p:cNvSpPr>
          <p:nvPr/>
        </p:nvSpPr>
        <p:spPr bwMode="auto">
          <a:xfrm>
            <a:off x="7885113" y="5489575"/>
            <a:ext cx="1279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eaLnBrk="1" hangingPunct="1"/>
            <a:r>
              <a:rPr lang="de-DE" altLang="de-DE" b="0">
                <a:solidFill>
                  <a:srgbClr val="FFFF00"/>
                </a:solidFill>
                <a:latin typeface="Calibri" pitchFamily="34" charset="0"/>
              </a:rPr>
              <a:t>Springer</a:t>
            </a:r>
          </a:p>
          <a:p>
            <a:pPr eaLnBrk="1" hangingPunct="1"/>
            <a:r>
              <a:rPr lang="de-DE" altLang="de-DE" b="0">
                <a:solidFill>
                  <a:srgbClr val="FFFF00"/>
                </a:solidFill>
                <a:latin typeface="Calibri" pitchFamily="34" charset="0"/>
              </a:rPr>
              <a:t>Berlin</a:t>
            </a:r>
          </a:p>
          <a:p>
            <a:pPr eaLnBrk="1" hangingPunct="1"/>
            <a:r>
              <a:rPr lang="de-DE" altLang="de-DE" b="0">
                <a:solidFill>
                  <a:srgbClr val="FFFF00"/>
                </a:solidFill>
                <a:latin typeface="Calibri" pitchFamily="34" charset="0"/>
              </a:rPr>
              <a:t>New York</a:t>
            </a:r>
          </a:p>
          <a:p>
            <a:pPr eaLnBrk="1" hangingPunct="1"/>
            <a:r>
              <a:rPr lang="de-DE" altLang="de-DE" b="0">
                <a:solidFill>
                  <a:srgbClr val="FFFF00"/>
                </a:solidFill>
                <a:latin typeface="Calibri" pitchFamily="34" charset="0"/>
              </a:rPr>
              <a:t>2016</a:t>
            </a:r>
          </a:p>
        </p:txBody>
      </p:sp>
      <p:sp>
        <p:nvSpPr>
          <p:cNvPr id="5" name="Rectangle 3"/>
          <p:cNvSpPr txBox="1">
            <a:spLocks noChangeArrowheads="1"/>
          </p:cNvSpPr>
          <p:nvPr/>
        </p:nvSpPr>
        <p:spPr>
          <a:xfrm>
            <a:off x="107950" y="2965450"/>
            <a:ext cx="3816350" cy="3848100"/>
          </a:xfrm>
          <a:prstGeom prst="rect">
            <a:avLst/>
          </a:prstGeom>
          <a:noFill/>
          <a:ln>
            <a:solidFill>
              <a:srgbClr val="000000"/>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lnSpc>
                <a:spcPct val="90000"/>
              </a:lnSpc>
              <a:buFontTx/>
              <a:buNone/>
              <a:defRPr/>
            </a:pPr>
            <a:r>
              <a:rPr lang="en-US" altLang="de-DE" sz="1800" kern="0" dirty="0" smtClean="0">
                <a:solidFill>
                  <a:srgbClr val="FFFF00"/>
                </a:solidFill>
              </a:rPr>
              <a:t>Conflicts of interest</a:t>
            </a:r>
          </a:p>
          <a:p>
            <a:pPr algn="ctr">
              <a:lnSpc>
                <a:spcPct val="90000"/>
              </a:lnSpc>
              <a:buFontTx/>
              <a:buNone/>
              <a:defRPr/>
            </a:pPr>
            <a:endParaRPr lang="en-US" altLang="de-DE" sz="1800" kern="0" dirty="0" smtClean="0">
              <a:solidFill>
                <a:srgbClr val="FFFF00"/>
              </a:solidFill>
            </a:endParaRPr>
          </a:p>
          <a:p>
            <a:pPr algn="ctr">
              <a:lnSpc>
                <a:spcPct val="90000"/>
              </a:lnSpc>
              <a:buFontTx/>
              <a:buNone/>
              <a:defRPr/>
            </a:pPr>
            <a:r>
              <a:rPr lang="en-US" altLang="de-DE" sz="1800" b="0" kern="0" dirty="0" err="1" smtClean="0">
                <a:solidFill>
                  <a:srgbClr val="FFFF00"/>
                </a:solidFill>
              </a:rPr>
              <a:t>Allergika</a:t>
            </a:r>
            <a:r>
              <a:rPr lang="en-US" altLang="de-DE" sz="1800" b="0" kern="0" dirty="0" smtClean="0">
                <a:solidFill>
                  <a:srgbClr val="FFFF00"/>
                </a:solidFill>
              </a:rPr>
              <a:t>, </a:t>
            </a:r>
            <a:r>
              <a:rPr lang="en-US" altLang="de-DE" sz="1800" b="0" kern="0" dirty="0" err="1" smtClean="0">
                <a:solidFill>
                  <a:srgbClr val="FFFF00"/>
                </a:solidFill>
              </a:rPr>
              <a:t>Almirall-Hermal</a:t>
            </a:r>
            <a:r>
              <a:rPr lang="en-US" altLang="de-DE" sz="1800" b="0" kern="0" dirty="0" smtClean="0">
                <a:solidFill>
                  <a:srgbClr val="FFFF00"/>
                </a:solidFill>
              </a:rPr>
              <a:t>,   </a:t>
            </a:r>
            <a:r>
              <a:rPr lang="en-US" altLang="de-DE" sz="1800" b="0" kern="0" dirty="0" err="1" smtClean="0">
                <a:solidFill>
                  <a:srgbClr val="FFFF00"/>
                </a:solidFill>
              </a:rPr>
              <a:t>Bencard</a:t>
            </a:r>
            <a:r>
              <a:rPr lang="en-US" altLang="de-DE" sz="1800" b="0" kern="0" dirty="0" smtClean="0">
                <a:solidFill>
                  <a:srgbClr val="FFFF00"/>
                </a:solidFill>
              </a:rPr>
              <a:t>/Allergy Therapeutics, Celgene, </a:t>
            </a:r>
            <a:r>
              <a:rPr lang="en-US" altLang="de-DE" sz="1800" b="0" kern="0" dirty="0" err="1" smtClean="0">
                <a:solidFill>
                  <a:srgbClr val="FFFF00"/>
                </a:solidFill>
              </a:rPr>
              <a:t>Galderma</a:t>
            </a:r>
            <a:r>
              <a:rPr lang="en-US" altLang="de-DE" sz="1800" b="0" kern="0" dirty="0" smtClean="0">
                <a:solidFill>
                  <a:srgbClr val="FFFF00"/>
                </a:solidFill>
              </a:rPr>
              <a:t>, GSK-</a:t>
            </a:r>
            <a:r>
              <a:rPr lang="en-US" altLang="de-DE" sz="1800" b="0" kern="0" dirty="0" err="1" smtClean="0">
                <a:solidFill>
                  <a:srgbClr val="FFFF00"/>
                </a:solidFill>
              </a:rPr>
              <a:t>Stiefel</a:t>
            </a:r>
            <a:r>
              <a:rPr lang="en-US" altLang="de-DE" sz="1800" b="0" kern="0" dirty="0" smtClean="0">
                <a:solidFill>
                  <a:srgbClr val="FFFF00"/>
                </a:solidFill>
              </a:rPr>
              <a:t>, Leo,  Mylan, MSD, </a:t>
            </a:r>
            <a:r>
              <a:rPr lang="de-DE" altLang="de-DE" sz="1800" b="0" kern="0" dirty="0" smtClean="0">
                <a:solidFill>
                  <a:srgbClr val="FFFF00"/>
                </a:solidFill>
              </a:rPr>
              <a:t>Novartis,  </a:t>
            </a:r>
          </a:p>
          <a:p>
            <a:pPr algn="ctr">
              <a:lnSpc>
                <a:spcPct val="90000"/>
              </a:lnSpc>
              <a:buFontTx/>
              <a:buNone/>
              <a:defRPr/>
            </a:pPr>
            <a:r>
              <a:rPr lang="de-DE" altLang="de-DE" sz="1800" b="0" kern="0" dirty="0" err="1" smtClean="0">
                <a:solidFill>
                  <a:srgbClr val="FFFF00"/>
                </a:solidFill>
              </a:rPr>
              <a:t>Phadia-ThermoFisher</a:t>
            </a:r>
            <a:r>
              <a:rPr lang="de-DE" altLang="de-DE" sz="1800" b="0" kern="0" dirty="0" smtClean="0">
                <a:solidFill>
                  <a:srgbClr val="FFFF00"/>
                </a:solidFill>
              </a:rPr>
              <a:t>,  </a:t>
            </a:r>
            <a:r>
              <a:rPr lang="de-DE" altLang="de-DE" sz="1800" b="0" kern="0" dirty="0" err="1" smtClean="0">
                <a:solidFill>
                  <a:srgbClr val="FFFF00"/>
                </a:solidFill>
              </a:rPr>
              <a:t>Sanofi</a:t>
            </a:r>
            <a:r>
              <a:rPr lang="de-DE" altLang="de-DE" sz="1800" b="0" kern="0" dirty="0" smtClean="0">
                <a:solidFill>
                  <a:srgbClr val="FFFF00"/>
                </a:solidFill>
              </a:rPr>
              <a:t> </a:t>
            </a:r>
            <a:r>
              <a:rPr lang="de-DE" altLang="de-DE" sz="1800" b="0" kern="0" dirty="0" err="1" smtClean="0">
                <a:solidFill>
                  <a:srgbClr val="FFFF00"/>
                </a:solidFill>
              </a:rPr>
              <a:t>genzyme</a:t>
            </a:r>
            <a:endParaRPr lang="de-DE" altLang="de-DE" sz="1800" b="0" kern="0" dirty="0" smtClean="0">
              <a:solidFill>
                <a:srgbClr val="FFFF00"/>
              </a:solidFill>
            </a:endParaRPr>
          </a:p>
          <a:p>
            <a:pPr algn="ctr">
              <a:lnSpc>
                <a:spcPct val="90000"/>
              </a:lnSpc>
              <a:spcBef>
                <a:spcPct val="0"/>
              </a:spcBef>
              <a:buFont typeface="Arial" charset="0"/>
              <a:buChar char="•"/>
              <a:defRPr/>
            </a:pPr>
            <a:endParaRPr lang="de-DE" altLang="de-DE" sz="1800" b="0" kern="0" dirty="0" smtClean="0">
              <a:solidFill>
                <a:srgbClr val="FFFF00"/>
              </a:solidFill>
            </a:endParaRPr>
          </a:p>
          <a:p>
            <a:pPr algn="ctr">
              <a:lnSpc>
                <a:spcPct val="80000"/>
              </a:lnSpc>
              <a:buFont typeface="Arial" charset="0"/>
              <a:buChar char="•"/>
              <a:defRPr/>
            </a:pPr>
            <a:endParaRPr lang="de-DE" altLang="de-DE" sz="1800" b="0" kern="0" dirty="0" smtClean="0">
              <a:solidFill>
                <a:srgbClr val="FFFF00"/>
              </a:solidFill>
            </a:endParaRPr>
          </a:p>
          <a:p>
            <a:pPr algn="ctr">
              <a:lnSpc>
                <a:spcPct val="90000"/>
              </a:lnSpc>
              <a:buFontTx/>
              <a:buNone/>
              <a:defRPr/>
            </a:pPr>
            <a:endParaRPr lang="en-US" altLang="de-DE" sz="1800" b="0" kern="0" dirty="0" smtClean="0">
              <a:solidFill>
                <a:srgbClr val="FFFF00"/>
              </a:solidFill>
            </a:endParaRPr>
          </a:p>
        </p:txBody>
      </p:sp>
    </p:spTree>
    <p:extLst>
      <p:ext uri="{BB962C8B-B14F-4D97-AF65-F5344CB8AC3E}">
        <p14:creationId xmlns:p14="http://schemas.microsoft.com/office/powerpoint/2010/main" val="2679610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43"/>
          <p:cNvSpPr>
            <a:spLocks noGrp="1"/>
          </p:cNvSpPr>
          <p:nvPr>
            <p:ph type="title"/>
          </p:nvPr>
        </p:nvSpPr>
        <p:spPr>
          <a:xfrm>
            <a:off x="447350" y="346559"/>
            <a:ext cx="8136234" cy="513871"/>
          </a:xfrm>
        </p:spPr>
        <p:txBody>
          <a:bodyPr anchor="ctr">
            <a:noAutofit/>
          </a:bodyPr>
          <a:lstStyle/>
          <a:p>
            <a:pPr>
              <a:defRPr/>
            </a:pPr>
            <a:r>
              <a:rPr lang="de-DE" sz="2800" b="1" dirty="0"/>
              <a:t>Impact on </a:t>
            </a:r>
            <a:r>
              <a:rPr lang="de-DE" sz="2800" b="1" dirty="0" err="1"/>
              <a:t>ability</a:t>
            </a:r>
            <a:r>
              <a:rPr lang="de-DE" sz="2800" b="1" dirty="0"/>
              <a:t> </a:t>
            </a:r>
            <a:r>
              <a:rPr lang="de-DE" sz="2800" b="1" dirty="0" err="1"/>
              <a:t>to</a:t>
            </a:r>
            <a:r>
              <a:rPr lang="de-DE" sz="2800" b="1" dirty="0"/>
              <a:t> </a:t>
            </a:r>
            <a:r>
              <a:rPr lang="de-DE" sz="2800" b="1" dirty="0" err="1"/>
              <a:t>face</a:t>
            </a:r>
            <a:r>
              <a:rPr lang="de-DE" sz="2800" b="1" dirty="0"/>
              <a:t> </a:t>
            </a:r>
            <a:r>
              <a:rPr lang="de-DE" sz="2800" b="1" dirty="0" err="1"/>
              <a:t>life</a:t>
            </a:r>
            <a:r>
              <a:rPr lang="de-DE" sz="2800" b="1" dirty="0"/>
              <a:t> - sub-groups</a:t>
            </a:r>
            <a:endParaRPr sz="2800" b="1" dirty="0"/>
          </a:p>
        </p:txBody>
      </p:sp>
      <p:sp>
        <p:nvSpPr>
          <p:cNvPr id="16" name="Rechteck 15"/>
          <p:cNvSpPr/>
          <p:nvPr/>
        </p:nvSpPr>
        <p:spPr>
          <a:xfrm>
            <a:off x="496096" y="1304764"/>
            <a:ext cx="8396384" cy="4560626"/>
          </a:xfrm>
          <a:prstGeom prst="rect">
            <a:avLst/>
          </a:prstGeom>
          <a:noFill/>
          <a:ln w="12700">
            <a:solidFill>
              <a:srgbClr val="AE0917"/>
            </a:solid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de-DE" dirty="0"/>
          </a:p>
        </p:txBody>
      </p:sp>
      <p:sp>
        <p:nvSpPr>
          <p:cNvPr id="17" name="Text Box 17"/>
          <p:cNvSpPr txBox="1">
            <a:spLocks noChangeArrowheads="1"/>
          </p:cNvSpPr>
          <p:nvPr/>
        </p:nvSpPr>
        <p:spPr bwMode="auto">
          <a:xfrm>
            <a:off x="516425" y="5523510"/>
            <a:ext cx="7980011" cy="23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287" tIns="53643" rIns="107287" bIns="53643">
            <a:spAutoFit/>
          </a:bodyPr>
          <a:lstStyle>
            <a:lvl1pPr algn="l">
              <a:tabLst>
                <a:tab pos="1524000" algn="l"/>
              </a:tabLst>
              <a:defRPr sz="2400">
                <a:solidFill>
                  <a:schemeClr val="tx1"/>
                </a:solidFill>
                <a:latin typeface="Times New Roman" charset="0"/>
              </a:defRPr>
            </a:lvl1pPr>
            <a:lvl2pPr algn="l">
              <a:tabLst>
                <a:tab pos="1524000" algn="l"/>
              </a:tabLst>
              <a:defRPr sz="2400">
                <a:solidFill>
                  <a:schemeClr val="tx1"/>
                </a:solidFill>
                <a:latin typeface="Times New Roman" charset="0"/>
              </a:defRPr>
            </a:lvl2pPr>
            <a:lvl3pPr algn="l">
              <a:tabLst>
                <a:tab pos="1524000" algn="l"/>
              </a:tabLst>
              <a:defRPr sz="2400">
                <a:solidFill>
                  <a:schemeClr val="tx1"/>
                </a:solidFill>
                <a:latin typeface="Times New Roman" charset="0"/>
              </a:defRPr>
            </a:lvl3pPr>
            <a:lvl4pPr algn="l">
              <a:tabLst>
                <a:tab pos="1524000" algn="l"/>
              </a:tabLst>
              <a:defRPr sz="2400">
                <a:solidFill>
                  <a:schemeClr val="tx1"/>
                </a:solidFill>
                <a:latin typeface="Times New Roman" charset="0"/>
              </a:defRPr>
            </a:lvl4pPr>
            <a:lvl5pPr algn="l">
              <a:tabLst>
                <a:tab pos="1524000" algn="l"/>
              </a:tabLst>
              <a:defRPr sz="2400">
                <a:solidFill>
                  <a:schemeClr val="tx1"/>
                </a:solidFill>
                <a:latin typeface="Times New Roman" charset="0"/>
              </a:defRPr>
            </a:lvl5pPr>
            <a:lvl6pPr eaLnBrk="0" fontAlgn="base" hangingPunct="0">
              <a:spcBef>
                <a:spcPct val="0"/>
              </a:spcBef>
              <a:spcAft>
                <a:spcPct val="0"/>
              </a:spcAft>
              <a:tabLst>
                <a:tab pos="1524000" algn="l"/>
              </a:tabLst>
              <a:defRPr sz="2400">
                <a:solidFill>
                  <a:schemeClr val="tx1"/>
                </a:solidFill>
                <a:latin typeface="Times New Roman" charset="0"/>
              </a:defRPr>
            </a:lvl6pPr>
            <a:lvl7pPr eaLnBrk="0" fontAlgn="base" hangingPunct="0">
              <a:spcBef>
                <a:spcPct val="0"/>
              </a:spcBef>
              <a:spcAft>
                <a:spcPct val="0"/>
              </a:spcAft>
              <a:tabLst>
                <a:tab pos="1524000" algn="l"/>
              </a:tabLst>
              <a:defRPr sz="2400">
                <a:solidFill>
                  <a:schemeClr val="tx1"/>
                </a:solidFill>
                <a:latin typeface="Times New Roman" charset="0"/>
              </a:defRPr>
            </a:lvl7pPr>
            <a:lvl8pPr eaLnBrk="0" fontAlgn="base" hangingPunct="0">
              <a:spcBef>
                <a:spcPct val="0"/>
              </a:spcBef>
              <a:spcAft>
                <a:spcPct val="0"/>
              </a:spcAft>
              <a:tabLst>
                <a:tab pos="1524000" algn="l"/>
              </a:tabLst>
              <a:defRPr sz="2400">
                <a:solidFill>
                  <a:schemeClr val="tx1"/>
                </a:solidFill>
                <a:latin typeface="Times New Roman" charset="0"/>
              </a:defRPr>
            </a:lvl8pPr>
            <a:lvl9pPr eaLnBrk="0" fontAlgn="base" hangingPunct="0">
              <a:spcBef>
                <a:spcPct val="0"/>
              </a:spcBef>
              <a:spcAft>
                <a:spcPct val="0"/>
              </a:spcAft>
              <a:tabLst>
                <a:tab pos="1524000" algn="l"/>
              </a:tabLst>
              <a:defRPr sz="2400">
                <a:solidFill>
                  <a:schemeClr val="tx1"/>
                </a:solidFill>
                <a:latin typeface="Times New Roman" charset="0"/>
              </a:defRPr>
            </a:lvl9pPr>
          </a:lstStyle>
          <a:p>
            <a:pPr>
              <a:spcBef>
                <a:spcPts val="0"/>
              </a:spcBef>
              <a:buNone/>
              <a:tabLst>
                <a:tab pos="361950" algn="l"/>
                <a:tab pos="1524000" algn="l"/>
              </a:tabLst>
            </a:pPr>
            <a:r>
              <a:rPr lang="en-GB" sz="800" dirty="0">
                <a:latin typeface="Arial"/>
                <a:cs typeface="Arial"/>
              </a:rPr>
              <a:t>Q22.	When thinking about your life with atopic eczema, have there been moments when the disease compromised your ability to face life? </a:t>
            </a:r>
            <a:endParaRPr lang="de-DE" sz="800" dirty="0">
              <a:latin typeface="Arial"/>
              <a:cs typeface="Arial"/>
            </a:endParaRPr>
          </a:p>
        </p:txBody>
      </p:sp>
      <p:cxnSp>
        <p:nvCxnSpPr>
          <p:cNvPr id="18" name="Gerade Verbindung 17"/>
          <p:cNvCxnSpPr/>
          <p:nvPr/>
        </p:nvCxnSpPr>
        <p:spPr>
          <a:xfrm>
            <a:off x="516425" y="5523510"/>
            <a:ext cx="798001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1" name="Diagramm 10"/>
          <p:cNvGraphicFramePr/>
          <p:nvPr>
            <p:extLst>
              <p:ext uri="{D42A27DB-BD31-4B8C-83A1-F6EECF244321}">
                <p14:modId xmlns:p14="http://schemas.microsoft.com/office/powerpoint/2010/main" val="1663051616"/>
              </p:ext>
            </p:extLst>
          </p:nvPr>
        </p:nvGraphicFramePr>
        <p:xfrm>
          <a:off x="540693" y="1592796"/>
          <a:ext cx="4176464" cy="38164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m 9"/>
          <p:cNvGraphicFramePr/>
          <p:nvPr>
            <p:extLst>
              <p:ext uri="{D42A27DB-BD31-4B8C-83A1-F6EECF244321}">
                <p14:modId xmlns:p14="http://schemas.microsoft.com/office/powerpoint/2010/main" val="1595504687"/>
              </p:ext>
            </p:extLst>
          </p:nvPr>
        </p:nvGraphicFramePr>
        <p:xfrm>
          <a:off x="4861173" y="1592796"/>
          <a:ext cx="3888432"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2" name="Foliennummernplatzhalter 1"/>
          <p:cNvSpPr>
            <a:spLocks noGrp="1"/>
          </p:cNvSpPr>
          <p:nvPr>
            <p:ph type="sldNum" sz="quarter" idx="12"/>
          </p:nvPr>
        </p:nvSpPr>
        <p:spPr/>
        <p:txBody>
          <a:bodyPr/>
          <a:lstStyle/>
          <a:p>
            <a:fld id="{DA21334D-761B-429B-A5CC-6A13255633F5}" type="slidenum">
              <a:rPr lang="de-DE" smtClean="0"/>
              <a:pPr/>
              <a:t>30</a:t>
            </a:fld>
            <a:endParaRPr lang="de-DE" dirty="0"/>
          </a:p>
        </p:txBody>
      </p:sp>
      <p:sp>
        <p:nvSpPr>
          <p:cNvPr id="3" name="Datumsplatzhalter 2"/>
          <p:cNvSpPr>
            <a:spLocks noGrp="1"/>
          </p:cNvSpPr>
          <p:nvPr>
            <p:ph type="dt" sz="half" idx="10"/>
          </p:nvPr>
        </p:nvSpPr>
        <p:spPr/>
        <p:txBody>
          <a:bodyPr/>
          <a:lstStyle/>
          <a:p>
            <a:fld id="{6EE2EE3F-F1F9-4935-8BDE-B2E9F8D56017}" type="datetime1">
              <a:rPr lang="de-DE" smtClean="0"/>
              <a:t>10.09.2018</a:t>
            </a:fld>
            <a:endParaRPr lang="de-DE" dirty="0"/>
          </a:p>
        </p:txBody>
      </p:sp>
      <p:sp>
        <p:nvSpPr>
          <p:cNvPr id="13" name="Rechteck 12"/>
          <p:cNvSpPr/>
          <p:nvPr/>
        </p:nvSpPr>
        <p:spPr>
          <a:xfrm>
            <a:off x="7020272" y="5874915"/>
            <a:ext cx="1892402" cy="246833"/>
          </a:xfrm>
          <a:prstGeom prst="rect">
            <a:avLst/>
          </a:prstGeom>
        </p:spPr>
        <p:txBody>
          <a:bodyPr wrap="square" lIns="107287" tIns="53643" rIns="107287" bIns="53643">
            <a:spAutoFit/>
          </a:bodyPr>
          <a:lstStyle/>
          <a:p>
            <a:pPr algn="r">
              <a:spcBef>
                <a:spcPct val="50000"/>
              </a:spcBef>
            </a:pPr>
            <a:r>
              <a:rPr lang="de-DE" sz="900" dirty="0">
                <a:latin typeface="Century Gothic" panose="020B0502020202020204" pitchFamily="34" charset="0"/>
              </a:rPr>
              <a:t>Basis:   total, n=1189</a:t>
            </a:r>
          </a:p>
        </p:txBody>
      </p:sp>
    </p:spTree>
    <p:extLst>
      <p:ext uri="{BB962C8B-B14F-4D97-AF65-F5344CB8AC3E}">
        <p14:creationId xmlns:p14="http://schemas.microsoft.com/office/powerpoint/2010/main" val="16673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Titel 43"/>
          <p:cNvSpPr>
            <a:spLocks noGrp="1"/>
          </p:cNvSpPr>
          <p:nvPr>
            <p:ph type="title"/>
          </p:nvPr>
        </p:nvSpPr>
        <p:spPr>
          <a:prstGeom prst="rect">
            <a:avLst/>
          </a:prstGeom>
        </p:spPr>
        <p:txBody>
          <a:bodyPr anchor="ctr">
            <a:normAutofit/>
          </a:bodyPr>
          <a:lstStyle/>
          <a:p>
            <a:pPr>
              <a:defRPr/>
            </a:pPr>
            <a:r>
              <a:rPr lang="de-DE" sz="2800" dirty="0" err="1" smtClean="0">
                <a:latin typeface="+mn-lt"/>
                <a:ea typeface="Gotham Bold" charset="0"/>
                <a:cs typeface="Gotham Bold" charset="0"/>
              </a:rPr>
              <a:t>Correlation</a:t>
            </a:r>
            <a:r>
              <a:rPr lang="de-DE" sz="2800" dirty="0" smtClean="0">
                <a:latin typeface="+mn-lt"/>
                <a:ea typeface="Gotham Bold" charset="0"/>
                <a:cs typeface="Gotham Bold" charset="0"/>
              </a:rPr>
              <a:t> </a:t>
            </a:r>
            <a:r>
              <a:rPr lang="de-DE" sz="2800" dirty="0" err="1" smtClean="0">
                <a:latin typeface="+mn-lt"/>
                <a:ea typeface="Gotham Bold" charset="0"/>
                <a:cs typeface="Gotham Bold" charset="0"/>
              </a:rPr>
              <a:t>between</a:t>
            </a:r>
            <a:r>
              <a:rPr lang="de-DE" sz="2800" dirty="0" smtClean="0">
                <a:latin typeface="+mn-lt"/>
                <a:ea typeface="Gotham Bold" charset="0"/>
                <a:cs typeface="Gotham Bold" charset="0"/>
              </a:rPr>
              <a:t> POEM and </a:t>
            </a:r>
            <a:r>
              <a:rPr lang="de-DE" sz="2800" dirty="0">
                <a:latin typeface="+mn-lt"/>
                <a:ea typeface="Gotham Bold" charset="0"/>
                <a:cs typeface="Gotham Bold" charset="0"/>
              </a:rPr>
              <a:t>AESEC</a:t>
            </a:r>
          </a:p>
        </p:txBody>
      </p:sp>
      <p:sp>
        <p:nvSpPr>
          <p:cNvPr id="2" name="Foliennummernplatzhalter 1"/>
          <p:cNvSpPr>
            <a:spLocks noGrp="1"/>
          </p:cNvSpPr>
          <p:nvPr>
            <p:ph type="sldNum" sz="quarter" idx="12"/>
          </p:nvPr>
        </p:nvSpPr>
        <p:spPr/>
        <p:txBody>
          <a:bodyPr/>
          <a:lstStyle/>
          <a:p>
            <a:fld id="{DA21334D-761B-429B-A5CC-6A13255633F5}" type="slidenum">
              <a:rPr lang="de-DE" smtClean="0"/>
              <a:pPr/>
              <a:t>31</a:t>
            </a:fld>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2728735041"/>
              </p:ext>
            </p:extLst>
          </p:nvPr>
        </p:nvGraphicFramePr>
        <p:xfrm>
          <a:off x="467543" y="1903698"/>
          <a:ext cx="8244916" cy="2494280"/>
        </p:xfrm>
        <a:graphic>
          <a:graphicData uri="http://schemas.openxmlformats.org/drawingml/2006/table">
            <a:tbl>
              <a:tblPr firstRow="1" bandRow="1">
                <a:tableStyleId>{F5AB1C69-6EDB-4FF4-983F-18BD219EF322}</a:tableStyleId>
              </a:tblPr>
              <a:tblGrid>
                <a:gridCol w="2196245">
                  <a:extLst>
                    <a:ext uri="{9D8B030D-6E8A-4147-A177-3AD203B41FA5}">
                      <a16:colId xmlns:a16="http://schemas.microsoft.com/office/drawing/2014/main" xmlns="" val="20000"/>
                    </a:ext>
                  </a:extLst>
                </a:gridCol>
                <a:gridCol w="1476164">
                  <a:extLst>
                    <a:ext uri="{9D8B030D-6E8A-4147-A177-3AD203B41FA5}">
                      <a16:colId xmlns:a16="http://schemas.microsoft.com/office/drawing/2014/main" xmlns="" val="20001"/>
                    </a:ext>
                  </a:extLst>
                </a:gridCol>
                <a:gridCol w="1188132">
                  <a:extLst>
                    <a:ext uri="{9D8B030D-6E8A-4147-A177-3AD203B41FA5}">
                      <a16:colId xmlns:a16="http://schemas.microsoft.com/office/drawing/2014/main" xmlns="" val="20002"/>
                    </a:ext>
                  </a:extLst>
                </a:gridCol>
                <a:gridCol w="1188132">
                  <a:extLst>
                    <a:ext uri="{9D8B030D-6E8A-4147-A177-3AD203B41FA5}">
                      <a16:colId xmlns:a16="http://schemas.microsoft.com/office/drawing/2014/main" xmlns="" val="20003"/>
                    </a:ext>
                  </a:extLst>
                </a:gridCol>
                <a:gridCol w="1224136">
                  <a:extLst>
                    <a:ext uri="{9D8B030D-6E8A-4147-A177-3AD203B41FA5}">
                      <a16:colId xmlns:a16="http://schemas.microsoft.com/office/drawing/2014/main" xmlns="" val="20004"/>
                    </a:ext>
                  </a:extLst>
                </a:gridCol>
                <a:gridCol w="972107">
                  <a:extLst>
                    <a:ext uri="{9D8B030D-6E8A-4147-A177-3AD203B41FA5}">
                      <a16:colId xmlns:a16="http://schemas.microsoft.com/office/drawing/2014/main" xmlns="" val="20005"/>
                    </a:ext>
                  </a:extLst>
                </a:gridCol>
              </a:tblGrid>
              <a:tr h="370840">
                <a:tc>
                  <a:txBody>
                    <a:bodyPr/>
                    <a:lstStyle/>
                    <a:p>
                      <a:r>
                        <a:rPr lang="de-DE" dirty="0"/>
                        <a:t>AESEC</a:t>
                      </a:r>
                    </a:p>
                  </a:txBody>
                  <a:tcPr>
                    <a:solidFill>
                      <a:srgbClr val="9BBB59"/>
                    </a:solidFill>
                  </a:tcPr>
                </a:tc>
                <a:tc>
                  <a:txBody>
                    <a:bodyPr/>
                    <a:lstStyle/>
                    <a:p>
                      <a:pPr marL="0" algn="ctr" defTabSz="914400" rtl="0" eaLnBrk="1" latinLnBrk="0" hangingPunct="1"/>
                      <a:r>
                        <a:rPr lang="de-DE" sz="1200" b="1" kern="1200" dirty="0">
                          <a:solidFill>
                            <a:schemeClr val="bg1"/>
                          </a:solidFill>
                          <a:latin typeface="+mn-lt"/>
                          <a:ea typeface="+mn-ea"/>
                          <a:cs typeface="Arial" panose="020B0604020202020204" pitchFamily="34" charset="0"/>
                        </a:rPr>
                        <a:t>POEM </a:t>
                      </a:r>
                    </a:p>
                    <a:p>
                      <a:pPr marL="0" algn="ctr" defTabSz="914400" rtl="0" eaLnBrk="1" latinLnBrk="0" hangingPunct="1"/>
                      <a:r>
                        <a:rPr lang="de-DE" sz="1200" b="1" kern="1200" dirty="0">
                          <a:solidFill>
                            <a:schemeClr val="bg1"/>
                          </a:solidFill>
                          <a:latin typeface="+mn-lt"/>
                          <a:ea typeface="+mn-ea"/>
                          <a:cs typeface="Arial" panose="020B0604020202020204" pitchFamily="34" charset="0"/>
                        </a:rPr>
                        <a:t>„</a:t>
                      </a:r>
                      <a:r>
                        <a:rPr lang="de-DE" sz="1200" b="1" kern="1200" dirty="0" err="1">
                          <a:solidFill>
                            <a:schemeClr val="bg1"/>
                          </a:solidFill>
                          <a:latin typeface="+mn-lt"/>
                          <a:ea typeface="+mn-ea"/>
                          <a:cs typeface="Arial" panose="020B0604020202020204" pitchFamily="34" charset="0"/>
                        </a:rPr>
                        <a:t>clear</a:t>
                      </a:r>
                      <a:r>
                        <a:rPr lang="de-DE" sz="1200" b="1" kern="1200" dirty="0">
                          <a:solidFill>
                            <a:schemeClr val="bg1"/>
                          </a:solidFill>
                          <a:latin typeface="+mn-lt"/>
                          <a:ea typeface="+mn-ea"/>
                          <a:cs typeface="Arial" panose="020B0604020202020204" pitchFamily="34" charset="0"/>
                        </a:rPr>
                        <a:t>/</a:t>
                      </a:r>
                      <a:r>
                        <a:rPr lang="de-DE" sz="1200" b="1" kern="1200" dirty="0" err="1">
                          <a:solidFill>
                            <a:schemeClr val="bg1"/>
                          </a:solidFill>
                          <a:latin typeface="+mn-lt"/>
                          <a:ea typeface="+mn-ea"/>
                          <a:cs typeface="Arial" panose="020B0604020202020204" pitchFamily="34" charset="0"/>
                        </a:rPr>
                        <a:t>almost</a:t>
                      </a:r>
                      <a:r>
                        <a:rPr lang="de-DE" sz="1200" b="1" kern="1200" baseline="0" dirty="0">
                          <a:solidFill>
                            <a:schemeClr val="bg1"/>
                          </a:solidFill>
                          <a:latin typeface="+mn-lt"/>
                          <a:ea typeface="+mn-ea"/>
                          <a:cs typeface="Arial" panose="020B0604020202020204" pitchFamily="34" charset="0"/>
                        </a:rPr>
                        <a:t> </a:t>
                      </a:r>
                      <a:r>
                        <a:rPr lang="de-DE" sz="1200" b="1" kern="1200" baseline="0" dirty="0" err="1">
                          <a:solidFill>
                            <a:schemeClr val="bg1"/>
                          </a:solidFill>
                          <a:latin typeface="+mn-lt"/>
                          <a:ea typeface="+mn-ea"/>
                          <a:cs typeface="Arial" panose="020B0604020202020204" pitchFamily="34" charset="0"/>
                        </a:rPr>
                        <a:t>clear</a:t>
                      </a:r>
                      <a:r>
                        <a:rPr lang="de-DE" sz="1200" b="1" kern="1200" baseline="0" dirty="0">
                          <a:solidFill>
                            <a:schemeClr val="bg1"/>
                          </a:solidFill>
                          <a:latin typeface="+mn-lt"/>
                          <a:ea typeface="+mn-ea"/>
                          <a:cs typeface="Arial" panose="020B0604020202020204" pitchFamily="34" charset="0"/>
                        </a:rPr>
                        <a:t>“ </a:t>
                      </a:r>
                      <a:r>
                        <a:rPr lang="de-DE" sz="1200" b="1" kern="1200" dirty="0">
                          <a:solidFill>
                            <a:schemeClr val="bg1"/>
                          </a:solidFill>
                          <a:latin typeface="+mn-lt"/>
                          <a:ea typeface="+mn-ea"/>
                          <a:cs typeface="Arial" panose="020B0604020202020204" pitchFamily="34" charset="0"/>
                        </a:rPr>
                        <a:t>n=195 (=100%)</a:t>
                      </a:r>
                    </a:p>
                  </a:txBody>
                  <a:tcPr>
                    <a:solidFill>
                      <a:srgbClr val="9BBB59"/>
                    </a:solidFill>
                  </a:tcPr>
                </a:tc>
                <a:tc>
                  <a:txBody>
                    <a:bodyPr/>
                    <a:lstStyle/>
                    <a:p>
                      <a:pPr marL="0" algn="ctr" defTabSz="914400" rtl="0" eaLnBrk="1" latinLnBrk="0" hangingPunct="1"/>
                      <a:r>
                        <a:rPr lang="de-DE" sz="1200" b="1" kern="1200" dirty="0">
                          <a:solidFill>
                            <a:schemeClr val="bg1"/>
                          </a:solidFill>
                          <a:latin typeface="+mn-lt"/>
                          <a:ea typeface="+mn-ea"/>
                          <a:cs typeface="Arial" panose="020B0604020202020204" pitchFamily="34" charset="0"/>
                        </a:rPr>
                        <a:t>POEM </a:t>
                      </a:r>
                    </a:p>
                    <a:p>
                      <a:pPr marL="0" algn="ctr" defTabSz="914400" rtl="0" eaLnBrk="1" latinLnBrk="0" hangingPunct="1"/>
                      <a:r>
                        <a:rPr lang="de-DE" sz="1200" b="1" kern="1200" dirty="0">
                          <a:solidFill>
                            <a:schemeClr val="bg1"/>
                          </a:solidFill>
                          <a:latin typeface="+mn-lt"/>
                          <a:ea typeface="+mn-ea"/>
                          <a:cs typeface="Arial" panose="020B0604020202020204" pitchFamily="34" charset="0"/>
                        </a:rPr>
                        <a:t>„mild“</a:t>
                      </a:r>
                    </a:p>
                    <a:p>
                      <a:pPr marL="0" algn="ctr" defTabSz="914400" rtl="0" eaLnBrk="1" latinLnBrk="0" hangingPunct="1"/>
                      <a:r>
                        <a:rPr lang="de-DE" sz="1200" b="1" kern="1200" dirty="0">
                          <a:solidFill>
                            <a:schemeClr val="bg1"/>
                          </a:solidFill>
                          <a:latin typeface="+mn-lt"/>
                          <a:ea typeface="+mn-ea"/>
                          <a:cs typeface="Arial" panose="020B0604020202020204" pitchFamily="34" charset="0"/>
                        </a:rPr>
                        <a:t>n=453 (=100%)</a:t>
                      </a:r>
                    </a:p>
                  </a:txBody>
                  <a:tcPr>
                    <a:solidFill>
                      <a:srgbClr val="9BBB59"/>
                    </a:solidFill>
                  </a:tcPr>
                </a:tc>
                <a:tc>
                  <a:txBody>
                    <a:bodyPr/>
                    <a:lstStyle/>
                    <a:p>
                      <a:pPr marL="0" algn="ctr" defTabSz="914400" rtl="0" eaLnBrk="1" latinLnBrk="0" hangingPunct="1"/>
                      <a:r>
                        <a:rPr lang="de-DE" sz="1200" b="1" kern="1200" dirty="0">
                          <a:solidFill>
                            <a:schemeClr val="bg1"/>
                          </a:solidFill>
                          <a:latin typeface="+mn-lt"/>
                          <a:ea typeface="+mn-ea"/>
                          <a:cs typeface="Arial" panose="020B0604020202020204" pitchFamily="34" charset="0"/>
                        </a:rPr>
                        <a:t>POEM „moderate“</a:t>
                      </a:r>
                    </a:p>
                    <a:p>
                      <a:pPr marL="0" algn="ctr" defTabSz="914400" rtl="0" eaLnBrk="1" latinLnBrk="0" hangingPunct="1"/>
                      <a:r>
                        <a:rPr lang="de-DE" sz="1200" b="1" kern="1200" dirty="0">
                          <a:solidFill>
                            <a:schemeClr val="bg1"/>
                          </a:solidFill>
                          <a:latin typeface="+mn-lt"/>
                          <a:ea typeface="+mn-ea"/>
                          <a:cs typeface="Arial" panose="020B0604020202020204" pitchFamily="34" charset="0"/>
                        </a:rPr>
                        <a:t>n=243 (=100)</a:t>
                      </a:r>
                    </a:p>
                  </a:txBody>
                  <a:tcPr>
                    <a:solidFill>
                      <a:srgbClr val="9BBB59"/>
                    </a:solidFill>
                  </a:tcPr>
                </a:tc>
                <a:tc>
                  <a:txBody>
                    <a:bodyPr/>
                    <a:lstStyle/>
                    <a:p>
                      <a:pPr marL="0" algn="ctr" defTabSz="914400" rtl="0" eaLnBrk="1" latinLnBrk="0" hangingPunct="1"/>
                      <a:r>
                        <a:rPr lang="de-DE" sz="1200" b="1" kern="1200" dirty="0">
                          <a:solidFill>
                            <a:schemeClr val="bg1"/>
                          </a:solidFill>
                          <a:latin typeface="+mn-lt"/>
                          <a:ea typeface="+mn-ea"/>
                          <a:cs typeface="Arial" panose="020B0604020202020204" pitchFamily="34" charset="0"/>
                        </a:rPr>
                        <a:t>POEM </a:t>
                      </a:r>
                    </a:p>
                    <a:p>
                      <a:pPr marL="0" algn="ctr" defTabSz="914400" rtl="0" eaLnBrk="1" latinLnBrk="0" hangingPunct="1"/>
                      <a:r>
                        <a:rPr lang="de-DE" sz="1200" b="1" kern="1200" dirty="0">
                          <a:solidFill>
                            <a:schemeClr val="bg1"/>
                          </a:solidFill>
                          <a:latin typeface="+mn-lt"/>
                          <a:ea typeface="+mn-ea"/>
                          <a:cs typeface="Arial" panose="020B0604020202020204" pitchFamily="34" charset="0"/>
                        </a:rPr>
                        <a:t>„(</a:t>
                      </a:r>
                      <a:r>
                        <a:rPr lang="de-DE" sz="1200" b="1" kern="1200" dirty="0" err="1">
                          <a:solidFill>
                            <a:schemeClr val="bg1"/>
                          </a:solidFill>
                          <a:latin typeface="+mn-lt"/>
                          <a:ea typeface="+mn-ea"/>
                          <a:cs typeface="Arial" panose="020B0604020202020204" pitchFamily="34" charset="0"/>
                        </a:rPr>
                        <a:t>very</a:t>
                      </a:r>
                      <a:r>
                        <a:rPr lang="de-DE" sz="1200" b="1" kern="1200" dirty="0">
                          <a:solidFill>
                            <a:schemeClr val="bg1"/>
                          </a:solidFill>
                          <a:latin typeface="+mn-lt"/>
                          <a:ea typeface="+mn-ea"/>
                          <a:cs typeface="Arial" panose="020B0604020202020204" pitchFamily="34" charset="0"/>
                        </a:rPr>
                        <a:t>) </a:t>
                      </a:r>
                      <a:r>
                        <a:rPr lang="de-DE" sz="1200" b="1" kern="1200" dirty="0" err="1">
                          <a:solidFill>
                            <a:schemeClr val="bg1"/>
                          </a:solidFill>
                          <a:latin typeface="+mn-lt"/>
                          <a:ea typeface="+mn-ea"/>
                          <a:cs typeface="Arial" panose="020B0604020202020204" pitchFamily="34" charset="0"/>
                        </a:rPr>
                        <a:t>severe</a:t>
                      </a:r>
                      <a:r>
                        <a:rPr lang="de-DE" sz="1200" b="1" kern="1200" dirty="0">
                          <a:solidFill>
                            <a:schemeClr val="bg1"/>
                          </a:solidFill>
                          <a:latin typeface="+mn-lt"/>
                          <a:ea typeface="+mn-ea"/>
                          <a:cs typeface="Arial" panose="020B0604020202020204" pitchFamily="34" charset="0"/>
                        </a:rPr>
                        <a:t>“ n=182 (=100%)</a:t>
                      </a:r>
                    </a:p>
                  </a:txBody>
                  <a:tcPr>
                    <a:solidFill>
                      <a:srgbClr val="9BBB5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1" dirty="0">
                          <a:latin typeface="Calibri" panose="020F0502020204030204" pitchFamily="34" charset="0"/>
                          <a:ea typeface="Verdana"/>
                          <a:cs typeface="Arial" panose="020B060402020202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bg1"/>
                          </a:solidFill>
                          <a:latin typeface="Calibri" panose="020F0502020204030204" pitchFamily="34" charset="0"/>
                          <a:ea typeface="Verdana"/>
                          <a:cs typeface="Arial" panose="020B0604020202020204" pitchFamily="34" charset="0"/>
                        </a:rPr>
                        <a:t>n=1.189 (=100%)</a:t>
                      </a:r>
                      <a:endParaRPr lang="de-DE" sz="1200" b="1" kern="1200" dirty="0">
                        <a:solidFill>
                          <a:schemeClr val="bg1"/>
                        </a:solidFill>
                        <a:latin typeface="+mn-lt"/>
                        <a:ea typeface="+mn-ea"/>
                        <a:cs typeface="Arial" panose="020B0604020202020204" pitchFamily="34" charset="0"/>
                      </a:endParaRPr>
                    </a:p>
                  </a:txBody>
                  <a:tcPr>
                    <a:solidFill>
                      <a:srgbClr val="9BBB59"/>
                    </a:solidFill>
                  </a:tcPr>
                </a:tc>
                <a:extLst>
                  <a:ext uri="{0D108BD9-81ED-4DB2-BD59-A6C34878D82A}">
                    <a16:rowId xmlns:a16="http://schemas.microsoft.com/office/drawing/2014/main" xmlns="" val="10000"/>
                  </a:ext>
                </a:extLst>
              </a:tr>
              <a:tr h="370840">
                <a:tc>
                  <a:txBody>
                    <a:bodyPr/>
                    <a:lstStyle/>
                    <a:p>
                      <a:r>
                        <a:rPr lang="de-DE" sz="1100" dirty="0">
                          <a:latin typeface="Calibri" panose="020F0502020204030204" pitchFamily="34" charset="0"/>
                          <a:cs typeface="Arial" panose="020B0604020202020204" pitchFamily="34" charset="0"/>
                        </a:rPr>
                        <a:t>Score 1: 0-27 „</a:t>
                      </a:r>
                      <a:r>
                        <a:rPr lang="de-DE" sz="1100" dirty="0" err="1">
                          <a:latin typeface="Calibri" panose="020F0502020204030204" pitchFamily="34" charset="0"/>
                          <a:cs typeface="Arial" panose="020B0604020202020204" pitchFamily="34" charset="0"/>
                        </a:rPr>
                        <a:t>no</a:t>
                      </a:r>
                      <a:r>
                        <a:rPr lang="de-DE" sz="1100" dirty="0">
                          <a:latin typeface="Calibri" panose="020F0502020204030204" pitchFamily="34" charset="0"/>
                          <a:cs typeface="Arial" panose="020B0604020202020204" pitchFamily="34" charset="0"/>
                        </a:rPr>
                        <a:t>/</a:t>
                      </a:r>
                      <a:r>
                        <a:rPr lang="de-DE" sz="1100" dirty="0" err="1">
                          <a:latin typeface="Calibri" panose="020F0502020204030204" pitchFamily="34" charset="0"/>
                          <a:cs typeface="Arial" panose="020B0604020202020204" pitchFamily="34" charset="0"/>
                        </a:rPr>
                        <a:t>small</a:t>
                      </a:r>
                      <a:r>
                        <a:rPr lang="de-DE" sz="1100" dirty="0">
                          <a:latin typeface="Calibri" panose="020F0502020204030204" pitchFamily="34" charset="0"/>
                          <a:cs typeface="Arial" panose="020B0604020202020204" pitchFamily="34" charset="0"/>
                        </a:rPr>
                        <a:t>“ (n=512)</a:t>
                      </a:r>
                      <a:endParaRPr lang="de-DE" sz="1100" b="1" dirty="0">
                        <a:latin typeface="Calibri" panose="020F0502020204030204" pitchFamily="34" charset="0"/>
                        <a:cs typeface="Arial" panose="020B0604020202020204" pitchFamily="34" charset="0"/>
                      </a:endParaRPr>
                    </a:p>
                  </a:txBody>
                  <a:tcPr>
                    <a:solidFill>
                      <a:srgbClr val="DEE7D1"/>
                    </a:solidFill>
                  </a:tcPr>
                </a:tc>
                <a:tc>
                  <a:txBody>
                    <a:bodyPr/>
                    <a:lstStyle/>
                    <a:p>
                      <a:pPr algn="ctr"/>
                      <a:r>
                        <a:rPr lang="de-DE" sz="1200" b="1" dirty="0">
                          <a:latin typeface="Calibri" panose="020F0502020204030204" pitchFamily="34" charset="0"/>
                          <a:cs typeface="Arial" panose="020B0604020202020204" pitchFamily="34" charset="0"/>
                        </a:rPr>
                        <a:t>67%</a:t>
                      </a:r>
                    </a:p>
                  </a:txBody>
                  <a:tcPr>
                    <a:solidFill>
                      <a:srgbClr val="DEE7D1"/>
                    </a:solidFill>
                  </a:tcPr>
                </a:tc>
                <a:tc>
                  <a:txBody>
                    <a:bodyPr/>
                    <a:lstStyle/>
                    <a:p>
                      <a:pPr marL="0" algn="ctr" defTabSz="914400" rtl="0" eaLnBrk="1" latinLnBrk="0" hangingPunct="1"/>
                      <a:r>
                        <a:rPr lang="de-DE" sz="1200" b="1" kern="1200" dirty="0">
                          <a:solidFill>
                            <a:schemeClr val="dk1"/>
                          </a:solidFill>
                          <a:latin typeface="Calibri" panose="020F0502020204030204" pitchFamily="34" charset="0"/>
                          <a:ea typeface="+mn-ea"/>
                          <a:cs typeface="Arial" panose="020B0604020202020204" pitchFamily="34" charset="0"/>
                        </a:rPr>
                        <a:t>54%</a:t>
                      </a:r>
                    </a:p>
                  </a:txBody>
                  <a:tcPr>
                    <a:solidFill>
                      <a:srgbClr val="DEE7D1"/>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29%</a:t>
                      </a:r>
                    </a:p>
                  </a:txBody>
                  <a:tcPr>
                    <a:solidFill>
                      <a:srgbClr val="DEE7D1"/>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17%</a:t>
                      </a:r>
                    </a:p>
                  </a:txBody>
                  <a:tcPr>
                    <a:solidFill>
                      <a:srgbClr val="DEE7D1"/>
                    </a:solidFill>
                  </a:tcPr>
                </a:tc>
                <a:tc>
                  <a:txBody>
                    <a:bodyPr/>
                    <a:lstStyle/>
                    <a:p>
                      <a:pPr marL="0" algn="ctr" defTabSz="914400" rtl="0" eaLnBrk="1" latinLnBrk="0" hangingPunct="1"/>
                      <a:r>
                        <a:rPr lang="de-DE" sz="1200" b="0" kern="1200" dirty="0">
                          <a:solidFill>
                            <a:schemeClr val="dk1"/>
                          </a:solidFill>
                          <a:latin typeface="Calibri" panose="020F0502020204030204" pitchFamily="34" charset="0"/>
                          <a:ea typeface="+mn-ea"/>
                          <a:cs typeface="Arial" panose="020B0604020202020204" pitchFamily="34" charset="0"/>
                        </a:rPr>
                        <a:t>43%</a:t>
                      </a:r>
                    </a:p>
                  </a:txBody>
                  <a:tcPr>
                    <a:solidFill>
                      <a:srgbClr val="DEE7D1"/>
                    </a:solidFill>
                  </a:tcPr>
                </a:tc>
                <a:extLst>
                  <a:ext uri="{0D108BD9-81ED-4DB2-BD59-A6C34878D82A}">
                    <a16:rowId xmlns:a16="http://schemas.microsoft.com/office/drawing/2014/main" xmlns="" val="10001"/>
                  </a:ext>
                </a:extLst>
              </a:tr>
              <a:tr h="370840">
                <a:tc>
                  <a:txBody>
                    <a:bodyPr/>
                    <a:lstStyle/>
                    <a:p>
                      <a:r>
                        <a:rPr lang="de-DE" sz="1100" dirty="0">
                          <a:latin typeface="Calibri" panose="020F0502020204030204" pitchFamily="34" charset="0"/>
                          <a:cs typeface="Arial" panose="020B0604020202020204" pitchFamily="34" charset="0"/>
                        </a:rPr>
                        <a:t>Sore</a:t>
                      </a:r>
                      <a:r>
                        <a:rPr lang="de-DE" sz="1100" baseline="0" dirty="0">
                          <a:latin typeface="Calibri" panose="020F0502020204030204" pitchFamily="34" charset="0"/>
                          <a:cs typeface="Arial" panose="020B0604020202020204" pitchFamily="34" charset="0"/>
                        </a:rPr>
                        <a:t> 2: 28-39 „moderate“ (n=320)</a:t>
                      </a:r>
                      <a:endParaRPr lang="de-DE" sz="1100" dirty="0">
                        <a:latin typeface="Calibri" panose="020F0502020204030204" pitchFamily="34" charset="0"/>
                        <a:cs typeface="Arial" panose="020B0604020202020204" pitchFamily="34" charset="0"/>
                      </a:endParaRPr>
                    </a:p>
                  </a:txBody>
                  <a:tcPr>
                    <a:solidFill>
                      <a:srgbClr val="EFF3EA"/>
                    </a:solidFill>
                  </a:tcPr>
                </a:tc>
                <a:tc>
                  <a:txBody>
                    <a:bodyPr/>
                    <a:lstStyle/>
                    <a:p>
                      <a:pPr algn="ctr"/>
                      <a:r>
                        <a:rPr lang="de-DE" sz="1200" dirty="0">
                          <a:latin typeface="Calibri" panose="020F0502020204030204" pitchFamily="34" charset="0"/>
                          <a:cs typeface="Arial" panose="020B0604020202020204" pitchFamily="34" charset="0"/>
                        </a:rPr>
                        <a:t>26%</a:t>
                      </a:r>
                    </a:p>
                  </a:txBody>
                  <a:tcPr>
                    <a:solidFill>
                      <a:srgbClr val="EFF3EA"/>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30%</a:t>
                      </a:r>
                    </a:p>
                  </a:txBody>
                  <a:tcPr>
                    <a:solidFill>
                      <a:srgbClr val="EFF3EA"/>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27%</a:t>
                      </a:r>
                    </a:p>
                  </a:txBody>
                  <a:tcPr>
                    <a:solidFill>
                      <a:srgbClr val="EFF3EA"/>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20%</a:t>
                      </a:r>
                    </a:p>
                  </a:txBody>
                  <a:tcPr>
                    <a:solidFill>
                      <a:srgbClr val="EFF3EA"/>
                    </a:solidFill>
                  </a:tcPr>
                </a:tc>
                <a:tc>
                  <a:txBody>
                    <a:bodyPr/>
                    <a:lstStyle/>
                    <a:p>
                      <a:pPr marL="0" algn="ctr" defTabSz="914400" rtl="0" eaLnBrk="1" latinLnBrk="0" hangingPunct="1"/>
                      <a:r>
                        <a:rPr lang="de-DE" sz="1200" b="0" kern="1200" dirty="0">
                          <a:solidFill>
                            <a:schemeClr val="dk1"/>
                          </a:solidFill>
                          <a:latin typeface="Calibri" panose="020F0502020204030204" pitchFamily="34" charset="0"/>
                          <a:ea typeface="+mn-ea"/>
                          <a:cs typeface="Arial" panose="020B0604020202020204" pitchFamily="34" charset="0"/>
                        </a:rPr>
                        <a:t>27%</a:t>
                      </a:r>
                    </a:p>
                  </a:txBody>
                  <a:tcPr>
                    <a:solidFill>
                      <a:srgbClr val="EFF3EA"/>
                    </a:solidFill>
                  </a:tcPr>
                </a:tc>
                <a:extLst>
                  <a:ext uri="{0D108BD9-81ED-4DB2-BD59-A6C34878D82A}">
                    <a16:rowId xmlns:a16="http://schemas.microsoft.com/office/drawing/2014/main" xmlns="" val="10002"/>
                  </a:ext>
                </a:extLst>
              </a:tr>
              <a:tr h="370840">
                <a:tc>
                  <a:txBody>
                    <a:bodyPr/>
                    <a:lstStyle/>
                    <a:p>
                      <a:r>
                        <a:rPr lang="de-DE" sz="1100" dirty="0">
                          <a:latin typeface="Calibri" panose="020F0502020204030204" pitchFamily="34" charset="0"/>
                          <a:cs typeface="Arial" panose="020B0604020202020204" pitchFamily="34" charset="0"/>
                        </a:rPr>
                        <a:t>Score 40-52 „large“ (n=252)</a:t>
                      </a:r>
                      <a:endParaRPr lang="de-DE" sz="1100" b="1" dirty="0">
                        <a:latin typeface="Calibri" panose="020F0502020204030204" pitchFamily="34" charset="0"/>
                        <a:cs typeface="Arial" panose="020B0604020202020204" pitchFamily="34" charset="0"/>
                      </a:endParaRPr>
                    </a:p>
                  </a:txBody>
                  <a:tcPr>
                    <a:solidFill>
                      <a:srgbClr val="DEE7D1"/>
                    </a:solidFill>
                  </a:tcPr>
                </a:tc>
                <a:tc>
                  <a:txBody>
                    <a:bodyPr/>
                    <a:lstStyle/>
                    <a:p>
                      <a:pPr algn="ctr"/>
                      <a:r>
                        <a:rPr lang="de-DE" sz="1200" dirty="0">
                          <a:latin typeface="Calibri" panose="020F0502020204030204" pitchFamily="34" charset="0"/>
                          <a:cs typeface="Arial" panose="020B0604020202020204" pitchFamily="34" charset="0"/>
                        </a:rPr>
                        <a:t>18%</a:t>
                      </a:r>
                    </a:p>
                  </a:txBody>
                  <a:tcPr>
                    <a:solidFill>
                      <a:srgbClr val="DEE7D1"/>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14%</a:t>
                      </a:r>
                    </a:p>
                  </a:txBody>
                  <a:tcPr>
                    <a:solidFill>
                      <a:srgbClr val="DEE7D1"/>
                    </a:solidFill>
                  </a:tcPr>
                </a:tc>
                <a:tc>
                  <a:txBody>
                    <a:bodyPr/>
                    <a:lstStyle/>
                    <a:p>
                      <a:pPr marL="0" algn="ctr" defTabSz="914400" rtl="0" eaLnBrk="1" latinLnBrk="0" hangingPunct="1"/>
                      <a:r>
                        <a:rPr lang="de-DE" sz="1200" b="1" kern="1200" dirty="0">
                          <a:solidFill>
                            <a:schemeClr val="dk1"/>
                          </a:solidFill>
                          <a:latin typeface="Calibri" panose="020F0502020204030204" pitchFamily="34" charset="0"/>
                          <a:ea typeface="+mn-ea"/>
                          <a:cs typeface="Arial" panose="020B0604020202020204" pitchFamily="34" charset="0"/>
                        </a:rPr>
                        <a:t>34%</a:t>
                      </a:r>
                    </a:p>
                  </a:txBody>
                  <a:tcPr>
                    <a:solidFill>
                      <a:srgbClr val="DEE7D1"/>
                    </a:solidFill>
                  </a:tcPr>
                </a:tc>
                <a:tc>
                  <a:txBody>
                    <a:bodyPr/>
                    <a:lstStyle/>
                    <a:p>
                      <a:pPr marL="0" algn="ctr" defTabSz="914400" rtl="0" eaLnBrk="1" latinLnBrk="0" hangingPunct="1"/>
                      <a:r>
                        <a:rPr lang="de-DE" sz="1200" b="0" kern="1200" dirty="0">
                          <a:solidFill>
                            <a:schemeClr val="dk1"/>
                          </a:solidFill>
                          <a:latin typeface="Calibri" panose="020F0502020204030204" pitchFamily="34" charset="0"/>
                          <a:ea typeface="+mn-ea"/>
                          <a:cs typeface="Arial" panose="020B0604020202020204" pitchFamily="34" charset="0"/>
                        </a:rPr>
                        <a:t>29%</a:t>
                      </a:r>
                    </a:p>
                  </a:txBody>
                  <a:tcPr>
                    <a:solidFill>
                      <a:srgbClr val="DEE7D1"/>
                    </a:solidFill>
                  </a:tcPr>
                </a:tc>
                <a:tc>
                  <a:txBody>
                    <a:bodyPr/>
                    <a:lstStyle/>
                    <a:p>
                      <a:pPr marL="0" algn="ctr" defTabSz="914400" rtl="0" eaLnBrk="1" latinLnBrk="0" hangingPunct="1"/>
                      <a:r>
                        <a:rPr lang="de-DE" sz="1200" b="0" kern="1200" dirty="0">
                          <a:solidFill>
                            <a:schemeClr val="dk1"/>
                          </a:solidFill>
                          <a:latin typeface="Calibri" panose="020F0502020204030204" pitchFamily="34" charset="0"/>
                          <a:ea typeface="+mn-ea"/>
                          <a:cs typeface="Arial" panose="020B0604020202020204" pitchFamily="34" charset="0"/>
                        </a:rPr>
                        <a:t>21%</a:t>
                      </a:r>
                    </a:p>
                  </a:txBody>
                  <a:tcPr>
                    <a:solidFill>
                      <a:srgbClr val="DEE7D1"/>
                    </a:solidFill>
                  </a:tcPr>
                </a:tc>
                <a:extLst>
                  <a:ext uri="{0D108BD9-81ED-4DB2-BD59-A6C34878D82A}">
                    <a16:rowId xmlns:a16="http://schemas.microsoft.com/office/drawing/2014/main" xmlns="" val="10003"/>
                  </a:ext>
                </a:extLst>
              </a:tr>
              <a:tr h="370840">
                <a:tc>
                  <a:txBody>
                    <a:bodyPr/>
                    <a:lstStyle/>
                    <a:p>
                      <a:pPr marL="0" algn="l" defTabSz="914400" rtl="0" eaLnBrk="1" latinLnBrk="0" hangingPunct="1"/>
                      <a:r>
                        <a:rPr lang="de-DE" sz="1100" kern="1200" dirty="0">
                          <a:latin typeface="Calibri" panose="020F0502020204030204" pitchFamily="34" charset="0"/>
                          <a:cs typeface="Arial" panose="020B0604020202020204" pitchFamily="34" charset="0"/>
                        </a:rPr>
                        <a:t>Score 4:</a:t>
                      </a:r>
                      <a:r>
                        <a:rPr lang="de-DE" sz="1100" kern="1200" baseline="0" dirty="0">
                          <a:latin typeface="Calibri" panose="020F0502020204030204" pitchFamily="34" charset="0"/>
                          <a:cs typeface="Arial" panose="020B0604020202020204" pitchFamily="34" charset="0"/>
                        </a:rPr>
                        <a:t> &gt;= 53 „</a:t>
                      </a:r>
                      <a:r>
                        <a:rPr lang="de-DE" sz="1100" kern="1200" baseline="0" dirty="0" err="1">
                          <a:latin typeface="Calibri" panose="020F0502020204030204" pitchFamily="34" charset="0"/>
                          <a:cs typeface="Arial" panose="020B0604020202020204" pitchFamily="34" charset="0"/>
                        </a:rPr>
                        <a:t>very</a:t>
                      </a:r>
                      <a:r>
                        <a:rPr lang="de-DE" sz="1100" kern="1200" baseline="0" dirty="0">
                          <a:latin typeface="Calibri" panose="020F0502020204030204" pitchFamily="34" charset="0"/>
                          <a:cs typeface="Arial" panose="020B0604020202020204" pitchFamily="34" charset="0"/>
                        </a:rPr>
                        <a:t> large“ (n=140)</a:t>
                      </a:r>
                      <a:endParaRPr lang="de-DE" sz="1100" kern="1200" dirty="0">
                        <a:solidFill>
                          <a:schemeClr val="dk1"/>
                        </a:solidFill>
                        <a:latin typeface="Calibri" panose="020F0502020204030204" pitchFamily="34" charset="0"/>
                        <a:ea typeface="+mn-ea"/>
                        <a:cs typeface="Arial" panose="020B0604020202020204" pitchFamily="34" charset="0"/>
                      </a:endParaRPr>
                    </a:p>
                  </a:txBody>
                  <a:tcPr>
                    <a:solidFill>
                      <a:srgbClr val="EFF3EA"/>
                    </a:solidFill>
                  </a:tcPr>
                </a:tc>
                <a:tc>
                  <a:txBody>
                    <a:bodyPr/>
                    <a:lstStyle/>
                    <a:p>
                      <a:pPr algn="ctr"/>
                      <a:r>
                        <a:rPr lang="de-DE" sz="1200" dirty="0">
                          <a:latin typeface="Calibri" panose="020F0502020204030204" pitchFamily="34" charset="0"/>
                          <a:cs typeface="Arial" panose="020B0604020202020204" pitchFamily="34" charset="0"/>
                        </a:rPr>
                        <a:t>4%</a:t>
                      </a:r>
                    </a:p>
                  </a:txBody>
                  <a:tcPr>
                    <a:solidFill>
                      <a:srgbClr val="EFF3EA"/>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2%</a:t>
                      </a:r>
                    </a:p>
                  </a:txBody>
                  <a:tcPr>
                    <a:solidFill>
                      <a:srgbClr val="EFF3EA"/>
                    </a:solidFill>
                  </a:tcPr>
                </a:tc>
                <a:tc>
                  <a:txBody>
                    <a:bodyPr/>
                    <a:lstStyle/>
                    <a:p>
                      <a:pPr marL="0" algn="ctr" defTabSz="914400" rtl="0" eaLnBrk="1" latinLnBrk="0" hangingPunct="1"/>
                      <a:r>
                        <a:rPr lang="de-DE" sz="1200" kern="1200" dirty="0">
                          <a:solidFill>
                            <a:schemeClr val="dk1"/>
                          </a:solidFill>
                          <a:latin typeface="Calibri" panose="020F0502020204030204" pitchFamily="34" charset="0"/>
                          <a:ea typeface="+mn-ea"/>
                          <a:cs typeface="Arial" panose="020B0604020202020204" pitchFamily="34" charset="0"/>
                        </a:rPr>
                        <a:t>10%</a:t>
                      </a:r>
                    </a:p>
                  </a:txBody>
                  <a:tcPr>
                    <a:solidFill>
                      <a:srgbClr val="EFF3EA"/>
                    </a:solidFill>
                  </a:tcPr>
                </a:tc>
                <a:tc>
                  <a:txBody>
                    <a:bodyPr/>
                    <a:lstStyle/>
                    <a:p>
                      <a:pPr marL="0" algn="ctr" defTabSz="914400" rtl="0" eaLnBrk="1" latinLnBrk="0" hangingPunct="1"/>
                      <a:r>
                        <a:rPr lang="de-DE" sz="1200" b="1" kern="1200" dirty="0">
                          <a:solidFill>
                            <a:schemeClr val="dk1"/>
                          </a:solidFill>
                          <a:latin typeface="Calibri" panose="020F0502020204030204" pitchFamily="34" charset="0"/>
                          <a:ea typeface="+mn-ea"/>
                          <a:cs typeface="Arial" panose="020B0604020202020204" pitchFamily="34" charset="0"/>
                        </a:rPr>
                        <a:t>34%</a:t>
                      </a:r>
                    </a:p>
                  </a:txBody>
                  <a:tcPr>
                    <a:solidFill>
                      <a:srgbClr val="EFF3EA"/>
                    </a:solidFill>
                  </a:tcPr>
                </a:tc>
                <a:tc>
                  <a:txBody>
                    <a:bodyPr/>
                    <a:lstStyle/>
                    <a:p>
                      <a:pPr marL="0" algn="ctr" defTabSz="914400" rtl="0" eaLnBrk="1" latinLnBrk="0" hangingPunct="1"/>
                      <a:r>
                        <a:rPr lang="de-DE" sz="1200" b="0" kern="1200" dirty="0">
                          <a:solidFill>
                            <a:schemeClr val="dk1"/>
                          </a:solidFill>
                          <a:latin typeface="Calibri" panose="020F0502020204030204" pitchFamily="34" charset="0"/>
                          <a:ea typeface="+mn-ea"/>
                          <a:cs typeface="Arial" panose="020B0604020202020204" pitchFamily="34" charset="0"/>
                        </a:rPr>
                        <a:t>9%</a:t>
                      </a:r>
                    </a:p>
                  </a:txBody>
                  <a:tcPr>
                    <a:solidFill>
                      <a:srgbClr val="EFF3EA"/>
                    </a:solidFill>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100" b="1" dirty="0">
                          <a:latin typeface="Calibri" panose="020F0502020204030204" pitchFamily="34" charset="0"/>
                          <a:ea typeface="Verdana"/>
                          <a:cs typeface="Arial" panose="020B0604020202020204" pitchFamily="34" charset="0"/>
                        </a:rPr>
                        <a:t>Ø </a:t>
                      </a:r>
                      <a:r>
                        <a:rPr lang="de-DE" sz="1100" b="1" dirty="0" err="1">
                          <a:latin typeface="Calibri" panose="020F0502020204030204" pitchFamily="34" charset="0"/>
                          <a:ea typeface="Verdana"/>
                          <a:cs typeface="Arial" panose="020B0604020202020204" pitchFamily="34" charset="0"/>
                        </a:rPr>
                        <a:t>Mean</a:t>
                      </a:r>
                      <a:r>
                        <a:rPr lang="de-DE" sz="1100" b="1" dirty="0">
                          <a:latin typeface="Calibri" panose="020F0502020204030204" pitchFamily="34" charset="0"/>
                          <a:ea typeface="Verdana"/>
                          <a:cs typeface="Arial" panose="020B0604020202020204" pitchFamily="34" charset="0"/>
                        </a:rPr>
                        <a:t>  AESEC</a:t>
                      </a:r>
                      <a:endParaRPr lang="de-DE" sz="1100" b="1" kern="1200" dirty="0">
                        <a:solidFill>
                          <a:schemeClr val="bg1"/>
                        </a:solidFill>
                        <a:latin typeface="+mn-lt"/>
                        <a:ea typeface="+mn-ea"/>
                        <a:cs typeface="Arial" panose="020B0604020202020204" pitchFamily="34" charset="0"/>
                      </a:endParaRPr>
                    </a:p>
                  </a:txBody>
                  <a:tcPr>
                    <a:solidFill>
                      <a:srgbClr val="EFF3EA"/>
                    </a:solidFill>
                  </a:tcPr>
                </a:tc>
                <a:tc>
                  <a:txBody>
                    <a:bodyPr/>
                    <a:lstStyle/>
                    <a:p>
                      <a:pPr algn="ctr"/>
                      <a:r>
                        <a:rPr lang="de-DE" sz="1200" b="1" dirty="0">
                          <a:solidFill>
                            <a:srgbClr val="0070C0"/>
                          </a:solidFill>
                          <a:latin typeface="Calibri" panose="020F0502020204030204" pitchFamily="34" charset="0"/>
                          <a:cs typeface="Arial" panose="020B0604020202020204" pitchFamily="34" charset="0"/>
                        </a:rPr>
                        <a:t>24</a:t>
                      </a:r>
                    </a:p>
                  </a:txBody>
                  <a:tcPr>
                    <a:solidFill>
                      <a:srgbClr val="EFF3EA"/>
                    </a:solidFill>
                  </a:tcPr>
                </a:tc>
                <a:tc>
                  <a:txBody>
                    <a:bodyPr/>
                    <a:lstStyle/>
                    <a:p>
                      <a:pPr marL="0" algn="ctr" defTabSz="914400" rtl="0" eaLnBrk="1" latinLnBrk="0" hangingPunct="1"/>
                      <a:r>
                        <a:rPr lang="de-DE" sz="1200" b="1" kern="1200" dirty="0">
                          <a:solidFill>
                            <a:srgbClr val="0070C0"/>
                          </a:solidFill>
                          <a:latin typeface="Calibri" panose="020F0502020204030204" pitchFamily="34" charset="0"/>
                          <a:ea typeface="+mn-ea"/>
                          <a:cs typeface="Arial" panose="020B0604020202020204" pitchFamily="34" charset="0"/>
                        </a:rPr>
                        <a:t>28</a:t>
                      </a:r>
                    </a:p>
                  </a:txBody>
                  <a:tcPr>
                    <a:solidFill>
                      <a:srgbClr val="EFF3EA"/>
                    </a:solidFill>
                  </a:tcPr>
                </a:tc>
                <a:tc>
                  <a:txBody>
                    <a:bodyPr/>
                    <a:lstStyle/>
                    <a:p>
                      <a:pPr marL="0" algn="ctr" defTabSz="914400" rtl="0" eaLnBrk="1" latinLnBrk="0" hangingPunct="1"/>
                      <a:r>
                        <a:rPr lang="de-DE" sz="1200" b="1" kern="1200" dirty="0">
                          <a:solidFill>
                            <a:srgbClr val="0070C0"/>
                          </a:solidFill>
                          <a:latin typeface="Calibri" panose="020F0502020204030204" pitchFamily="34" charset="0"/>
                          <a:ea typeface="+mn-ea"/>
                          <a:cs typeface="Arial" panose="020B0604020202020204" pitchFamily="34" charset="0"/>
                        </a:rPr>
                        <a:t>36</a:t>
                      </a:r>
                    </a:p>
                  </a:txBody>
                  <a:tcPr>
                    <a:solidFill>
                      <a:srgbClr val="EFF3EA"/>
                    </a:solidFill>
                  </a:tcPr>
                </a:tc>
                <a:tc>
                  <a:txBody>
                    <a:bodyPr/>
                    <a:lstStyle/>
                    <a:p>
                      <a:pPr marL="0" algn="ctr" defTabSz="914400" rtl="0" eaLnBrk="1" latinLnBrk="0" hangingPunct="1"/>
                      <a:r>
                        <a:rPr lang="de-DE" sz="1200" b="1" kern="1200" dirty="0">
                          <a:solidFill>
                            <a:srgbClr val="0070C0"/>
                          </a:solidFill>
                          <a:latin typeface="Calibri" panose="020F0502020204030204" pitchFamily="34" charset="0"/>
                          <a:ea typeface="+mn-ea"/>
                          <a:cs typeface="Arial" panose="020B0604020202020204" pitchFamily="34" charset="0"/>
                        </a:rPr>
                        <a:t>44</a:t>
                      </a:r>
                    </a:p>
                  </a:txBody>
                  <a:tcPr>
                    <a:solidFill>
                      <a:srgbClr val="EFF3EA"/>
                    </a:solidFill>
                  </a:tcPr>
                </a:tc>
                <a:tc>
                  <a:txBody>
                    <a:bodyPr/>
                    <a:lstStyle/>
                    <a:p>
                      <a:pPr marL="0" algn="ctr" defTabSz="914400" rtl="0" eaLnBrk="1" latinLnBrk="0" hangingPunct="1"/>
                      <a:r>
                        <a:rPr lang="de-DE" sz="1200" b="1" kern="1200" dirty="0">
                          <a:solidFill>
                            <a:srgbClr val="0070C0"/>
                          </a:solidFill>
                          <a:latin typeface="Calibri" panose="020F0502020204030204" pitchFamily="34" charset="0"/>
                          <a:ea typeface="+mn-ea"/>
                          <a:cs typeface="Arial" panose="020B0604020202020204" pitchFamily="34" charset="0"/>
                        </a:rPr>
                        <a:t>32</a:t>
                      </a:r>
                    </a:p>
                  </a:txBody>
                  <a:tcPr>
                    <a:solidFill>
                      <a:srgbClr val="EFF3EA"/>
                    </a:solidFill>
                  </a:tcPr>
                </a:tc>
                <a:extLst>
                  <a:ext uri="{0D108BD9-81ED-4DB2-BD59-A6C34878D82A}">
                    <a16:rowId xmlns:a16="http://schemas.microsoft.com/office/drawing/2014/main" xmlns="" val="10005"/>
                  </a:ext>
                </a:extLst>
              </a:tr>
            </a:tbl>
          </a:graphicData>
        </a:graphic>
      </p:graphicFrame>
      <p:sp>
        <p:nvSpPr>
          <p:cNvPr id="12" name="Ellipse 1"/>
          <p:cNvSpPr/>
          <p:nvPr/>
        </p:nvSpPr>
        <p:spPr>
          <a:xfrm>
            <a:off x="5724128" y="3248980"/>
            <a:ext cx="396044" cy="372616"/>
          </a:xfrm>
          <a:prstGeom prst="ellipse">
            <a:avLst/>
          </a:prstGeom>
          <a:noFill/>
          <a:ln w="381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
          <p:cNvSpPr/>
          <p:nvPr/>
        </p:nvSpPr>
        <p:spPr>
          <a:xfrm>
            <a:off x="3175273" y="2521471"/>
            <a:ext cx="396044" cy="372616"/>
          </a:xfrm>
          <a:prstGeom prst="ellipse">
            <a:avLst/>
          </a:prstGeom>
          <a:noFill/>
          <a:ln w="381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
          <p:cNvSpPr/>
          <p:nvPr/>
        </p:nvSpPr>
        <p:spPr>
          <a:xfrm>
            <a:off x="6912260" y="3621596"/>
            <a:ext cx="396044" cy="372616"/>
          </a:xfrm>
          <a:prstGeom prst="ellipse">
            <a:avLst/>
          </a:prstGeom>
          <a:noFill/>
          <a:ln w="381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1"/>
          <p:cNvSpPr/>
          <p:nvPr/>
        </p:nvSpPr>
        <p:spPr>
          <a:xfrm>
            <a:off x="4535996" y="2516324"/>
            <a:ext cx="396044" cy="372616"/>
          </a:xfrm>
          <a:prstGeom prst="ellipse">
            <a:avLst/>
          </a:prstGeom>
          <a:noFill/>
          <a:ln w="38100" cmpd="sng">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Box 12"/>
          <p:cNvSpPr txBox="1"/>
          <p:nvPr/>
        </p:nvSpPr>
        <p:spPr>
          <a:xfrm>
            <a:off x="359283" y="1160748"/>
            <a:ext cx="8425185" cy="396044"/>
          </a:xfrm>
          <a:prstGeom prst="rect">
            <a:avLst/>
          </a:prstGeom>
          <a:noFill/>
        </p:spPr>
        <p:txBody>
          <a:bodyPr wrap="square" lIns="0" tIns="0" rIns="0" numCol="1" spcCol="360000" rtlCol="0">
            <a:normAutofit/>
          </a:bodyPr>
          <a:lstStyle/>
          <a:p>
            <a:r>
              <a:rPr lang="en-US" sz="1600" b="1" i="1" dirty="0">
                <a:solidFill>
                  <a:srgbClr val="4A7FB0"/>
                </a:solidFill>
                <a:latin typeface="Gotham Medium" charset="0"/>
                <a:ea typeface="Gotham Medium" charset="0"/>
                <a:cs typeface="Gotham Medium" charset="0"/>
              </a:rPr>
              <a:t>There is a consistent correlation between POEM and AESEC</a:t>
            </a:r>
            <a:endParaRPr lang="en-US" sz="1400" dirty="0">
              <a:solidFill>
                <a:schemeClr val="bg2">
                  <a:lumMod val="25000"/>
                </a:schemeClr>
              </a:solidFill>
              <a:latin typeface="Gotham Medium" charset="0"/>
              <a:ea typeface="Gotham Medium" charset="0"/>
              <a:cs typeface="Gotham Medium" charset="0"/>
            </a:endParaRPr>
          </a:p>
        </p:txBody>
      </p:sp>
    </p:spTree>
    <p:extLst>
      <p:ext uri="{BB962C8B-B14F-4D97-AF65-F5344CB8AC3E}">
        <p14:creationId xmlns:p14="http://schemas.microsoft.com/office/powerpoint/2010/main" val="124835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95536" y="333375"/>
            <a:ext cx="8229600" cy="1143000"/>
          </a:xfrm>
        </p:spPr>
        <p:txBody>
          <a:bodyPr>
            <a:normAutofit/>
          </a:bodyPr>
          <a:lstStyle/>
          <a:p>
            <a:pPr eaLnBrk="1" hangingPunct="1">
              <a:defRPr/>
            </a:pPr>
            <a:r>
              <a:rPr lang="de-DE" sz="3200" b="1" dirty="0" smtClean="0">
                <a:ea typeface="+mj-ea"/>
                <a:cs typeface="+mj-cs"/>
              </a:rPr>
              <a:t>HADS </a:t>
            </a:r>
            <a:r>
              <a:rPr lang="de-DE" sz="3200" b="1" dirty="0" err="1" smtClean="0">
                <a:ea typeface="+mj-ea"/>
                <a:cs typeface="+mj-cs"/>
              </a:rPr>
              <a:t>and</a:t>
            </a:r>
            <a:r>
              <a:rPr lang="de-DE" sz="3200" b="1" dirty="0" smtClean="0">
                <a:ea typeface="+mj-ea"/>
                <a:cs typeface="+mj-cs"/>
              </a:rPr>
              <a:t> POEM</a:t>
            </a:r>
            <a:endParaRPr lang="de-DE" sz="3200" b="1" dirty="0">
              <a:ea typeface="+mj-ea"/>
              <a:cs typeface="+mj-cs"/>
            </a:endParaRPr>
          </a:p>
        </p:txBody>
      </p:sp>
      <p:graphicFrame>
        <p:nvGraphicFramePr>
          <p:cNvPr id="4" name="Diagramm 3">
            <a:extLst>
              <a:ext uri="{FF2B5EF4-FFF2-40B4-BE49-F238E27FC236}">
                <a16:creationId xmlns:a16="http://schemas.microsoft.com/office/drawing/2014/main" xmlns="" id="{3651CFF5-734E-834F-BC83-0202BA2061AA}"/>
              </a:ext>
            </a:extLst>
          </p:cNvPr>
          <p:cNvGraphicFramePr/>
          <p:nvPr/>
        </p:nvGraphicFramePr>
        <p:xfrm>
          <a:off x="611560" y="1772816"/>
          <a:ext cx="3599180" cy="3599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 4">
            <a:extLst>
              <a:ext uri="{FF2B5EF4-FFF2-40B4-BE49-F238E27FC236}">
                <a16:creationId xmlns:a16="http://schemas.microsoft.com/office/drawing/2014/main" xmlns="" id="{3651CFF5-734E-834F-BC83-0202BA2061AA}"/>
              </a:ext>
            </a:extLst>
          </p:cNvPr>
          <p:cNvGraphicFramePr/>
          <p:nvPr/>
        </p:nvGraphicFramePr>
        <p:xfrm>
          <a:off x="4572000" y="1772816"/>
          <a:ext cx="3599180" cy="35991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9305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normAutofit/>
          </a:bodyPr>
          <a:lstStyle/>
          <a:p>
            <a:pPr eaLnBrk="1" hangingPunct="1">
              <a:defRPr/>
            </a:pPr>
            <a:r>
              <a:rPr lang="de-DE" sz="2800" b="1" dirty="0" smtClean="0">
                <a:ea typeface="+mj-ea"/>
                <a:cs typeface="+mj-cs"/>
              </a:rPr>
              <a:t>DLQI </a:t>
            </a:r>
            <a:r>
              <a:rPr lang="de-DE" sz="2800" b="1" dirty="0" err="1" smtClean="0">
                <a:ea typeface="+mj-ea"/>
                <a:cs typeface="+mj-cs"/>
              </a:rPr>
              <a:t>and</a:t>
            </a:r>
            <a:r>
              <a:rPr lang="de-DE" sz="2800" b="1" dirty="0" smtClean="0">
                <a:ea typeface="+mj-ea"/>
                <a:cs typeface="+mj-cs"/>
              </a:rPr>
              <a:t> POEM</a:t>
            </a:r>
            <a:endParaRPr lang="de-DE" sz="2800" b="1" dirty="0">
              <a:ea typeface="+mj-ea"/>
              <a:cs typeface="+mj-cs"/>
            </a:endParaRPr>
          </a:p>
        </p:txBody>
      </p:sp>
      <p:graphicFrame>
        <p:nvGraphicFramePr>
          <p:cNvPr id="6" name="Diagramm 5">
            <a:extLst>
              <a:ext uri="{FF2B5EF4-FFF2-40B4-BE49-F238E27FC236}">
                <a16:creationId xmlns:a16="http://schemas.microsoft.com/office/drawing/2014/main" xmlns="" id="{6EA4B2CE-D014-2244-9E52-4DDDE3418668}"/>
              </a:ext>
            </a:extLst>
          </p:cNvPr>
          <p:cNvGraphicFramePr/>
          <p:nvPr/>
        </p:nvGraphicFramePr>
        <p:xfrm>
          <a:off x="827584" y="1841182"/>
          <a:ext cx="3599180" cy="3599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m 6">
            <a:extLst>
              <a:ext uri="{FF2B5EF4-FFF2-40B4-BE49-F238E27FC236}">
                <a16:creationId xmlns:a16="http://schemas.microsoft.com/office/drawing/2014/main" xmlns="" id="{6EA4B2CE-D014-2244-9E52-4DDDE3418668}"/>
              </a:ext>
            </a:extLst>
          </p:cNvPr>
          <p:cNvGraphicFramePr/>
          <p:nvPr/>
        </p:nvGraphicFramePr>
        <p:xfrm>
          <a:off x="4716016" y="1841182"/>
          <a:ext cx="3599180" cy="35991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2070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normAutofit/>
          </a:bodyPr>
          <a:lstStyle/>
          <a:p>
            <a:pPr eaLnBrk="1" hangingPunct="1">
              <a:defRPr/>
            </a:pPr>
            <a:r>
              <a:rPr lang="de-DE" sz="3200" b="1" dirty="0" smtClean="0">
                <a:ea typeface="+mj-ea"/>
                <a:cs typeface="+mj-cs"/>
              </a:rPr>
              <a:t>AESEC, POEM </a:t>
            </a:r>
            <a:r>
              <a:rPr lang="de-DE" sz="3200" b="1" dirty="0" smtClean="0">
                <a:ea typeface="+mj-ea"/>
                <a:cs typeface="+mj-cs"/>
              </a:rPr>
              <a:t>and DLQI:</a:t>
            </a:r>
            <a:br>
              <a:rPr lang="de-DE" sz="3200" b="1" dirty="0" smtClean="0">
                <a:ea typeface="+mj-ea"/>
                <a:cs typeface="+mj-cs"/>
              </a:rPr>
            </a:br>
            <a:r>
              <a:rPr lang="de-DE" sz="3200" b="1" dirty="0" err="1" smtClean="0"/>
              <a:t>Correlations</a:t>
            </a:r>
            <a:endParaRPr lang="de-DE" sz="3200" b="1" dirty="0">
              <a:ea typeface="+mj-ea"/>
              <a:cs typeface="+mj-cs"/>
            </a:endParaRPr>
          </a:p>
        </p:txBody>
      </p:sp>
      <p:graphicFrame>
        <p:nvGraphicFramePr>
          <p:cNvPr id="2" name="Tabelle 1"/>
          <p:cNvGraphicFramePr>
            <a:graphicFrameLocks noGrp="1"/>
          </p:cNvGraphicFramePr>
          <p:nvPr>
            <p:extLst>
              <p:ext uri="{D42A27DB-BD31-4B8C-83A1-F6EECF244321}">
                <p14:modId xmlns:p14="http://schemas.microsoft.com/office/powerpoint/2010/main" val="3267632156"/>
              </p:ext>
            </p:extLst>
          </p:nvPr>
        </p:nvGraphicFramePr>
        <p:xfrm>
          <a:off x="179512" y="1628800"/>
          <a:ext cx="8856986" cy="4320479"/>
        </p:xfrm>
        <a:graphic>
          <a:graphicData uri="http://schemas.openxmlformats.org/drawingml/2006/table">
            <a:tbl>
              <a:tblPr firstRow="1" firstCol="1" bandRow="1">
                <a:tableStyleId>{5C22544A-7EE6-4342-B048-85BDC9FD1C3A}</a:tableStyleId>
              </a:tblPr>
              <a:tblGrid>
                <a:gridCol w="1064813">
                  <a:extLst>
                    <a:ext uri="{9D8B030D-6E8A-4147-A177-3AD203B41FA5}">
                      <a16:colId xmlns="" xmlns:a16="http://schemas.microsoft.com/office/drawing/2014/main" val="2225470645"/>
                    </a:ext>
                  </a:extLst>
                </a:gridCol>
                <a:gridCol w="110812">
                  <a:extLst>
                    <a:ext uri="{9D8B030D-6E8A-4147-A177-3AD203B41FA5}">
                      <a16:colId xmlns="" xmlns:a16="http://schemas.microsoft.com/office/drawing/2014/main" val="539110676"/>
                    </a:ext>
                  </a:extLst>
                </a:gridCol>
                <a:gridCol w="1410347">
                  <a:extLst>
                    <a:ext uri="{9D8B030D-6E8A-4147-A177-3AD203B41FA5}">
                      <a16:colId xmlns="" xmlns:a16="http://schemas.microsoft.com/office/drawing/2014/main" val="3318972445"/>
                    </a:ext>
                  </a:extLst>
                </a:gridCol>
                <a:gridCol w="1707529">
                  <a:extLst>
                    <a:ext uri="{9D8B030D-6E8A-4147-A177-3AD203B41FA5}">
                      <a16:colId xmlns="" xmlns:a16="http://schemas.microsoft.com/office/drawing/2014/main" val="1421245152"/>
                    </a:ext>
                  </a:extLst>
                </a:gridCol>
                <a:gridCol w="856285">
                  <a:extLst>
                    <a:ext uri="{9D8B030D-6E8A-4147-A177-3AD203B41FA5}">
                      <a16:colId xmlns="" xmlns:a16="http://schemas.microsoft.com/office/drawing/2014/main" val="4177983458"/>
                    </a:ext>
                  </a:extLst>
                </a:gridCol>
                <a:gridCol w="1707529">
                  <a:extLst>
                    <a:ext uri="{9D8B030D-6E8A-4147-A177-3AD203B41FA5}">
                      <a16:colId xmlns="" xmlns:a16="http://schemas.microsoft.com/office/drawing/2014/main" val="2887516031"/>
                    </a:ext>
                  </a:extLst>
                </a:gridCol>
                <a:gridCol w="1999671">
                  <a:extLst>
                    <a:ext uri="{9D8B030D-6E8A-4147-A177-3AD203B41FA5}">
                      <a16:colId xmlns="" xmlns:a16="http://schemas.microsoft.com/office/drawing/2014/main" val="2577005741"/>
                    </a:ext>
                  </a:extLst>
                </a:gridCol>
              </a:tblGrid>
              <a:tr h="701857">
                <a:tc gridSpan="3">
                  <a:txBody>
                    <a:bodyPr/>
                    <a:lstStyle/>
                    <a:p>
                      <a:pPr>
                        <a:lnSpc>
                          <a:spcPct val="107000"/>
                        </a:lnSpc>
                      </a:pPr>
                      <a:endParaRPr lang="de-DE" sz="1200" dirty="0">
                        <a:solidFill>
                          <a:schemeClr val="tx1"/>
                        </a:solidFill>
                        <a:effectLst/>
                        <a:latin typeface="Calibri" panose="020F0502020204030204" pitchFamily="34" charset="0"/>
                        <a:cs typeface="Times New Roman" panose="02020603050405020304" pitchFamily="18" charset="0"/>
                      </a:endParaRPr>
                    </a:p>
                  </a:txBody>
                  <a:tcPr marL="9526" marR="9526" marT="7360" marB="7360" anchor="ctr"/>
                </a:tc>
                <a:tc hMerge="1">
                  <a:txBody>
                    <a:bodyPr/>
                    <a:lstStyle/>
                    <a:p>
                      <a:endParaRPr lang="de-DE"/>
                    </a:p>
                  </a:txBody>
                  <a:tcPr/>
                </a:tc>
                <a:tc hMerge="1">
                  <a:txBody>
                    <a:bodyPr/>
                    <a:lstStyle/>
                    <a:p>
                      <a:endParaRPr lang="de-DE"/>
                    </a:p>
                  </a:txBody>
                  <a:tcPr/>
                </a:tc>
                <a:tc>
                  <a:txBody>
                    <a:bodyPr/>
                    <a:lstStyle/>
                    <a:p>
                      <a:pPr algn="ctr">
                        <a:lnSpc>
                          <a:spcPct val="107000"/>
                        </a:lnSpc>
                        <a:spcAft>
                          <a:spcPts val="0"/>
                        </a:spcAft>
                      </a:pPr>
                      <a:r>
                        <a:rPr lang="en-GB" sz="1200">
                          <a:solidFill>
                            <a:schemeClr val="tx1"/>
                          </a:solidFill>
                          <a:effectLst/>
                        </a:rPr>
                        <a:t>Spearman's rho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P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Lower 95% CI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Upper 95% CI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2340459051"/>
                  </a:ext>
                </a:extLst>
              </a:tr>
              <a:tr h="583353">
                <a:tc>
                  <a:txBody>
                    <a:bodyPr/>
                    <a:lstStyle/>
                    <a:p>
                      <a:pPr>
                        <a:lnSpc>
                          <a:spcPct val="107000"/>
                        </a:lnSpc>
                        <a:spcAft>
                          <a:spcPts val="0"/>
                        </a:spcAft>
                      </a:pPr>
                      <a:r>
                        <a:rPr lang="en-GB" sz="1200">
                          <a:solidFill>
                            <a:schemeClr val="tx1"/>
                          </a:solidFill>
                          <a:effectLst/>
                        </a:rPr>
                        <a:t>AESEC</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POEM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0.466</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r">
                        <a:lnSpc>
                          <a:spcPct val="107000"/>
                        </a:lnSpc>
                        <a:spcAft>
                          <a:spcPts val="0"/>
                        </a:spcAft>
                      </a:pPr>
                      <a:r>
                        <a:rPr lang="en-GB" sz="1200">
                          <a:solidFill>
                            <a:schemeClr val="tx1"/>
                          </a:solidFill>
                          <a:effectLst/>
                        </a:rPr>
                        <a:t>&lt; .001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200" marR="36200" marT="7360" marB="7360" anchor="ctr"/>
                </a:tc>
                <a:tc>
                  <a:txBody>
                    <a:bodyPr/>
                    <a:lstStyle/>
                    <a:p>
                      <a:pPr algn="ctr">
                        <a:lnSpc>
                          <a:spcPct val="107000"/>
                        </a:lnSpc>
                        <a:spcAft>
                          <a:spcPts val="0"/>
                        </a:spcAft>
                      </a:pPr>
                      <a:r>
                        <a:rPr lang="en-GB" sz="1200">
                          <a:solidFill>
                            <a:schemeClr val="tx1"/>
                          </a:solidFill>
                          <a:effectLst/>
                        </a:rPr>
                        <a:t>0.420</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0.509</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2201347258"/>
                  </a:ext>
                </a:extLst>
              </a:tr>
              <a:tr h="583353">
                <a:tc>
                  <a:txBody>
                    <a:bodyPr/>
                    <a:lstStyle/>
                    <a:p>
                      <a:pPr>
                        <a:lnSpc>
                          <a:spcPct val="107000"/>
                        </a:lnSpc>
                        <a:spcAft>
                          <a:spcPts val="0"/>
                        </a:spcAft>
                      </a:pPr>
                      <a:r>
                        <a:rPr lang="en-GB" sz="1200">
                          <a:solidFill>
                            <a:schemeClr val="tx1"/>
                          </a:solidFill>
                          <a:effectLst/>
                        </a:rPr>
                        <a:t>AESEC</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HADS-D7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0.540</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r">
                        <a:lnSpc>
                          <a:spcPct val="107000"/>
                        </a:lnSpc>
                        <a:spcAft>
                          <a:spcPts val="0"/>
                        </a:spcAft>
                      </a:pPr>
                      <a:r>
                        <a:rPr lang="en-GB" sz="1200">
                          <a:solidFill>
                            <a:schemeClr val="tx1"/>
                          </a:solidFill>
                          <a:effectLst/>
                        </a:rPr>
                        <a:t>&lt; .001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200" marR="36200" marT="7360" marB="7360" anchor="ctr"/>
                </a:tc>
                <a:tc>
                  <a:txBody>
                    <a:bodyPr/>
                    <a:lstStyle/>
                    <a:p>
                      <a:pPr algn="ctr">
                        <a:lnSpc>
                          <a:spcPct val="107000"/>
                        </a:lnSpc>
                        <a:spcAft>
                          <a:spcPts val="0"/>
                        </a:spcAft>
                      </a:pPr>
                      <a:r>
                        <a:rPr lang="en-GB" sz="1200">
                          <a:solidFill>
                            <a:schemeClr val="tx1"/>
                          </a:solidFill>
                          <a:effectLst/>
                        </a:rPr>
                        <a:t>0.498</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0.579</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1215880064"/>
                  </a:ext>
                </a:extLst>
              </a:tr>
              <a:tr h="583353">
                <a:tc>
                  <a:txBody>
                    <a:bodyPr/>
                    <a:lstStyle/>
                    <a:p>
                      <a:pPr>
                        <a:lnSpc>
                          <a:spcPct val="107000"/>
                        </a:lnSpc>
                        <a:spcAft>
                          <a:spcPts val="0"/>
                        </a:spcAft>
                      </a:pPr>
                      <a:r>
                        <a:rPr lang="en-GB" sz="1200">
                          <a:solidFill>
                            <a:schemeClr val="tx1"/>
                          </a:solidFill>
                          <a:effectLst/>
                        </a:rPr>
                        <a:t>AESEC</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dirty="0">
                          <a:solidFill>
                            <a:schemeClr val="tx1"/>
                          </a:solidFill>
                          <a:effectLst/>
                        </a:rPr>
                        <a:t> DQLI </a:t>
                      </a:r>
                      <a:endParaRPr lang="de-D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0.546</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r">
                        <a:lnSpc>
                          <a:spcPct val="107000"/>
                        </a:lnSpc>
                        <a:spcAft>
                          <a:spcPts val="0"/>
                        </a:spcAft>
                      </a:pPr>
                      <a:r>
                        <a:rPr lang="en-GB" sz="1200">
                          <a:solidFill>
                            <a:schemeClr val="tx1"/>
                          </a:solidFill>
                          <a:effectLst/>
                        </a:rPr>
                        <a:t>&lt; .001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200" marR="36200" marT="7360" marB="7360" anchor="ctr"/>
                </a:tc>
                <a:tc>
                  <a:txBody>
                    <a:bodyPr/>
                    <a:lstStyle/>
                    <a:p>
                      <a:pPr algn="ctr">
                        <a:lnSpc>
                          <a:spcPct val="107000"/>
                        </a:lnSpc>
                        <a:spcAft>
                          <a:spcPts val="0"/>
                        </a:spcAft>
                      </a:pPr>
                      <a:r>
                        <a:rPr lang="en-GB" sz="1200">
                          <a:solidFill>
                            <a:schemeClr val="tx1"/>
                          </a:solidFill>
                          <a:effectLst/>
                        </a:rPr>
                        <a:t>0.505</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0.585</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119361070"/>
                  </a:ext>
                </a:extLst>
              </a:tr>
              <a:tr h="583353">
                <a:tc>
                  <a:txBody>
                    <a:bodyPr/>
                    <a:lstStyle/>
                    <a:p>
                      <a:pPr>
                        <a:lnSpc>
                          <a:spcPct val="107000"/>
                        </a:lnSpc>
                        <a:spcAft>
                          <a:spcPts val="0"/>
                        </a:spcAft>
                      </a:pPr>
                      <a:r>
                        <a:rPr lang="en-GB" sz="1200">
                          <a:solidFill>
                            <a:schemeClr val="tx1"/>
                          </a:solidFill>
                          <a:effectLst/>
                        </a:rPr>
                        <a:t>POEM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HADS-D7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0.326</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r">
                        <a:lnSpc>
                          <a:spcPct val="107000"/>
                        </a:lnSpc>
                        <a:spcAft>
                          <a:spcPts val="0"/>
                        </a:spcAft>
                      </a:pPr>
                      <a:r>
                        <a:rPr lang="en-GB" sz="1200">
                          <a:solidFill>
                            <a:schemeClr val="tx1"/>
                          </a:solidFill>
                          <a:effectLst/>
                        </a:rPr>
                        <a:t>&lt; .001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200" marR="36200" marT="7360" marB="7360" anchor="ctr"/>
                </a:tc>
                <a:tc>
                  <a:txBody>
                    <a:bodyPr/>
                    <a:lstStyle/>
                    <a:p>
                      <a:pPr algn="ctr">
                        <a:lnSpc>
                          <a:spcPct val="107000"/>
                        </a:lnSpc>
                        <a:spcAft>
                          <a:spcPts val="0"/>
                        </a:spcAft>
                      </a:pPr>
                      <a:r>
                        <a:rPr lang="en-GB" sz="1200">
                          <a:solidFill>
                            <a:schemeClr val="tx1"/>
                          </a:solidFill>
                          <a:effectLst/>
                        </a:rPr>
                        <a:t>0.275</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0.376</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3472722386"/>
                  </a:ext>
                </a:extLst>
              </a:tr>
              <a:tr h="583353">
                <a:tc>
                  <a:txBody>
                    <a:bodyPr/>
                    <a:lstStyle/>
                    <a:p>
                      <a:pPr>
                        <a:lnSpc>
                          <a:spcPct val="107000"/>
                        </a:lnSpc>
                        <a:spcAft>
                          <a:spcPts val="0"/>
                        </a:spcAft>
                      </a:pPr>
                      <a:r>
                        <a:rPr lang="en-GB" sz="1200">
                          <a:solidFill>
                            <a:schemeClr val="tx1"/>
                          </a:solidFill>
                          <a:effectLst/>
                        </a:rPr>
                        <a:t>POEM</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DQLI</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0.692</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r">
                        <a:lnSpc>
                          <a:spcPct val="107000"/>
                        </a:lnSpc>
                        <a:spcAft>
                          <a:spcPts val="0"/>
                        </a:spcAft>
                      </a:pPr>
                      <a:r>
                        <a:rPr lang="en-GB" sz="1200">
                          <a:solidFill>
                            <a:schemeClr val="tx1"/>
                          </a:solidFill>
                          <a:effectLst/>
                        </a:rPr>
                        <a:t>&lt; .001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200" marR="36200" marT="7360" marB="7360" anchor="ctr"/>
                </a:tc>
                <a:tc>
                  <a:txBody>
                    <a:bodyPr/>
                    <a:lstStyle/>
                    <a:p>
                      <a:pPr algn="ctr">
                        <a:lnSpc>
                          <a:spcPct val="107000"/>
                        </a:lnSpc>
                        <a:spcAft>
                          <a:spcPts val="0"/>
                        </a:spcAft>
                      </a:pPr>
                      <a:r>
                        <a:rPr lang="en-GB" sz="1200">
                          <a:solidFill>
                            <a:schemeClr val="tx1"/>
                          </a:solidFill>
                          <a:effectLst/>
                        </a:rPr>
                        <a:t>0.662</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0.721</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967263534"/>
                  </a:ext>
                </a:extLst>
              </a:tr>
              <a:tr h="701857">
                <a:tc>
                  <a:txBody>
                    <a:bodyPr/>
                    <a:lstStyle/>
                    <a:p>
                      <a:pPr>
                        <a:lnSpc>
                          <a:spcPct val="107000"/>
                        </a:lnSpc>
                        <a:spcAft>
                          <a:spcPts val="0"/>
                        </a:spcAft>
                      </a:pPr>
                      <a:r>
                        <a:rPr lang="en-GB" sz="1200">
                          <a:solidFill>
                            <a:schemeClr val="tx1"/>
                          </a:solidFill>
                          <a:effectLst/>
                        </a:rPr>
                        <a:t>HADS-D7</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nSpc>
                          <a:spcPct val="107000"/>
                        </a:lnSpc>
                        <a:spcAft>
                          <a:spcPts val="0"/>
                        </a:spcAft>
                      </a:pPr>
                      <a:r>
                        <a:rPr lang="en-GB" sz="1200">
                          <a:solidFill>
                            <a:schemeClr val="tx1"/>
                          </a:solidFill>
                          <a:effectLst/>
                        </a:rPr>
                        <a:t> DQLI</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a:solidFill>
                            <a:schemeClr val="tx1"/>
                          </a:solidFill>
                          <a:effectLst/>
                        </a:rPr>
                        <a:t>0.461</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r">
                        <a:lnSpc>
                          <a:spcPct val="107000"/>
                        </a:lnSpc>
                        <a:spcAft>
                          <a:spcPts val="0"/>
                        </a:spcAft>
                      </a:pPr>
                      <a:r>
                        <a:rPr lang="en-GB" sz="1200">
                          <a:solidFill>
                            <a:schemeClr val="tx1"/>
                          </a:solidFill>
                          <a:effectLst/>
                        </a:rPr>
                        <a:t>&lt; .001 </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200" marR="36200" marT="7360" marB="7360" anchor="ctr"/>
                </a:tc>
                <a:tc>
                  <a:txBody>
                    <a:bodyPr/>
                    <a:lstStyle/>
                    <a:p>
                      <a:pPr algn="ctr">
                        <a:lnSpc>
                          <a:spcPct val="107000"/>
                        </a:lnSpc>
                        <a:spcAft>
                          <a:spcPts val="0"/>
                        </a:spcAft>
                      </a:pPr>
                      <a:r>
                        <a:rPr lang="en-GB" sz="1200">
                          <a:solidFill>
                            <a:schemeClr val="tx1"/>
                          </a:solidFill>
                          <a:effectLst/>
                        </a:rPr>
                        <a:t>0.415</a:t>
                      </a:r>
                      <a:endParaRPr lang="de-D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tc>
                  <a:txBody>
                    <a:bodyPr/>
                    <a:lstStyle/>
                    <a:p>
                      <a:pPr algn="ctr">
                        <a:lnSpc>
                          <a:spcPct val="107000"/>
                        </a:lnSpc>
                        <a:spcAft>
                          <a:spcPts val="0"/>
                        </a:spcAft>
                      </a:pPr>
                      <a:r>
                        <a:rPr lang="en-GB" sz="1200" dirty="0">
                          <a:solidFill>
                            <a:schemeClr val="tx1"/>
                          </a:solidFill>
                          <a:effectLst/>
                        </a:rPr>
                        <a:t>0.505</a:t>
                      </a:r>
                      <a:endParaRPr lang="de-D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6" marR="9526" marT="7360" marB="7360" anchor="ctr"/>
                </a:tc>
                <a:extLst>
                  <a:ext uri="{0D108BD9-81ED-4DB2-BD59-A6C34878D82A}">
                    <a16:rowId xmlns="" xmlns:a16="http://schemas.microsoft.com/office/drawing/2014/main" val="2420931343"/>
                  </a:ext>
                </a:extLst>
              </a:tr>
            </a:tbl>
          </a:graphicData>
        </a:graphic>
      </p:graphicFrame>
    </p:spTree>
    <p:extLst>
      <p:ext uri="{BB962C8B-B14F-4D97-AF65-F5344CB8AC3E}">
        <p14:creationId xmlns:p14="http://schemas.microsoft.com/office/powerpoint/2010/main" val="512708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DE" sz="3600" b="1" dirty="0" err="1" smtClean="0"/>
              <a:t>Burden</a:t>
            </a:r>
            <a:r>
              <a:rPr lang="de-DE" sz="3600" b="1" dirty="0" smtClean="0"/>
              <a:t> of </a:t>
            </a:r>
            <a:r>
              <a:rPr lang="de-DE" sz="3600" b="1" dirty="0" err="1" smtClean="0"/>
              <a:t>disease</a:t>
            </a:r>
            <a:r>
              <a:rPr lang="de-DE" sz="3600" b="1" dirty="0" smtClean="0"/>
              <a:t> of </a:t>
            </a:r>
            <a:r>
              <a:rPr lang="de-DE" sz="3600" b="1" dirty="0" err="1" smtClean="0"/>
              <a:t>atopic</a:t>
            </a:r>
            <a:r>
              <a:rPr lang="de-DE" sz="3600" b="1" dirty="0" smtClean="0"/>
              <a:t> </a:t>
            </a:r>
            <a:r>
              <a:rPr lang="de-DE" sz="3600" b="1" dirty="0" err="1" smtClean="0"/>
              <a:t>eczema</a:t>
            </a:r>
            <a:r>
              <a:rPr lang="de-DE" sz="3600" b="1" dirty="0" smtClean="0"/>
              <a:t> –</a:t>
            </a:r>
            <a:br>
              <a:rPr lang="de-DE" sz="3600" b="1" dirty="0" smtClean="0"/>
            </a:br>
            <a:r>
              <a:rPr lang="de-DE" sz="3600" b="1" dirty="0" smtClean="0"/>
              <a:t>not just </a:t>
            </a:r>
            <a:r>
              <a:rPr lang="de-DE" sz="3600" b="1" dirty="0" err="1" smtClean="0"/>
              <a:t>another</a:t>
            </a:r>
            <a:r>
              <a:rPr lang="de-DE" sz="3600" b="1" dirty="0" smtClean="0"/>
              <a:t> </a:t>
            </a:r>
            <a:r>
              <a:rPr lang="de-DE" sz="3600" b="1" dirty="0" err="1" smtClean="0"/>
              <a:t>parameter</a:t>
            </a:r>
            <a:endParaRPr lang="de-DE" sz="3600" b="1" dirty="0"/>
          </a:p>
        </p:txBody>
      </p:sp>
      <p:sp>
        <p:nvSpPr>
          <p:cNvPr id="5" name="Inhaltsplatzhalter 4"/>
          <p:cNvSpPr>
            <a:spLocks noGrp="1"/>
          </p:cNvSpPr>
          <p:nvPr>
            <p:ph idx="1"/>
          </p:nvPr>
        </p:nvSpPr>
        <p:spPr>
          <a:xfrm>
            <a:off x="590872" y="1600200"/>
            <a:ext cx="8229600" cy="4525963"/>
          </a:xfrm>
        </p:spPr>
        <p:txBody>
          <a:bodyPr>
            <a:normAutofit/>
          </a:bodyPr>
          <a:lstStyle/>
          <a:p>
            <a:r>
              <a:rPr lang="de-DE" sz="2400" dirty="0" err="1" smtClean="0"/>
              <a:t>Although</a:t>
            </a:r>
            <a:r>
              <a:rPr lang="de-DE" sz="2400" dirty="0" smtClean="0"/>
              <a:t> </a:t>
            </a:r>
            <a:r>
              <a:rPr lang="de-DE" sz="2400" dirty="0" err="1" smtClean="0"/>
              <a:t>atopic</a:t>
            </a:r>
            <a:r>
              <a:rPr lang="de-DE" sz="2400" dirty="0" smtClean="0"/>
              <a:t> </a:t>
            </a:r>
            <a:r>
              <a:rPr lang="de-DE" sz="2400" dirty="0" err="1" smtClean="0"/>
              <a:t>eczema</a:t>
            </a:r>
            <a:r>
              <a:rPr lang="de-DE" sz="2400" dirty="0" smtClean="0"/>
              <a:t> </a:t>
            </a:r>
            <a:r>
              <a:rPr lang="de-DE" sz="2400" dirty="0" err="1" smtClean="0"/>
              <a:t>is</a:t>
            </a:r>
            <a:r>
              <a:rPr lang="de-DE" sz="2400" dirty="0" smtClean="0"/>
              <a:t> not </a:t>
            </a:r>
            <a:r>
              <a:rPr lang="de-DE" sz="2400" dirty="0" err="1" smtClean="0"/>
              <a:t>directly</a:t>
            </a:r>
            <a:r>
              <a:rPr lang="de-DE" sz="2400" dirty="0" smtClean="0"/>
              <a:t> </a:t>
            </a:r>
            <a:r>
              <a:rPr lang="de-DE" sz="2400" dirty="0" err="1" smtClean="0"/>
              <a:t>life-threatening</a:t>
            </a:r>
            <a:r>
              <a:rPr lang="de-DE" sz="2400" dirty="0" smtClean="0"/>
              <a:t>, </a:t>
            </a:r>
            <a:r>
              <a:rPr lang="de-DE" sz="2400" dirty="0" err="1" smtClean="0"/>
              <a:t>it</a:t>
            </a:r>
            <a:r>
              <a:rPr lang="de-DE" sz="2400" dirty="0" smtClean="0"/>
              <a:t> </a:t>
            </a:r>
            <a:r>
              <a:rPr lang="de-DE" sz="2400" dirty="0" err="1" smtClean="0"/>
              <a:t>can</a:t>
            </a:r>
            <a:r>
              <a:rPr lang="de-DE" sz="2400" dirty="0" smtClean="0"/>
              <a:t> </a:t>
            </a:r>
            <a:r>
              <a:rPr lang="de-DE" sz="2400" dirty="0" err="1" smtClean="0"/>
              <a:t>ruin</a:t>
            </a:r>
            <a:r>
              <a:rPr lang="de-DE" sz="2400" dirty="0" smtClean="0"/>
              <a:t> a </a:t>
            </a:r>
            <a:r>
              <a:rPr lang="de-DE" sz="2400" dirty="0" err="1" smtClean="0"/>
              <a:t>life</a:t>
            </a:r>
            <a:endParaRPr lang="de-DE" sz="2400" dirty="0" smtClean="0"/>
          </a:p>
          <a:p>
            <a:r>
              <a:rPr lang="de-DE" sz="2400" dirty="0" err="1" smtClean="0"/>
              <a:t>Physical</a:t>
            </a:r>
            <a:r>
              <a:rPr lang="de-DE" sz="2400" dirty="0" smtClean="0"/>
              <a:t>, </a:t>
            </a:r>
            <a:r>
              <a:rPr lang="de-DE" sz="2400" dirty="0" err="1" smtClean="0"/>
              <a:t>psychological</a:t>
            </a:r>
            <a:r>
              <a:rPr lang="de-DE" sz="2400" dirty="0" smtClean="0"/>
              <a:t>, </a:t>
            </a:r>
            <a:r>
              <a:rPr lang="de-DE" sz="2400" dirty="0" err="1" smtClean="0"/>
              <a:t>financial</a:t>
            </a:r>
            <a:r>
              <a:rPr lang="de-DE" sz="2400" dirty="0" smtClean="0"/>
              <a:t> and </a:t>
            </a:r>
            <a:r>
              <a:rPr lang="de-DE" sz="2400" dirty="0" err="1" smtClean="0"/>
              <a:t>social</a:t>
            </a:r>
            <a:r>
              <a:rPr lang="de-DE" sz="2400" dirty="0" smtClean="0"/>
              <a:t> </a:t>
            </a:r>
            <a:r>
              <a:rPr lang="de-DE" sz="2400" dirty="0" err="1" smtClean="0"/>
              <a:t>consequences</a:t>
            </a:r>
            <a:r>
              <a:rPr lang="de-DE" sz="2400" dirty="0" smtClean="0"/>
              <a:t> </a:t>
            </a:r>
            <a:r>
              <a:rPr lang="de-DE" sz="2400" dirty="0" err="1" smtClean="0"/>
              <a:t>lead</a:t>
            </a:r>
            <a:r>
              <a:rPr lang="de-DE" sz="2400" dirty="0" smtClean="0"/>
              <a:t> </a:t>
            </a:r>
            <a:r>
              <a:rPr lang="de-DE" sz="2400" dirty="0" err="1" smtClean="0"/>
              <a:t>to</a:t>
            </a:r>
            <a:r>
              <a:rPr lang="de-DE" sz="2400" dirty="0" smtClean="0"/>
              <a:t> </a:t>
            </a:r>
            <a:r>
              <a:rPr lang="de-DE" sz="2400" dirty="0" err="1" smtClean="0"/>
              <a:t>marked</a:t>
            </a:r>
            <a:r>
              <a:rPr lang="de-DE" sz="2400" dirty="0" smtClean="0"/>
              <a:t> </a:t>
            </a:r>
            <a:r>
              <a:rPr lang="de-DE" sz="2400" dirty="0" err="1" smtClean="0"/>
              <a:t>impairment</a:t>
            </a:r>
            <a:r>
              <a:rPr lang="de-DE" sz="2400" dirty="0" smtClean="0"/>
              <a:t> in </a:t>
            </a:r>
            <a:r>
              <a:rPr lang="de-DE" sz="2400" dirty="0" err="1" smtClean="0"/>
              <a:t>quality</a:t>
            </a:r>
            <a:r>
              <a:rPr lang="de-DE" sz="2400" dirty="0" smtClean="0"/>
              <a:t> of </a:t>
            </a:r>
            <a:r>
              <a:rPr lang="de-DE" sz="2400" dirty="0" err="1" smtClean="0"/>
              <a:t>life</a:t>
            </a:r>
            <a:endParaRPr lang="de-DE" sz="2400" dirty="0" smtClean="0"/>
          </a:p>
          <a:p>
            <a:r>
              <a:rPr lang="de-DE" sz="2400" dirty="0" smtClean="0"/>
              <a:t>These </a:t>
            </a:r>
            <a:r>
              <a:rPr lang="de-DE" sz="2400" dirty="0" err="1" smtClean="0"/>
              <a:t>aspects</a:t>
            </a:r>
            <a:r>
              <a:rPr lang="de-DE" sz="2400" dirty="0" smtClean="0"/>
              <a:t> </a:t>
            </a:r>
            <a:r>
              <a:rPr lang="de-DE" sz="2400" dirty="0" err="1" smtClean="0"/>
              <a:t>have</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considered</a:t>
            </a:r>
            <a:r>
              <a:rPr lang="de-DE" sz="2400" dirty="0" smtClean="0"/>
              <a:t> in </a:t>
            </a:r>
            <a:r>
              <a:rPr lang="de-DE" sz="2400" dirty="0" err="1" smtClean="0"/>
              <a:t>dealing</a:t>
            </a:r>
            <a:r>
              <a:rPr lang="de-DE" sz="2400" dirty="0" smtClean="0"/>
              <a:t> </a:t>
            </a:r>
            <a:r>
              <a:rPr lang="de-DE" sz="2400" dirty="0" err="1" smtClean="0"/>
              <a:t>with</a:t>
            </a:r>
            <a:r>
              <a:rPr lang="de-DE" sz="2400" dirty="0" smtClean="0"/>
              <a:t> </a:t>
            </a:r>
            <a:r>
              <a:rPr lang="de-DE" sz="2400" dirty="0" err="1" smtClean="0"/>
              <a:t>the</a:t>
            </a:r>
            <a:r>
              <a:rPr lang="de-DE" sz="2400" dirty="0" smtClean="0"/>
              <a:t> </a:t>
            </a:r>
            <a:r>
              <a:rPr lang="de-DE" sz="2400" dirty="0" err="1" smtClean="0"/>
              <a:t>management</a:t>
            </a:r>
            <a:r>
              <a:rPr lang="de-DE" sz="2400" dirty="0" smtClean="0"/>
              <a:t> of </a:t>
            </a:r>
            <a:r>
              <a:rPr lang="de-DE" sz="2400" dirty="0" err="1" smtClean="0"/>
              <a:t>this</a:t>
            </a:r>
            <a:r>
              <a:rPr lang="de-DE" sz="2400" dirty="0" smtClean="0"/>
              <a:t> </a:t>
            </a:r>
            <a:r>
              <a:rPr lang="de-DE" sz="2400" dirty="0" err="1" smtClean="0"/>
              <a:t>disease</a:t>
            </a:r>
            <a:r>
              <a:rPr lang="de-DE" sz="2400" dirty="0" smtClean="0"/>
              <a:t> and </a:t>
            </a:r>
            <a:r>
              <a:rPr lang="de-DE" sz="2400" dirty="0" err="1" smtClean="0"/>
              <a:t>thinking</a:t>
            </a:r>
            <a:r>
              <a:rPr lang="de-DE" sz="2400" dirty="0" smtClean="0"/>
              <a:t> </a:t>
            </a:r>
            <a:r>
              <a:rPr lang="de-DE" sz="2400" dirty="0" err="1" smtClean="0"/>
              <a:t>about</a:t>
            </a:r>
            <a:r>
              <a:rPr lang="de-DE" sz="2400" dirty="0" smtClean="0"/>
              <a:t> </a:t>
            </a:r>
            <a:r>
              <a:rPr lang="de-DE" sz="2400" dirty="0" err="1" smtClean="0"/>
              <a:t>possible</a:t>
            </a:r>
            <a:r>
              <a:rPr lang="de-DE" sz="2400" dirty="0" smtClean="0"/>
              <a:t> </a:t>
            </a:r>
            <a:r>
              <a:rPr lang="de-DE" sz="2400" dirty="0" err="1" smtClean="0"/>
              <a:t>prevention</a:t>
            </a:r>
            <a:r>
              <a:rPr lang="de-DE" sz="2400" dirty="0" smtClean="0"/>
              <a:t> </a:t>
            </a:r>
          </a:p>
          <a:p>
            <a:r>
              <a:rPr lang="de-DE" sz="2400" dirty="0" err="1" smtClean="0"/>
              <a:t>We</a:t>
            </a:r>
            <a:r>
              <a:rPr lang="de-DE" sz="2400" dirty="0" smtClean="0"/>
              <a:t> </a:t>
            </a:r>
            <a:r>
              <a:rPr lang="de-DE" sz="2400" dirty="0" err="1" smtClean="0"/>
              <a:t>have</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our</a:t>
            </a:r>
            <a:r>
              <a:rPr lang="de-DE" sz="2400" dirty="0" smtClean="0"/>
              <a:t> </a:t>
            </a:r>
            <a:r>
              <a:rPr lang="de-DE" sz="2400" dirty="0" err="1" smtClean="0"/>
              <a:t>patients</a:t>
            </a:r>
            <a:r>
              <a:rPr lang="de-DE" sz="2400" dirty="0" smtClean="0"/>
              <a:t>‘ </a:t>
            </a:r>
            <a:r>
              <a:rPr lang="de-DE" sz="2400" dirty="0" err="1" smtClean="0"/>
              <a:t>advocats</a:t>
            </a:r>
            <a:r>
              <a:rPr lang="de-DE" sz="2400" dirty="0" smtClean="0"/>
              <a:t> in </a:t>
            </a:r>
            <a:r>
              <a:rPr lang="de-DE" sz="2400" dirty="0" err="1" smtClean="0"/>
              <a:t>society</a:t>
            </a:r>
            <a:endParaRPr lang="de-DE" sz="2400" dirty="0" smtClean="0"/>
          </a:p>
          <a:p>
            <a:endParaRPr lang="de-DE" sz="2400" dirty="0"/>
          </a:p>
        </p:txBody>
      </p:sp>
    </p:spTree>
    <p:extLst>
      <p:ext uri="{BB962C8B-B14F-4D97-AF65-F5344CB8AC3E}">
        <p14:creationId xmlns:p14="http://schemas.microsoft.com/office/powerpoint/2010/main" val="24594659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43408"/>
            <a:ext cx="8229600" cy="1143000"/>
          </a:xfrm>
        </p:spPr>
        <p:txBody>
          <a:bodyPr>
            <a:normAutofit/>
          </a:bodyPr>
          <a:lstStyle/>
          <a:p>
            <a:r>
              <a:rPr lang="de-DE" sz="2800" b="1" dirty="0" err="1" smtClean="0"/>
              <a:t>Conclusions</a:t>
            </a:r>
            <a:endParaRPr lang="de-DE" sz="2800" b="1" dirty="0"/>
          </a:p>
        </p:txBody>
      </p:sp>
      <p:sp>
        <p:nvSpPr>
          <p:cNvPr id="3" name="Inhaltsplatzhalter 2"/>
          <p:cNvSpPr>
            <a:spLocks noGrp="1"/>
          </p:cNvSpPr>
          <p:nvPr>
            <p:ph idx="1"/>
          </p:nvPr>
        </p:nvSpPr>
        <p:spPr>
          <a:xfrm>
            <a:off x="457200" y="692696"/>
            <a:ext cx="8229600" cy="4525963"/>
          </a:xfrm>
        </p:spPr>
        <p:txBody>
          <a:bodyPr>
            <a:noAutofit/>
          </a:bodyPr>
          <a:lstStyle/>
          <a:p>
            <a:r>
              <a:rPr lang="de-DE" sz="2400" dirty="0" err="1" smtClean="0"/>
              <a:t>Despite</a:t>
            </a:r>
            <a:r>
              <a:rPr lang="de-DE" sz="2400" dirty="0" smtClean="0"/>
              <a:t> </a:t>
            </a:r>
            <a:r>
              <a:rPr lang="de-DE" sz="2400" dirty="0" err="1" smtClean="0"/>
              <a:t>treatment</a:t>
            </a:r>
            <a:r>
              <a:rPr lang="de-DE" sz="2400" dirty="0" smtClean="0"/>
              <a:t> </a:t>
            </a:r>
            <a:r>
              <a:rPr lang="de-DE" sz="2400" dirty="0" err="1" smtClean="0"/>
              <a:t>including</a:t>
            </a:r>
            <a:r>
              <a:rPr lang="de-DE" sz="2400" dirty="0" smtClean="0"/>
              <a:t> </a:t>
            </a:r>
            <a:r>
              <a:rPr lang="de-DE" sz="2400" dirty="0" err="1" smtClean="0"/>
              <a:t>systemic</a:t>
            </a:r>
            <a:r>
              <a:rPr lang="de-DE" sz="2400" dirty="0" smtClean="0"/>
              <a:t> </a:t>
            </a:r>
            <a:r>
              <a:rPr lang="de-DE" sz="2400" dirty="0" err="1" smtClean="0"/>
              <a:t>immunosuppression</a:t>
            </a:r>
            <a:r>
              <a:rPr lang="de-DE" sz="2400" dirty="0" smtClean="0"/>
              <a:t>             45 % of </a:t>
            </a:r>
            <a:r>
              <a:rPr lang="de-DE" sz="2400" dirty="0" err="1" smtClean="0"/>
              <a:t>patients</a:t>
            </a:r>
            <a:r>
              <a:rPr lang="de-DE" sz="2400" dirty="0" smtClean="0"/>
              <a:t> still </a:t>
            </a:r>
            <a:r>
              <a:rPr lang="de-DE" sz="2400" dirty="0" err="1" smtClean="0"/>
              <a:t>had</a:t>
            </a:r>
            <a:r>
              <a:rPr lang="de-DE" sz="2400" dirty="0" smtClean="0"/>
              <a:t> moderate </a:t>
            </a:r>
            <a:r>
              <a:rPr lang="de-DE" sz="2400" dirty="0" err="1" smtClean="0"/>
              <a:t>to</a:t>
            </a:r>
            <a:r>
              <a:rPr lang="de-DE" sz="2400" dirty="0" smtClean="0"/>
              <a:t> </a:t>
            </a:r>
            <a:r>
              <a:rPr lang="de-DE" sz="2400" dirty="0" err="1" smtClean="0"/>
              <a:t>severe</a:t>
            </a:r>
            <a:r>
              <a:rPr lang="de-DE" sz="2400" dirty="0" smtClean="0"/>
              <a:t> </a:t>
            </a:r>
            <a:r>
              <a:rPr lang="de-DE" sz="2400" dirty="0" err="1" smtClean="0"/>
              <a:t>eczematous</a:t>
            </a:r>
            <a:r>
              <a:rPr lang="de-DE" sz="2400" dirty="0" smtClean="0"/>
              <a:t> </a:t>
            </a:r>
            <a:r>
              <a:rPr lang="de-DE" sz="2400" dirty="0" err="1" smtClean="0"/>
              <a:t>skin</a:t>
            </a:r>
            <a:r>
              <a:rPr lang="de-DE" sz="2400" dirty="0" smtClean="0"/>
              <a:t> </a:t>
            </a:r>
            <a:r>
              <a:rPr lang="de-DE" sz="2400" dirty="0" err="1" smtClean="0"/>
              <a:t>lesions</a:t>
            </a:r>
            <a:endParaRPr lang="de-DE" sz="2400" dirty="0" smtClean="0"/>
          </a:p>
          <a:p>
            <a:r>
              <a:rPr lang="de-DE" sz="2400" dirty="0" smtClean="0"/>
              <a:t>55 % </a:t>
            </a:r>
            <a:r>
              <a:rPr lang="de-DE" sz="2400" dirty="0" err="1" smtClean="0"/>
              <a:t>had</a:t>
            </a:r>
            <a:r>
              <a:rPr lang="de-DE" sz="2400" dirty="0" smtClean="0"/>
              <a:t> a moderate </a:t>
            </a:r>
            <a:r>
              <a:rPr lang="de-DE" sz="2400" dirty="0" err="1" smtClean="0"/>
              <a:t>to</a:t>
            </a:r>
            <a:r>
              <a:rPr lang="de-DE" sz="2400" dirty="0" smtClean="0"/>
              <a:t> </a:t>
            </a:r>
            <a:r>
              <a:rPr lang="de-DE" sz="2400" dirty="0" err="1" smtClean="0"/>
              <a:t>extremely</a:t>
            </a:r>
            <a:r>
              <a:rPr lang="de-DE" sz="2400" dirty="0" smtClean="0"/>
              <a:t> large </a:t>
            </a:r>
            <a:r>
              <a:rPr lang="de-DE" sz="2400" dirty="0" err="1" smtClean="0"/>
              <a:t>impairment</a:t>
            </a:r>
            <a:r>
              <a:rPr lang="de-DE" sz="2400" dirty="0" smtClean="0"/>
              <a:t> in </a:t>
            </a:r>
            <a:r>
              <a:rPr lang="de-DE" sz="2400" dirty="0" err="1" smtClean="0"/>
              <a:t>quality</a:t>
            </a:r>
            <a:r>
              <a:rPr lang="de-DE" sz="2400" dirty="0" smtClean="0"/>
              <a:t> of </a:t>
            </a:r>
            <a:r>
              <a:rPr lang="de-DE" sz="2400" dirty="0" err="1" smtClean="0"/>
              <a:t>life</a:t>
            </a:r>
            <a:endParaRPr lang="de-DE" sz="2400" dirty="0" smtClean="0"/>
          </a:p>
          <a:p>
            <a:r>
              <a:rPr lang="de-DE" sz="2400" dirty="0" err="1" smtClean="0"/>
              <a:t>Ca</a:t>
            </a:r>
            <a:r>
              <a:rPr lang="de-DE" sz="2400" dirty="0" smtClean="0"/>
              <a:t> 50 % </a:t>
            </a:r>
            <a:r>
              <a:rPr lang="de-DE" sz="2400" dirty="0" err="1" smtClean="0"/>
              <a:t>were</a:t>
            </a:r>
            <a:r>
              <a:rPr lang="de-DE" sz="2400" dirty="0" smtClean="0"/>
              <a:t> </a:t>
            </a:r>
            <a:r>
              <a:rPr lang="de-DE" sz="2400" dirty="0" err="1" smtClean="0"/>
              <a:t>suffering</a:t>
            </a:r>
            <a:r>
              <a:rPr lang="de-DE" sz="2400" dirty="0" smtClean="0"/>
              <a:t> </a:t>
            </a:r>
            <a:r>
              <a:rPr lang="de-DE" sz="2400" dirty="0" err="1" smtClean="0"/>
              <a:t>individually</a:t>
            </a:r>
            <a:r>
              <a:rPr lang="de-DE" sz="2400" dirty="0" smtClean="0"/>
              <a:t> </a:t>
            </a:r>
            <a:r>
              <a:rPr lang="de-DE" sz="2400" dirty="0" err="1" smtClean="0"/>
              <a:t>from</a:t>
            </a:r>
            <a:r>
              <a:rPr lang="de-DE" sz="2400" dirty="0" smtClean="0"/>
              <a:t> emotional </a:t>
            </a:r>
            <a:r>
              <a:rPr lang="de-DE" sz="2400" dirty="0" err="1" smtClean="0"/>
              <a:t>consequences</a:t>
            </a:r>
            <a:r>
              <a:rPr lang="de-DE" sz="2400" dirty="0" smtClean="0"/>
              <a:t>:                                                                                                          57 % </a:t>
            </a:r>
            <a:r>
              <a:rPr lang="de-DE" sz="2400" dirty="0" err="1" smtClean="0"/>
              <a:t>state</a:t>
            </a:r>
            <a:r>
              <a:rPr lang="de-DE" sz="2400" dirty="0" smtClean="0"/>
              <a:t> </a:t>
            </a:r>
            <a:r>
              <a:rPr lang="de-DE" sz="2400" dirty="0" err="1" smtClean="0"/>
              <a:t>that</a:t>
            </a:r>
            <a:r>
              <a:rPr lang="de-DE" sz="2400" dirty="0" smtClean="0"/>
              <a:t> </a:t>
            </a:r>
            <a:r>
              <a:rPr lang="de-DE" sz="2400" dirty="0" err="1" smtClean="0"/>
              <a:t>the</a:t>
            </a:r>
            <a:r>
              <a:rPr lang="de-DE" sz="2400" dirty="0" smtClean="0"/>
              <a:t> </a:t>
            </a:r>
            <a:r>
              <a:rPr lang="de-DE" sz="2400" dirty="0" err="1" smtClean="0"/>
              <a:t>itching</a:t>
            </a:r>
            <a:r>
              <a:rPr lang="de-DE" sz="2400" dirty="0" smtClean="0"/>
              <a:t> „</a:t>
            </a:r>
            <a:r>
              <a:rPr lang="de-DE" sz="2400" dirty="0" err="1" smtClean="0"/>
              <a:t>drives</a:t>
            </a:r>
            <a:r>
              <a:rPr lang="de-DE" sz="2400" dirty="0" smtClean="0"/>
              <a:t> </a:t>
            </a:r>
            <a:r>
              <a:rPr lang="de-DE" sz="2400" dirty="0" err="1" smtClean="0"/>
              <a:t>them</a:t>
            </a:r>
            <a:r>
              <a:rPr lang="de-DE" sz="2400" dirty="0" smtClean="0"/>
              <a:t> crazy“,  51 %  </a:t>
            </a:r>
            <a:r>
              <a:rPr lang="de-DE" sz="2400" dirty="0" err="1" smtClean="0"/>
              <a:t>want</a:t>
            </a:r>
            <a:r>
              <a:rPr lang="de-DE" sz="2400" dirty="0" smtClean="0"/>
              <a:t> </a:t>
            </a:r>
            <a:r>
              <a:rPr lang="de-DE" sz="2400" dirty="0" err="1" smtClean="0"/>
              <a:t>to</a:t>
            </a:r>
            <a:r>
              <a:rPr lang="de-DE" sz="2400" dirty="0" smtClean="0"/>
              <a:t> </a:t>
            </a:r>
            <a:r>
              <a:rPr lang="de-DE" sz="2400" dirty="0" err="1" smtClean="0"/>
              <a:t>hide</a:t>
            </a:r>
            <a:r>
              <a:rPr lang="de-DE" sz="2400" dirty="0" smtClean="0"/>
              <a:t> </a:t>
            </a:r>
            <a:r>
              <a:rPr lang="de-DE" sz="2400" dirty="0" err="1" smtClean="0"/>
              <a:t>their</a:t>
            </a:r>
            <a:r>
              <a:rPr lang="de-DE" sz="2400" dirty="0" smtClean="0"/>
              <a:t> </a:t>
            </a:r>
            <a:r>
              <a:rPr lang="de-DE" sz="2400" dirty="0" err="1" smtClean="0"/>
              <a:t>eczema</a:t>
            </a:r>
            <a:r>
              <a:rPr lang="de-DE" sz="2400" dirty="0" smtClean="0"/>
              <a:t>,  39 % </a:t>
            </a:r>
            <a:r>
              <a:rPr lang="de-DE" sz="2400" dirty="0" err="1" smtClean="0"/>
              <a:t>feel</a:t>
            </a:r>
            <a:r>
              <a:rPr lang="de-DE" sz="2400" dirty="0" smtClean="0"/>
              <a:t> </a:t>
            </a:r>
            <a:r>
              <a:rPr lang="de-DE" sz="2400" dirty="0" err="1" smtClean="0"/>
              <a:t>guilty</a:t>
            </a:r>
            <a:r>
              <a:rPr lang="de-DE" sz="2400" dirty="0" smtClean="0"/>
              <a:t> </a:t>
            </a:r>
            <a:r>
              <a:rPr lang="de-DE" sz="2400" dirty="0" err="1" smtClean="0"/>
              <a:t>about</a:t>
            </a:r>
            <a:r>
              <a:rPr lang="de-DE" sz="2400" dirty="0" smtClean="0"/>
              <a:t> </a:t>
            </a:r>
            <a:r>
              <a:rPr lang="de-DE" sz="2400" dirty="0" err="1" smtClean="0"/>
              <a:t>the</a:t>
            </a:r>
            <a:r>
              <a:rPr lang="de-DE" sz="2400" dirty="0" smtClean="0"/>
              <a:t> </a:t>
            </a:r>
            <a:r>
              <a:rPr lang="de-DE" sz="2400" dirty="0" err="1" smtClean="0"/>
              <a:t>skin</a:t>
            </a:r>
            <a:r>
              <a:rPr lang="de-DE" sz="2400" dirty="0" smtClean="0"/>
              <a:t> </a:t>
            </a:r>
            <a:r>
              <a:rPr lang="de-DE" sz="2400" dirty="0" err="1" smtClean="0"/>
              <a:t>condition</a:t>
            </a:r>
            <a:r>
              <a:rPr lang="de-DE" sz="2400" dirty="0" smtClean="0"/>
              <a:t>, 39 % </a:t>
            </a:r>
            <a:r>
              <a:rPr lang="de-DE" sz="2400" dirty="0" err="1" smtClean="0"/>
              <a:t>have</a:t>
            </a:r>
            <a:r>
              <a:rPr lang="de-DE" sz="2400" dirty="0" smtClean="0"/>
              <a:t> </a:t>
            </a:r>
            <a:r>
              <a:rPr lang="de-DE" sz="2400" dirty="0" err="1" smtClean="0"/>
              <a:t>problems</a:t>
            </a:r>
            <a:r>
              <a:rPr lang="de-DE" sz="2400" dirty="0" smtClean="0"/>
              <a:t> </a:t>
            </a:r>
            <a:r>
              <a:rPr lang="de-DE" sz="2400" dirty="0" err="1" smtClean="0"/>
              <a:t>with</a:t>
            </a:r>
            <a:r>
              <a:rPr lang="de-DE" sz="2400" dirty="0" smtClean="0"/>
              <a:t> </a:t>
            </a:r>
            <a:r>
              <a:rPr lang="de-DE" sz="2400" dirty="0" err="1" smtClean="0"/>
              <a:t>intimacy</a:t>
            </a:r>
            <a:r>
              <a:rPr lang="de-DE" sz="2400" dirty="0" smtClean="0"/>
              <a:t>.</a:t>
            </a:r>
          </a:p>
          <a:p>
            <a:r>
              <a:rPr lang="de-DE" sz="2400" dirty="0" smtClean="0"/>
              <a:t>Of </a:t>
            </a:r>
            <a:r>
              <a:rPr lang="de-DE" sz="2400" dirty="0" err="1" smtClean="0"/>
              <a:t>patients</a:t>
            </a:r>
            <a:r>
              <a:rPr lang="de-DE" sz="2400" dirty="0" smtClean="0"/>
              <a:t> </a:t>
            </a:r>
            <a:r>
              <a:rPr lang="de-DE" sz="2400" dirty="0" err="1" smtClean="0"/>
              <a:t>suffering</a:t>
            </a:r>
            <a:r>
              <a:rPr lang="de-DE" sz="2400" dirty="0" smtClean="0"/>
              <a:t> </a:t>
            </a:r>
            <a:r>
              <a:rPr lang="de-DE" sz="2400" dirty="0" err="1" smtClean="0"/>
              <a:t>actually</a:t>
            </a:r>
            <a:r>
              <a:rPr lang="de-DE" sz="2400" dirty="0" smtClean="0"/>
              <a:t> </a:t>
            </a:r>
            <a:r>
              <a:rPr lang="de-DE" sz="2400" dirty="0" err="1" smtClean="0"/>
              <a:t>from</a:t>
            </a:r>
            <a:r>
              <a:rPr lang="de-DE" sz="2400" dirty="0" smtClean="0"/>
              <a:t> </a:t>
            </a:r>
            <a:r>
              <a:rPr lang="de-DE" sz="2400" dirty="0" err="1" smtClean="0"/>
              <a:t>severe</a:t>
            </a:r>
            <a:r>
              <a:rPr lang="de-DE" sz="2400" dirty="0" smtClean="0"/>
              <a:t> AE, 88 % </a:t>
            </a:r>
            <a:r>
              <a:rPr lang="de-DE" sz="2400" dirty="0" err="1" smtClean="0"/>
              <a:t>stated</a:t>
            </a:r>
            <a:r>
              <a:rPr lang="de-DE" sz="2400" dirty="0" smtClean="0"/>
              <a:t> </a:t>
            </a:r>
            <a:r>
              <a:rPr lang="de-DE" sz="2400" dirty="0" err="1" smtClean="0"/>
              <a:t>that</a:t>
            </a:r>
            <a:r>
              <a:rPr lang="de-DE" sz="2400" dirty="0" smtClean="0"/>
              <a:t> </a:t>
            </a:r>
            <a:r>
              <a:rPr lang="de-DE" sz="2400" dirty="0" err="1" smtClean="0"/>
              <a:t>this</a:t>
            </a:r>
            <a:r>
              <a:rPr lang="de-DE" sz="2400" dirty="0" smtClean="0"/>
              <a:t> </a:t>
            </a:r>
            <a:r>
              <a:rPr lang="de-DE" sz="2400" dirty="0" err="1" smtClean="0"/>
              <a:t>condition</a:t>
            </a:r>
            <a:r>
              <a:rPr lang="de-DE" sz="2400" dirty="0" smtClean="0"/>
              <a:t> </a:t>
            </a:r>
            <a:r>
              <a:rPr lang="de-DE" sz="2400" dirty="0" err="1" smtClean="0"/>
              <a:t>compromised</a:t>
            </a:r>
            <a:r>
              <a:rPr lang="de-DE" sz="2400" dirty="0" smtClean="0"/>
              <a:t> </a:t>
            </a:r>
            <a:r>
              <a:rPr lang="de-DE" sz="2400" dirty="0" err="1" smtClean="0"/>
              <a:t>their</a:t>
            </a:r>
            <a:r>
              <a:rPr lang="de-DE" sz="2400" dirty="0" smtClean="0"/>
              <a:t> </a:t>
            </a:r>
            <a:r>
              <a:rPr lang="de-DE" sz="2400" dirty="0" err="1" smtClean="0"/>
              <a:t>ability</a:t>
            </a:r>
            <a:r>
              <a:rPr lang="de-DE" sz="2400" dirty="0" smtClean="0"/>
              <a:t> </a:t>
            </a:r>
            <a:r>
              <a:rPr lang="de-DE" sz="2400" dirty="0" err="1" smtClean="0"/>
              <a:t>to</a:t>
            </a:r>
            <a:r>
              <a:rPr lang="de-DE" sz="2400" dirty="0" smtClean="0"/>
              <a:t> </a:t>
            </a:r>
            <a:r>
              <a:rPr lang="de-DE" sz="2400" dirty="0" err="1" smtClean="0"/>
              <a:t>face</a:t>
            </a:r>
            <a:r>
              <a:rPr lang="de-DE" sz="2400" dirty="0" smtClean="0"/>
              <a:t> </a:t>
            </a:r>
            <a:r>
              <a:rPr lang="de-DE" sz="2400" dirty="0" err="1" smtClean="0"/>
              <a:t>life</a:t>
            </a:r>
            <a:endParaRPr lang="de-DE" sz="2400" dirty="0" smtClean="0"/>
          </a:p>
          <a:p>
            <a:r>
              <a:rPr lang="de-DE" sz="2400" dirty="0" err="1" smtClean="0"/>
              <a:t>Too</a:t>
            </a:r>
            <a:r>
              <a:rPr lang="de-DE" sz="2400" dirty="0" smtClean="0"/>
              <a:t> </a:t>
            </a:r>
            <a:r>
              <a:rPr lang="de-DE" sz="2400" dirty="0" err="1" smtClean="0"/>
              <a:t>many</a:t>
            </a:r>
            <a:r>
              <a:rPr lang="de-DE" sz="2400" dirty="0" smtClean="0"/>
              <a:t> adult </a:t>
            </a:r>
            <a:r>
              <a:rPr lang="de-DE" sz="2400" dirty="0" err="1"/>
              <a:t>patients</a:t>
            </a:r>
            <a:r>
              <a:rPr lang="de-DE" sz="2400" dirty="0"/>
              <a:t> </a:t>
            </a:r>
            <a:r>
              <a:rPr lang="de-DE" sz="2400" dirty="0" err="1"/>
              <a:t>with</a:t>
            </a:r>
            <a:r>
              <a:rPr lang="de-DE" sz="2400" dirty="0"/>
              <a:t> a </a:t>
            </a:r>
            <a:r>
              <a:rPr lang="de-DE" sz="2400" dirty="0" err="1"/>
              <a:t>more</a:t>
            </a:r>
            <a:r>
              <a:rPr lang="de-DE" sz="2400" dirty="0"/>
              <a:t> </a:t>
            </a:r>
            <a:r>
              <a:rPr lang="de-DE" sz="2400" dirty="0" err="1"/>
              <a:t>severe</a:t>
            </a:r>
            <a:r>
              <a:rPr lang="de-DE" sz="2400" dirty="0"/>
              <a:t> form of </a:t>
            </a:r>
            <a:r>
              <a:rPr lang="de-DE" sz="2400" dirty="0" err="1"/>
              <a:t>atopic</a:t>
            </a:r>
            <a:r>
              <a:rPr lang="de-DE" sz="2400" dirty="0"/>
              <a:t> </a:t>
            </a:r>
            <a:r>
              <a:rPr lang="de-DE" sz="2400" dirty="0" err="1"/>
              <a:t>eczema</a:t>
            </a:r>
            <a:r>
              <a:rPr lang="de-DE" sz="2400" dirty="0"/>
              <a:t> (AE) </a:t>
            </a:r>
            <a:r>
              <a:rPr lang="de-DE" sz="2400" dirty="0" err="1"/>
              <a:t>are</a:t>
            </a:r>
            <a:r>
              <a:rPr lang="de-DE" sz="2400" dirty="0"/>
              <a:t> </a:t>
            </a:r>
            <a:r>
              <a:rPr lang="de-DE" sz="2400" dirty="0" err="1"/>
              <a:t>suffering</a:t>
            </a:r>
            <a:r>
              <a:rPr lang="de-DE" sz="2400" dirty="0"/>
              <a:t> </a:t>
            </a:r>
            <a:r>
              <a:rPr lang="de-DE" sz="2400" dirty="0" err="1"/>
              <a:t>considerably</a:t>
            </a:r>
            <a:r>
              <a:rPr lang="de-DE" sz="2400" dirty="0"/>
              <a:t> </a:t>
            </a:r>
            <a:r>
              <a:rPr lang="de-DE" sz="2400" dirty="0" smtClean="0"/>
              <a:t>and </a:t>
            </a:r>
            <a:r>
              <a:rPr lang="de-DE" sz="2400" dirty="0" err="1" smtClean="0"/>
              <a:t>more</a:t>
            </a:r>
            <a:r>
              <a:rPr lang="de-DE" sz="2400" dirty="0" smtClean="0"/>
              <a:t> </a:t>
            </a:r>
            <a:r>
              <a:rPr lang="de-DE" sz="2400" dirty="0" err="1"/>
              <a:t>than</a:t>
            </a:r>
            <a:r>
              <a:rPr lang="de-DE" sz="2400" dirty="0"/>
              <a:t> </a:t>
            </a:r>
            <a:r>
              <a:rPr lang="de-DE" sz="2400" dirty="0" err="1"/>
              <a:t>acceptable</a:t>
            </a:r>
            <a:r>
              <a:rPr lang="de-DE" sz="2400" dirty="0"/>
              <a:t>.</a:t>
            </a:r>
          </a:p>
          <a:p>
            <a:endParaRPr lang="de-DE" sz="2400" dirty="0" smtClean="0"/>
          </a:p>
          <a:p>
            <a:endParaRPr lang="de-DE" sz="2400" dirty="0" smtClean="0"/>
          </a:p>
          <a:p>
            <a:endParaRPr lang="de-DE" sz="2400" dirty="0" smtClean="0"/>
          </a:p>
          <a:p>
            <a:endParaRPr lang="de-DE" sz="2400" dirty="0" smtClean="0"/>
          </a:p>
          <a:p>
            <a:endParaRPr lang="de-DE" sz="2400" dirty="0"/>
          </a:p>
        </p:txBody>
      </p:sp>
    </p:spTree>
    <p:extLst>
      <p:ext uri="{BB962C8B-B14F-4D97-AF65-F5344CB8AC3E}">
        <p14:creationId xmlns:p14="http://schemas.microsoft.com/office/powerpoint/2010/main" val="4266437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800" b="1" dirty="0" smtClean="0"/>
              <a:t>These </a:t>
            </a:r>
            <a:r>
              <a:rPr lang="de-DE" sz="2800" b="1" dirty="0" err="1" smtClean="0"/>
              <a:t>are</a:t>
            </a:r>
            <a:r>
              <a:rPr lang="de-DE" sz="2800" b="1" dirty="0" smtClean="0"/>
              <a:t> </a:t>
            </a:r>
            <a:r>
              <a:rPr lang="de-DE" sz="2800" b="1" dirty="0" err="1" smtClean="0"/>
              <a:t>postulates</a:t>
            </a:r>
            <a:r>
              <a:rPr lang="de-DE" sz="2800" b="1" dirty="0" smtClean="0"/>
              <a:t> of AE </a:t>
            </a:r>
            <a:r>
              <a:rPr lang="de-DE" sz="2800" b="1" dirty="0" err="1" smtClean="0"/>
              <a:t>patients</a:t>
            </a:r>
            <a:r>
              <a:rPr lang="de-DE" sz="2800" b="1" dirty="0" smtClean="0"/>
              <a:t> for </a:t>
            </a:r>
            <a:r>
              <a:rPr lang="de-DE" sz="2800" b="1" dirty="0" err="1" smtClean="0"/>
              <a:t>the</a:t>
            </a:r>
            <a:r>
              <a:rPr lang="de-DE" sz="2800" b="1" dirty="0" smtClean="0"/>
              <a:t> </a:t>
            </a:r>
            <a:r>
              <a:rPr lang="de-DE" sz="2800" b="1" dirty="0" err="1" smtClean="0"/>
              <a:t>public</a:t>
            </a:r>
            <a:endParaRPr lang="de-DE" sz="2800" b="1" dirty="0"/>
          </a:p>
        </p:txBody>
      </p:sp>
      <p:sp>
        <p:nvSpPr>
          <p:cNvPr id="3" name="Inhaltsplatzhalter 2"/>
          <p:cNvSpPr>
            <a:spLocks noGrp="1"/>
          </p:cNvSpPr>
          <p:nvPr>
            <p:ph idx="1"/>
          </p:nvPr>
        </p:nvSpPr>
        <p:spPr>
          <a:xfrm>
            <a:off x="457200" y="1927373"/>
            <a:ext cx="8229600" cy="4525963"/>
          </a:xfrm>
        </p:spPr>
        <p:txBody>
          <a:bodyPr>
            <a:normAutofit/>
          </a:bodyPr>
          <a:lstStyle/>
          <a:p>
            <a:r>
              <a:rPr lang="de-DE" sz="2400" dirty="0" err="1" smtClean="0"/>
              <a:t>Improve</a:t>
            </a:r>
            <a:r>
              <a:rPr lang="de-DE" sz="2400" dirty="0" smtClean="0"/>
              <a:t> </a:t>
            </a:r>
            <a:r>
              <a:rPr lang="de-DE" sz="2400" dirty="0" err="1" smtClean="0"/>
              <a:t>acceptance</a:t>
            </a:r>
            <a:r>
              <a:rPr lang="de-DE" sz="2400" dirty="0" smtClean="0"/>
              <a:t> </a:t>
            </a:r>
            <a:r>
              <a:rPr lang="de-DE" sz="2400" dirty="0"/>
              <a:t>and </a:t>
            </a:r>
            <a:r>
              <a:rPr lang="de-DE" sz="2400" dirty="0" err="1"/>
              <a:t>understanding</a:t>
            </a:r>
            <a:r>
              <a:rPr lang="de-DE" sz="2400" dirty="0"/>
              <a:t> of </a:t>
            </a:r>
            <a:r>
              <a:rPr lang="de-DE" sz="2400" dirty="0" err="1"/>
              <a:t>the</a:t>
            </a:r>
            <a:r>
              <a:rPr lang="de-DE" sz="2400" dirty="0"/>
              <a:t> </a:t>
            </a:r>
            <a:r>
              <a:rPr lang="de-DE" sz="2400" dirty="0" err="1"/>
              <a:t>disease</a:t>
            </a:r>
            <a:endParaRPr lang="de-DE" sz="2400" dirty="0"/>
          </a:p>
          <a:p>
            <a:r>
              <a:rPr lang="de-DE" sz="2400" dirty="0" err="1"/>
              <a:t>Provide</a:t>
            </a:r>
            <a:r>
              <a:rPr lang="de-DE" sz="2400" dirty="0"/>
              <a:t> </a:t>
            </a:r>
            <a:r>
              <a:rPr lang="de-DE" sz="2400" dirty="0" err="1"/>
              <a:t>better</a:t>
            </a:r>
            <a:r>
              <a:rPr lang="de-DE" sz="2400" dirty="0"/>
              <a:t> and </a:t>
            </a:r>
            <a:r>
              <a:rPr lang="de-DE" sz="2400" dirty="0" err="1"/>
              <a:t>affordable</a:t>
            </a:r>
            <a:r>
              <a:rPr lang="de-DE" sz="2400" dirty="0"/>
              <a:t> </a:t>
            </a:r>
            <a:r>
              <a:rPr lang="de-DE" sz="2400" dirty="0" err="1"/>
              <a:t>access</a:t>
            </a:r>
            <a:r>
              <a:rPr lang="de-DE" sz="2400" dirty="0"/>
              <a:t> </a:t>
            </a:r>
            <a:r>
              <a:rPr lang="de-DE" sz="2400" dirty="0" err="1"/>
              <a:t>to</a:t>
            </a:r>
            <a:r>
              <a:rPr lang="de-DE" sz="2400" dirty="0"/>
              <a:t> </a:t>
            </a:r>
            <a:r>
              <a:rPr lang="de-DE" sz="2400" dirty="0" err="1"/>
              <a:t>adequate</a:t>
            </a:r>
            <a:r>
              <a:rPr lang="de-DE" sz="2400" dirty="0"/>
              <a:t> </a:t>
            </a:r>
            <a:r>
              <a:rPr lang="de-DE" sz="2400" dirty="0" err="1"/>
              <a:t>health</a:t>
            </a:r>
            <a:r>
              <a:rPr lang="de-DE" sz="2400" dirty="0"/>
              <a:t> care for </a:t>
            </a:r>
            <a:r>
              <a:rPr lang="de-DE" sz="2400" dirty="0" err="1"/>
              <a:t>this</a:t>
            </a:r>
            <a:r>
              <a:rPr lang="de-DE" sz="2400" dirty="0"/>
              <a:t> </a:t>
            </a:r>
            <a:r>
              <a:rPr lang="de-DE" sz="2400" dirty="0" err="1"/>
              <a:t>disease</a:t>
            </a:r>
            <a:r>
              <a:rPr lang="de-DE" sz="2400" dirty="0"/>
              <a:t> and </a:t>
            </a:r>
            <a:r>
              <a:rPr lang="de-DE" sz="2400" dirty="0" err="1"/>
              <a:t>associated</a:t>
            </a:r>
            <a:r>
              <a:rPr lang="de-DE" sz="2400" dirty="0"/>
              <a:t> </a:t>
            </a:r>
            <a:r>
              <a:rPr lang="de-DE" sz="2400" dirty="0" err="1"/>
              <a:t>problems</a:t>
            </a:r>
            <a:endParaRPr lang="de-DE" sz="2400" dirty="0"/>
          </a:p>
          <a:p>
            <a:r>
              <a:rPr lang="de-DE" sz="2400" dirty="0" err="1"/>
              <a:t>Invest</a:t>
            </a:r>
            <a:r>
              <a:rPr lang="de-DE" sz="2400" dirty="0"/>
              <a:t> in </a:t>
            </a:r>
            <a:r>
              <a:rPr lang="de-DE" sz="2400" dirty="0" err="1"/>
              <a:t>research</a:t>
            </a:r>
            <a:r>
              <a:rPr lang="de-DE" sz="2400" dirty="0"/>
              <a:t> for </a:t>
            </a:r>
            <a:r>
              <a:rPr lang="de-DE" sz="2400" dirty="0" err="1"/>
              <a:t>more</a:t>
            </a:r>
            <a:r>
              <a:rPr lang="de-DE" sz="2400" dirty="0"/>
              <a:t> </a:t>
            </a:r>
            <a:r>
              <a:rPr lang="de-DE" sz="2400" dirty="0" err="1"/>
              <a:t>effective</a:t>
            </a:r>
            <a:r>
              <a:rPr lang="de-DE" sz="2400" dirty="0"/>
              <a:t> </a:t>
            </a:r>
            <a:r>
              <a:rPr lang="de-DE" sz="2400" dirty="0" err="1"/>
              <a:t>treatment</a:t>
            </a:r>
            <a:r>
              <a:rPr lang="de-DE" sz="2400" dirty="0"/>
              <a:t> and </a:t>
            </a:r>
            <a:r>
              <a:rPr lang="de-DE" sz="2400" dirty="0" err="1"/>
              <a:t>prevention</a:t>
            </a:r>
            <a:endParaRPr lang="de-DE" sz="2400" dirty="0"/>
          </a:p>
          <a:p>
            <a:r>
              <a:rPr lang="de-DE" sz="2400" dirty="0"/>
              <a:t>Help </a:t>
            </a:r>
            <a:r>
              <a:rPr lang="de-DE" sz="2400" dirty="0" err="1"/>
              <a:t>to</a:t>
            </a:r>
            <a:r>
              <a:rPr lang="de-DE" sz="2400" dirty="0"/>
              <a:t> </a:t>
            </a:r>
            <a:r>
              <a:rPr lang="de-DE" sz="2400" dirty="0" err="1"/>
              <a:t>relieve</a:t>
            </a:r>
            <a:r>
              <a:rPr lang="de-DE" sz="2400" dirty="0"/>
              <a:t> </a:t>
            </a:r>
            <a:r>
              <a:rPr lang="de-DE" sz="2400" dirty="0" err="1"/>
              <a:t>the</a:t>
            </a:r>
            <a:r>
              <a:rPr lang="de-DE" sz="2400" dirty="0"/>
              <a:t> </a:t>
            </a:r>
            <a:r>
              <a:rPr lang="de-DE" sz="2400" dirty="0" err="1"/>
              <a:t>psychological</a:t>
            </a:r>
            <a:r>
              <a:rPr lang="de-DE" sz="2400" dirty="0"/>
              <a:t> and emotional </a:t>
            </a:r>
            <a:r>
              <a:rPr lang="de-DE" sz="2400" dirty="0" err="1"/>
              <a:t>burden</a:t>
            </a:r>
            <a:r>
              <a:rPr lang="de-DE" sz="2400" dirty="0"/>
              <a:t> </a:t>
            </a:r>
            <a:r>
              <a:rPr lang="de-DE" sz="2400" dirty="0" err="1"/>
              <a:t>going</a:t>
            </a:r>
            <a:r>
              <a:rPr lang="de-DE" sz="2400" dirty="0"/>
              <a:t> </a:t>
            </a:r>
            <a:r>
              <a:rPr lang="de-DE" sz="2400" dirty="0" err="1"/>
              <a:t>along</a:t>
            </a:r>
            <a:r>
              <a:rPr lang="de-DE" sz="2400" dirty="0"/>
              <a:t> </a:t>
            </a:r>
            <a:r>
              <a:rPr lang="de-DE" sz="2400" dirty="0" err="1"/>
              <a:t>with</a:t>
            </a:r>
            <a:r>
              <a:rPr lang="de-DE" sz="2400" dirty="0"/>
              <a:t> </a:t>
            </a:r>
            <a:r>
              <a:rPr lang="de-DE" sz="2400" dirty="0" err="1"/>
              <a:t>this</a:t>
            </a:r>
            <a:r>
              <a:rPr lang="de-DE" sz="2400" dirty="0"/>
              <a:t> </a:t>
            </a:r>
            <a:r>
              <a:rPr lang="de-DE" sz="2400" dirty="0" err="1"/>
              <a:t>disease</a:t>
            </a:r>
            <a:endParaRPr lang="de-DE" sz="2400" dirty="0"/>
          </a:p>
          <a:p>
            <a:endParaRPr lang="de-DE" sz="2400" dirty="0"/>
          </a:p>
        </p:txBody>
      </p:sp>
    </p:spTree>
    <p:extLst>
      <p:ext uri="{BB962C8B-B14F-4D97-AF65-F5344CB8AC3E}">
        <p14:creationId xmlns:p14="http://schemas.microsoft.com/office/powerpoint/2010/main" val="4266437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395288" y="2274888"/>
            <a:ext cx="7312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marL="342900" indent="-342900"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algn="ctr" eaLnBrk="1" hangingPunct="1">
              <a:spcBef>
                <a:spcPct val="20000"/>
              </a:spcBef>
              <a:buFont typeface="Arial" pitchFamily="34" charset="0"/>
              <a:buNone/>
            </a:pPr>
            <a:r>
              <a:rPr lang="de-DE" altLang="de-DE" sz="3200" dirty="0" err="1" smtClean="0">
                <a:solidFill>
                  <a:srgbClr val="000066"/>
                </a:solidFill>
              </a:rPr>
              <a:t>Thank</a:t>
            </a:r>
            <a:r>
              <a:rPr lang="de-DE" altLang="de-DE" sz="3200" dirty="0" smtClean="0">
                <a:solidFill>
                  <a:srgbClr val="000066"/>
                </a:solidFill>
              </a:rPr>
              <a:t> </a:t>
            </a:r>
            <a:r>
              <a:rPr lang="de-DE" altLang="de-DE" sz="3200" dirty="0" err="1" smtClean="0">
                <a:solidFill>
                  <a:srgbClr val="000066"/>
                </a:solidFill>
              </a:rPr>
              <a:t>you</a:t>
            </a:r>
            <a:endParaRPr lang="de-DE" altLang="de-DE" sz="3200" dirty="0">
              <a:solidFill>
                <a:srgbClr val="000066"/>
              </a:solidFill>
            </a:endParaRPr>
          </a:p>
        </p:txBody>
      </p:sp>
      <p:pic>
        <p:nvPicPr>
          <p:cNvPr id="171011" name="Picture 3" descr="kleebla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4095"/>
            <a:ext cx="1636713" cy="1636713"/>
          </a:xfrm>
          <a:prstGeom prst="rect">
            <a:avLst/>
          </a:prstGeom>
          <a:noFill/>
          <a:ln w="9525">
            <a:solidFill>
              <a:srgbClr val="9999FF"/>
            </a:solidFill>
            <a:miter lim="800000"/>
            <a:headEnd/>
            <a:tailEnd/>
          </a:ln>
          <a:extLst>
            <a:ext uri="{909E8E84-426E-40DD-AFC4-6F175D3DCCD1}">
              <a14:hiddenFill xmlns:a14="http://schemas.microsoft.com/office/drawing/2010/main">
                <a:solidFill>
                  <a:srgbClr val="FFFFFF"/>
                </a:solidFill>
              </a14:hiddenFill>
            </a:ext>
          </a:extLst>
        </p:spPr>
      </p:pic>
      <p:pic>
        <p:nvPicPr>
          <p:cNvPr id="171012" name="Picture 4" descr="st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855788"/>
            <a:ext cx="1382712" cy="1662112"/>
          </a:xfrm>
          <a:prstGeom prst="rect">
            <a:avLst/>
          </a:prstGeom>
          <a:noFill/>
          <a:ln w="9525">
            <a:solidFill>
              <a:srgbClr val="9999FF"/>
            </a:solidFill>
            <a:miter lim="800000"/>
            <a:headEnd/>
            <a:tailEnd/>
          </a:ln>
          <a:extLst>
            <a:ext uri="{909E8E84-426E-40DD-AFC4-6F175D3DCCD1}">
              <a14:hiddenFill xmlns:a14="http://schemas.microsoft.com/office/drawing/2010/main">
                <a:solidFill>
                  <a:srgbClr val="FFFFFF"/>
                </a:solidFill>
              </a14:hiddenFill>
            </a:ext>
          </a:extLst>
        </p:spPr>
      </p:pic>
      <p:pic>
        <p:nvPicPr>
          <p:cNvPr id="171013" name="Picture 5" descr="muench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789363"/>
            <a:ext cx="5400675" cy="2733675"/>
          </a:xfrm>
          <a:prstGeom prst="rect">
            <a:avLst/>
          </a:prstGeom>
          <a:noFill/>
          <a:ln w="57150">
            <a:solidFill>
              <a:srgbClr val="9999FF"/>
            </a:solidFill>
            <a:miter lim="800000"/>
            <a:headEnd/>
            <a:tailEnd/>
          </a:ln>
          <a:extLst>
            <a:ext uri="{909E8E84-426E-40DD-AFC4-6F175D3DCCD1}">
              <a14:hiddenFill xmlns:a14="http://schemas.microsoft.com/office/drawing/2010/main">
                <a:solidFill>
                  <a:srgbClr val="FFFFFF"/>
                </a:solidFill>
              </a14:hiddenFill>
            </a:ext>
          </a:extLst>
        </p:spPr>
      </p:pic>
      <p:pic>
        <p:nvPicPr>
          <p:cNvPr id="171014" name="Picture 7" descr="D:\Dokumente und Einstellungen\Ollert\Eigene Dateien\Allergiekongress Erfurt.2008\Klinik_PP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8175" y="-26988"/>
            <a:ext cx="4046538" cy="2016126"/>
          </a:xfrm>
          <a:prstGeom prst="rect">
            <a:avLst/>
          </a:prstGeom>
          <a:solidFill>
            <a:srgbClr val="9999FF"/>
          </a:solidFill>
          <a:ln w="9525">
            <a:solidFill>
              <a:srgbClr val="9999FF"/>
            </a:solidFill>
            <a:miter lim="800000"/>
            <a:headEnd/>
            <a:tailEnd/>
          </a:ln>
        </p:spPr>
      </p:pic>
      <p:sp>
        <p:nvSpPr>
          <p:cNvPr id="8" name="Text Box 7"/>
          <p:cNvSpPr txBox="1">
            <a:spLocks noChangeArrowheads="1"/>
          </p:cNvSpPr>
          <p:nvPr/>
        </p:nvSpPr>
        <p:spPr bwMode="auto">
          <a:xfrm>
            <a:off x="6012160" y="1120383"/>
            <a:ext cx="2951162" cy="4180825"/>
          </a:xfrm>
          <a:prstGeom prst="rect">
            <a:avLst/>
          </a:prstGeom>
          <a:solidFill>
            <a:schemeClr val="accent1">
              <a:lumMod val="20000"/>
              <a:lumOff val="80000"/>
            </a:schemeClr>
          </a:solidFill>
          <a:ln>
            <a:noFill/>
          </a:ln>
          <a:effectLst/>
          <a:extLst/>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lnSpc>
                <a:spcPct val="140000"/>
              </a:lnSpc>
              <a:defRPr/>
            </a:pPr>
            <a:endParaRPr lang="de-DE" altLang="de-DE" sz="2400" b="0" dirty="0" smtClean="0">
              <a:solidFill>
                <a:srgbClr val="00003C"/>
              </a:solidFill>
              <a:latin typeface="Calibri" panose="020F0502020204030204" pitchFamily="34" charset="0"/>
            </a:endParaRPr>
          </a:p>
          <a:p>
            <a:pPr algn="ctr">
              <a:lnSpc>
                <a:spcPct val="140000"/>
              </a:lnSpc>
              <a:defRPr/>
            </a:pPr>
            <a:r>
              <a:rPr lang="de-DE" altLang="de-DE" sz="2400" b="0" dirty="0" smtClean="0">
                <a:solidFill>
                  <a:srgbClr val="00003C"/>
                </a:solidFill>
                <a:latin typeface="Calibri" panose="020F0502020204030204" pitchFamily="34" charset="0"/>
              </a:rPr>
              <a:t>B </a:t>
            </a:r>
            <a:r>
              <a:rPr lang="de-DE" altLang="de-DE" sz="2400" b="0" dirty="0" err="1" smtClean="0">
                <a:solidFill>
                  <a:srgbClr val="00003C"/>
                </a:solidFill>
                <a:latin typeface="Calibri" panose="020F0502020204030204" pitchFamily="34" charset="0"/>
              </a:rPr>
              <a:t>Arents</a:t>
            </a:r>
            <a:endParaRPr lang="de-DE" altLang="de-DE" sz="2400" b="0" dirty="0" smtClean="0">
              <a:solidFill>
                <a:srgbClr val="00003C"/>
              </a:solidFill>
              <a:latin typeface="Calibri" panose="020F0502020204030204" pitchFamily="34" charset="0"/>
            </a:endParaRPr>
          </a:p>
          <a:p>
            <a:pPr algn="ctr">
              <a:lnSpc>
                <a:spcPct val="140000"/>
              </a:lnSpc>
              <a:defRPr/>
            </a:pPr>
            <a:r>
              <a:rPr lang="de-DE" altLang="de-DE" sz="2400" dirty="0" smtClean="0">
                <a:solidFill>
                  <a:srgbClr val="00003C"/>
                </a:solidFill>
                <a:latin typeface="Calibri" panose="020F0502020204030204" pitchFamily="34" charset="0"/>
              </a:rPr>
              <a:t>U </a:t>
            </a:r>
            <a:r>
              <a:rPr lang="de-DE" altLang="de-DE" sz="2400" dirty="0" err="1" smtClean="0">
                <a:solidFill>
                  <a:srgbClr val="00003C"/>
                </a:solidFill>
                <a:latin typeface="Calibri" panose="020F0502020204030204" pitchFamily="34" charset="0"/>
              </a:rPr>
              <a:t>Mensing</a:t>
            </a:r>
            <a:endParaRPr lang="de-DE" altLang="de-DE" sz="2400" dirty="0" smtClean="0">
              <a:solidFill>
                <a:srgbClr val="00003C"/>
              </a:solidFill>
              <a:latin typeface="Calibri" panose="020F0502020204030204" pitchFamily="34" charset="0"/>
            </a:endParaRPr>
          </a:p>
          <a:p>
            <a:pPr algn="ctr">
              <a:lnSpc>
                <a:spcPct val="140000"/>
              </a:lnSpc>
              <a:defRPr/>
            </a:pPr>
            <a:r>
              <a:rPr lang="de-DE" altLang="de-DE" sz="2400" b="0" dirty="0" smtClean="0">
                <a:solidFill>
                  <a:srgbClr val="00003C"/>
                </a:solidFill>
                <a:latin typeface="Calibri" panose="020F0502020204030204" pitchFamily="34" charset="0"/>
              </a:rPr>
              <a:t>IA Seitz</a:t>
            </a:r>
          </a:p>
          <a:p>
            <a:pPr algn="ctr">
              <a:lnSpc>
                <a:spcPct val="140000"/>
              </a:lnSpc>
              <a:defRPr/>
            </a:pPr>
            <a:r>
              <a:rPr lang="de-DE" altLang="de-DE" sz="2400" dirty="0" smtClean="0">
                <a:solidFill>
                  <a:srgbClr val="00003C"/>
                </a:solidFill>
                <a:latin typeface="Calibri" panose="020F0502020204030204" pitchFamily="34" charset="0"/>
              </a:rPr>
              <a:t>N Wettemann</a:t>
            </a:r>
          </a:p>
          <a:p>
            <a:pPr algn="ctr">
              <a:lnSpc>
                <a:spcPct val="140000"/>
              </a:lnSpc>
              <a:defRPr/>
            </a:pPr>
            <a:r>
              <a:rPr lang="de-DE" altLang="de-DE" sz="2400" b="0" dirty="0" smtClean="0">
                <a:solidFill>
                  <a:srgbClr val="00003C"/>
                </a:solidFill>
                <a:latin typeface="Calibri" panose="020F0502020204030204" pitchFamily="34" charset="0"/>
              </a:rPr>
              <a:t>G de Carlo</a:t>
            </a:r>
          </a:p>
          <a:p>
            <a:pPr algn="ctr">
              <a:lnSpc>
                <a:spcPct val="140000"/>
              </a:lnSpc>
              <a:defRPr/>
            </a:pPr>
            <a:r>
              <a:rPr lang="de-DE" altLang="de-DE" sz="2400" dirty="0" smtClean="0">
                <a:solidFill>
                  <a:srgbClr val="00003C"/>
                </a:solidFill>
                <a:latin typeface="Calibri" panose="020F0502020204030204" pitchFamily="34" charset="0"/>
              </a:rPr>
              <a:t>A Zink</a:t>
            </a:r>
          </a:p>
          <a:p>
            <a:pPr algn="ctr">
              <a:lnSpc>
                <a:spcPct val="140000"/>
              </a:lnSpc>
              <a:defRPr/>
            </a:pPr>
            <a:r>
              <a:rPr lang="de-DE" altLang="de-DE" sz="2400" b="0" dirty="0" smtClean="0">
                <a:solidFill>
                  <a:srgbClr val="00003C"/>
                </a:solidFill>
                <a:latin typeface="Calibri" panose="020F0502020204030204" pitchFamily="34" charset="0"/>
              </a:rPr>
              <a:t>A Finkwagner</a:t>
            </a:r>
            <a:endParaRPr lang="de-DE" altLang="de-DE" sz="2400" b="0" dirty="0">
              <a:solidFill>
                <a:srgbClr val="00003C"/>
              </a:solidFill>
              <a:latin typeface="Calibri" panose="020F0502020204030204" pitchFamily="34" charset="0"/>
            </a:endParaRPr>
          </a:p>
        </p:txBody>
      </p:sp>
      <p:sp>
        <p:nvSpPr>
          <p:cNvPr id="2" name="Textfeld 1"/>
          <p:cNvSpPr txBox="1"/>
          <p:nvPr/>
        </p:nvSpPr>
        <p:spPr>
          <a:xfrm>
            <a:off x="2743238" y="3140968"/>
            <a:ext cx="2404826" cy="369332"/>
          </a:xfrm>
          <a:prstGeom prst="rect">
            <a:avLst/>
          </a:prstGeom>
          <a:noFill/>
        </p:spPr>
        <p:txBody>
          <a:bodyPr wrap="none" rtlCol="0">
            <a:spAutoFit/>
          </a:bodyPr>
          <a:lstStyle/>
          <a:p>
            <a:r>
              <a:rPr lang="de-DE" b="1" dirty="0" smtClean="0"/>
              <a:t>Johannes.ring@tum.de</a:t>
            </a:r>
            <a:endParaRPr lang="de-DE" b="1" dirty="0"/>
          </a:p>
        </p:txBody>
      </p:sp>
    </p:spTree>
    <p:extLst>
      <p:ext uri="{BB962C8B-B14F-4D97-AF65-F5344CB8AC3E}">
        <p14:creationId xmlns:p14="http://schemas.microsoft.com/office/powerpoint/2010/main" val="4038187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0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454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5724128" y="3873242"/>
            <a:ext cx="23894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tx1"/>
                </a:solidFill>
                <a:latin typeface="Tahoma" pitchFamily="34" charset="0"/>
              </a:defRPr>
            </a:lvl1pPr>
            <a:lvl2pPr marL="742950" indent="-285750" eaLnBrk="0" hangingPunct="0">
              <a:defRPr sz="2000" b="1">
                <a:solidFill>
                  <a:schemeClr val="tx1"/>
                </a:solidFill>
                <a:latin typeface="Tahoma" pitchFamily="34" charset="0"/>
              </a:defRPr>
            </a:lvl2pPr>
            <a:lvl3pPr marL="1143000" indent="-228600" eaLnBrk="0" hangingPunct="0">
              <a:defRPr sz="2000" b="1">
                <a:solidFill>
                  <a:schemeClr val="tx1"/>
                </a:solidFill>
                <a:latin typeface="Tahoma" pitchFamily="34" charset="0"/>
              </a:defRPr>
            </a:lvl3pPr>
            <a:lvl4pPr marL="1600200" indent="-228600" eaLnBrk="0" hangingPunct="0">
              <a:defRPr sz="2000" b="1">
                <a:solidFill>
                  <a:schemeClr val="tx1"/>
                </a:solidFill>
                <a:latin typeface="Tahoma" pitchFamily="34" charset="0"/>
              </a:defRPr>
            </a:lvl4pPr>
            <a:lvl5pPr marL="2057400" indent="-228600" eaLnBrk="0" hangingPunct="0">
              <a:defRPr sz="2000" b="1">
                <a:solidFill>
                  <a:schemeClr val="tx1"/>
                </a:solidFill>
                <a:latin typeface="Tahoma" pitchFamily="34" charset="0"/>
              </a:defRPr>
            </a:lvl5pPr>
            <a:lvl6pPr marL="2514600" indent="-228600" algn="ctr" eaLnBrk="0" fontAlgn="base" hangingPunct="0">
              <a:spcBef>
                <a:spcPct val="0"/>
              </a:spcBef>
              <a:spcAft>
                <a:spcPct val="0"/>
              </a:spcAft>
              <a:defRPr sz="2000" b="1">
                <a:solidFill>
                  <a:schemeClr val="tx1"/>
                </a:solidFill>
                <a:latin typeface="Tahoma" pitchFamily="34" charset="0"/>
              </a:defRPr>
            </a:lvl6pPr>
            <a:lvl7pPr marL="2971800" indent="-228600" algn="ctr" eaLnBrk="0" fontAlgn="base" hangingPunct="0">
              <a:spcBef>
                <a:spcPct val="0"/>
              </a:spcBef>
              <a:spcAft>
                <a:spcPct val="0"/>
              </a:spcAft>
              <a:defRPr sz="2000" b="1">
                <a:solidFill>
                  <a:schemeClr val="tx1"/>
                </a:solidFill>
                <a:latin typeface="Tahoma" pitchFamily="34" charset="0"/>
              </a:defRPr>
            </a:lvl7pPr>
            <a:lvl8pPr marL="3429000" indent="-228600" algn="ctr" eaLnBrk="0" fontAlgn="base" hangingPunct="0">
              <a:spcBef>
                <a:spcPct val="0"/>
              </a:spcBef>
              <a:spcAft>
                <a:spcPct val="0"/>
              </a:spcAft>
              <a:defRPr sz="2000" b="1">
                <a:solidFill>
                  <a:schemeClr val="tx1"/>
                </a:solidFill>
                <a:latin typeface="Tahoma" pitchFamily="34" charset="0"/>
              </a:defRPr>
            </a:lvl8pPr>
            <a:lvl9pPr marL="3886200" indent="-228600" algn="ctr" eaLnBrk="0" fontAlgn="base" hangingPunct="0">
              <a:spcBef>
                <a:spcPct val="0"/>
              </a:spcBef>
              <a:spcAft>
                <a:spcPct val="0"/>
              </a:spcAft>
              <a:defRPr sz="2000" b="1">
                <a:solidFill>
                  <a:schemeClr val="tx1"/>
                </a:solidFill>
                <a:latin typeface="Tahoma" pitchFamily="34" charset="0"/>
              </a:defRPr>
            </a:lvl9pPr>
          </a:lstStyle>
          <a:p>
            <a:pPr eaLnBrk="1" hangingPunct="1"/>
            <a:r>
              <a:rPr lang="de-DE" altLang="de-DE" b="0" dirty="0" err="1" smtClean="0">
                <a:solidFill>
                  <a:srgbClr val="FFFF00"/>
                </a:solidFill>
              </a:rPr>
              <a:t>Atopic</a:t>
            </a:r>
            <a:r>
              <a:rPr lang="de-DE" altLang="de-DE" b="0" dirty="0" smtClean="0">
                <a:solidFill>
                  <a:srgbClr val="FFFF00"/>
                </a:solidFill>
              </a:rPr>
              <a:t>  „March“ </a:t>
            </a:r>
          </a:p>
          <a:p>
            <a:pPr eaLnBrk="1" hangingPunct="1"/>
            <a:endParaRPr lang="de-DE" altLang="de-DE" b="0" dirty="0" smtClean="0">
              <a:solidFill>
                <a:srgbClr val="FFFF00"/>
              </a:solidFill>
            </a:endParaRPr>
          </a:p>
          <a:p>
            <a:pPr eaLnBrk="1" hangingPunct="1"/>
            <a:endParaRPr lang="de-DE" altLang="de-DE" b="0" dirty="0">
              <a:solidFill>
                <a:srgbClr val="FFFF00"/>
              </a:solidFill>
            </a:endParaRPr>
          </a:p>
          <a:p>
            <a:pPr eaLnBrk="1" hangingPunct="1"/>
            <a:endParaRPr lang="de-DE" altLang="de-DE" b="0" dirty="0" smtClean="0">
              <a:solidFill>
                <a:srgbClr val="FFFF00"/>
              </a:solidFill>
            </a:endParaRPr>
          </a:p>
          <a:p>
            <a:pPr eaLnBrk="1" hangingPunct="1"/>
            <a:endParaRPr lang="de-DE" altLang="de-DE" b="0" dirty="0">
              <a:solidFill>
                <a:srgbClr val="FFFF00"/>
              </a:solidFill>
            </a:endParaRPr>
          </a:p>
          <a:p>
            <a:pPr eaLnBrk="1" hangingPunct="1"/>
            <a:r>
              <a:rPr lang="de-DE" altLang="de-DE" b="0" dirty="0" err="1" smtClean="0">
                <a:solidFill>
                  <a:srgbClr val="FFFF00"/>
                </a:solidFill>
              </a:rPr>
              <a:t>Eczema</a:t>
            </a:r>
            <a:r>
              <a:rPr lang="de-DE" altLang="de-DE" b="0" dirty="0" smtClean="0">
                <a:solidFill>
                  <a:srgbClr val="FFFF00"/>
                </a:solidFill>
              </a:rPr>
              <a:t> 3rd </a:t>
            </a:r>
            <a:r>
              <a:rPr lang="de-DE" altLang="de-DE" b="0" dirty="0" err="1" smtClean="0">
                <a:solidFill>
                  <a:srgbClr val="FFFF00"/>
                </a:solidFill>
              </a:rPr>
              <a:t>month</a:t>
            </a:r>
            <a:endParaRPr lang="de-DE" altLang="de-DE" b="0" dirty="0">
              <a:solidFill>
                <a:srgbClr val="FFFF00"/>
              </a:solidFill>
            </a:endParaRP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212" y="44624"/>
            <a:ext cx="4947300"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3381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7" descr="Unbenan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92150"/>
            <a:ext cx="338455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7"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5888"/>
            <a:ext cx="319722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713" y="2636838"/>
            <a:ext cx="2973387"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476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074" descr="C:\Dokumente und Einstellungen\JRing\Eigene Dateien\00004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44088"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386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7"/>
          <p:cNvSpPr>
            <a:spLocks noGrp="1"/>
          </p:cNvSpPr>
          <p:nvPr>
            <p:ph type="ftr" sz="quarter" idx="10"/>
          </p:nvPr>
        </p:nvSpPr>
        <p:spPr>
          <a:xfrm>
            <a:off x="6084888" y="5434013"/>
            <a:ext cx="2743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US" altLang="de-DE" sz="1400" smtClean="0">
                <a:solidFill>
                  <a:srgbClr val="000000"/>
                </a:solidFill>
              </a:rPr>
              <a:t> Simpson et al. J Am Acad Dermatol 2016;74:491–498. </a:t>
            </a:r>
          </a:p>
        </p:txBody>
      </p:sp>
      <p:graphicFrame>
        <p:nvGraphicFramePr>
          <p:cNvPr id="10243" name="Chart 4"/>
          <p:cNvGraphicFramePr>
            <a:graphicFrameLocks/>
          </p:cNvGraphicFramePr>
          <p:nvPr/>
        </p:nvGraphicFramePr>
        <p:xfrm>
          <a:off x="249238" y="760413"/>
          <a:ext cx="6869112" cy="4324350"/>
        </p:xfrm>
        <a:graphic>
          <a:graphicData uri="http://schemas.openxmlformats.org/presentationml/2006/ole">
            <mc:AlternateContent xmlns:mc="http://schemas.openxmlformats.org/markup-compatibility/2006">
              <mc:Choice xmlns:v="urn:schemas-microsoft-com:vml" Requires="v">
                <p:oleObj spid="_x0000_s2055" name="Diagramm" r:id="rId4" imgW="6876884" imgH="4334632" progId="Excel.Chart.8">
                  <p:embed/>
                </p:oleObj>
              </mc:Choice>
              <mc:Fallback>
                <p:oleObj name="Diagramm" r:id="rId4" imgW="6876884" imgH="433463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38" y="760413"/>
                        <a:ext cx="6869112"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7453313" y="3271838"/>
            <a:ext cx="1233487" cy="577850"/>
          </a:xfrm>
          <a:prstGeom prst="rect">
            <a:avLst/>
          </a:prstGeom>
          <a:noFill/>
        </p:spPr>
        <p:txBody>
          <a:bodyPr>
            <a:spAutoFit/>
          </a:bodyPr>
          <a:lstStyle/>
          <a:p>
            <a:pPr eaLnBrk="1" hangingPunct="1">
              <a:defRPr/>
            </a:pPr>
            <a:r>
              <a:rPr lang="en-US" sz="1050" dirty="0">
                <a:solidFill>
                  <a:srgbClr val="595959"/>
                </a:solidFill>
              </a:rPr>
              <a:t>5–7 days </a:t>
            </a:r>
          </a:p>
          <a:p>
            <a:pPr eaLnBrk="1" hangingPunct="1">
              <a:defRPr/>
            </a:pPr>
            <a:r>
              <a:rPr lang="en-US" sz="1050" dirty="0">
                <a:solidFill>
                  <a:srgbClr val="595959"/>
                </a:solidFill>
              </a:rPr>
              <a:t>Per week</a:t>
            </a:r>
          </a:p>
          <a:p>
            <a:pPr eaLnBrk="1" hangingPunct="1">
              <a:defRPr/>
            </a:pPr>
            <a:r>
              <a:rPr lang="en-US" sz="1050" dirty="0">
                <a:solidFill>
                  <a:srgbClr val="595959"/>
                </a:solidFill>
              </a:rPr>
              <a:t>(N=380)</a:t>
            </a:r>
          </a:p>
        </p:txBody>
      </p:sp>
      <p:sp>
        <p:nvSpPr>
          <p:cNvPr id="16" name="TextBox 15"/>
          <p:cNvSpPr txBox="1"/>
          <p:nvPr/>
        </p:nvSpPr>
        <p:spPr>
          <a:xfrm>
            <a:off x="7305675" y="1849438"/>
            <a:ext cx="676275" cy="415925"/>
          </a:xfrm>
          <a:prstGeom prst="rect">
            <a:avLst/>
          </a:prstGeom>
          <a:noFill/>
        </p:spPr>
        <p:txBody>
          <a:bodyPr wrap="none">
            <a:spAutoFit/>
          </a:bodyPr>
          <a:lstStyle/>
          <a:p>
            <a:pPr eaLnBrk="1" hangingPunct="1">
              <a:defRPr/>
            </a:pPr>
            <a:r>
              <a:rPr lang="en-US" sz="1050" dirty="0">
                <a:solidFill>
                  <a:srgbClr val="595959"/>
                </a:solidFill>
              </a:rPr>
              <a:t>daily</a:t>
            </a:r>
          </a:p>
          <a:p>
            <a:pPr eaLnBrk="1" hangingPunct="1">
              <a:defRPr/>
            </a:pPr>
            <a:r>
              <a:rPr lang="en-US" sz="1050" dirty="0">
                <a:solidFill>
                  <a:srgbClr val="595959"/>
                </a:solidFill>
              </a:rPr>
              <a:t>(N=379)</a:t>
            </a:r>
          </a:p>
        </p:txBody>
      </p:sp>
      <p:sp>
        <p:nvSpPr>
          <p:cNvPr id="10246" name="TextBox 25"/>
          <p:cNvSpPr txBox="1">
            <a:spLocks noChangeArrowheads="1"/>
          </p:cNvSpPr>
          <p:nvPr/>
        </p:nvSpPr>
        <p:spPr bwMode="auto">
          <a:xfrm>
            <a:off x="755650" y="5294313"/>
            <a:ext cx="5037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de-DE" sz="1500" b="1">
                <a:solidFill>
                  <a:srgbClr val="3D5EAE"/>
                </a:solidFill>
                <a:cs typeface="Arial" pitchFamily="34" charset="0"/>
              </a:rPr>
              <a:t>Daily symptoms of patients with AE</a:t>
            </a:r>
          </a:p>
          <a:p>
            <a:pPr algn="ctr" eaLnBrk="1" hangingPunct="1">
              <a:spcBef>
                <a:spcPct val="0"/>
              </a:spcBef>
              <a:buFontTx/>
              <a:buNone/>
            </a:pPr>
            <a:r>
              <a:rPr lang="en-US" altLang="de-DE" sz="1500" b="1">
                <a:solidFill>
                  <a:srgbClr val="3D5EAE"/>
                </a:solidFill>
                <a:cs typeface="Arial" pitchFamily="34" charset="0"/>
              </a:rPr>
              <a:t> (% of all patients)</a:t>
            </a:r>
          </a:p>
        </p:txBody>
      </p:sp>
      <p:sp>
        <p:nvSpPr>
          <p:cNvPr id="27" name="Left Brace 26"/>
          <p:cNvSpPr/>
          <p:nvPr/>
        </p:nvSpPr>
        <p:spPr>
          <a:xfrm rot="10800000">
            <a:off x="7097713" y="1879600"/>
            <a:ext cx="90487" cy="325438"/>
          </a:xfrm>
          <a:prstGeom prst="leftBrace">
            <a:avLst>
              <a:gd name="adj1" fmla="val 37584"/>
              <a:gd name="adj2" fmla="val 50000"/>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750" dirty="0">
              <a:solidFill>
                <a:srgbClr val="595959"/>
              </a:solidFill>
            </a:endParaRPr>
          </a:p>
        </p:txBody>
      </p:sp>
      <p:sp>
        <p:nvSpPr>
          <p:cNvPr id="28" name="Left Brace 27"/>
          <p:cNvSpPr/>
          <p:nvPr/>
        </p:nvSpPr>
        <p:spPr>
          <a:xfrm rot="10800000">
            <a:off x="7083425" y="2425700"/>
            <a:ext cx="119063" cy="2543175"/>
          </a:xfrm>
          <a:prstGeom prst="leftBrace">
            <a:avLst>
              <a:gd name="adj1" fmla="val 69168"/>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750" dirty="0">
              <a:solidFill>
                <a:srgbClr val="595959"/>
              </a:solidFill>
            </a:endParaRPr>
          </a:p>
        </p:txBody>
      </p:sp>
      <p:sp>
        <p:nvSpPr>
          <p:cNvPr id="10249" name="Titel 1"/>
          <p:cNvSpPr>
            <a:spLocks noGrp="1"/>
          </p:cNvSpPr>
          <p:nvPr>
            <p:ph type="title"/>
          </p:nvPr>
        </p:nvSpPr>
        <p:spPr/>
        <p:txBody>
          <a:bodyPr/>
          <a:lstStyle/>
          <a:p>
            <a:r>
              <a:rPr lang="de-DE" altLang="de-DE" sz="4000" smtClean="0">
                <a:latin typeface="Calibri" pitchFamily="34" charset="0"/>
                <a:ea typeface="ＭＳ Ｐゴシック" pitchFamily="34" charset="-128"/>
              </a:rPr>
              <a:t>Patient‘s perspective</a:t>
            </a:r>
          </a:p>
        </p:txBody>
      </p:sp>
      <p:sp>
        <p:nvSpPr>
          <p:cNvPr id="2" name="Rechteck 1"/>
          <p:cNvSpPr/>
          <p:nvPr/>
        </p:nvSpPr>
        <p:spPr>
          <a:xfrm>
            <a:off x="8686800" y="4652963"/>
            <a:ext cx="493713" cy="136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solidFill>
                <a:srgbClr val="FFFFFF"/>
              </a:solidFill>
            </a:endParaRPr>
          </a:p>
        </p:txBody>
      </p:sp>
    </p:spTree>
    <p:extLst>
      <p:ext uri="{BB962C8B-B14F-4D97-AF65-F5344CB8AC3E}">
        <p14:creationId xmlns:p14="http://schemas.microsoft.com/office/powerpoint/2010/main" val="201198572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27384"/>
            <a:ext cx="8229600" cy="1143000"/>
          </a:xfrm>
        </p:spPr>
        <p:txBody>
          <a:bodyPr>
            <a:normAutofit/>
          </a:bodyPr>
          <a:lstStyle/>
          <a:p>
            <a:r>
              <a:rPr lang="de-DE" sz="2800" b="1" dirty="0" smtClean="0"/>
              <a:t>The </a:t>
            </a:r>
            <a:r>
              <a:rPr lang="de-DE" sz="2800" b="1" dirty="0" err="1" smtClean="0"/>
              <a:t>story</a:t>
            </a:r>
            <a:r>
              <a:rPr lang="de-DE" sz="2800" b="1" dirty="0" smtClean="0"/>
              <a:t> of Ernst (56 y)</a:t>
            </a:r>
            <a:endParaRPr lang="de-DE" sz="2800" b="1" dirty="0"/>
          </a:p>
        </p:txBody>
      </p:sp>
      <p:sp>
        <p:nvSpPr>
          <p:cNvPr id="5" name="Inhaltsplatzhalter 4"/>
          <p:cNvSpPr>
            <a:spLocks noGrp="1"/>
          </p:cNvSpPr>
          <p:nvPr>
            <p:ph idx="1"/>
          </p:nvPr>
        </p:nvSpPr>
        <p:spPr>
          <a:xfrm>
            <a:off x="878904" y="980728"/>
            <a:ext cx="8229600" cy="4525963"/>
          </a:xfrm>
        </p:spPr>
        <p:txBody>
          <a:bodyPr>
            <a:noAutofit/>
          </a:bodyPr>
          <a:lstStyle/>
          <a:p>
            <a:r>
              <a:rPr lang="de-DE" sz="1800" dirty="0" err="1" smtClean="0"/>
              <a:t>Since</a:t>
            </a:r>
            <a:r>
              <a:rPr lang="de-DE" sz="1800" dirty="0" smtClean="0"/>
              <a:t> </a:t>
            </a:r>
            <a:r>
              <a:rPr lang="de-DE" sz="1800" dirty="0" err="1" smtClean="0"/>
              <a:t>childhood</a:t>
            </a:r>
            <a:r>
              <a:rPr lang="de-DE" sz="1800" dirty="0" smtClean="0"/>
              <a:t> mild </a:t>
            </a:r>
            <a:r>
              <a:rPr lang="de-DE" sz="1800" dirty="0" err="1" smtClean="0"/>
              <a:t>atopic</a:t>
            </a:r>
            <a:r>
              <a:rPr lang="de-DE" sz="1800" dirty="0" smtClean="0"/>
              <a:t> </a:t>
            </a:r>
            <a:r>
              <a:rPr lang="de-DE" sz="1800" dirty="0" err="1" smtClean="0"/>
              <a:t>eczema</a:t>
            </a:r>
            <a:r>
              <a:rPr lang="de-DE" sz="1800" dirty="0" smtClean="0"/>
              <a:t>, </a:t>
            </a:r>
            <a:r>
              <a:rPr lang="de-DE" sz="1800" dirty="0" err="1" smtClean="0"/>
              <a:t>better</a:t>
            </a:r>
            <a:r>
              <a:rPr lang="de-DE" sz="1800" dirty="0" smtClean="0"/>
              <a:t> in </a:t>
            </a:r>
            <a:r>
              <a:rPr lang="de-DE" sz="1800" dirty="0" err="1" smtClean="0"/>
              <a:t>puberty</a:t>
            </a:r>
            <a:endParaRPr lang="de-DE" sz="1800" dirty="0" smtClean="0"/>
          </a:p>
          <a:p>
            <a:r>
              <a:rPr lang="de-DE" sz="1800" dirty="0" smtClean="0"/>
              <a:t>Hay </a:t>
            </a:r>
            <a:r>
              <a:rPr lang="de-DE" sz="1800" dirty="0" err="1" smtClean="0"/>
              <a:t>fever</a:t>
            </a:r>
            <a:r>
              <a:rPr lang="de-DE" sz="1800" dirty="0" smtClean="0"/>
              <a:t> </a:t>
            </a:r>
            <a:r>
              <a:rPr lang="de-DE" sz="1800" dirty="0" err="1" smtClean="0"/>
              <a:t>against</a:t>
            </a:r>
            <a:r>
              <a:rPr lang="de-DE" sz="1800" dirty="0" smtClean="0"/>
              <a:t> </a:t>
            </a:r>
            <a:r>
              <a:rPr lang="de-DE" sz="1800" dirty="0" err="1" smtClean="0"/>
              <a:t>pollen</a:t>
            </a:r>
            <a:endParaRPr lang="de-DE" sz="1800" dirty="0" smtClean="0"/>
          </a:p>
          <a:p>
            <a:r>
              <a:rPr lang="de-DE" sz="1800" dirty="0" smtClean="0"/>
              <a:t>Sever </a:t>
            </a:r>
            <a:r>
              <a:rPr lang="de-DE" sz="1800" dirty="0" err="1" smtClean="0"/>
              <a:t>times</a:t>
            </a:r>
            <a:r>
              <a:rPr lang="de-DE" sz="1800" dirty="0" smtClean="0"/>
              <a:t> </a:t>
            </a:r>
            <a:r>
              <a:rPr lang="de-DE" sz="1800" dirty="0" err="1" smtClean="0"/>
              <a:t>anaphylaxis</a:t>
            </a:r>
            <a:r>
              <a:rPr lang="de-DE" sz="1800" dirty="0" smtClean="0"/>
              <a:t> </a:t>
            </a:r>
            <a:r>
              <a:rPr lang="de-DE" sz="1800" dirty="0" err="1" smtClean="0"/>
              <a:t>to</a:t>
            </a:r>
            <a:r>
              <a:rPr lang="de-DE" sz="1800" dirty="0" smtClean="0"/>
              <a:t> </a:t>
            </a:r>
            <a:r>
              <a:rPr lang="de-DE" sz="1800" dirty="0" err="1" smtClean="0"/>
              <a:t>various</a:t>
            </a:r>
            <a:r>
              <a:rPr lang="de-DE" sz="1800" dirty="0" smtClean="0"/>
              <a:t> </a:t>
            </a:r>
            <a:r>
              <a:rPr lang="de-DE" sz="1800" dirty="0" err="1" smtClean="0"/>
              <a:t>foods</a:t>
            </a:r>
            <a:r>
              <a:rPr lang="de-DE" sz="1800" dirty="0" smtClean="0"/>
              <a:t>, </a:t>
            </a:r>
            <a:r>
              <a:rPr lang="de-DE" sz="1800" dirty="0" err="1" smtClean="0"/>
              <a:t>avoids</a:t>
            </a:r>
            <a:r>
              <a:rPr lang="de-DE" sz="1800" dirty="0" smtClean="0"/>
              <a:t> </a:t>
            </a:r>
            <a:r>
              <a:rPr lang="de-DE" sz="1800" dirty="0" err="1" smtClean="0"/>
              <a:t>restaurants</a:t>
            </a:r>
            <a:endParaRPr lang="de-DE" sz="1800" dirty="0" smtClean="0"/>
          </a:p>
          <a:p>
            <a:r>
              <a:rPr lang="de-DE" sz="1800" dirty="0" err="1" smtClean="0"/>
              <a:t>Rather</a:t>
            </a:r>
            <a:r>
              <a:rPr lang="de-DE" sz="1800" dirty="0" smtClean="0"/>
              <a:t> normal </a:t>
            </a:r>
            <a:r>
              <a:rPr lang="de-DE" sz="1800" dirty="0" err="1" smtClean="0"/>
              <a:t>life</a:t>
            </a:r>
            <a:r>
              <a:rPr lang="de-DE" sz="1800" dirty="0" smtClean="0"/>
              <a:t> </a:t>
            </a:r>
            <a:r>
              <a:rPr lang="de-DE" sz="1800" dirty="0" err="1" smtClean="0"/>
              <a:t>until</a:t>
            </a:r>
            <a:r>
              <a:rPr lang="de-DE" sz="1800" dirty="0" smtClean="0"/>
              <a:t>  35 y </a:t>
            </a:r>
          </a:p>
          <a:p>
            <a:r>
              <a:rPr lang="de-DE" sz="1800" dirty="0" smtClean="0"/>
              <a:t>Stress in </a:t>
            </a:r>
            <a:r>
              <a:rPr lang="de-DE" sz="1800" dirty="0" err="1" smtClean="0"/>
              <a:t>occupational</a:t>
            </a:r>
            <a:r>
              <a:rPr lang="de-DE" sz="1800" dirty="0" smtClean="0"/>
              <a:t> </a:t>
            </a:r>
            <a:r>
              <a:rPr lang="de-DE" sz="1800" dirty="0" err="1" smtClean="0"/>
              <a:t>life</a:t>
            </a:r>
            <a:r>
              <a:rPr lang="de-DE" sz="1800" dirty="0" smtClean="0"/>
              <a:t> (</a:t>
            </a:r>
            <a:r>
              <a:rPr lang="de-DE" sz="1800" dirty="0" err="1" smtClean="0"/>
              <a:t>job</a:t>
            </a:r>
            <a:r>
              <a:rPr lang="de-DE" sz="1800" dirty="0" smtClean="0"/>
              <a:t>)</a:t>
            </a:r>
          </a:p>
          <a:p>
            <a:r>
              <a:rPr lang="de-DE" sz="1800" dirty="0" err="1" smtClean="0"/>
              <a:t>Relapsing</a:t>
            </a:r>
            <a:r>
              <a:rPr lang="de-DE" sz="1800" dirty="0" smtClean="0"/>
              <a:t>  </a:t>
            </a:r>
            <a:r>
              <a:rPr lang="de-DE" sz="1800" dirty="0" err="1" smtClean="0"/>
              <a:t>more</a:t>
            </a:r>
            <a:r>
              <a:rPr lang="de-DE" sz="1800" dirty="0" smtClean="0"/>
              <a:t> and </a:t>
            </a:r>
            <a:r>
              <a:rPr lang="de-DE" sz="1800" dirty="0" err="1" smtClean="0"/>
              <a:t>more</a:t>
            </a:r>
            <a:r>
              <a:rPr lang="de-DE" sz="1800" dirty="0" smtClean="0"/>
              <a:t> </a:t>
            </a:r>
            <a:r>
              <a:rPr lang="de-DE" sz="1800" dirty="0" err="1" smtClean="0"/>
              <a:t>severe</a:t>
            </a:r>
            <a:r>
              <a:rPr lang="de-DE" sz="1800" dirty="0" smtClean="0"/>
              <a:t> </a:t>
            </a:r>
            <a:r>
              <a:rPr lang="de-DE" sz="1800" dirty="0" err="1" smtClean="0"/>
              <a:t>exacerbations</a:t>
            </a:r>
            <a:r>
              <a:rPr lang="de-DE" sz="1800" dirty="0" smtClean="0"/>
              <a:t> of </a:t>
            </a:r>
            <a:r>
              <a:rPr lang="de-DE" sz="1800" dirty="0" err="1" smtClean="0"/>
              <a:t>eczema</a:t>
            </a:r>
            <a:r>
              <a:rPr lang="de-DE" sz="1800" dirty="0" smtClean="0"/>
              <a:t>. </a:t>
            </a:r>
            <a:r>
              <a:rPr lang="de-DE" sz="1800" dirty="0" err="1" smtClean="0"/>
              <a:t>Use</a:t>
            </a:r>
            <a:r>
              <a:rPr lang="de-DE" sz="1800" dirty="0" smtClean="0"/>
              <a:t> of </a:t>
            </a:r>
            <a:r>
              <a:rPr lang="de-DE" sz="1800" dirty="0" err="1" smtClean="0"/>
              <a:t>emollients</a:t>
            </a:r>
            <a:r>
              <a:rPr lang="de-DE" sz="1800" dirty="0" smtClean="0"/>
              <a:t>, </a:t>
            </a:r>
            <a:r>
              <a:rPr lang="de-DE" sz="1800" dirty="0" err="1" smtClean="0"/>
              <a:t>antihistamines</a:t>
            </a:r>
            <a:r>
              <a:rPr lang="de-DE" sz="1800" dirty="0" smtClean="0"/>
              <a:t>, </a:t>
            </a:r>
            <a:r>
              <a:rPr lang="de-DE" sz="1800" dirty="0" err="1" smtClean="0"/>
              <a:t>sulfonates</a:t>
            </a:r>
            <a:r>
              <a:rPr lang="de-DE" sz="1800" dirty="0" smtClean="0"/>
              <a:t>,  </a:t>
            </a:r>
            <a:r>
              <a:rPr lang="de-DE" sz="1800" dirty="0" err="1" smtClean="0"/>
              <a:t>tar</a:t>
            </a:r>
            <a:r>
              <a:rPr lang="de-DE" sz="1800" dirty="0" smtClean="0"/>
              <a:t>, TCS, TCI, </a:t>
            </a:r>
            <a:r>
              <a:rPr lang="de-DE" sz="1800" dirty="0" err="1" smtClean="0"/>
              <a:t>Phototherapy</a:t>
            </a:r>
            <a:r>
              <a:rPr lang="de-DE" sz="1800" dirty="0" smtClean="0"/>
              <a:t>, alternative </a:t>
            </a:r>
            <a:r>
              <a:rPr lang="de-DE" sz="1800" dirty="0" err="1" smtClean="0"/>
              <a:t>methods</a:t>
            </a:r>
            <a:endParaRPr lang="de-DE" sz="1800" dirty="0"/>
          </a:p>
          <a:p>
            <a:r>
              <a:rPr lang="de-DE" sz="1800" dirty="0" smtClean="0"/>
              <a:t>Long </a:t>
            </a:r>
            <a:r>
              <a:rPr lang="de-DE" sz="1800" dirty="0" err="1" smtClean="0"/>
              <a:t>periods</a:t>
            </a:r>
            <a:r>
              <a:rPr lang="de-DE" sz="1800" dirty="0" smtClean="0"/>
              <a:t> of </a:t>
            </a:r>
            <a:r>
              <a:rPr lang="de-DE" sz="1800" dirty="0" err="1" smtClean="0"/>
              <a:t>work</a:t>
            </a:r>
            <a:r>
              <a:rPr lang="de-DE" sz="1800" dirty="0" smtClean="0"/>
              <a:t> </a:t>
            </a:r>
            <a:r>
              <a:rPr lang="de-DE" sz="1800" dirty="0" err="1" smtClean="0"/>
              <a:t>absenteism</a:t>
            </a:r>
            <a:endParaRPr lang="de-DE" sz="1800" dirty="0" smtClean="0"/>
          </a:p>
          <a:p>
            <a:r>
              <a:rPr lang="de-DE" sz="1800" dirty="0" smtClean="0"/>
              <a:t>Depressive </a:t>
            </a:r>
            <a:r>
              <a:rPr lang="de-DE" sz="1800" dirty="0" err="1" smtClean="0"/>
              <a:t>mood</a:t>
            </a:r>
            <a:r>
              <a:rPr lang="de-DE" sz="1800" dirty="0" smtClean="0"/>
              <a:t>,  </a:t>
            </a:r>
            <a:r>
              <a:rPr lang="de-DE" sz="1800" dirty="0" err="1" smtClean="0"/>
              <a:t>sleep</a:t>
            </a:r>
            <a:r>
              <a:rPr lang="de-DE" sz="1800" dirty="0" smtClean="0"/>
              <a:t> </a:t>
            </a:r>
            <a:r>
              <a:rPr lang="de-DE" sz="1800" dirty="0" err="1" smtClean="0"/>
              <a:t>loss</a:t>
            </a:r>
            <a:r>
              <a:rPr lang="de-DE" sz="1800" dirty="0" smtClean="0"/>
              <a:t> due </a:t>
            </a:r>
            <a:r>
              <a:rPr lang="de-DE" sz="1800" dirty="0" err="1" smtClean="0"/>
              <a:t>to</a:t>
            </a:r>
            <a:r>
              <a:rPr lang="de-DE" sz="1800" dirty="0" smtClean="0"/>
              <a:t> </a:t>
            </a:r>
            <a:r>
              <a:rPr lang="de-DE" sz="1800" dirty="0" err="1" smtClean="0"/>
              <a:t>severe</a:t>
            </a:r>
            <a:r>
              <a:rPr lang="de-DE" sz="1800" dirty="0" smtClean="0"/>
              <a:t> </a:t>
            </a:r>
            <a:r>
              <a:rPr lang="de-DE" sz="1800" dirty="0" err="1" smtClean="0"/>
              <a:t>itch</a:t>
            </a:r>
            <a:endParaRPr lang="de-DE" sz="1800" dirty="0" smtClean="0"/>
          </a:p>
          <a:p>
            <a:r>
              <a:rPr lang="de-DE" sz="1800" dirty="0" smtClean="0"/>
              <a:t>Development of </a:t>
            </a:r>
            <a:r>
              <a:rPr lang="de-DE" sz="1800" dirty="0" err="1" smtClean="0"/>
              <a:t>atopic</a:t>
            </a:r>
            <a:r>
              <a:rPr lang="de-DE" sz="1800" dirty="0" smtClean="0"/>
              <a:t> </a:t>
            </a:r>
            <a:r>
              <a:rPr lang="de-DE" sz="1800" dirty="0" err="1" smtClean="0"/>
              <a:t>keratoconjunctivitis</a:t>
            </a:r>
            <a:r>
              <a:rPr lang="de-DE" sz="1800" dirty="0" smtClean="0"/>
              <a:t>, </a:t>
            </a:r>
            <a:r>
              <a:rPr lang="de-DE" sz="1800" dirty="0" err="1" smtClean="0"/>
              <a:t>cyclosporine</a:t>
            </a:r>
            <a:r>
              <a:rPr lang="de-DE" sz="1800" dirty="0" smtClean="0"/>
              <a:t> </a:t>
            </a:r>
            <a:r>
              <a:rPr lang="de-DE" sz="1800" dirty="0" err="1" smtClean="0"/>
              <a:t>eyedrops</a:t>
            </a:r>
            <a:endParaRPr lang="de-DE" sz="1800" dirty="0" smtClean="0"/>
          </a:p>
          <a:p>
            <a:r>
              <a:rPr lang="de-DE" sz="1800" dirty="0" err="1" smtClean="0"/>
              <a:t>Tx</a:t>
            </a:r>
            <a:r>
              <a:rPr lang="de-DE" sz="1800" dirty="0" smtClean="0"/>
              <a:t> </a:t>
            </a:r>
            <a:r>
              <a:rPr lang="de-DE" sz="1800" dirty="0" err="1" smtClean="0"/>
              <a:t>with</a:t>
            </a:r>
            <a:r>
              <a:rPr lang="de-DE" sz="1800" dirty="0" smtClean="0"/>
              <a:t> </a:t>
            </a:r>
            <a:r>
              <a:rPr lang="de-DE" sz="1800" dirty="0" err="1" smtClean="0"/>
              <a:t>CyA</a:t>
            </a:r>
            <a:r>
              <a:rPr lang="de-DE" sz="1800" dirty="0" smtClean="0"/>
              <a:t> (3 mg/kg)  </a:t>
            </a:r>
            <a:r>
              <a:rPr lang="de-DE" sz="1800" dirty="0" err="1" smtClean="0"/>
              <a:t>over</a:t>
            </a:r>
            <a:r>
              <a:rPr lang="de-DE" sz="1800" dirty="0" smtClean="0"/>
              <a:t> </a:t>
            </a:r>
            <a:r>
              <a:rPr lang="de-DE" sz="1800" dirty="0" err="1" smtClean="0"/>
              <a:t>several</a:t>
            </a:r>
            <a:r>
              <a:rPr lang="de-DE" sz="1800" dirty="0" smtClean="0"/>
              <a:t> </a:t>
            </a:r>
            <a:r>
              <a:rPr lang="de-DE" sz="1800" dirty="0" err="1" smtClean="0"/>
              <a:t>years</a:t>
            </a:r>
            <a:r>
              <a:rPr lang="de-DE" sz="1800" dirty="0" smtClean="0"/>
              <a:t>, </a:t>
            </a:r>
            <a:r>
              <a:rPr lang="de-DE" sz="1800" dirty="0" err="1" smtClean="0"/>
              <a:t>when</a:t>
            </a:r>
            <a:r>
              <a:rPr lang="de-DE" sz="1800" dirty="0" smtClean="0"/>
              <a:t> </a:t>
            </a:r>
            <a:r>
              <a:rPr lang="de-DE" sz="1800" dirty="0" err="1" smtClean="0"/>
              <a:t>tapered</a:t>
            </a:r>
            <a:r>
              <a:rPr lang="de-DE" sz="1800" dirty="0" smtClean="0"/>
              <a:t> down, </a:t>
            </a:r>
            <a:r>
              <a:rPr lang="de-DE" sz="1800" dirty="0" err="1" smtClean="0"/>
              <a:t>new</a:t>
            </a:r>
            <a:r>
              <a:rPr lang="de-DE" sz="1800" dirty="0" smtClean="0"/>
              <a:t> </a:t>
            </a:r>
            <a:r>
              <a:rPr lang="de-DE" sz="1800" dirty="0" err="1" smtClean="0"/>
              <a:t>exacerbations</a:t>
            </a:r>
            <a:r>
              <a:rPr lang="de-DE" sz="1800" dirty="0" smtClean="0"/>
              <a:t>,   also </a:t>
            </a:r>
            <a:r>
              <a:rPr lang="de-DE" sz="1800" dirty="0" err="1" smtClean="0"/>
              <a:t>systemic</a:t>
            </a:r>
            <a:r>
              <a:rPr lang="de-DE" sz="1800" dirty="0" smtClean="0"/>
              <a:t> </a:t>
            </a:r>
            <a:r>
              <a:rPr lang="de-DE" sz="1800" dirty="0" err="1" smtClean="0"/>
              <a:t>glucocorticoids</a:t>
            </a:r>
            <a:endParaRPr lang="de-DE" sz="1800" dirty="0" smtClean="0"/>
          </a:p>
          <a:p>
            <a:r>
              <a:rPr lang="de-DE" sz="1800" dirty="0" smtClean="0"/>
              <a:t>Development of </a:t>
            </a:r>
            <a:r>
              <a:rPr lang="de-DE" sz="1800" dirty="0" err="1"/>
              <a:t>s</a:t>
            </a:r>
            <a:r>
              <a:rPr lang="de-DE" sz="1800" dirty="0" err="1" smtClean="0"/>
              <a:t>quamous</a:t>
            </a:r>
            <a:r>
              <a:rPr lang="de-DE" sz="1800" dirty="0" smtClean="0"/>
              <a:t> </a:t>
            </a:r>
            <a:r>
              <a:rPr lang="de-DE" sz="1800" dirty="0" err="1" smtClean="0"/>
              <a:t>cell</a:t>
            </a:r>
            <a:r>
              <a:rPr lang="de-DE" sz="1800" dirty="0" smtClean="0"/>
              <a:t> </a:t>
            </a:r>
            <a:r>
              <a:rPr lang="de-DE" sz="1800" dirty="0" err="1" smtClean="0"/>
              <a:t>carcinoma</a:t>
            </a:r>
            <a:r>
              <a:rPr lang="de-DE" sz="1800" dirty="0" smtClean="0"/>
              <a:t> on </a:t>
            </a:r>
            <a:r>
              <a:rPr lang="de-DE" sz="1800" dirty="0" err="1" smtClean="0"/>
              <a:t>sclera</a:t>
            </a:r>
            <a:r>
              <a:rPr lang="de-DE" sz="1800" dirty="0" smtClean="0"/>
              <a:t>, </a:t>
            </a:r>
            <a:r>
              <a:rPr lang="de-DE" sz="1800" dirty="0" err="1" smtClean="0"/>
              <a:t>stop</a:t>
            </a:r>
            <a:r>
              <a:rPr lang="de-DE" sz="1800" dirty="0" smtClean="0"/>
              <a:t> </a:t>
            </a:r>
            <a:r>
              <a:rPr lang="de-DE" sz="1800" dirty="0" err="1" smtClean="0"/>
              <a:t>cyclosporin</a:t>
            </a:r>
            <a:endParaRPr lang="de-DE" sz="1800" dirty="0" smtClean="0"/>
          </a:p>
          <a:p>
            <a:r>
              <a:rPr lang="de-DE" sz="1800" dirty="0" err="1" smtClean="0"/>
              <a:t>Worsening</a:t>
            </a:r>
            <a:r>
              <a:rPr lang="de-DE" sz="1800" dirty="0" smtClean="0"/>
              <a:t> of </a:t>
            </a:r>
            <a:r>
              <a:rPr lang="de-DE" sz="1800" dirty="0" err="1" smtClean="0"/>
              <a:t>eczema</a:t>
            </a:r>
            <a:endParaRPr lang="de-DE" sz="1800" dirty="0" smtClean="0"/>
          </a:p>
          <a:p>
            <a:r>
              <a:rPr lang="de-DE" sz="1800" dirty="0" smtClean="0"/>
              <a:t>MTX  limited </a:t>
            </a:r>
            <a:r>
              <a:rPr lang="de-DE" sz="1800" dirty="0" err="1" smtClean="0"/>
              <a:t>success</a:t>
            </a:r>
            <a:r>
              <a:rPr lang="de-DE" sz="1800" dirty="0" smtClean="0"/>
              <a:t>,  </a:t>
            </a:r>
            <a:r>
              <a:rPr lang="de-DE" sz="1800" dirty="0" err="1" smtClean="0"/>
              <a:t>liver</a:t>
            </a:r>
            <a:r>
              <a:rPr lang="de-DE" sz="1800" dirty="0" smtClean="0"/>
              <a:t> </a:t>
            </a:r>
            <a:r>
              <a:rPr lang="de-DE" sz="1800" dirty="0" err="1" smtClean="0"/>
              <a:t>enzymes</a:t>
            </a:r>
            <a:r>
              <a:rPr lang="de-DE" sz="1800" dirty="0" smtClean="0"/>
              <a:t> </a:t>
            </a:r>
            <a:r>
              <a:rPr lang="de-DE" sz="1800" dirty="0" err="1" smtClean="0"/>
              <a:t>increase</a:t>
            </a:r>
            <a:endParaRPr lang="de-DE" sz="1800" dirty="0" smtClean="0"/>
          </a:p>
          <a:p>
            <a:r>
              <a:rPr lang="de-DE" sz="1800" dirty="0" err="1" smtClean="0"/>
              <a:t>What</a:t>
            </a:r>
            <a:r>
              <a:rPr lang="de-DE" sz="1800" dirty="0" smtClean="0"/>
              <a:t> </a:t>
            </a:r>
            <a:r>
              <a:rPr lang="de-DE" sz="1800" dirty="0" err="1" smtClean="0"/>
              <a:t>to</a:t>
            </a:r>
            <a:r>
              <a:rPr lang="de-DE" sz="1800" dirty="0" smtClean="0"/>
              <a:t> do?  </a:t>
            </a:r>
            <a:r>
              <a:rPr lang="de-DE" sz="1800" dirty="0" err="1" smtClean="0"/>
              <a:t>Candidate</a:t>
            </a:r>
            <a:r>
              <a:rPr lang="de-DE" sz="1800" dirty="0" smtClean="0"/>
              <a:t> for </a:t>
            </a:r>
            <a:r>
              <a:rPr lang="de-DE" sz="1800" dirty="0" err="1" smtClean="0"/>
              <a:t>new</a:t>
            </a:r>
            <a:r>
              <a:rPr lang="de-DE" sz="1800" dirty="0" smtClean="0"/>
              <a:t> </a:t>
            </a:r>
            <a:r>
              <a:rPr lang="de-DE" sz="1800" dirty="0" err="1" smtClean="0"/>
              <a:t>immunomodulators</a:t>
            </a:r>
            <a:r>
              <a:rPr lang="de-DE" sz="1800" dirty="0" smtClean="0"/>
              <a:t>, </a:t>
            </a:r>
            <a:r>
              <a:rPr lang="de-DE" sz="1800" dirty="0" err="1" smtClean="0"/>
              <a:t>Dupilumab</a:t>
            </a:r>
            <a:r>
              <a:rPr lang="de-DE" sz="1800" dirty="0" smtClean="0"/>
              <a:t>?</a:t>
            </a:r>
            <a:endParaRPr lang="de-DE" sz="1800" dirty="0" smtClean="0"/>
          </a:p>
          <a:p>
            <a:endParaRPr lang="de-DE" sz="1800" dirty="0"/>
          </a:p>
        </p:txBody>
      </p:sp>
    </p:spTree>
    <p:extLst>
      <p:ext uri="{BB962C8B-B14F-4D97-AF65-F5344CB8AC3E}">
        <p14:creationId xmlns:p14="http://schemas.microsoft.com/office/powerpoint/2010/main" val="1927855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Titel 1"/>
          <p:cNvSpPr>
            <a:spLocks noGrp="1"/>
          </p:cNvSpPr>
          <p:nvPr>
            <p:ph type="title"/>
          </p:nvPr>
        </p:nvSpPr>
        <p:spPr>
          <a:xfrm>
            <a:off x="468313" y="260350"/>
            <a:ext cx="8229600" cy="1143000"/>
          </a:xfrm>
        </p:spPr>
        <p:txBody>
          <a:bodyPr>
            <a:normAutofit/>
          </a:bodyPr>
          <a:lstStyle/>
          <a:p>
            <a:r>
              <a:rPr lang="de-DE" altLang="de-DE" sz="3200" b="1" dirty="0" err="1" smtClean="0">
                <a:solidFill>
                  <a:srgbClr val="FFFF00"/>
                </a:solidFill>
                <a:latin typeface="Calibri" pitchFamily="34" charset="0"/>
                <a:ea typeface="ＭＳ Ｐゴシック" pitchFamily="34" charset="-128"/>
              </a:rPr>
              <a:t>Atopic</a:t>
            </a:r>
            <a:r>
              <a:rPr lang="de-DE" altLang="de-DE" sz="3200" b="1" dirty="0" smtClean="0">
                <a:solidFill>
                  <a:srgbClr val="FFFF00"/>
                </a:solidFill>
                <a:latin typeface="Calibri" pitchFamily="34" charset="0"/>
                <a:ea typeface="ＭＳ Ｐゴシック" pitchFamily="34" charset="-128"/>
              </a:rPr>
              <a:t> </a:t>
            </a:r>
            <a:r>
              <a:rPr lang="de-DE" altLang="de-DE" sz="3200" b="1" dirty="0" err="1" smtClean="0">
                <a:solidFill>
                  <a:srgbClr val="FFFF00"/>
                </a:solidFill>
                <a:latin typeface="Calibri" pitchFamily="34" charset="0"/>
                <a:ea typeface="ＭＳ Ｐゴシック" pitchFamily="34" charset="-128"/>
              </a:rPr>
              <a:t>eczema</a:t>
            </a:r>
            <a:r>
              <a:rPr lang="de-DE" altLang="de-DE" sz="3200" b="1" dirty="0" smtClean="0">
                <a:solidFill>
                  <a:srgbClr val="FFFF00"/>
                </a:solidFill>
                <a:latin typeface="Calibri" pitchFamily="34" charset="0"/>
                <a:ea typeface="ＭＳ Ｐゴシック" pitchFamily="34" charset="-128"/>
              </a:rPr>
              <a:t> </a:t>
            </a:r>
            <a:r>
              <a:rPr lang="de-DE" altLang="de-DE" sz="3200" b="1" dirty="0" err="1" smtClean="0">
                <a:solidFill>
                  <a:srgbClr val="FFFF00"/>
                </a:solidFill>
                <a:latin typeface="Calibri" pitchFamily="34" charset="0"/>
                <a:ea typeface="ＭＳ Ｐゴシック" pitchFamily="34" charset="-128"/>
              </a:rPr>
              <a:t>beyond</a:t>
            </a:r>
            <a:r>
              <a:rPr lang="de-DE" altLang="de-DE" sz="3200" b="1" dirty="0" smtClean="0">
                <a:solidFill>
                  <a:srgbClr val="FFFF00"/>
                </a:solidFill>
                <a:latin typeface="Calibri" pitchFamily="34" charset="0"/>
                <a:ea typeface="ＭＳ Ｐゴシック" pitchFamily="34" charset="-128"/>
              </a:rPr>
              <a:t> </a:t>
            </a:r>
            <a:r>
              <a:rPr lang="de-DE" altLang="de-DE" sz="3200" b="1" dirty="0" err="1" smtClean="0">
                <a:solidFill>
                  <a:srgbClr val="FFFF00"/>
                </a:solidFill>
                <a:latin typeface="Calibri" pitchFamily="34" charset="0"/>
                <a:ea typeface="ＭＳ Ｐゴシック" pitchFamily="34" charset="-128"/>
              </a:rPr>
              <a:t>skin</a:t>
            </a:r>
            <a:r>
              <a:rPr lang="de-DE" altLang="de-DE" sz="3200" b="1" dirty="0" smtClean="0">
                <a:solidFill>
                  <a:srgbClr val="FFFF00"/>
                </a:solidFill>
                <a:latin typeface="Calibri" pitchFamily="34" charset="0"/>
                <a:ea typeface="ＭＳ Ｐゴシック" pitchFamily="34" charset="-128"/>
              </a:rPr>
              <a:t> </a:t>
            </a:r>
            <a:r>
              <a:rPr lang="de-DE" altLang="de-DE" sz="3200" b="1" dirty="0" err="1" smtClean="0">
                <a:solidFill>
                  <a:srgbClr val="FFFF00"/>
                </a:solidFill>
                <a:latin typeface="Calibri" pitchFamily="34" charset="0"/>
                <a:ea typeface="ＭＳ Ｐゴシック" pitchFamily="34" charset="-128"/>
              </a:rPr>
              <a:t>symptoms</a:t>
            </a:r>
            <a:endParaRPr lang="de-DE" altLang="de-DE" sz="3200" b="1" dirty="0" smtClean="0">
              <a:solidFill>
                <a:srgbClr val="FFFF00"/>
              </a:solidFill>
              <a:latin typeface="Calibri" pitchFamily="34" charset="0"/>
              <a:ea typeface="ＭＳ Ｐゴシック" pitchFamily="34" charset="-128"/>
            </a:endParaRPr>
          </a:p>
        </p:txBody>
      </p:sp>
      <p:sp>
        <p:nvSpPr>
          <p:cNvPr id="7" name="Inhaltsplatzhalter 2"/>
          <p:cNvSpPr>
            <a:spLocks noGrp="1"/>
          </p:cNvSpPr>
          <p:nvPr>
            <p:ph idx="1"/>
          </p:nvPr>
        </p:nvSpPr>
        <p:spPr>
          <a:xfrm>
            <a:off x="325438" y="1857375"/>
            <a:ext cx="8229600" cy="1077913"/>
          </a:xfrm>
        </p:spPr>
        <p:txBody>
          <a:bodyPr>
            <a:noAutofit/>
          </a:bodyPr>
          <a:lstStyle/>
          <a:p>
            <a:pPr marL="0" indent="0">
              <a:buFontTx/>
              <a:buNone/>
              <a:defRPr/>
            </a:pPr>
            <a:r>
              <a:rPr lang="de-DE" altLang="de-DE" sz="2800" b="1" dirty="0" smtClean="0">
                <a:solidFill>
                  <a:srgbClr val="FFFF00"/>
                </a:solidFill>
                <a:latin typeface="Calibri" panose="020F0502020204030204" pitchFamily="34" charset="0"/>
              </a:rPr>
              <a:t>„</a:t>
            </a:r>
            <a:r>
              <a:rPr lang="de-DE" altLang="de-DE" sz="2800" b="1" dirty="0" err="1" smtClean="0">
                <a:solidFill>
                  <a:srgbClr val="FFFF00"/>
                </a:solidFill>
                <a:latin typeface="Calibri" panose="020F0502020204030204" pitchFamily="34" charset="0"/>
              </a:rPr>
              <a:t>Burden</a:t>
            </a:r>
            <a:r>
              <a:rPr lang="de-DE" altLang="de-DE" sz="2800" b="1" dirty="0" smtClean="0">
                <a:solidFill>
                  <a:srgbClr val="FFFF00"/>
                </a:solidFill>
                <a:latin typeface="Calibri" panose="020F0502020204030204" pitchFamily="34" charset="0"/>
              </a:rPr>
              <a:t> </a:t>
            </a:r>
            <a:r>
              <a:rPr lang="de-DE" altLang="de-DE" sz="2800" b="1" dirty="0" err="1" smtClean="0">
                <a:solidFill>
                  <a:srgbClr val="FFFF00"/>
                </a:solidFill>
                <a:latin typeface="Calibri" panose="020F0502020204030204" pitchFamily="34" charset="0"/>
              </a:rPr>
              <a:t>of</a:t>
            </a:r>
            <a:r>
              <a:rPr lang="de-DE" altLang="de-DE" sz="2800" b="1" dirty="0" smtClean="0">
                <a:solidFill>
                  <a:srgbClr val="FFFF00"/>
                </a:solidFill>
                <a:latin typeface="Calibri" panose="020F0502020204030204" pitchFamily="34" charset="0"/>
              </a:rPr>
              <a:t> </a:t>
            </a:r>
            <a:r>
              <a:rPr lang="de-DE" altLang="de-DE" sz="2800" b="1" dirty="0" err="1" smtClean="0">
                <a:solidFill>
                  <a:srgbClr val="FFFF00"/>
                </a:solidFill>
                <a:latin typeface="Calibri" panose="020F0502020204030204" pitchFamily="34" charset="0"/>
              </a:rPr>
              <a:t>disease</a:t>
            </a:r>
            <a:r>
              <a:rPr lang="de-DE" altLang="de-DE" sz="2800" b="1" dirty="0" smtClean="0">
                <a:solidFill>
                  <a:srgbClr val="FFFF00"/>
                </a:solidFill>
                <a:latin typeface="Calibri" panose="020F0502020204030204" pitchFamily="34" charset="0"/>
              </a:rPr>
              <a:t>“</a:t>
            </a:r>
          </a:p>
          <a:p>
            <a:pPr>
              <a:buFont typeface="Arial" panose="020B0604020202020204" pitchFamily="34" charset="0"/>
              <a:buChar char="•"/>
              <a:defRPr/>
            </a:pPr>
            <a:r>
              <a:rPr lang="de-DE" altLang="de-DE" sz="2400" dirty="0" err="1" smtClean="0">
                <a:solidFill>
                  <a:srgbClr val="FFFF00"/>
                </a:solidFill>
                <a:latin typeface="Calibri" panose="020F0502020204030204" pitchFamily="34" charset="0"/>
              </a:rPr>
              <a:t>Stigmatization</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social</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isolation</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err="1" smtClean="0">
                <a:solidFill>
                  <a:srgbClr val="FFFF00"/>
                </a:solidFill>
                <a:latin typeface="Calibri" panose="020F0502020204030204" pitchFamily="34" charset="0"/>
              </a:rPr>
              <a:t>sports</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leisure</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restricted</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err="1" smtClean="0">
                <a:solidFill>
                  <a:srgbClr val="FFFF00"/>
                </a:solidFill>
                <a:latin typeface="Calibri" panose="020F0502020204030204" pitchFamily="34" charset="0"/>
              </a:rPr>
              <a:t>Relationships</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Sexuality</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smtClean="0">
                <a:solidFill>
                  <a:srgbClr val="FFFF00"/>
                </a:solidFill>
                <a:latin typeface="Calibri" panose="020F0502020204030204" pitchFamily="34" charset="0"/>
              </a:rPr>
              <a:t>Depression</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err="1" smtClean="0">
                <a:solidFill>
                  <a:srgbClr val="FFFF00"/>
                </a:solidFill>
                <a:latin typeface="Calibri" panose="020F0502020204030204" pitchFamily="34" charset="0"/>
              </a:rPr>
              <a:t>Self-development</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err="1" smtClean="0">
                <a:solidFill>
                  <a:srgbClr val="FFFF00"/>
                </a:solidFill>
                <a:latin typeface="Calibri" panose="020F0502020204030204" pitchFamily="34" charset="0"/>
              </a:rPr>
              <a:t>Restricted</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career</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opportunities</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err="1" smtClean="0">
                <a:solidFill>
                  <a:srgbClr val="FFFF00"/>
                </a:solidFill>
                <a:latin typeface="Calibri" panose="020F0502020204030204" pitchFamily="34" charset="0"/>
              </a:rPr>
              <a:t>Impaired</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life</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achievements</a:t>
            </a: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r>
              <a:rPr lang="de-DE" altLang="de-DE" sz="2400" dirty="0" smtClean="0">
                <a:solidFill>
                  <a:srgbClr val="FFFF00"/>
                </a:solidFill>
                <a:latin typeface="Calibri" panose="020F0502020204030204" pitchFamily="34" charset="0"/>
              </a:rPr>
              <a:t>Financial </a:t>
            </a:r>
            <a:r>
              <a:rPr lang="de-DE" altLang="de-DE" sz="2400" dirty="0" err="1" smtClean="0">
                <a:solidFill>
                  <a:srgbClr val="FFFF00"/>
                </a:solidFill>
                <a:latin typeface="Calibri" panose="020F0502020204030204" pitchFamily="34" charset="0"/>
              </a:rPr>
              <a:t>costs</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direct</a:t>
            </a:r>
            <a:r>
              <a:rPr lang="de-DE" altLang="de-DE" sz="2400" dirty="0" smtClean="0">
                <a:solidFill>
                  <a:srgbClr val="FFFF00"/>
                </a:solidFill>
                <a:latin typeface="Calibri" panose="020F0502020204030204" pitchFamily="34" charset="0"/>
              </a:rPr>
              <a:t>, </a:t>
            </a:r>
            <a:r>
              <a:rPr lang="de-DE" altLang="de-DE" sz="2400" dirty="0" err="1" smtClean="0">
                <a:solidFill>
                  <a:srgbClr val="FFFF00"/>
                </a:solidFill>
                <a:latin typeface="Calibri" panose="020F0502020204030204" pitchFamily="34" charset="0"/>
              </a:rPr>
              <a:t>indirect</a:t>
            </a:r>
            <a:r>
              <a:rPr lang="de-DE" altLang="de-DE" sz="2400" dirty="0" smtClean="0">
                <a:solidFill>
                  <a:srgbClr val="FFFF00"/>
                </a:solidFill>
                <a:latin typeface="Calibri" panose="020F0502020204030204" pitchFamily="34" charset="0"/>
              </a:rPr>
              <a:t>, out of </a:t>
            </a:r>
            <a:r>
              <a:rPr lang="de-DE" altLang="de-DE" sz="2400" dirty="0" err="1" smtClean="0">
                <a:solidFill>
                  <a:srgbClr val="FFFF00"/>
                </a:solidFill>
                <a:latin typeface="Calibri" panose="020F0502020204030204" pitchFamily="34" charset="0"/>
              </a:rPr>
              <a:t>pocket</a:t>
            </a:r>
            <a:r>
              <a:rPr lang="de-DE" altLang="de-DE" sz="2400" dirty="0" smtClean="0">
                <a:solidFill>
                  <a:srgbClr val="FFFF00"/>
                </a:solidFill>
                <a:latin typeface="Calibri" panose="020F0502020204030204" pitchFamily="34" charset="0"/>
              </a:rPr>
              <a:t>)</a:t>
            </a:r>
            <a:endParaRPr lang="de-DE" altLang="de-DE" sz="2400" dirty="0">
              <a:solidFill>
                <a:srgbClr val="FFFF00"/>
              </a:solidFill>
              <a:latin typeface="Calibri" panose="020F0502020204030204" pitchFamily="34" charset="0"/>
            </a:endParaRPr>
          </a:p>
          <a:p>
            <a:pPr>
              <a:buFont typeface="Arial" panose="020B0604020202020204" pitchFamily="34" charset="0"/>
              <a:buChar char="•"/>
              <a:defRPr/>
            </a:pPr>
            <a:endParaRPr lang="de-DE" altLang="de-DE" sz="2400" dirty="0" smtClean="0">
              <a:solidFill>
                <a:srgbClr val="FFFF00"/>
              </a:solidFill>
              <a:latin typeface="Calibri" panose="020F0502020204030204" pitchFamily="34" charset="0"/>
            </a:endParaRPr>
          </a:p>
          <a:p>
            <a:pPr marL="0" indent="0">
              <a:buFontTx/>
              <a:buNone/>
              <a:defRPr/>
            </a:pPr>
            <a:endParaRPr lang="de-DE" altLang="de-DE" sz="2400" dirty="0" smtClean="0">
              <a:solidFill>
                <a:srgbClr val="FFFF00"/>
              </a:solidFill>
              <a:latin typeface="Calibri" panose="020F0502020204030204" pitchFamily="34" charset="0"/>
            </a:endParaRPr>
          </a:p>
          <a:p>
            <a:pPr marL="0" indent="0">
              <a:buFontTx/>
              <a:buNone/>
              <a:defRPr/>
            </a:pPr>
            <a:endParaRPr lang="de-DE" altLang="de-DE" sz="2400" dirty="0" smtClean="0">
              <a:solidFill>
                <a:srgbClr val="FFFF00"/>
              </a:solidFill>
              <a:latin typeface="Calibri" panose="020F0502020204030204" pitchFamily="34" charset="0"/>
            </a:endParaRPr>
          </a:p>
          <a:p>
            <a:pPr>
              <a:buFont typeface="Arial" panose="020B0604020202020204" pitchFamily="34" charset="0"/>
              <a:buChar char="•"/>
              <a:defRPr/>
            </a:pPr>
            <a:endParaRPr lang="de-DE" altLang="de-DE" sz="2000" dirty="0">
              <a:solidFill>
                <a:srgbClr val="FFFF00"/>
              </a:solidFill>
              <a:latin typeface="Calibri" panose="020F0502020204030204" pitchFamily="34" charset="0"/>
            </a:endParaRPr>
          </a:p>
        </p:txBody>
      </p:sp>
      <p:pic>
        <p:nvPicPr>
          <p:cNvPr id="14340" name="Grafik 4" descr="37144_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484313"/>
            <a:ext cx="30734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91884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2931</Words>
  <Application>Microsoft Office PowerPoint</Application>
  <PresentationFormat>Bildschirmpräsentation (4:3)</PresentationFormat>
  <Paragraphs>696</Paragraphs>
  <Slides>38</Slides>
  <Notes>25</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38</vt:i4>
      </vt:variant>
    </vt:vector>
  </HeadingPairs>
  <TitlesOfParts>
    <vt:vector size="41" baseType="lpstr">
      <vt:lpstr>Larissa</vt:lpstr>
      <vt:lpstr>MSPhotoEd.3</vt:lpstr>
      <vt:lpstr>Diagramm</vt:lpstr>
      <vt:lpstr>Atopic eczema:  burden of disease and individual suffering – Results from the EFA Atopic Eczema Survey</vt:lpstr>
      <vt:lpstr>PowerPoint-Präsentation</vt:lpstr>
      <vt:lpstr>PowerPoint-Präsentation</vt:lpstr>
      <vt:lpstr>PowerPoint-Präsentation</vt:lpstr>
      <vt:lpstr>PowerPoint-Präsentation</vt:lpstr>
      <vt:lpstr>PowerPoint-Präsentation</vt:lpstr>
      <vt:lpstr>Patient‘s perspective</vt:lpstr>
      <vt:lpstr>The story of Ernst (56 y)</vt:lpstr>
      <vt:lpstr>Atopic eczema beyond skin symptoms</vt:lpstr>
      <vt:lpstr>The burden of disease in AE is multi-dimensional</vt:lpstr>
      <vt:lpstr>PowerPoint-Präsentation</vt:lpstr>
      <vt:lpstr>The EFA Atopic Eczema Survey:  Countries/number of interviews</vt:lpstr>
      <vt:lpstr>Methods</vt:lpstr>
      <vt:lpstr>PowerPoint-Präsentation</vt:lpstr>
      <vt:lpstr>Gender/Age</vt:lpstr>
      <vt:lpstr>Other atopic diseases</vt:lpstr>
      <vt:lpstr>Other chronic diseases</vt:lpstr>
      <vt:lpstr>POEM (Patient-Oriented Eczema Measure) ©*</vt:lpstr>
      <vt:lpstr>Rating of current status and severity  (POEM)  - detail</vt:lpstr>
      <vt:lpstr>DLQI (Dermatology Life Quality Index) ©*</vt:lpstr>
      <vt:lpstr>PowerPoint-Präsentation</vt:lpstr>
      <vt:lpstr>Extra spending in different areas -  overview</vt:lpstr>
      <vt:lpstr>Out of pocket payment per month on average for several health care aspects (in Euro)</vt:lpstr>
      <vt:lpstr>Atopic Eczema Severity and Emotional Consequences (AESEC)</vt:lpstr>
      <vt:lpstr>PowerPoint-Präsentation</vt:lpstr>
      <vt:lpstr>PowerPoint-Präsentation</vt:lpstr>
      <vt:lpstr>Rating of AESEC Top2-Box –   clear/mild vs. moderate to very severe (POEM)</vt:lpstr>
      <vt:lpstr>AESEC vs. Current self-reported severity of eczema</vt:lpstr>
      <vt:lpstr>Impact of AE on ability to face life</vt:lpstr>
      <vt:lpstr>Impact on ability to face life - sub-groups</vt:lpstr>
      <vt:lpstr>Correlation between POEM and AESEC</vt:lpstr>
      <vt:lpstr>HADS and POEM</vt:lpstr>
      <vt:lpstr>DLQI and POEM</vt:lpstr>
      <vt:lpstr>AESEC, POEM and DLQI: Correlations</vt:lpstr>
      <vt:lpstr>Burden of disease of atopic eczema – not just another parameter</vt:lpstr>
      <vt:lpstr>Conclusions</vt:lpstr>
      <vt:lpstr>These are postulates of AE patients for the public</vt:lpstr>
      <vt:lpstr>PowerPoint-Präsentation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Johannes Ring</dc:creator>
  <cp:lastModifiedBy>Johannes Ring</cp:lastModifiedBy>
  <cp:revision>19</cp:revision>
  <dcterms:created xsi:type="dcterms:W3CDTF">2018-09-10T07:01:26Z</dcterms:created>
  <dcterms:modified xsi:type="dcterms:W3CDTF">2018-09-10T21:55:06Z</dcterms:modified>
</cp:coreProperties>
</file>