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610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0" r:id="rId7"/>
    <p:sldId id="257" r:id="rId8"/>
    <p:sldId id="259" r:id="rId9"/>
    <p:sldId id="25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6383" autoAdjust="0"/>
  </p:normalViewPr>
  <p:slideViewPr>
    <p:cSldViewPr snapToGrid="0" snapToObjects="1">
      <p:cViewPr varScale="1">
        <p:scale>
          <a:sx n="58" d="100"/>
          <a:sy n="58" d="100"/>
        </p:scale>
        <p:origin x="12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88FBB0-7D94-0C49-822B-979CB2129359}" type="datetimeFigureOut">
              <a:rPr lang="sv-SE"/>
              <a:pPr>
                <a:defRPr/>
              </a:pPr>
              <a:t>2018-04-12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9CBE8A-577F-CB47-9245-6C95651472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63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2221-10F5-4E2C-9B4D-429CB7F30E81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BD44C-A9AD-4453-BDBB-5551A2CADE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41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 in Sweden is Fralla-</a:t>
            </a:r>
            <a:r>
              <a:rPr lang="sv-SE" dirty="0" err="1"/>
              <a:t>Outdoor</a:t>
            </a:r>
            <a:r>
              <a:rPr lang="sv-SE" dirty="0"/>
              <a:t> </a:t>
            </a:r>
            <a:r>
              <a:rPr lang="sv-SE" dirty="0" err="1"/>
              <a:t>Activity</a:t>
            </a:r>
            <a:r>
              <a:rPr lang="sv-SE"/>
              <a:t> for 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D44C-A9AD-4453-BDBB-5551A2CADEC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99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Some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facts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!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Around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90 000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members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 Sweden. 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even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run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schools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some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places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with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idea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that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many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of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lessons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held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outside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endParaRPr lang="sv-SE" altLang="sv-SE" dirty="0">
              <a:ea typeface="ＭＳ Ｐゴシック" charset="-128"/>
            </a:endParaRPr>
          </a:p>
        </p:txBody>
      </p:sp>
      <p:sp>
        <p:nvSpPr>
          <p:cNvPr id="3993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705D4E-A301-E144-86EF-2D4771F5E9C5}" type="slidenum">
              <a:rPr lang="en-GB" altLang="sv-SE">
                <a:solidFill>
                  <a:srgbClr val="000000"/>
                </a:solidFill>
                <a:latin typeface="Calibri" charset="0"/>
              </a:rPr>
              <a:pPr/>
              <a:t>2</a:t>
            </a:fld>
            <a:endParaRPr lang="sv-SE" altLang="sv-S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1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Friluftsfrämjandets mission. </a:t>
            </a:r>
            <a:r>
              <a:rPr lang="sv-SE" dirty="0" err="1"/>
              <a:t>Within</a:t>
            </a:r>
            <a:r>
              <a:rPr lang="sv-SE" dirty="0"/>
              <a:t> Friluftsfrämjandet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join</a:t>
            </a:r>
            <a:r>
              <a:rPr lang="sv-SE" dirty="0"/>
              <a:t> all </a:t>
            </a:r>
            <a:r>
              <a:rPr lang="sv-SE" dirty="0" err="1"/>
              <a:t>outdoor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 </a:t>
            </a:r>
            <a:r>
              <a:rPr lang="sv-SE" dirty="0" err="1"/>
              <a:t>except</a:t>
            </a:r>
            <a:r>
              <a:rPr lang="sv-SE" dirty="0"/>
              <a:t> </a:t>
            </a:r>
            <a:r>
              <a:rPr lang="sv-SE" dirty="0" err="1"/>
              <a:t>thoose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involves</a:t>
            </a:r>
            <a:r>
              <a:rPr lang="sv-SE" dirty="0"/>
              <a:t> </a:t>
            </a:r>
            <a:r>
              <a:rPr lang="sv-SE" dirty="0" err="1"/>
              <a:t>engines</a:t>
            </a:r>
            <a:r>
              <a:rPr lang="sv-SE" dirty="0"/>
              <a:t> and </a:t>
            </a:r>
            <a:r>
              <a:rPr lang="sv-SE" dirty="0" err="1"/>
              <a:t>weapons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D44C-A9AD-4453-BDBB-5551A2CADEC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35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b="1" dirty="0" err="1">
                <a:ea typeface="ＭＳ Ｐゴシック" panose="020B0600070205080204" pitchFamily="34" charset="-128"/>
              </a:rPr>
              <a:t>Which</a:t>
            </a:r>
            <a:r>
              <a:rPr lang="sv-SE" altLang="sv-SE" b="1" dirty="0">
                <a:ea typeface="ＭＳ Ｐゴシック" panose="020B0600070205080204" pitchFamily="34" charset="-128"/>
              </a:rPr>
              <a:t> kind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of</a:t>
            </a:r>
            <a:r>
              <a:rPr lang="sv-SE" altLang="sv-SE" b="1" dirty="0">
                <a:ea typeface="ＭＳ Ｐゴシック" panose="020B0600070205080204" pitchFamily="34" charset="-128"/>
              </a:rPr>
              <a:t> material it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will</a:t>
            </a:r>
            <a:r>
              <a:rPr lang="sv-SE" altLang="sv-SE" b="1" dirty="0">
                <a:ea typeface="ＭＳ Ｐゴシック" panose="020B0600070205080204" pitchFamily="34" charset="-128"/>
              </a:rPr>
              <a:t> be is right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now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some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of</a:t>
            </a:r>
            <a:r>
              <a:rPr lang="sv-SE" altLang="sv-SE" b="1" dirty="0">
                <a:ea typeface="ＭＳ Ｐゴシック" panose="020B0600070205080204" pitchFamily="34" charset="-128"/>
              </a:rPr>
              <a:t> the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things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we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work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with</a:t>
            </a:r>
            <a:r>
              <a:rPr lang="sv-SE" altLang="sv-SE" b="1" dirty="0">
                <a:ea typeface="ＭＳ Ｐゴシック" panose="020B0600070205080204" pitchFamily="34" charset="-128"/>
              </a:rPr>
              <a:t>.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Beeing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around</a:t>
            </a:r>
            <a:r>
              <a:rPr lang="sv-SE" altLang="sv-SE" b="1" dirty="0">
                <a:ea typeface="ＭＳ Ｐゴシック" panose="020B0600070205080204" pitchFamily="34" charset="-128"/>
              </a:rPr>
              <a:t> in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our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organizations</a:t>
            </a:r>
            <a:r>
              <a:rPr lang="sv-SE" altLang="sv-SE" b="1" dirty="0">
                <a:ea typeface="ＭＳ Ｐゴシック" panose="020B0600070205080204" pitchFamily="34" charset="-128"/>
              </a:rPr>
              <a:t> and meeting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people</a:t>
            </a:r>
            <a:r>
              <a:rPr lang="sv-SE" altLang="sv-SE" b="1" dirty="0">
                <a:ea typeface="ＭＳ Ｐゴシック" panose="020B0600070205080204" pitchFamily="34" charset="-128"/>
              </a:rPr>
              <a:t>,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leaders</a:t>
            </a:r>
            <a:r>
              <a:rPr lang="sv-SE" altLang="sv-SE" b="1" dirty="0">
                <a:ea typeface="ＭＳ Ｐゴシック" panose="020B0600070205080204" pitchFamily="34" charset="-128"/>
              </a:rPr>
              <a:t> and 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medical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professionals</a:t>
            </a:r>
            <a:r>
              <a:rPr lang="sv-SE" altLang="sv-SE" b="1" dirty="0">
                <a:ea typeface="ＭＳ Ｐゴシック" panose="020B0600070205080204" pitchFamily="34" charset="-128"/>
              </a:rPr>
              <a:t>. </a:t>
            </a:r>
          </a:p>
          <a:p>
            <a:r>
              <a:rPr lang="sv-SE" altLang="sv-SE" b="1" dirty="0" err="1">
                <a:ea typeface="ＭＳ Ｐゴシック" panose="020B0600070205080204" pitchFamily="34" charset="-128"/>
              </a:rPr>
              <a:t>Plogging</a:t>
            </a:r>
            <a:r>
              <a:rPr lang="sv-SE" altLang="sv-SE" b="1" dirty="0">
                <a:ea typeface="ＭＳ Ｐゴシック" panose="020B0600070205080204" pitchFamily="34" charset="-128"/>
              </a:rPr>
              <a:t>” is a new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swedish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word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wich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combine</a:t>
            </a:r>
            <a:r>
              <a:rPr lang="sv-SE" altLang="sv-SE" b="1" dirty="0">
                <a:ea typeface="ＭＳ Ｐゴシック" panose="020B0600070205080204" pitchFamily="34" charset="-128"/>
              </a:rPr>
              <a:t> jogging and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picking</a:t>
            </a:r>
            <a:r>
              <a:rPr lang="sv-SE" altLang="sv-SE" b="1" dirty="0">
                <a:ea typeface="ＭＳ Ｐゴシック" panose="020B0600070205080204" pitchFamily="34" charset="-128"/>
              </a:rPr>
              <a:t>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litter</a:t>
            </a:r>
            <a:r>
              <a:rPr lang="sv-SE" altLang="sv-SE" b="1" dirty="0">
                <a:ea typeface="ＭＳ Ｐゴシック" panose="020B0600070205080204" pitchFamily="34" charset="-128"/>
              </a:rPr>
              <a:t>. Big in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sweden</a:t>
            </a:r>
            <a:r>
              <a:rPr lang="sv-SE" altLang="sv-SE" b="1" dirty="0">
                <a:ea typeface="ＭＳ Ｐゴシック" panose="020B0600070205080204" pitchFamily="34" charset="-128"/>
              </a:rPr>
              <a:t> right </a:t>
            </a:r>
            <a:r>
              <a:rPr lang="sv-SE" altLang="sv-SE" b="1" dirty="0" err="1">
                <a:ea typeface="ＭＳ Ｐゴシック" panose="020B0600070205080204" pitchFamily="34" charset="-128"/>
              </a:rPr>
              <a:t>now</a:t>
            </a:r>
            <a:r>
              <a:rPr lang="sv-SE" altLang="sv-SE" b="1" dirty="0">
                <a:ea typeface="ＭＳ Ｐゴシック" panose="020B0600070205080204" pitchFamily="34" charset="-128"/>
              </a:rPr>
              <a:t>. </a:t>
            </a:r>
          </a:p>
        </p:txBody>
      </p:sp>
      <p:sp>
        <p:nvSpPr>
          <p:cNvPr id="6554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2238A0-FCF2-4306-8E6F-E1A4A5CD99D4}" type="slidenum">
              <a:rPr lang="sv-SE" altLang="sv-SE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sv-SE" altLang="sv-S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2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Available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- In Sweden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something</a:t>
            </a:r>
            <a:r>
              <a:rPr lang="sv-SE" dirty="0"/>
              <a:t> </a:t>
            </a:r>
            <a:r>
              <a:rPr lang="sv-SE" dirty="0" err="1"/>
              <a:t>called</a:t>
            </a:r>
            <a:r>
              <a:rPr lang="sv-SE" dirty="0"/>
              <a:t> </a:t>
            </a:r>
            <a:r>
              <a:rPr lang="sv-SE" b="1" dirty="0"/>
              <a:t>Allemansrätten-</a:t>
            </a:r>
            <a:r>
              <a:rPr lang="sv-SE" dirty="0"/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 of Public Access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 everybody the freedom to roam the Swedish countryside.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D44C-A9AD-4453-BDBB-5551A2CADEC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1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bg>
      <p:bgPr>
        <a:solidFill>
          <a:schemeClr val="bg1">
            <a:alpha val="1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420"/>
            <a:ext cx="9144000" cy="2806974"/>
          </a:xfrm>
          <a:prstGeom prst="rect">
            <a:avLst/>
          </a:prstGeom>
        </p:spPr>
      </p:pic>
      <p:pic>
        <p:nvPicPr>
          <p:cNvPr id="5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3702050"/>
            <a:ext cx="14351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480349"/>
            <a:ext cx="8229600" cy="623558"/>
          </a:xfrm>
        </p:spPr>
        <p:txBody>
          <a:bodyPr>
            <a:normAutofit/>
          </a:bodyPr>
          <a:lstStyle>
            <a:lvl1pPr algn="ctr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3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3"/>
          <p:cNvCxnSpPr/>
          <p:nvPr/>
        </p:nvCxnSpPr>
        <p:spPr>
          <a:xfrm>
            <a:off x="3914043" y="3954463"/>
            <a:ext cx="131591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85800" y="2945700"/>
            <a:ext cx="7772400" cy="709612"/>
          </a:xfrm>
          <a:prstGeom prst="rect">
            <a:avLst/>
          </a:prstGeom>
        </p:spPr>
        <p:txBody>
          <a:bodyPr/>
          <a:lstStyle>
            <a:lvl1pPr>
              <a:defRPr sz="3323" b="1" cap="all" spc="27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0"/>
          </p:nvPr>
        </p:nvSpPr>
        <p:spPr>
          <a:xfrm>
            <a:off x="685800" y="4306172"/>
            <a:ext cx="7772400" cy="55279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15" cap="all" spc="277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1"/>
          </p:nvPr>
        </p:nvSpPr>
        <p:spPr>
          <a:xfrm>
            <a:off x="2827461" y="6058573"/>
            <a:ext cx="3489080" cy="3152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92">
                <a:solidFill>
                  <a:srgbClr val="FFFFFF"/>
                </a:solidFill>
              </a:defRPr>
            </a:lvl1pPr>
            <a:lvl2pPr marL="422041" indent="0">
              <a:buNone/>
              <a:defRPr sz="1292">
                <a:solidFill>
                  <a:srgbClr val="FFFFFF"/>
                </a:solidFill>
              </a:defRPr>
            </a:lvl2pPr>
            <a:lvl3pPr marL="844083" indent="0">
              <a:buNone/>
              <a:defRPr sz="1292">
                <a:solidFill>
                  <a:srgbClr val="FFFFFF"/>
                </a:solidFill>
              </a:defRPr>
            </a:lvl3pPr>
            <a:lvl4pPr marL="1266124" indent="0">
              <a:buNone/>
              <a:defRPr sz="1292">
                <a:solidFill>
                  <a:srgbClr val="FFFFFF"/>
                </a:solidFill>
              </a:defRPr>
            </a:lvl4pPr>
            <a:lvl5pPr marL="1688165" indent="0">
              <a:buNone/>
              <a:defRPr sz="1292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3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3"/>
          <p:cNvSpPr txBox="1"/>
          <p:nvPr/>
        </p:nvSpPr>
        <p:spPr>
          <a:xfrm>
            <a:off x="471854" y="3321050"/>
            <a:ext cx="8200292" cy="54694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sv-SE" sz="2954" b="1">
                <a:solidFill>
                  <a:srgbClr val="FFFFFF"/>
                </a:solidFill>
              </a:rPr>
              <a:t>LÅT ÄVENTYRET BÖRJA.</a:t>
            </a:r>
          </a:p>
        </p:txBody>
      </p:sp>
    </p:spTree>
    <p:extLst>
      <p:ext uri="{BB962C8B-B14F-4D97-AF65-F5344CB8AC3E}">
        <p14:creationId xmlns:p14="http://schemas.microsoft.com/office/powerpoint/2010/main" val="356849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762" y="6324601"/>
            <a:ext cx="505558" cy="2508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A8F403-6F1D-D244-9EEE-76A0C3FBEBF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775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sida 2 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526163" y="2825299"/>
            <a:ext cx="3875014" cy="2806244"/>
          </a:xfrm>
          <a:prstGeom prst="rect">
            <a:avLst/>
          </a:prstGeom>
        </p:spPr>
        <p:txBody>
          <a:bodyPr vert="horz" lIns="122191" tIns="61096" rIns="122191" bIns="61096"/>
          <a:lstStyle>
            <a:lvl1pPr marL="237901" indent="-237901" algn="l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Font typeface="Arial"/>
              <a:buChar char="•"/>
              <a:defRPr sz="1385" baseline="0">
                <a:solidFill>
                  <a:srgbClr val="3B66AD"/>
                </a:solidFill>
              </a:defRPr>
            </a:lvl1pPr>
            <a:lvl2pPr marL="402846" indent="0">
              <a:buNone/>
              <a:defRPr>
                <a:solidFill>
                  <a:schemeClr val="accent3"/>
                </a:solidFill>
              </a:defRPr>
            </a:lvl2pPr>
            <a:lvl3pPr marL="805693" indent="0">
              <a:buNone/>
              <a:defRPr>
                <a:solidFill>
                  <a:schemeClr val="accent3"/>
                </a:solidFill>
              </a:defRPr>
            </a:lvl3pPr>
            <a:lvl4pPr marL="1208539" indent="0">
              <a:buNone/>
              <a:defRPr>
                <a:solidFill>
                  <a:schemeClr val="accent3"/>
                </a:solidFill>
              </a:defRPr>
            </a:lvl4pPr>
            <a:lvl5pPr marL="1611386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89584" y="926971"/>
            <a:ext cx="5764833" cy="1167244"/>
          </a:xfrm>
          <a:prstGeom prst="rect">
            <a:avLst/>
          </a:prstGeom>
        </p:spPr>
        <p:txBody>
          <a:bodyPr vert="horz" lIns="122191" tIns="61096" rIns="122191" bIns="61096"/>
          <a:lstStyle>
            <a:lvl1pPr marL="0" indent="0" algn="ctr">
              <a:lnSpc>
                <a:spcPct val="110000"/>
              </a:lnSpc>
              <a:buNone/>
              <a:defRPr sz="2835" cap="all" spc="264" baseline="0">
                <a:solidFill>
                  <a:srgbClr val="3B66AD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4820159" y="2825299"/>
            <a:ext cx="3875014" cy="2806244"/>
          </a:xfrm>
          <a:prstGeom prst="rect">
            <a:avLst/>
          </a:prstGeom>
        </p:spPr>
        <p:txBody>
          <a:bodyPr vert="horz" lIns="122191" tIns="61096" rIns="122191" bIns="61096"/>
          <a:lstStyle>
            <a:lvl1pPr marL="237901" indent="-237901" algn="l">
              <a:lnSpc>
                <a:spcPct val="100000"/>
              </a:lnSpc>
              <a:spcBef>
                <a:spcPts val="0"/>
              </a:spcBef>
              <a:spcAft>
                <a:spcPts val="1058"/>
              </a:spcAft>
              <a:buFont typeface="Arial"/>
              <a:buChar char="•"/>
              <a:defRPr sz="1385" baseline="0">
                <a:solidFill>
                  <a:srgbClr val="3B66AD"/>
                </a:solidFill>
              </a:defRPr>
            </a:lvl1pPr>
            <a:lvl2pPr marL="402846" indent="0">
              <a:buNone/>
              <a:defRPr>
                <a:solidFill>
                  <a:schemeClr val="accent3"/>
                </a:solidFill>
              </a:defRPr>
            </a:lvl2pPr>
            <a:lvl3pPr marL="805693" indent="0">
              <a:buNone/>
              <a:defRPr>
                <a:solidFill>
                  <a:schemeClr val="accent3"/>
                </a:solidFill>
              </a:defRPr>
            </a:lvl3pPr>
            <a:lvl4pPr marL="1208539" indent="0">
              <a:buNone/>
              <a:defRPr>
                <a:solidFill>
                  <a:schemeClr val="accent3"/>
                </a:solidFill>
              </a:defRPr>
            </a:lvl4pPr>
            <a:lvl5pPr marL="1611386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6789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98" y="418808"/>
            <a:ext cx="8056266" cy="689009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541338" y="1312863"/>
            <a:ext cx="8056562" cy="43561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52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ledande 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216794" y="2778691"/>
            <a:ext cx="6710413" cy="689009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543867" y="3650938"/>
            <a:ext cx="8056266" cy="339647"/>
          </a:xfrm>
        </p:spPr>
        <p:txBody>
          <a:bodyPr lIns="108000" tIns="0" rIns="10800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6173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541698" y="1159643"/>
            <a:ext cx="8056266" cy="339647"/>
          </a:xfrm>
        </p:spPr>
        <p:txBody>
          <a:bodyPr lIns="108000" tIns="0" rIns="10800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698" y="2245997"/>
            <a:ext cx="8056266" cy="3361151"/>
          </a:xfrm>
        </p:spPr>
        <p:txBody>
          <a:bodyPr bIns="0">
            <a:normAutofit/>
          </a:bodyPr>
          <a:lstStyle>
            <a:lvl1pPr marL="0" indent="0">
              <a:buClrTx/>
              <a:buFont typeface="Arial"/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lägga till en bild eller ett diagram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41698" y="418808"/>
            <a:ext cx="8056266" cy="689009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541698" y="1555750"/>
            <a:ext cx="8056266" cy="438692"/>
          </a:xfrm>
        </p:spPr>
        <p:txBody>
          <a:bodyPr lIns="108000" tIns="0" rIns="10800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solidFill>
                  <a:schemeClr val="accent1">
                    <a:alpha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481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punktlista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41698" y="1159643"/>
            <a:ext cx="8056266" cy="339647"/>
          </a:xfrm>
        </p:spPr>
        <p:txBody>
          <a:bodyPr lIns="108000" tIns="0" rIns="10800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1698" y="418808"/>
            <a:ext cx="8056266" cy="689009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541698" y="1555750"/>
            <a:ext cx="8056266" cy="438692"/>
          </a:xfrm>
        </p:spPr>
        <p:txBody>
          <a:bodyPr lIns="108000" tIns="0" rIns="10800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solidFill>
                  <a:schemeClr val="accent1">
                    <a:alpha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41698" y="2160959"/>
            <a:ext cx="6794500" cy="361715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43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punktlista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4713288" y="2246313"/>
            <a:ext cx="3884612" cy="3360737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41698" y="1159643"/>
            <a:ext cx="8056266" cy="339647"/>
          </a:xfrm>
        </p:spPr>
        <p:txBody>
          <a:bodyPr lIns="108000" tIns="0" rIns="10800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1698" y="418808"/>
            <a:ext cx="8056266" cy="689009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541698" y="1555750"/>
            <a:ext cx="8056266" cy="438692"/>
          </a:xfrm>
        </p:spPr>
        <p:txBody>
          <a:bodyPr lIns="108000" tIns="0" rIns="10800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solidFill>
                  <a:schemeClr val="accent1">
                    <a:alpha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41698" y="2246313"/>
            <a:ext cx="4047765" cy="33607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8561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41698" y="1159643"/>
            <a:ext cx="8056266" cy="339647"/>
          </a:xfrm>
        </p:spPr>
        <p:txBody>
          <a:bodyPr lIns="108000" tIns="0" rIns="10800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i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1698" y="418808"/>
            <a:ext cx="8056266" cy="689009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41338" y="1706563"/>
            <a:ext cx="6794500" cy="3962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709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l">
              <a:defRPr sz="2954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15" b="0">
                <a:solidFill>
                  <a:schemeClr val="bg1"/>
                </a:solidFill>
                <a:latin typeface="+mn-lt"/>
              </a:defRPr>
            </a:lvl1pPr>
            <a:lvl2pPr>
              <a:defRPr sz="1846" b="0">
                <a:latin typeface="+mn-lt"/>
              </a:defRPr>
            </a:lvl2pPr>
            <a:lvl3pPr>
              <a:defRPr sz="1662" b="0">
                <a:latin typeface="+mn-lt"/>
              </a:defRPr>
            </a:lvl3pPr>
            <a:lvl4pPr>
              <a:defRPr sz="1477" b="0">
                <a:latin typeface="+mn-lt"/>
              </a:defRPr>
            </a:lvl4pPr>
            <a:lvl5pPr>
              <a:defRPr sz="1477" b="0"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14848333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sida + bild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122689" y="128078"/>
            <a:ext cx="8898622" cy="66018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46">
                <a:solidFill>
                  <a:srgbClr val="4169AE"/>
                </a:solidFill>
              </a:defRPr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972433" y="1581031"/>
            <a:ext cx="5199136" cy="1861184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4246" b="1" cap="all" spc="277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4510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269875" y="234950"/>
            <a:ext cx="8599488" cy="6388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6" name="Bildobjekt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86" y="5668963"/>
            <a:ext cx="954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00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03" r:id="rId1"/>
    <p:sldLayoutId id="2147493604" r:id="rId2"/>
    <p:sldLayoutId id="2147493605" r:id="rId3"/>
    <p:sldLayoutId id="2147493606" r:id="rId4"/>
    <p:sldLayoutId id="2147493607" r:id="rId5"/>
    <p:sldLayoutId id="2147493608" r:id="rId6"/>
    <p:sldLayoutId id="2147493609" r:id="rId7"/>
    <p:sldLayoutId id="2147493617" r:id="rId8"/>
    <p:sldLayoutId id="2147493618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2"/>
          </a:solidFill>
          <a:latin typeface="Arial"/>
          <a:ea typeface="ヒラギノ角ゴ Pro W3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7231" y="122239"/>
            <a:ext cx="8909538" cy="6613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4" name="Bildobjekt 3" descr="FF_logga_staende_helvi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437" y="114351"/>
            <a:ext cx="1425126" cy="14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1" r:id="rId1"/>
    <p:sldLayoutId id="2147493612" r:id="rId2"/>
    <p:sldLayoutId id="2147493613" r:id="rId3"/>
    <p:sldLayoutId id="2147493616" r:id="rId4"/>
  </p:sldLayoutIdLst>
  <p:txStyles>
    <p:titleStyle>
      <a:lvl1pPr algn="ctr" defTabSz="422041" rtl="0" eaLnBrk="1" fontAlgn="base" hangingPunct="1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22041"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844083"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266124"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688165" algn="ctr" defTabSz="422041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16531" indent="-316531" algn="l" defTabSz="42204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17" indent="-263776" algn="l" defTabSz="42204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55103" indent="-211021" algn="l" defTabSz="42204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77145" indent="-211021" algn="l" defTabSz="42204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99186" indent="-211021" algn="l" defTabSz="42204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698" y="418808"/>
            <a:ext cx="8056266" cy="895479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”</a:t>
            </a:r>
            <a:r>
              <a:rPr lang="sv-SE" dirty="0" err="1"/>
              <a:t>Outdoor</a:t>
            </a:r>
            <a:r>
              <a:rPr lang="sv-SE" dirty="0"/>
              <a:t> </a:t>
            </a:r>
            <a:r>
              <a:rPr lang="sv-SE" dirty="0" err="1"/>
              <a:t>Activity</a:t>
            </a:r>
            <a:r>
              <a:rPr lang="sv-SE" dirty="0"/>
              <a:t> for all”</a:t>
            </a:r>
            <a:br>
              <a:rPr lang="sv-SE" dirty="0"/>
            </a:b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A projekt in </a:t>
            </a:r>
            <a:r>
              <a:rPr lang="sv-SE" sz="2000" dirty="0" err="1">
                <a:solidFill>
                  <a:schemeClr val="accent1">
                    <a:lumMod val="50000"/>
                  </a:schemeClr>
                </a:solidFill>
              </a:rPr>
              <a:t>cooperation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the Swedish </a:t>
            </a:r>
            <a:r>
              <a:rPr lang="sv-SE" sz="2000" dirty="0" err="1">
                <a:solidFill>
                  <a:schemeClr val="accent1">
                    <a:lumMod val="50000"/>
                  </a:schemeClr>
                </a:solidFill>
              </a:rPr>
              <a:t>Outdoor</a:t>
            </a:r>
            <a:r>
              <a:rPr lang="sv-SE" sz="2000" dirty="0">
                <a:solidFill>
                  <a:schemeClr val="accent1">
                    <a:lumMod val="50000"/>
                  </a:schemeClr>
                </a:solidFill>
              </a:rPr>
              <a:t> Association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9CC8F8-48CE-4267-8D04-EA9842888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198" y="3371448"/>
            <a:ext cx="4699824" cy="3216442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40365" y="2354580"/>
            <a:ext cx="8056562" cy="323270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98C7684-7299-4B25-B5E2-26F487370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706" y="1249704"/>
            <a:ext cx="2087880" cy="19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347414" y="4092251"/>
            <a:ext cx="5240547" cy="2427659"/>
            <a:chOff x="-566163" y="29596"/>
            <a:chExt cx="2494219" cy="607578"/>
          </a:xfrm>
          <a:solidFill>
            <a:schemeClr val="bg1">
              <a:alpha val="47059"/>
            </a:schemeClr>
          </a:solidFill>
        </p:grpSpPr>
        <p:sp>
          <p:nvSpPr>
            <p:cNvPr id="10" name="Rektangel 9"/>
            <p:cNvSpPr/>
            <p:nvPr/>
          </p:nvSpPr>
          <p:spPr>
            <a:xfrm>
              <a:off x="1975" y="29596"/>
              <a:ext cx="1926081" cy="518400"/>
            </a:xfrm>
            <a:prstGeom prst="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</p:sp>
        <p:sp>
          <p:nvSpPr>
            <p:cNvPr id="11" name="Rektangel 10"/>
            <p:cNvSpPr/>
            <p:nvPr/>
          </p:nvSpPr>
          <p:spPr>
            <a:xfrm>
              <a:off x="-566163" y="110417"/>
              <a:ext cx="2326832" cy="5267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18169" tIns="67525" rIns="118169" bIns="67525" spcCol="1270" anchor="ctr"/>
            <a:lstStyle/>
            <a:p>
              <a:pPr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sv-SE" sz="1477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  <a:p>
              <a:pPr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sv-SE" sz="1477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  <a:p>
              <a:pPr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sv-SE" sz="1846" b="1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The Swedish </a:t>
              </a:r>
              <a:r>
                <a:rPr lang="sv-SE" sz="1846" b="1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Outdoor</a:t>
              </a:r>
              <a:r>
                <a:rPr lang="sv-SE" sz="1846" b="1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Association</a:t>
              </a:r>
              <a:endParaRPr lang="sv-SE" sz="1477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  <a:p>
              <a:pPr marL="263776" indent="-263776"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Non-profit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organization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,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founded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1892</a:t>
              </a:r>
            </a:p>
            <a:p>
              <a:pPr marL="263776" indent="-263776"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For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everyone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–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regardless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of age, etc.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previous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experience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and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physical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challenges</a:t>
              </a:r>
              <a:endParaRPr lang="sv-SE" sz="1477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  <a:p>
              <a:pPr marL="263776" indent="-263776"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Thousands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of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adventures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annually</a:t>
              </a:r>
              <a:endParaRPr lang="sv-SE" sz="1477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  <a:p>
              <a:pPr marL="263776" indent="-263776"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Millions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of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hours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spent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outdoors</a:t>
              </a:r>
              <a:endParaRPr lang="sv-SE" sz="1477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  <a:p>
              <a:pPr marL="263776" indent="-263776"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7000 </a:t>
              </a:r>
              <a:r>
                <a:rPr lang="sv-SE" sz="1477" kern="0" dirty="0" err="1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volounteering</a:t>
              </a:r>
              <a:r>
                <a:rPr lang="sv-SE" sz="1477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+mn-ea"/>
                  <a:cs typeface="Arial"/>
                </a:rPr>
                <a:t> guides</a:t>
              </a:r>
            </a:p>
            <a:p>
              <a:pPr algn="ctr"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sv-SE" sz="1477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  <a:p>
              <a:pPr algn="ctr" defTabSz="738572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sv-SE" sz="1477" b="1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451FBBB9-C3A2-4FDC-BF5A-8D7AE31E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77" y="331060"/>
            <a:ext cx="5829299" cy="38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405E36-57FD-4490-B435-96396B78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 		    The Swedish </a:t>
            </a:r>
            <a:r>
              <a:rPr lang="sv-SE" sz="2800" dirty="0" err="1"/>
              <a:t>Outdoor</a:t>
            </a:r>
            <a:r>
              <a:rPr lang="sv-SE" sz="2800" dirty="0"/>
              <a:t> Association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E80EA4D-B2C5-45B9-A298-0F0DFC555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285" y="1714351"/>
            <a:ext cx="4953429" cy="342929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AB169A6-7262-41B5-A473-00B8EFE4E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27" y="1097728"/>
            <a:ext cx="7236702" cy="4938468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3CBEC-683F-41A2-A30A-A03F784B4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41198" y="1423167"/>
            <a:ext cx="8056562" cy="43561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						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- Health-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physical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activity</a:t>
            </a: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									- 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Joy-outdoor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adventures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togheter</a:t>
            </a: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									- 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Accessible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nature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everyone</a:t>
            </a: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C925C49-F5AB-4550-96AE-966EBC200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96" y="418808"/>
            <a:ext cx="897407" cy="8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7CAD1F1-E342-4AF8-A68F-6D4D757D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99" y="611614"/>
            <a:ext cx="2780017" cy="491380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AF7ED1F-C2F9-4CDD-BFB9-37DCA83B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Work</a:t>
            </a:r>
            <a:r>
              <a:rPr lang="sv-SE" dirty="0"/>
              <a:t> in progress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C4B2E4-379E-45BC-AC49-8F80991B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338" y="1312863"/>
            <a:ext cx="5146461" cy="43561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project is implemented with support from the Postcode Lottery and is a three year pilot project starting in March 2017 until the end of 2019. </a:t>
            </a:r>
          </a:p>
          <a:p>
            <a:endParaRPr lang="en-US" dirty="0"/>
          </a:p>
          <a:p>
            <a:r>
              <a:rPr lang="en-US" dirty="0"/>
              <a:t>We will serve with a modern educational and informative material to make people want to try new adventures.</a:t>
            </a:r>
          </a:p>
          <a:p>
            <a:endParaRPr lang="en-US" dirty="0"/>
          </a:p>
          <a:p>
            <a:r>
              <a:rPr lang="en-US" dirty="0"/>
              <a:t>Right now we try concepts of day camps with different activities like: alpine skiing, hiking, kayaking, MTB and “</a:t>
            </a:r>
            <a:r>
              <a:rPr lang="en-US" dirty="0" err="1"/>
              <a:t>plogging</a:t>
            </a:r>
            <a:r>
              <a:rPr lang="en-US" dirty="0"/>
              <a:t>”.</a:t>
            </a:r>
          </a:p>
          <a:p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80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555D05-F766-4911-82C9-4741C616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09" y="411699"/>
            <a:ext cx="8056266" cy="1329178"/>
          </a:xfrm>
        </p:spPr>
        <p:txBody>
          <a:bodyPr>
            <a:normAutofit/>
          </a:bodyPr>
          <a:lstStyle/>
          <a:p>
            <a:r>
              <a:rPr lang="sv-SE" sz="3100" dirty="0" err="1"/>
              <a:t>Goal</a:t>
            </a:r>
            <a:r>
              <a:rPr lang="sv-SE" sz="3100" dirty="0"/>
              <a:t> </a:t>
            </a:r>
            <a:r>
              <a:rPr lang="sv-SE" sz="3100" dirty="0" err="1"/>
              <a:t>of</a:t>
            </a:r>
            <a:r>
              <a:rPr lang="sv-SE" sz="3100" dirty="0"/>
              <a:t> the </a:t>
            </a:r>
            <a:r>
              <a:rPr lang="sv-SE" sz="3100" dirty="0" err="1"/>
              <a:t>project</a:t>
            </a:r>
            <a:br>
              <a:rPr lang="sv-SE" sz="2400" dirty="0"/>
            </a:b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sv-SE" sz="2400" dirty="0"/>
              <a:t> </a:t>
            </a:r>
            <a:r>
              <a:rPr lang="sv-SE" sz="2000" dirty="0" err="1">
                <a:solidFill>
                  <a:srgbClr val="0070C0"/>
                </a:solidFill>
              </a:rPr>
              <a:t>health</a:t>
            </a:r>
            <a:r>
              <a:rPr lang="sv-SE" sz="2000" dirty="0">
                <a:solidFill>
                  <a:srgbClr val="0070C0"/>
                </a:solidFill>
              </a:rPr>
              <a:t> promotion and </a:t>
            </a:r>
            <a:r>
              <a:rPr lang="sv-SE" sz="2000" dirty="0" err="1">
                <a:solidFill>
                  <a:srgbClr val="0070C0"/>
                </a:solidFill>
              </a:rPr>
              <a:t>sustainible</a:t>
            </a:r>
            <a:r>
              <a:rPr lang="sv-SE" sz="2000" dirty="0">
                <a:solidFill>
                  <a:srgbClr val="0070C0"/>
                </a:solidFill>
              </a:rPr>
              <a:t> </a:t>
            </a:r>
            <a:r>
              <a:rPr lang="sv-SE" sz="2000" dirty="0" err="1">
                <a:solidFill>
                  <a:srgbClr val="0070C0"/>
                </a:solidFill>
              </a:rPr>
              <a:t>development</a:t>
            </a:r>
            <a:endParaRPr lang="sv-SE" sz="2000" dirty="0">
              <a:solidFill>
                <a:srgbClr val="0070C0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75D10-67BB-49E3-BDDA-108B2BA8A3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338" y="1652336"/>
            <a:ext cx="7193323" cy="4700337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children</a:t>
            </a:r>
            <a:r>
              <a:rPr lang="sv-SE" dirty="0"/>
              <a:t> and </a:t>
            </a:r>
            <a:r>
              <a:rPr lang="sv-SE" dirty="0" err="1"/>
              <a:t>youth</a:t>
            </a:r>
            <a:r>
              <a:rPr lang="sv-SE" dirty="0"/>
              <a:t> to </a:t>
            </a:r>
            <a:r>
              <a:rPr lang="sv-SE" dirty="0" err="1"/>
              <a:t>take</a:t>
            </a:r>
            <a:r>
              <a:rPr lang="sv-SE" dirty="0"/>
              <a:t> part in an </a:t>
            </a:r>
            <a:r>
              <a:rPr lang="sv-SE" dirty="0" err="1"/>
              <a:t>activ</a:t>
            </a:r>
            <a:r>
              <a:rPr lang="sv-SE" dirty="0"/>
              <a:t> </a:t>
            </a:r>
            <a:r>
              <a:rPr lang="sv-SE" dirty="0" err="1"/>
              <a:t>sparetime</a:t>
            </a:r>
            <a:r>
              <a:rPr lang="sv-SE" dirty="0"/>
              <a:t> in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and </a:t>
            </a:r>
            <a:r>
              <a:rPr lang="sv-SE" dirty="0" err="1"/>
              <a:t>therby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an </a:t>
            </a:r>
            <a:r>
              <a:rPr lang="sv-SE" dirty="0" err="1"/>
              <a:t>engagement</a:t>
            </a:r>
            <a:r>
              <a:rPr lang="sv-SE" dirty="0"/>
              <a:t> for the personal </a:t>
            </a:r>
            <a:r>
              <a:rPr lang="sv-SE" dirty="0" err="1"/>
              <a:t>health</a:t>
            </a:r>
            <a:r>
              <a:rPr lang="sv-SE" dirty="0"/>
              <a:t> and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enviroment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r>
              <a:rPr lang="en-US" dirty="0"/>
              <a:t>The goal of the project is also to increase awareness of both associations and leaders on how to customize a recreational activity for children and young people with asthma and allergies and other hidden disabilities so that more people have access to nature and outdoor experiences.</a:t>
            </a:r>
          </a:p>
          <a:p>
            <a:endParaRPr lang="en-US" dirty="0"/>
          </a:p>
          <a:p>
            <a:r>
              <a:rPr lang="en-US" dirty="0"/>
              <a:t>The concept will during the project be tested regionally in Östergötland and Jönköping County then be spread across the country after the end of the project.</a:t>
            </a:r>
            <a:br>
              <a:rPr lang="en-US" dirty="0"/>
            </a:b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9FBEFA-16D0-4F4C-AC83-B0CA78EB6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964" y="485775"/>
            <a:ext cx="2000036" cy="14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0556"/>
      </p:ext>
    </p:extLst>
  </p:cSld>
  <p:clrMapOvr>
    <a:masterClrMapping/>
  </p:clrMapOvr>
</p:sld>
</file>

<file path=ppt/theme/theme1.xml><?xml version="1.0" encoding="utf-8"?>
<a:theme xmlns:a="http://schemas.openxmlformats.org/drawingml/2006/main" name="Mall_PPT_Astma">
  <a:themeElements>
    <a:clrScheme name="Astma- och Allergiförbundet">
      <a:dk1>
        <a:srgbClr val="000000"/>
      </a:dk1>
      <a:lt1>
        <a:srgbClr val="FFFFFF"/>
      </a:lt1>
      <a:dk2>
        <a:srgbClr val="0060A7"/>
      </a:dk2>
      <a:lt2>
        <a:srgbClr val="6CC049"/>
      </a:lt2>
      <a:accent1>
        <a:srgbClr val="83D0F5"/>
      </a:accent1>
      <a:accent2>
        <a:srgbClr val="BBD9A3"/>
      </a:accent2>
      <a:accent3>
        <a:srgbClr val="9D9C9C"/>
      </a:accent3>
      <a:accent4>
        <a:srgbClr val="FF5959"/>
      </a:accent4>
      <a:accent5>
        <a:srgbClr val="B096DA"/>
      </a:accent5>
      <a:accent6>
        <a:srgbClr val="FFD923"/>
      </a:accent6>
      <a:hlink>
        <a:srgbClr val="004A87"/>
      </a:hlink>
      <a:folHlink>
        <a:srgbClr val="570946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l_PPT [Skrivskyddad]" id="{A0D6B76C-2C20-468E-BE48-2C94FDCDF33E}" vid="{F31712B7-C9B5-4D26-82F3-1B0A0B99775F}"/>
    </a:ext>
  </a:extLst>
</a:theme>
</file>

<file path=ppt/theme/theme2.xml><?xml version="1.0" encoding="utf-8"?>
<a:theme xmlns:a="http://schemas.openxmlformats.org/drawingml/2006/main" name="Friluftsfrämjandet_PPT-mall">
  <a:themeElements>
    <a:clrScheme name="FRILUFTSFRÄMJANDET 1">
      <a:dk1>
        <a:srgbClr val="3B66AD"/>
      </a:dk1>
      <a:lt1>
        <a:sysClr val="window" lastClr="FFFFFF"/>
      </a:lt1>
      <a:dk2>
        <a:srgbClr val="E84F1C"/>
      </a:dk2>
      <a:lt2>
        <a:srgbClr val="FBD600"/>
      </a:lt2>
      <a:accent1>
        <a:srgbClr val="3B66AD"/>
      </a:accent1>
      <a:accent2>
        <a:srgbClr val="75B22A"/>
      </a:accent2>
      <a:accent3>
        <a:srgbClr val="D0BA8A"/>
      </a:accent3>
      <a:accent4>
        <a:srgbClr val="DC0063"/>
      </a:accent4>
      <a:accent5>
        <a:srgbClr val="54544A"/>
      </a:accent5>
      <a:accent6>
        <a:srgbClr val="00A49D"/>
      </a:accent6>
      <a:hlink>
        <a:srgbClr val="FFFFFF"/>
      </a:hlink>
      <a:folHlink>
        <a:srgbClr val="FFFFF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944A06849EAD478F8333AC7433C075" ma:contentTypeVersion="3" ma:contentTypeDescription="Skapa ett nytt dokument." ma:contentTypeScope="" ma:versionID="4f9d17afc59c17be0233fa3148ef40cf">
  <xsd:schema xmlns:xsd="http://www.w3.org/2001/XMLSchema" xmlns:xs="http://www.w3.org/2001/XMLSchema" xmlns:p="http://schemas.microsoft.com/office/2006/metadata/properties" xmlns:ns2="8ddaf313-ad54-448d-81e7-a9c221f4fd70" targetNamespace="http://schemas.microsoft.com/office/2006/metadata/properties" ma:root="true" ma:fieldsID="616a0ecf9be2d2101034721bfefeb99f" ns2:_="">
    <xsd:import namespace="8ddaf313-ad54-448d-81e7-a9c221f4fd70"/>
    <xsd:element name="properties">
      <xsd:complexType>
        <xsd:sequence>
          <xsd:element name="documentManagement">
            <xsd:complexType>
              <xsd:all>
                <xsd:element ref="ns2:Dokumenttyp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af313-ad54-448d-81e7-a9c221f4fd70" elementFormDefault="qualified">
    <xsd:import namespace="http://schemas.microsoft.com/office/2006/documentManagement/types"/>
    <xsd:import namespace="http://schemas.microsoft.com/office/infopath/2007/PartnerControls"/>
    <xsd:element name="Dokumenttyp" ma:index="8" nillable="true" ma:displayName="Dokumenttyp" ma:format="Dropdown" ma:internalName="Dokumenttyp">
      <xsd:simpleType>
        <xsd:restriction base="dms:Choice">
          <xsd:enumeration value="Allergironden"/>
          <xsd:enumeration value="Astmadagen"/>
          <xsd:enumeration value="Affischer"/>
          <xsd:enumeration value="Dekaler"/>
          <xsd:enumeration value="Faktafolders"/>
          <xsd:enumeration value="Förteckning befintliga roll-up"/>
          <xsd:enumeration value="Informationsfolder"/>
          <xsd:enumeration value="Informationsblad"/>
          <xsd:enumeration value="Mailbanners"/>
          <xsd:enumeration value="Mallar Word och PPT"/>
          <xsd:enumeration value="Parfymfria veckan"/>
          <xsd:enumeration value="Policydokument"/>
          <xsd:enumeration value="Svalanmärkning"/>
          <xsd:enumeration value="Södergården"/>
          <xsd:enumeration value="Vetenskapliga posters"/>
          <xsd:enumeration value="Övrigt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 xmlns="8ddaf313-ad54-448d-81e7-a9c221f4fd70">Mallar Word och PPT</Dokumenttyp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15D574-1AE9-41D7-A1D3-0B78CBEED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af313-ad54-448d-81e7-a9c221f4f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openxmlformats.org/package/2006/metadata/core-properties"/>
    <ds:schemaRef ds:uri="8ddaf313-ad54-448d-81e7-a9c221f4fd70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Mall_PPT</Template>
  <TotalTime>535</TotalTime>
  <Words>321</Words>
  <Application>Microsoft Office PowerPoint</Application>
  <PresentationFormat>Bildspel på skärmen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ヒラギノ角ゴ Pro W3</vt:lpstr>
      <vt:lpstr>Mall_PPT_Astma</vt:lpstr>
      <vt:lpstr>Friluftsfrämjandet_PPT-mall</vt:lpstr>
      <vt:lpstr>”Outdoor Activity for all” A projekt in cooperation with the Swedish Outdoor Association</vt:lpstr>
      <vt:lpstr>PowerPoint-presentation</vt:lpstr>
      <vt:lpstr>       The Swedish Outdoor Association</vt:lpstr>
      <vt:lpstr>Work in progress</vt:lpstr>
      <vt:lpstr>Goal of the project - health promotion and sustainible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Åsa Jonsson</dc:creator>
  <cp:lastModifiedBy>Ulf Brandstrom</cp:lastModifiedBy>
  <cp:revision>39</cp:revision>
  <cp:lastPrinted>2017-02-01T08:05:28Z</cp:lastPrinted>
  <dcterms:created xsi:type="dcterms:W3CDTF">2018-04-10T12:28:14Z</dcterms:created>
  <dcterms:modified xsi:type="dcterms:W3CDTF">2018-04-12T07:15:35Z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0x01010069944A06849EAD478F8333AC7433C075</vt:lpwstr>
  </property>
</Properties>
</file>