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09" r:id="rId3"/>
    <p:sldId id="410" r:id="rId4"/>
    <p:sldId id="445" r:id="rId5"/>
    <p:sldId id="431" r:id="rId6"/>
    <p:sldId id="432" r:id="rId7"/>
    <p:sldId id="448" r:id="rId8"/>
    <p:sldId id="436" r:id="rId9"/>
    <p:sldId id="440" r:id="rId10"/>
    <p:sldId id="433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46" r:id="rId19"/>
    <p:sldId id="447" r:id="rId20"/>
    <p:sldId id="437" r:id="rId21"/>
    <p:sldId id="439" r:id="rId22"/>
    <p:sldId id="438" r:id="rId23"/>
    <p:sldId id="392" r:id="rId24"/>
    <p:sldId id="403" r:id="rId25"/>
    <p:sldId id="404" r:id="rId26"/>
    <p:sldId id="395" r:id="rId27"/>
    <p:sldId id="443" r:id="rId28"/>
    <p:sldId id="435" r:id="rId29"/>
    <p:sldId id="444" r:id="rId30"/>
  </p:sldIdLst>
  <p:sldSz cx="9144000" cy="6858000" type="screen4x3"/>
  <p:notesSz cx="6858000" cy="9723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D3998"/>
    <a:srgbClr val="4347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4712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06EAE-FD68-4A18-86F6-1C687E117EF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F872E74-81B0-4208-9975-FCBF28FDF820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dirty="0" err="1" smtClean="0"/>
            <a:t>Prevention</a:t>
          </a:r>
          <a:endParaRPr lang="fr-BE" sz="2000" dirty="0"/>
        </a:p>
      </dgm:t>
    </dgm:pt>
    <dgm:pt modelId="{D84FC153-9384-40B0-BDCE-F3A8DCE6005F}" type="parTrans" cxnId="{C548E50A-955B-4C8D-9AAD-88E28807BF5F}">
      <dgm:prSet/>
      <dgm:spPr/>
      <dgm:t>
        <a:bodyPr/>
        <a:lstStyle/>
        <a:p>
          <a:endParaRPr lang="fr-BE"/>
        </a:p>
      </dgm:t>
    </dgm:pt>
    <dgm:pt modelId="{44C1901E-36BE-43A4-8C16-13D042006F3D}" type="sibTrans" cxnId="{C548E50A-955B-4C8D-9AAD-88E28807BF5F}">
      <dgm:prSet/>
      <dgm:spPr/>
      <dgm:t>
        <a:bodyPr/>
        <a:lstStyle/>
        <a:p>
          <a:endParaRPr lang="fr-BE"/>
        </a:p>
      </dgm:t>
    </dgm:pt>
    <dgm:pt modelId="{0700BF37-04FE-4F15-BC07-4A763B98A0FD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dirty="0" err="1" smtClean="0"/>
            <a:t>Inequalities</a:t>
          </a:r>
          <a:endParaRPr lang="fr-BE" sz="2000" dirty="0" smtClean="0"/>
        </a:p>
      </dgm:t>
    </dgm:pt>
    <dgm:pt modelId="{FF54D2BA-26F4-45C4-A19E-E787C2077ACA}" type="parTrans" cxnId="{B62C69D9-2F52-4B68-91AF-708A5FF9AC01}">
      <dgm:prSet/>
      <dgm:spPr/>
      <dgm:t>
        <a:bodyPr/>
        <a:lstStyle/>
        <a:p>
          <a:endParaRPr lang="fr-BE"/>
        </a:p>
      </dgm:t>
    </dgm:pt>
    <dgm:pt modelId="{A82181CD-D938-410B-8188-17AE7469775B}" type="sibTrans" cxnId="{B62C69D9-2F52-4B68-91AF-708A5FF9AC01}">
      <dgm:prSet/>
      <dgm:spPr/>
      <dgm:t>
        <a:bodyPr/>
        <a:lstStyle/>
        <a:p>
          <a:endParaRPr lang="fr-BE"/>
        </a:p>
      </dgm:t>
    </dgm:pt>
    <dgm:pt modelId="{8F6DA235-ECDB-4D18-838F-2D6340A1BD9B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dirty="0" err="1" smtClean="0"/>
            <a:t>Health</a:t>
          </a:r>
          <a:r>
            <a:rPr lang="fr-BE" sz="2000" dirty="0" smtClean="0"/>
            <a:t> in all </a:t>
          </a:r>
          <a:r>
            <a:rPr lang="fr-BE" sz="2000" dirty="0" err="1" smtClean="0"/>
            <a:t>policies</a:t>
          </a:r>
          <a:endParaRPr lang="fr-BE" sz="2000" dirty="0"/>
        </a:p>
      </dgm:t>
    </dgm:pt>
    <dgm:pt modelId="{ECD67BB5-3EC0-4755-90D5-FC5389DB6F5A}" type="parTrans" cxnId="{10865143-553C-4EBB-8C8F-EF85D4952D94}">
      <dgm:prSet/>
      <dgm:spPr/>
      <dgm:t>
        <a:bodyPr/>
        <a:lstStyle/>
        <a:p>
          <a:endParaRPr lang="fr-BE"/>
        </a:p>
      </dgm:t>
    </dgm:pt>
    <dgm:pt modelId="{0DCE4E20-27F2-49D5-B172-3A7EFECF08D1}" type="sibTrans" cxnId="{10865143-553C-4EBB-8C8F-EF85D4952D94}">
      <dgm:prSet/>
      <dgm:spPr/>
      <dgm:t>
        <a:bodyPr/>
        <a:lstStyle/>
        <a:p>
          <a:endParaRPr lang="fr-BE"/>
        </a:p>
      </dgm:t>
    </dgm:pt>
    <dgm:pt modelId="{1F50581D-C657-4FBB-A4DD-7BDB84636674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dirty="0" smtClean="0"/>
            <a:t>Innovation</a:t>
          </a:r>
          <a:endParaRPr lang="fr-BE" sz="2000" dirty="0"/>
        </a:p>
      </dgm:t>
    </dgm:pt>
    <dgm:pt modelId="{B3F7BEEA-CB54-4E6C-80EA-4B6F41E98187}" type="parTrans" cxnId="{C79DDEC3-0594-41C0-B6C1-0777457E155F}">
      <dgm:prSet/>
      <dgm:spPr/>
      <dgm:t>
        <a:bodyPr/>
        <a:lstStyle/>
        <a:p>
          <a:endParaRPr lang="fr-BE"/>
        </a:p>
      </dgm:t>
    </dgm:pt>
    <dgm:pt modelId="{B5A818B9-0D4D-4987-A377-C63EDB782860}" type="sibTrans" cxnId="{C79DDEC3-0594-41C0-B6C1-0777457E155F}">
      <dgm:prSet/>
      <dgm:spPr/>
      <dgm:t>
        <a:bodyPr/>
        <a:lstStyle/>
        <a:p>
          <a:endParaRPr lang="fr-BE"/>
        </a:p>
      </dgm:t>
    </dgm:pt>
    <dgm:pt modelId="{70AB4731-C0AF-4CEF-8BF9-FC36C30901E2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b="0" dirty="0" err="1" smtClean="0"/>
            <a:t>Chronic</a:t>
          </a:r>
          <a:r>
            <a:rPr lang="fr-BE" sz="2000" b="0" dirty="0" smtClean="0"/>
            <a:t> </a:t>
          </a:r>
          <a:r>
            <a:rPr lang="fr-BE" sz="2000" b="0" dirty="0" err="1" smtClean="0"/>
            <a:t>diseases</a:t>
          </a:r>
          <a:endParaRPr lang="fr-BE" sz="2000" b="0" dirty="0"/>
        </a:p>
      </dgm:t>
    </dgm:pt>
    <dgm:pt modelId="{EE88988B-0274-4605-B6B1-FFF1900647D0}" type="parTrans" cxnId="{C05111DA-8CB1-4FBF-B38F-90962A6E1555}">
      <dgm:prSet/>
      <dgm:spPr/>
      <dgm:t>
        <a:bodyPr/>
        <a:lstStyle/>
        <a:p>
          <a:endParaRPr lang="fr-BE"/>
        </a:p>
      </dgm:t>
    </dgm:pt>
    <dgm:pt modelId="{CB6E7638-DA6F-4AE5-9C40-B184609125CA}" type="sibTrans" cxnId="{C05111DA-8CB1-4FBF-B38F-90962A6E1555}">
      <dgm:prSet/>
      <dgm:spPr/>
      <dgm:t>
        <a:bodyPr/>
        <a:lstStyle/>
        <a:p>
          <a:endParaRPr lang="fr-BE"/>
        </a:p>
      </dgm:t>
    </dgm:pt>
    <dgm:pt modelId="{F8A16843-5CFC-464B-9E67-7481C99BE4CD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dirty="0" err="1" smtClean="0"/>
            <a:t>Healthy</a:t>
          </a:r>
          <a:r>
            <a:rPr lang="fr-BE" sz="2000" dirty="0" smtClean="0"/>
            <a:t> </a:t>
          </a:r>
          <a:r>
            <a:rPr lang="fr-BE" sz="2000" dirty="0" err="1" smtClean="0"/>
            <a:t>ageing</a:t>
          </a:r>
          <a:endParaRPr lang="fr-BE" sz="2000" dirty="0"/>
        </a:p>
      </dgm:t>
    </dgm:pt>
    <dgm:pt modelId="{AF848094-C2FF-4BF3-827C-01A5C9ACD654}" type="parTrans" cxnId="{2CF2208F-9BBF-476C-A363-95EDD43484E7}">
      <dgm:prSet/>
      <dgm:spPr/>
      <dgm:t>
        <a:bodyPr/>
        <a:lstStyle/>
        <a:p>
          <a:endParaRPr lang="fr-BE"/>
        </a:p>
      </dgm:t>
    </dgm:pt>
    <dgm:pt modelId="{714CEECF-0357-4386-9610-8B5BB0F000FA}" type="sibTrans" cxnId="{2CF2208F-9BBF-476C-A363-95EDD43484E7}">
      <dgm:prSet/>
      <dgm:spPr/>
      <dgm:t>
        <a:bodyPr/>
        <a:lstStyle/>
        <a:p>
          <a:endParaRPr lang="fr-BE"/>
        </a:p>
      </dgm:t>
    </dgm:pt>
    <dgm:pt modelId="{758E38E9-5956-49B9-B036-C62473B0331A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1800" dirty="0" err="1" smtClean="0"/>
            <a:t>Sustainability</a:t>
          </a:r>
          <a:r>
            <a:rPr lang="fr-BE" sz="1800" dirty="0" smtClean="0"/>
            <a:t> of </a:t>
          </a:r>
          <a:r>
            <a:rPr lang="fr-BE" sz="1800" dirty="0" err="1" smtClean="0"/>
            <a:t>health</a:t>
          </a:r>
          <a:r>
            <a:rPr lang="fr-BE" sz="1800" dirty="0" smtClean="0"/>
            <a:t> </a:t>
          </a:r>
          <a:r>
            <a:rPr lang="fr-BE" sz="1800" dirty="0" err="1" smtClean="0"/>
            <a:t>systems</a:t>
          </a:r>
          <a:r>
            <a:rPr lang="fr-BE" sz="1800" dirty="0" smtClean="0"/>
            <a:t> &amp; </a:t>
          </a:r>
          <a:r>
            <a:rPr lang="fr-BE" sz="1800" dirty="0" err="1" smtClean="0"/>
            <a:t>economies</a:t>
          </a:r>
          <a:endParaRPr lang="fr-BE" sz="1800" dirty="0"/>
        </a:p>
      </dgm:t>
    </dgm:pt>
    <dgm:pt modelId="{872EE8A9-F535-4F3B-92CE-4426398AFA99}" type="parTrans" cxnId="{08547546-0156-4F9C-84DA-D2D2955F8D29}">
      <dgm:prSet/>
      <dgm:spPr/>
      <dgm:t>
        <a:bodyPr/>
        <a:lstStyle/>
        <a:p>
          <a:endParaRPr lang="fr-BE"/>
        </a:p>
      </dgm:t>
    </dgm:pt>
    <dgm:pt modelId="{EEEA626A-36A3-49EF-A49B-C460B843A44D}" type="sibTrans" cxnId="{08547546-0156-4F9C-84DA-D2D2955F8D29}">
      <dgm:prSet/>
      <dgm:spPr/>
      <dgm:t>
        <a:bodyPr/>
        <a:lstStyle/>
        <a:p>
          <a:endParaRPr lang="fr-BE"/>
        </a:p>
      </dgm:t>
    </dgm:pt>
    <dgm:pt modelId="{9342B880-79D1-4C53-95A0-A59622D97F4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BE" dirty="0"/>
        </a:p>
      </dgm:t>
    </dgm:pt>
    <dgm:pt modelId="{BD156916-CC33-4D31-983D-CD765564B46B}" type="sibTrans" cxnId="{D529E2D7-7D79-4652-B449-70D405AC1CD5}">
      <dgm:prSet/>
      <dgm:spPr/>
      <dgm:t>
        <a:bodyPr/>
        <a:lstStyle/>
        <a:p>
          <a:endParaRPr lang="fr-BE"/>
        </a:p>
      </dgm:t>
    </dgm:pt>
    <dgm:pt modelId="{B3554DCE-A8D5-4B88-9DA0-599C6060D383}" type="parTrans" cxnId="{D529E2D7-7D79-4652-B449-70D405AC1CD5}">
      <dgm:prSet/>
      <dgm:spPr/>
      <dgm:t>
        <a:bodyPr/>
        <a:lstStyle/>
        <a:p>
          <a:endParaRPr lang="fr-BE"/>
        </a:p>
      </dgm:t>
    </dgm:pt>
    <dgm:pt modelId="{349F9EDE-384C-4AB1-B0CA-41A4110F9173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BE" sz="2000" dirty="0" err="1" smtClean="0"/>
            <a:t>eHealth</a:t>
          </a:r>
          <a:endParaRPr lang="fr-BE" sz="2000" dirty="0"/>
        </a:p>
      </dgm:t>
    </dgm:pt>
    <dgm:pt modelId="{313D2850-FCDD-4BC5-AFD8-6013F12F71DF}" type="parTrans" cxnId="{DD7F78A2-0DE5-48A2-8098-FD929329EF8A}">
      <dgm:prSet/>
      <dgm:spPr/>
      <dgm:t>
        <a:bodyPr/>
        <a:lstStyle/>
        <a:p>
          <a:endParaRPr lang="fr-BE"/>
        </a:p>
      </dgm:t>
    </dgm:pt>
    <dgm:pt modelId="{B6E38546-E00B-483A-95A6-1140EEB8A143}" type="sibTrans" cxnId="{DD7F78A2-0DE5-48A2-8098-FD929329EF8A}">
      <dgm:prSet/>
      <dgm:spPr/>
      <dgm:t>
        <a:bodyPr/>
        <a:lstStyle/>
        <a:p>
          <a:endParaRPr lang="fr-BE"/>
        </a:p>
      </dgm:t>
    </dgm:pt>
    <dgm:pt modelId="{3255A00E-F011-4147-9C3A-6AB8782FE99B}" type="pres">
      <dgm:prSet presAssocID="{C9B06EAE-FD68-4A18-86F6-1C687E117E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85F3601D-8FA0-4574-A6BB-4025A882D62D}" type="pres">
      <dgm:prSet presAssocID="{C9B06EAE-FD68-4A18-86F6-1C687E117EF1}" presName="radial" presStyleCnt="0">
        <dgm:presLayoutVars>
          <dgm:animLvl val="ctr"/>
        </dgm:presLayoutVars>
      </dgm:prSet>
      <dgm:spPr/>
    </dgm:pt>
    <dgm:pt modelId="{D653B2FB-87A6-4D09-A539-4555143CD47D}" type="pres">
      <dgm:prSet presAssocID="{9342B880-79D1-4C53-95A0-A59622D97F4C}" presName="centerShape" presStyleLbl="vennNode1" presStyleIdx="0" presStyleCnt="9" custScaleY="91888" custLinFactNeighborX="-908" custLinFactNeighborY="2309"/>
      <dgm:spPr/>
      <dgm:t>
        <a:bodyPr/>
        <a:lstStyle/>
        <a:p>
          <a:endParaRPr lang="fr-BE"/>
        </a:p>
      </dgm:t>
    </dgm:pt>
    <dgm:pt modelId="{CDEC37CA-87C8-4D4C-9D3E-DEF65F950692}" type="pres">
      <dgm:prSet presAssocID="{BF872E74-81B0-4208-9975-FCBF28FDF820}" presName="node" presStyleLbl="vennNode1" presStyleIdx="1" presStyleCnt="9" custScaleX="14929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774C331-41BD-4C5C-A4B6-E4B48C837D76}" type="pres">
      <dgm:prSet presAssocID="{0700BF37-04FE-4F15-BC07-4A763B98A0FD}" presName="node" presStyleLbl="vennNode1" presStyleIdx="2" presStyleCnt="9" custAng="0" custScaleX="151843" custRadScaleRad="113055" custRadScaleInc="1653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7C556B7-04FE-4FCA-8BB5-DC2A6C4A322B}" type="pres">
      <dgm:prSet presAssocID="{F8A16843-5CFC-464B-9E67-7481C99BE4CD}" presName="node" presStyleLbl="vennNode1" presStyleIdx="3" presStyleCnt="9" custScaleX="129873" custRadScaleRad="112593" custRadScaleInc="-1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73C5A4-700E-4F52-8F96-0CD97EB8E282}" type="pres">
      <dgm:prSet presAssocID="{758E38E9-5956-49B9-B036-C62473B0331A}" presName="node" presStyleLbl="vennNode1" presStyleIdx="4" presStyleCnt="9" custScaleX="149522" custRadScaleRad="104517" custRadScaleInc="-687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C0D9E32-409F-4375-95AD-C2DE6C418438}" type="pres">
      <dgm:prSet presAssocID="{8F6DA235-ECDB-4D18-838F-2D6340A1BD9B}" presName="node" presStyleLbl="vennNode1" presStyleIdx="5" presStyleCnt="9" custScaleX="132976" custRadScaleRad="105424" custRadScaleInc="811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63DC40-9F19-4211-9F9E-EA76FB89648D}" type="pres">
      <dgm:prSet presAssocID="{70AB4731-C0AF-4CEF-8BF9-FC36C30901E2}" presName="node" presStyleLbl="vennNode1" presStyleIdx="6" presStyleCnt="9" custScaleX="136144" custRadScaleRad="113841" custRadScaleInc="550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A6F115B-71E0-4F0F-9AA3-0A359D1341C2}" type="pres">
      <dgm:prSet presAssocID="{1F50581D-C657-4FBB-A4DD-7BDB84636674}" presName="node" presStyleLbl="vennNode1" presStyleIdx="7" presStyleCnt="9" custScaleX="144827" custRadScaleRad="112051" custRadScaleInc="-565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813CB12-CFFC-4414-9F73-F99C46363627}" type="pres">
      <dgm:prSet presAssocID="{349F9EDE-384C-4AB1-B0CA-41A4110F9173}" presName="node" presStyleLbl="vennNode1" presStyleIdx="8" presStyleCnt="9" custScaleX="152762" custRadScaleRad="108017" custRadScaleInc="-1538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8A76E94-B1FB-44F8-A79B-06BE561F7FFE}" type="presOf" srcId="{70AB4731-C0AF-4CEF-8BF9-FC36C30901E2}" destId="{7763DC40-9F19-4211-9F9E-EA76FB89648D}" srcOrd="0" destOrd="0" presId="urn:microsoft.com/office/officeart/2005/8/layout/radial3"/>
    <dgm:cxn modelId="{CD832EB3-5103-47AF-A48A-06A323602639}" type="presOf" srcId="{9342B880-79D1-4C53-95A0-A59622D97F4C}" destId="{D653B2FB-87A6-4D09-A539-4555143CD47D}" srcOrd="0" destOrd="0" presId="urn:microsoft.com/office/officeart/2005/8/layout/radial3"/>
    <dgm:cxn modelId="{9BBDEEE8-47CB-4130-8CBC-20D1FDEFDDFC}" type="presOf" srcId="{349F9EDE-384C-4AB1-B0CA-41A4110F9173}" destId="{B813CB12-CFFC-4414-9F73-F99C46363627}" srcOrd="0" destOrd="0" presId="urn:microsoft.com/office/officeart/2005/8/layout/radial3"/>
    <dgm:cxn modelId="{EA8396C4-6997-4081-9C0D-E82D580F37BC}" type="presOf" srcId="{BF872E74-81B0-4208-9975-FCBF28FDF820}" destId="{CDEC37CA-87C8-4D4C-9D3E-DEF65F950692}" srcOrd="0" destOrd="0" presId="urn:microsoft.com/office/officeart/2005/8/layout/radial3"/>
    <dgm:cxn modelId="{DD7F78A2-0DE5-48A2-8098-FD929329EF8A}" srcId="{9342B880-79D1-4C53-95A0-A59622D97F4C}" destId="{349F9EDE-384C-4AB1-B0CA-41A4110F9173}" srcOrd="7" destOrd="0" parTransId="{313D2850-FCDD-4BC5-AFD8-6013F12F71DF}" sibTransId="{B6E38546-E00B-483A-95A6-1140EEB8A143}"/>
    <dgm:cxn modelId="{B62C69D9-2F52-4B68-91AF-708A5FF9AC01}" srcId="{9342B880-79D1-4C53-95A0-A59622D97F4C}" destId="{0700BF37-04FE-4F15-BC07-4A763B98A0FD}" srcOrd="1" destOrd="0" parTransId="{FF54D2BA-26F4-45C4-A19E-E787C2077ACA}" sibTransId="{A82181CD-D938-410B-8188-17AE7469775B}"/>
    <dgm:cxn modelId="{08547546-0156-4F9C-84DA-D2D2955F8D29}" srcId="{9342B880-79D1-4C53-95A0-A59622D97F4C}" destId="{758E38E9-5956-49B9-B036-C62473B0331A}" srcOrd="3" destOrd="0" parTransId="{872EE8A9-F535-4F3B-92CE-4426398AFA99}" sibTransId="{EEEA626A-36A3-49EF-A49B-C460B843A44D}"/>
    <dgm:cxn modelId="{DB0B67C8-1C32-4770-8767-1D073B2F91DA}" type="presOf" srcId="{1F50581D-C657-4FBB-A4DD-7BDB84636674}" destId="{3A6F115B-71E0-4F0F-9AA3-0A359D1341C2}" srcOrd="0" destOrd="0" presId="urn:microsoft.com/office/officeart/2005/8/layout/radial3"/>
    <dgm:cxn modelId="{8D12BB73-5007-4494-847D-198189D8D249}" type="presOf" srcId="{758E38E9-5956-49B9-B036-C62473B0331A}" destId="{4173C5A4-700E-4F52-8F96-0CD97EB8E282}" srcOrd="0" destOrd="0" presId="urn:microsoft.com/office/officeart/2005/8/layout/radial3"/>
    <dgm:cxn modelId="{10865143-553C-4EBB-8C8F-EF85D4952D94}" srcId="{9342B880-79D1-4C53-95A0-A59622D97F4C}" destId="{8F6DA235-ECDB-4D18-838F-2D6340A1BD9B}" srcOrd="4" destOrd="0" parTransId="{ECD67BB5-3EC0-4755-90D5-FC5389DB6F5A}" sibTransId="{0DCE4E20-27F2-49D5-B172-3A7EFECF08D1}"/>
    <dgm:cxn modelId="{C79DDEC3-0594-41C0-B6C1-0777457E155F}" srcId="{9342B880-79D1-4C53-95A0-A59622D97F4C}" destId="{1F50581D-C657-4FBB-A4DD-7BDB84636674}" srcOrd="6" destOrd="0" parTransId="{B3F7BEEA-CB54-4E6C-80EA-4B6F41E98187}" sibTransId="{B5A818B9-0D4D-4987-A377-C63EDB782860}"/>
    <dgm:cxn modelId="{D529E2D7-7D79-4652-B449-70D405AC1CD5}" srcId="{C9B06EAE-FD68-4A18-86F6-1C687E117EF1}" destId="{9342B880-79D1-4C53-95A0-A59622D97F4C}" srcOrd="0" destOrd="0" parTransId="{B3554DCE-A8D5-4B88-9DA0-599C6060D383}" sibTransId="{BD156916-CC33-4D31-983D-CD765564B46B}"/>
    <dgm:cxn modelId="{C548E50A-955B-4C8D-9AAD-88E28807BF5F}" srcId="{9342B880-79D1-4C53-95A0-A59622D97F4C}" destId="{BF872E74-81B0-4208-9975-FCBF28FDF820}" srcOrd="0" destOrd="0" parTransId="{D84FC153-9384-40B0-BDCE-F3A8DCE6005F}" sibTransId="{44C1901E-36BE-43A4-8C16-13D042006F3D}"/>
    <dgm:cxn modelId="{2CF2208F-9BBF-476C-A363-95EDD43484E7}" srcId="{9342B880-79D1-4C53-95A0-A59622D97F4C}" destId="{F8A16843-5CFC-464B-9E67-7481C99BE4CD}" srcOrd="2" destOrd="0" parTransId="{AF848094-C2FF-4BF3-827C-01A5C9ACD654}" sibTransId="{714CEECF-0357-4386-9610-8B5BB0F000FA}"/>
    <dgm:cxn modelId="{913D623D-8CE5-41D9-9B65-CF3D26406550}" type="presOf" srcId="{0700BF37-04FE-4F15-BC07-4A763B98A0FD}" destId="{4774C331-41BD-4C5C-A4B6-E4B48C837D76}" srcOrd="0" destOrd="0" presId="urn:microsoft.com/office/officeart/2005/8/layout/radial3"/>
    <dgm:cxn modelId="{80CAB486-3E5C-4E30-B24C-2CED5FD5928F}" type="presOf" srcId="{8F6DA235-ECDB-4D18-838F-2D6340A1BD9B}" destId="{1C0D9E32-409F-4375-95AD-C2DE6C418438}" srcOrd="0" destOrd="0" presId="urn:microsoft.com/office/officeart/2005/8/layout/radial3"/>
    <dgm:cxn modelId="{D1AAF242-A084-45CD-886A-616ABC084E88}" type="presOf" srcId="{F8A16843-5CFC-464B-9E67-7481C99BE4CD}" destId="{57C556B7-04FE-4FCA-8BB5-DC2A6C4A322B}" srcOrd="0" destOrd="0" presId="urn:microsoft.com/office/officeart/2005/8/layout/radial3"/>
    <dgm:cxn modelId="{F31828C2-36DC-4092-85EF-640A7F93F42B}" type="presOf" srcId="{C9B06EAE-FD68-4A18-86F6-1C687E117EF1}" destId="{3255A00E-F011-4147-9C3A-6AB8782FE99B}" srcOrd="0" destOrd="0" presId="urn:microsoft.com/office/officeart/2005/8/layout/radial3"/>
    <dgm:cxn modelId="{C05111DA-8CB1-4FBF-B38F-90962A6E1555}" srcId="{9342B880-79D1-4C53-95A0-A59622D97F4C}" destId="{70AB4731-C0AF-4CEF-8BF9-FC36C30901E2}" srcOrd="5" destOrd="0" parTransId="{EE88988B-0274-4605-B6B1-FFF1900647D0}" sibTransId="{CB6E7638-DA6F-4AE5-9C40-B184609125CA}"/>
    <dgm:cxn modelId="{E06640C4-C627-4373-9280-CF071B75CC75}" type="presParOf" srcId="{3255A00E-F011-4147-9C3A-6AB8782FE99B}" destId="{85F3601D-8FA0-4574-A6BB-4025A882D62D}" srcOrd="0" destOrd="0" presId="urn:microsoft.com/office/officeart/2005/8/layout/radial3"/>
    <dgm:cxn modelId="{20E3CE3D-24A2-4472-9454-196C87C7C7BA}" type="presParOf" srcId="{85F3601D-8FA0-4574-A6BB-4025A882D62D}" destId="{D653B2FB-87A6-4D09-A539-4555143CD47D}" srcOrd="0" destOrd="0" presId="urn:microsoft.com/office/officeart/2005/8/layout/radial3"/>
    <dgm:cxn modelId="{9471F336-94CE-4D62-8C8F-40618DB7EB08}" type="presParOf" srcId="{85F3601D-8FA0-4574-A6BB-4025A882D62D}" destId="{CDEC37CA-87C8-4D4C-9D3E-DEF65F950692}" srcOrd="1" destOrd="0" presId="urn:microsoft.com/office/officeart/2005/8/layout/radial3"/>
    <dgm:cxn modelId="{3C6C5F14-F3B7-49D2-9B85-3F7137FF0217}" type="presParOf" srcId="{85F3601D-8FA0-4574-A6BB-4025A882D62D}" destId="{4774C331-41BD-4C5C-A4B6-E4B48C837D76}" srcOrd="2" destOrd="0" presId="urn:microsoft.com/office/officeart/2005/8/layout/radial3"/>
    <dgm:cxn modelId="{7DC4CDFA-6A11-4087-AB91-38D232028144}" type="presParOf" srcId="{85F3601D-8FA0-4574-A6BB-4025A882D62D}" destId="{57C556B7-04FE-4FCA-8BB5-DC2A6C4A322B}" srcOrd="3" destOrd="0" presId="urn:microsoft.com/office/officeart/2005/8/layout/radial3"/>
    <dgm:cxn modelId="{BFC47B0B-9E9C-474A-A945-754E2B394BD0}" type="presParOf" srcId="{85F3601D-8FA0-4574-A6BB-4025A882D62D}" destId="{4173C5A4-700E-4F52-8F96-0CD97EB8E282}" srcOrd="4" destOrd="0" presId="urn:microsoft.com/office/officeart/2005/8/layout/radial3"/>
    <dgm:cxn modelId="{D745AC1B-BF15-4D7A-B28F-D38449B49CEB}" type="presParOf" srcId="{85F3601D-8FA0-4574-A6BB-4025A882D62D}" destId="{1C0D9E32-409F-4375-95AD-C2DE6C418438}" srcOrd="5" destOrd="0" presId="urn:microsoft.com/office/officeart/2005/8/layout/radial3"/>
    <dgm:cxn modelId="{1B5279E8-555C-4470-85D2-2C80B1572EE5}" type="presParOf" srcId="{85F3601D-8FA0-4574-A6BB-4025A882D62D}" destId="{7763DC40-9F19-4211-9F9E-EA76FB89648D}" srcOrd="6" destOrd="0" presId="urn:microsoft.com/office/officeart/2005/8/layout/radial3"/>
    <dgm:cxn modelId="{7BE41F72-F39F-4924-8E72-EABAD30895CF}" type="presParOf" srcId="{85F3601D-8FA0-4574-A6BB-4025A882D62D}" destId="{3A6F115B-71E0-4F0F-9AA3-0A359D1341C2}" srcOrd="7" destOrd="0" presId="urn:microsoft.com/office/officeart/2005/8/layout/radial3"/>
    <dgm:cxn modelId="{293789B3-7B57-4324-9253-EA3C90F2792A}" type="presParOf" srcId="{85F3601D-8FA0-4574-A6BB-4025A882D62D}" destId="{B813CB12-CFFC-4414-9F73-F99C46363627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2C45A-9DE7-463C-8FEE-72ABDD0EEEB9}" type="doc">
      <dgm:prSet loTypeId="urn:microsoft.com/office/officeart/2005/8/layout/cycle2" loCatId="cycle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fr-BE"/>
        </a:p>
      </dgm:t>
    </dgm:pt>
    <dgm:pt modelId="{49FDC6B4-E7AA-4B64-B6AB-DA6772085A18}">
      <dgm:prSet phldrT="[Text]" custT="1"/>
      <dgm:spPr>
        <a:ln w="38100">
          <a:solidFill>
            <a:srgbClr val="CD3998"/>
          </a:solidFill>
        </a:ln>
      </dgm:spPr>
      <dgm:t>
        <a:bodyPr/>
        <a:lstStyle/>
        <a:p>
          <a:r>
            <a:rPr lang="fr-BE" sz="1300" b="1" dirty="0" smtClean="0"/>
            <a:t>REGULATE HEALTHY INDOOR AIR &amp; ESTABLISH GUIDELINES</a:t>
          </a:r>
          <a:endParaRPr lang="fr-BE" sz="1300" b="1" dirty="0"/>
        </a:p>
      </dgm:t>
    </dgm:pt>
    <dgm:pt modelId="{107834C3-1E72-4D3B-B7BA-17445B275FED}" type="parTrans" cxnId="{D887CF74-5E07-4C3D-A2AF-098E9E8A2C71}">
      <dgm:prSet/>
      <dgm:spPr/>
      <dgm:t>
        <a:bodyPr/>
        <a:lstStyle/>
        <a:p>
          <a:endParaRPr lang="fr-BE"/>
        </a:p>
      </dgm:t>
    </dgm:pt>
    <dgm:pt modelId="{AA3D86E1-EB38-4246-B19C-76FCD1B10858}" type="sibTrans" cxnId="{D887CF74-5E07-4C3D-A2AF-098E9E8A2C71}">
      <dgm:prSet/>
      <dgm:spPr/>
      <dgm:t>
        <a:bodyPr/>
        <a:lstStyle/>
        <a:p>
          <a:endParaRPr lang="fr-BE"/>
        </a:p>
      </dgm:t>
    </dgm:pt>
    <dgm:pt modelId="{0D182716-6B7B-4AC7-8671-178481073498}">
      <dgm:prSet phldrT="[Text]" custT="1"/>
      <dgm:spPr>
        <a:ln w="381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sz="1300" b="1" dirty="0" smtClean="0"/>
            <a:t>REGULATE &amp; ABOLISH TOBACCO &amp; SECOND HAND SMOKE</a:t>
          </a:r>
          <a:endParaRPr lang="fr-BE" sz="1300" b="1" dirty="0"/>
        </a:p>
      </dgm:t>
    </dgm:pt>
    <dgm:pt modelId="{CDD6C846-DCC8-40AD-88A7-8613DE2BAF82}" type="parTrans" cxnId="{340E9E6B-594E-4905-8431-1258F6AEF951}">
      <dgm:prSet/>
      <dgm:spPr/>
      <dgm:t>
        <a:bodyPr/>
        <a:lstStyle/>
        <a:p>
          <a:endParaRPr lang="fr-BE"/>
        </a:p>
      </dgm:t>
    </dgm:pt>
    <dgm:pt modelId="{C926049B-75AA-4438-B389-E4718560A98D}" type="sibTrans" cxnId="{340E9E6B-594E-4905-8431-1258F6AEF951}">
      <dgm:prSet/>
      <dgm:spPr/>
      <dgm:t>
        <a:bodyPr/>
        <a:lstStyle/>
        <a:p>
          <a:endParaRPr lang="fr-BE"/>
        </a:p>
      </dgm:t>
    </dgm:pt>
    <dgm:pt modelId="{A4CC16A6-D052-477B-BEA2-ADB95AAC6E07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fr-BE" sz="1300" b="1" dirty="0" smtClean="0"/>
            <a:t>RESEARCH ON CARE, CURE, PREVENTION and CARE EFFECTIVENESS</a:t>
          </a:r>
          <a:endParaRPr lang="fr-BE" sz="1300" b="1" dirty="0"/>
        </a:p>
      </dgm:t>
    </dgm:pt>
    <dgm:pt modelId="{7F5C73CF-45FD-4BDF-AB2D-D5877BC1B0EF}" type="parTrans" cxnId="{9DF6D504-8D19-48AD-91B4-429C1212E5B1}">
      <dgm:prSet/>
      <dgm:spPr/>
      <dgm:t>
        <a:bodyPr/>
        <a:lstStyle/>
        <a:p>
          <a:endParaRPr lang="fr-BE"/>
        </a:p>
      </dgm:t>
    </dgm:pt>
    <dgm:pt modelId="{A0E7F626-CCBC-4485-98E3-553F9AA62AD6}" type="sibTrans" cxnId="{9DF6D504-8D19-48AD-91B4-429C1212E5B1}">
      <dgm:prSet/>
      <dgm:spPr/>
      <dgm:t>
        <a:bodyPr/>
        <a:lstStyle/>
        <a:p>
          <a:endParaRPr lang="fr-BE"/>
        </a:p>
      </dgm:t>
    </dgm:pt>
    <dgm:pt modelId="{103B0AB1-39B3-4AF8-9539-2411228BC804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fr-BE" sz="1300" b="1" dirty="0" smtClean="0"/>
            <a:t>SHARE BEST PRACTICES ON CARE &amp; BENCHMARK</a:t>
          </a:r>
          <a:endParaRPr lang="fr-BE" sz="1300" b="1" dirty="0"/>
        </a:p>
      </dgm:t>
    </dgm:pt>
    <dgm:pt modelId="{E224ABDD-9B3F-4DBC-8F77-4A75D315ECDB}" type="parTrans" cxnId="{9751793F-A065-412E-8D50-3F785CD4053B}">
      <dgm:prSet/>
      <dgm:spPr/>
      <dgm:t>
        <a:bodyPr/>
        <a:lstStyle/>
        <a:p>
          <a:endParaRPr lang="fr-BE"/>
        </a:p>
      </dgm:t>
    </dgm:pt>
    <dgm:pt modelId="{A0D74205-10A8-432E-BD4D-AB395F1AC8F1}" type="sibTrans" cxnId="{9751793F-A065-412E-8D50-3F785CD4053B}">
      <dgm:prSet/>
      <dgm:spPr/>
      <dgm:t>
        <a:bodyPr/>
        <a:lstStyle/>
        <a:p>
          <a:endParaRPr lang="fr-BE"/>
        </a:p>
      </dgm:t>
    </dgm:pt>
    <dgm:pt modelId="{7D9ED0D5-84BE-4049-B6A3-57DD978DBEB8}">
      <dgm:prSet phldrT="[Text]" custT="1"/>
      <dgm:spPr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fr-BE" sz="1300" b="1" dirty="0" smtClean="0"/>
            <a:t>PATIENT PARTICIPATION in </a:t>
          </a:r>
          <a:r>
            <a:rPr lang="fr-BE" sz="1300" b="1" dirty="0" err="1" smtClean="0"/>
            <a:t>policy</a:t>
          </a:r>
          <a:r>
            <a:rPr lang="fr-BE" sz="1300" b="1" dirty="0" smtClean="0"/>
            <a:t> &amp; CORE FUNDING of PATIENT GROUPS!</a:t>
          </a:r>
          <a:endParaRPr lang="fr-BE" sz="1300" b="1" dirty="0"/>
        </a:p>
      </dgm:t>
    </dgm:pt>
    <dgm:pt modelId="{DA9E38D0-EDDC-4AAA-9A2B-CA10D33AD454}" type="parTrans" cxnId="{561A5CF3-AC75-44AE-A0A6-32EC28D92EFF}">
      <dgm:prSet/>
      <dgm:spPr/>
      <dgm:t>
        <a:bodyPr/>
        <a:lstStyle/>
        <a:p>
          <a:endParaRPr lang="fr-BE"/>
        </a:p>
      </dgm:t>
    </dgm:pt>
    <dgm:pt modelId="{21525060-9C97-4F07-822B-3FC1F1F6C7E7}" type="sibTrans" cxnId="{561A5CF3-AC75-44AE-A0A6-32EC28D92EFF}">
      <dgm:prSet/>
      <dgm:spPr/>
      <dgm:t>
        <a:bodyPr/>
        <a:lstStyle/>
        <a:p>
          <a:endParaRPr lang="fr-BE"/>
        </a:p>
      </dgm:t>
    </dgm:pt>
    <dgm:pt modelId="{394A15EB-D69D-415C-B13C-A1384A3D55BA}">
      <dgm:prSet custT="1"/>
      <dgm:spPr>
        <a:ln w="38100">
          <a:solidFill>
            <a:schemeClr val="accent4"/>
          </a:solidFill>
        </a:ln>
      </dgm:spPr>
      <dgm:t>
        <a:bodyPr/>
        <a:lstStyle/>
        <a:p>
          <a:r>
            <a:rPr lang="fr-BE" sz="1300" b="1" dirty="0" smtClean="0"/>
            <a:t>LABEL FOOD ALLERGENS CLEARLY </a:t>
          </a:r>
          <a:r>
            <a:rPr lang="fr-BE" sz="1300" b="1" dirty="0" err="1" smtClean="0"/>
            <a:t>including</a:t>
          </a:r>
          <a:r>
            <a:rPr lang="fr-BE" sz="1300" b="1" dirty="0" smtClean="0"/>
            <a:t> </a:t>
          </a:r>
          <a:r>
            <a:rPr lang="fr-BE" sz="1300" b="1" dirty="0" err="1" smtClean="0"/>
            <a:t>recipe</a:t>
          </a:r>
          <a:r>
            <a:rPr lang="fr-BE" sz="1300" b="1" dirty="0" smtClean="0"/>
            <a:t> changes &amp; REGULATE ‘MAY CONTAIN’</a:t>
          </a:r>
          <a:endParaRPr lang="fr-BE" sz="1300" b="1" dirty="0"/>
        </a:p>
      </dgm:t>
    </dgm:pt>
    <dgm:pt modelId="{5D5E810E-AB2A-4B96-B1DB-BEA0111D0FC5}" type="parTrans" cxnId="{608FCBF0-0BB2-48DD-AE3D-AAB68C329B7A}">
      <dgm:prSet/>
      <dgm:spPr/>
      <dgm:t>
        <a:bodyPr/>
        <a:lstStyle/>
        <a:p>
          <a:endParaRPr lang="fr-BE"/>
        </a:p>
      </dgm:t>
    </dgm:pt>
    <dgm:pt modelId="{7933ABE3-4604-43D4-ACE3-7D5CC4735A42}" type="sibTrans" cxnId="{608FCBF0-0BB2-48DD-AE3D-AAB68C329B7A}">
      <dgm:prSet/>
      <dgm:spPr/>
      <dgm:t>
        <a:bodyPr/>
        <a:lstStyle/>
        <a:p>
          <a:endParaRPr lang="fr-BE"/>
        </a:p>
      </dgm:t>
    </dgm:pt>
    <dgm:pt modelId="{72EF581D-4955-4FBE-B459-9628D56D33C5}">
      <dgm:prSet custT="1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fr-BE" sz="1300" b="1" dirty="0" smtClean="0"/>
            <a:t>SUPPORT COMPREHENSIVE NATIONAL PROGRAMMES</a:t>
          </a:r>
          <a:endParaRPr lang="fr-BE" sz="1300" b="1" dirty="0"/>
        </a:p>
      </dgm:t>
    </dgm:pt>
    <dgm:pt modelId="{631CDCAB-2001-47B2-8871-C230AEBEF5C3}" type="parTrans" cxnId="{EDC060A2-6DFB-4AC2-9E9D-754D53915C60}">
      <dgm:prSet/>
      <dgm:spPr/>
      <dgm:t>
        <a:bodyPr/>
        <a:lstStyle/>
        <a:p>
          <a:endParaRPr lang="fr-BE"/>
        </a:p>
      </dgm:t>
    </dgm:pt>
    <dgm:pt modelId="{0A897737-7323-480C-BCFB-6C797EC5341A}" type="sibTrans" cxnId="{EDC060A2-6DFB-4AC2-9E9D-754D53915C60}">
      <dgm:prSet/>
      <dgm:spPr/>
      <dgm:t>
        <a:bodyPr/>
        <a:lstStyle/>
        <a:p>
          <a:endParaRPr lang="fr-BE"/>
        </a:p>
      </dgm:t>
    </dgm:pt>
    <dgm:pt modelId="{9C8755A3-2185-444D-AFDB-C7DBADF8011F}">
      <dgm:prSet custT="1"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fr-BE" sz="1300" b="1" dirty="0" smtClean="0"/>
            <a:t>ENSURE HEALTHY OUTDOOR AIR &amp; MITIGATE CLIMATE CHANGE</a:t>
          </a:r>
          <a:endParaRPr lang="fr-BE" sz="1300" b="1" dirty="0"/>
        </a:p>
      </dgm:t>
    </dgm:pt>
    <dgm:pt modelId="{A4EFBB6E-949C-474F-8C21-970E53E9DEEB}" type="parTrans" cxnId="{D03E6BBB-DF9A-4AF7-B1D9-6D53D54414A2}">
      <dgm:prSet/>
      <dgm:spPr/>
      <dgm:t>
        <a:bodyPr/>
        <a:lstStyle/>
        <a:p>
          <a:endParaRPr lang="fr-BE"/>
        </a:p>
      </dgm:t>
    </dgm:pt>
    <dgm:pt modelId="{A9A17366-8453-4D84-8A41-5B9BAC52CC99}" type="sibTrans" cxnId="{D03E6BBB-DF9A-4AF7-B1D9-6D53D54414A2}">
      <dgm:prSet/>
      <dgm:spPr/>
      <dgm:t>
        <a:bodyPr/>
        <a:lstStyle/>
        <a:p>
          <a:endParaRPr lang="fr-BE"/>
        </a:p>
      </dgm:t>
    </dgm:pt>
    <dgm:pt modelId="{99CB84A8-FAF9-4D81-A0AA-FB3567819C6C}">
      <dgm:prSet custT="1"/>
      <dgm:spPr>
        <a:ln w="38100">
          <a:solidFill>
            <a:schemeClr val="accent5"/>
          </a:solidFill>
        </a:ln>
      </dgm:spPr>
      <dgm:t>
        <a:bodyPr/>
        <a:lstStyle/>
        <a:p>
          <a:r>
            <a:rPr lang="fr-BE" sz="1300" b="1" dirty="0" smtClean="0"/>
            <a:t>ALL PRODUCTS INTRODUCED IN EU </a:t>
          </a:r>
          <a:r>
            <a:rPr lang="fr-BE" sz="1300" b="1" dirty="0" err="1" smtClean="0"/>
            <a:t>safe</a:t>
          </a:r>
          <a:r>
            <a:rPr lang="fr-BE" sz="1300" b="1" dirty="0" smtClean="0"/>
            <a:t> for people </a:t>
          </a:r>
          <a:r>
            <a:rPr lang="fr-BE" sz="1300" b="1" dirty="0" err="1" smtClean="0"/>
            <a:t>with</a:t>
          </a:r>
          <a:r>
            <a:rPr lang="fr-BE" sz="1300" b="1" dirty="0" smtClean="0"/>
            <a:t> </a:t>
          </a:r>
          <a:r>
            <a:rPr lang="fr-BE" sz="1300" b="1" dirty="0" err="1" smtClean="0"/>
            <a:t>allergy</a:t>
          </a:r>
          <a:r>
            <a:rPr lang="fr-BE" sz="1300" b="1" dirty="0" smtClean="0"/>
            <a:t> &amp; </a:t>
          </a:r>
          <a:r>
            <a:rPr lang="fr-BE" sz="1300" b="1" dirty="0" err="1" smtClean="0"/>
            <a:t>respiratory</a:t>
          </a:r>
          <a:endParaRPr lang="fr-BE" sz="1300" b="1" dirty="0"/>
        </a:p>
      </dgm:t>
    </dgm:pt>
    <dgm:pt modelId="{D20A1DB0-CC55-46D8-A050-8FFFFA9DC6ED}" type="parTrans" cxnId="{0749B69D-460E-43B5-9BE5-37B84CC9E998}">
      <dgm:prSet/>
      <dgm:spPr/>
      <dgm:t>
        <a:bodyPr/>
        <a:lstStyle/>
        <a:p>
          <a:endParaRPr lang="fr-BE"/>
        </a:p>
      </dgm:t>
    </dgm:pt>
    <dgm:pt modelId="{94D68275-D5A6-47D7-B662-92674BD623F0}" type="sibTrans" cxnId="{0749B69D-460E-43B5-9BE5-37B84CC9E998}">
      <dgm:prSet/>
      <dgm:spPr/>
      <dgm:t>
        <a:bodyPr/>
        <a:lstStyle/>
        <a:p>
          <a:endParaRPr lang="fr-BE"/>
        </a:p>
      </dgm:t>
    </dgm:pt>
    <dgm:pt modelId="{8874886F-9129-48BC-8F63-EB1F1E47EF51}" type="pres">
      <dgm:prSet presAssocID="{7CE2C45A-9DE7-463C-8FEE-72ABDD0EEE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B6E5512-98B6-47E7-B95B-B817CE030321}" type="pres">
      <dgm:prSet presAssocID="{49FDC6B4-E7AA-4B64-B6AB-DA6772085A18}" presName="node" presStyleLbl="node1" presStyleIdx="0" presStyleCnt="9" custScaleX="155897" custScaleY="128024" custRadScaleRad="98957" custRadScaleInc="259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5D40E07-2202-4331-A765-C8342C7C645C}" type="pres">
      <dgm:prSet presAssocID="{AA3D86E1-EB38-4246-B19C-76FCD1B10858}" presName="sibTrans" presStyleLbl="sibTrans2D1" presStyleIdx="0" presStyleCnt="9"/>
      <dgm:spPr/>
      <dgm:t>
        <a:bodyPr/>
        <a:lstStyle/>
        <a:p>
          <a:endParaRPr lang="fr-BE"/>
        </a:p>
      </dgm:t>
    </dgm:pt>
    <dgm:pt modelId="{9A7BCFAE-0364-4FA4-822C-D780ED850F81}" type="pres">
      <dgm:prSet presAssocID="{AA3D86E1-EB38-4246-B19C-76FCD1B10858}" presName="connectorText" presStyleLbl="sibTrans2D1" presStyleIdx="0" presStyleCnt="9"/>
      <dgm:spPr/>
      <dgm:t>
        <a:bodyPr/>
        <a:lstStyle/>
        <a:p>
          <a:endParaRPr lang="fr-BE"/>
        </a:p>
      </dgm:t>
    </dgm:pt>
    <dgm:pt modelId="{284F07A6-5E9B-4759-88A2-0902E7B4209D}" type="pres">
      <dgm:prSet presAssocID="{99CB84A8-FAF9-4D81-A0AA-FB3567819C6C}" presName="node" presStyleLbl="node1" presStyleIdx="1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88AE04-3851-41E8-A6A6-C1CEB9B920AA}" type="pres">
      <dgm:prSet presAssocID="{94D68275-D5A6-47D7-B662-92674BD623F0}" presName="sibTrans" presStyleLbl="sibTrans2D1" presStyleIdx="1" presStyleCnt="9"/>
      <dgm:spPr/>
      <dgm:t>
        <a:bodyPr/>
        <a:lstStyle/>
        <a:p>
          <a:endParaRPr lang="fr-BE"/>
        </a:p>
      </dgm:t>
    </dgm:pt>
    <dgm:pt modelId="{37F84003-582F-4FA2-A476-60B1A40DAFD4}" type="pres">
      <dgm:prSet presAssocID="{94D68275-D5A6-47D7-B662-92674BD623F0}" presName="connectorText" presStyleLbl="sibTrans2D1" presStyleIdx="1" presStyleCnt="9"/>
      <dgm:spPr/>
      <dgm:t>
        <a:bodyPr/>
        <a:lstStyle/>
        <a:p>
          <a:endParaRPr lang="fr-BE"/>
        </a:p>
      </dgm:t>
    </dgm:pt>
    <dgm:pt modelId="{7EB93030-543B-4E07-B845-758C519404E4}" type="pres">
      <dgm:prSet presAssocID="{9C8755A3-2185-444D-AFDB-C7DBADF8011F}" presName="node" presStyleLbl="node1" presStyleIdx="2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2AD92CA-B486-4552-8A84-E954D0DAD672}" type="pres">
      <dgm:prSet presAssocID="{A9A17366-8453-4D84-8A41-5B9BAC52CC99}" presName="sibTrans" presStyleLbl="sibTrans2D1" presStyleIdx="2" presStyleCnt="9"/>
      <dgm:spPr/>
      <dgm:t>
        <a:bodyPr/>
        <a:lstStyle/>
        <a:p>
          <a:endParaRPr lang="fr-BE"/>
        </a:p>
      </dgm:t>
    </dgm:pt>
    <dgm:pt modelId="{816889D6-85D1-47E3-A121-8B03A13BFA1A}" type="pres">
      <dgm:prSet presAssocID="{A9A17366-8453-4D84-8A41-5B9BAC52CC99}" presName="connectorText" presStyleLbl="sibTrans2D1" presStyleIdx="2" presStyleCnt="9"/>
      <dgm:spPr/>
      <dgm:t>
        <a:bodyPr/>
        <a:lstStyle/>
        <a:p>
          <a:endParaRPr lang="fr-BE"/>
        </a:p>
      </dgm:t>
    </dgm:pt>
    <dgm:pt modelId="{7EA95C5A-1C3F-4C5B-A8E5-29812CAC31E6}" type="pres">
      <dgm:prSet presAssocID="{0D182716-6B7B-4AC7-8671-178481073498}" presName="node" presStyleLbl="node1" presStyleIdx="3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848400-F6CE-4728-93AE-CDFE205E519C}" type="pres">
      <dgm:prSet presAssocID="{C926049B-75AA-4438-B389-E4718560A98D}" presName="sibTrans" presStyleLbl="sibTrans2D1" presStyleIdx="3" presStyleCnt="9"/>
      <dgm:spPr/>
      <dgm:t>
        <a:bodyPr/>
        <a:lstStyle/>
        <a:p>
          <a:endParaRPr lang="fr-BE"/>
        </a:p>
      </dgm:t>
    </dgm:pt>
    <dgm:pt modelId="{3FDF1603-BD4C-4085-854A-F322CA645E31}" type="pres">
      <dgm:prSet presAssocID="{C926049B-75AA-4438-B389-E4718560A98D}" presName="connectorText" presStyleLbl="sibTrans2D1" presStyleIdx="3" presStyleCnt="9"/>
      <dgm:spPr/>
      <dgm:t>
        <a:bodyPr/>
        <a:lstStyle/>
        <a:p>
          <a:endParaRPr lang="fr-BE"/>
        </a:p>
      </dgm:t>
    </dgm:pt>
    <dgm:pt modelId="{ED84DA47-F381-4B2E-B622-BD13595CE785}" type="pres">
      <dgm:prSet presAssocID="{A4CC16A6-D052-477B-BEA2-ADB95AAC6E07}" presName="node" presStyleLbl="node1" presStyleIdx="4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1E43D97-2FB1-4ACE-B0D4-7ED72B04DDC8}" type="pres">
      <dgm:prSet presAssocID="{A0E7F626-CCBC-4485-98E3-553F9AA62AD6}" presName="sibTrans" presStyleLbl="sibTrans2D1" presStyleIdx="4" presStyleCnt="9"/>
      <dgm:spPr/>
      <dgm:t>
        <a:bodyPr/>
        <a:lstStyle/>
        <a:p>
          <a:endParaRPr lang="fr-BE"/>
        </a:p>
      </dgm:t>
    </dgm:pt>
    <dgm:pt modelId="{DF2515F5-8328-4517-97C0-1286FB88A093}" type="pres">
      <dgm:prSet presAssocID="{A0E7F626-CCBC-4485-98E3-553F9AA62AD6}" presName="connectorText" presStyleLbl="sibTrans2D1" presStyleIdx="4" presStyleCnt="9"/>
      <dgm:spPr/>
      <dgm:t>
        <a:bodyPr/>
        <a:lstStyle/>
        <a:p>
          <a:endParaRPr lang="fr-BE"/>
        </a:p>
      </dgm:t>
    </dgm:pt>
    <dgm:pt modelId="{9274BFD4-2922-478B-9F56-8226A6F1F879}" type="pres">
      <dgm:prSet presAssocID="{103B0AB1-39B3-4AF8-9539-2411228BC804}" presName="node" presStyleLbl="node1" presStyleIdx="5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F283A2F-4EAD-474A-A282-A49FC1FE154E}" type="pres">
      <dgm:prSet presAssocID="{A0D74205-10A8-432E-BD4D-AB395F1AC8F1}" presName="sibTrans" presStyleLbl="sibTrans2D1" presStyleIdx="5" presStyleCnt="9"/>
      <dgm:spPr/>
      <dgm:t>
        <a:bodyPr/>
        <a:lstStyle/>
        <a:p>
          <a:endParaRPr lang="fr-BE"/>
        </a:p>
      </dgm:t>
    </dgm:pt>
    <dgm:pt modelId="{8D049E48-55F7-44AE-A4E0-12573725700D}" type="pres">
      <dgm:prSet presAssocID="{A0D74205-10A8-432E-BD4D-AB395F1AC8F1}" presName="connectorText" presStyleLbl="sibTrans2D1" presStyleIdx="5" presStyleCnt="9"/>
      <dgm:spPr/>
      <dgm:t>
        <a:bodyPr/>
        <a:lstStyle/>
        <a:p>
          <a:endParaRPr lang="fr-BE"/>
        </a:p>
      </dgm:t>
    </dgm:pt>
    <dgm:pt modelId="{F6F3CE75-176E-4D70-9BFA-2A927BAD3DFB}" type="pres">
      <dgm:prSet presAssocID="{72EF581D-4955-4FBE-B459-9628D56D33C5}" presName="node" presStyleLbl="node1" presStyleIdx="6" presStyleCnt="9" custScaleX="167568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AFEDFA-2FB4-49FC-A4D2-DDE74BB5EAFD}" type="pres">
      <dgm:prSet presAssocID="{0A897737-7323-480C-BCFB-6C797EC5341A}" presName="sibTrans" presStyleLbl="sibTrans2D1" presStyleIdx="6" presStyleCnt="9"/>
      <dgm:spPr/>
      <dgm:t>
        <a:bodyPr/>
        <a:lstStyle/>
        <a:p>
          <a:endParaRPr lang="fr-BE"/>
        </a:p>
      </dgm:t>
    </dgm:pt>
    <dgm:pt modelId="{870EF31C-3FCB-4CAF-906D-E22B30FC3A71}" type="pres">
      <dgm:prSet presAssocID="{0A897737-7323-480C-BCFB-6C797EC5341A}" presName="connectorText" presStyleLbl="sibTrans2D1" presStyleIdx="6" presStyleCnt="9"/>
      <dgm:spPr/>
      <dgm:t>
        <a:bodyPr/>
        <a:lstStyle/>
        <a:p>
          <a:endParaRPr lang="fr-BE"/>
        </a:p>
      </dgm:t>
    </dgm:pt>
    <dgm:pt modelId="{BEFF67D2-DD8B-4BE6-BE41-EBAE3570053E}" type="pres">
      <dgm:prSet presAssocID="{7D9ED0D5-84BE-4049-B6A3-57DD978DBEB8}" presName="node" presStyleLbl="node1" presStyleIdx="7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DD0ED6-75E5-412D-ABBE-38F9D98DFCF4}" type="pres">
      <dgm:prSet presAssocID="{21525060-9C97-4F07-822B-3FC1F1F6C7E7}" presName="sibTrans" presStyleLbl="sibTrans2D1" presStyleIdx="7" presStyleCnt="9"/>
      <dgm:spPr/>
      <dgm:t>
        <a:bodyPr/>
        <a:lstStyle/>
        <a:p>
          <a:endParaRPr lang="fr-BE"/>
        </a:p>
      </dgm:t>
    </dgm:pt>
    <dgm:pt modelId="{8C872288-8202-47D6-949F-69BF53894B90}" type="pres">
      <dgm:prSet presAssocID="{21525060-9C97-4F07-822B-3FC1F1F6C7E7}" presName="connectorText" presStyleLbl="sibTrans2D1" presStyleIdx="7" presStyleCnt="9"/>
      <dgm:spPr/>
      <dgm:t>
        <a:bodyPr/>
        <a:lstStyle/>
        <a:p>
          <a:endParaRPr lang="fr-BE"/>
        </a:p>
      </dgm:t>
    </dgm:pt>
    <dgm:pt modelId="{D6732CC0-27EC-470B-9AE2-DB44C76018ED}" type="pres">
      <dgm:prSet presAssocID="{394A15EB-D69D-415C-B13C-A1384A3D55BA}" presName="node" presStyleLbl="node1" presStyleIdx="8" presStyleCnt="9" custScaleX="155897" custScaleY="128024" custRadScaleRad="98622" custRadScaleInc="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96EF7DB-DBC8-4FB2-844F-AFD86734F5CD}" type="pres">
      <dgm:prSet presAssocID="{7933ABE3-4604-43D4-ACE3-7D5CC4735A42}" presName="sibTrans" presStyleLbl="sibTrans2D1" presStyleIdx="8" presStyleCnt="9"/>
      <dgm:spPr/>
      <dgm:t>
        <a:bodyPr/>
        <a:lstStyle/>
        <a:p>
          <a:endParaRPr lang="fr-BE"/>
        </a:p>
      </dgm:t>
    </dgm:pt>
    <dgm:pt modelId="{2792EBFB-F55B-4BC8-8B71-EEDC71236672}" type="pres">
      <dgm:prSet presAssocID="{7933ABE3-4604-43D4-ACE3-7D5CC4735A42}" presName="connectorText" presStyleLbl="sibTrans2D1" presStyleIdx="8" presStyleCnt="9"/>
      <dgm:spPr/>
      <dgm:t>
        <a:bodyPr/>
        <a:lstStyle/>
        <a:p>
          <a:endParaRPr lang="fr-BE"/>
        </a:p>
      </dgm:t>
    </dgm:pt>
  </dgm:ptLst>
  <dgm:cxnLst>
    <dgm:cxn modelId="{B75E2100-D6E2-4F55-80AD-8C4412CF3263}" type="presOf" srcId="{94D68275-D5A6-47D7-B662-92674BD623F0}" destId="{7788AE04-3851-41E8-A6A6-C1CEB9B920AA}" srcOrd="0" destOrd="0" presId="urn:microsoft.com/office/officeart/2005/8/layout/cycle2"/>
    <dgm:cxn modelId="{E06D83F9-506A-4A1E-8DB4-6CC02AF7622C}" type="presOf" srcId="{7933ABE3-4604-43D4-ACE3-7D5CC4735A42}" destId="{2792EBFB-F55B-4BC8-8B71-EEDC71236672}" srcOrd="1" destOrd="0" presId="urn:microsoft.com/office/officeart/2005/8/layout/cycle2"/>
    <dgm:cxn modelId="{1FBE6F33-93B6-406F-9462-A761740AF776}" type="presOf" srcId="{A0E7F626-CCBC-4485-98E3-553F9AA62AD6}" destId="{81E43D97-2FB1-4ACE-B0D4-7ED72B04DDC8}" srcOrd="0" destOrd="0" presId="urn:microsoft.com/office/officeart/2005/8/layout/cycle2"/>
    <dgm:cxn modelId="{610CC869-4D71-44FD-97D7-6323A59D5ED3}" type="presOf" srcId="{99CB84A8-FAF9-4D81-A0AA-FB3567819C6C}" destId="{284F07A6-5E9B-4759-88A2-0902E7B4209D}" srcOrd="0" destOrd="0" presId="urn:microsoft.com/office/officeart/2005/8/layout/cycle2"/>
    <dgm:cxn modelId="{47C9325B-2A6E-4BFD-8CC9-C278701A07BD}" type="presOf" srcId="{A0E7F626-CCBC-4485-98E3-553F9AA62AD6}" destId="{DF2515F5-8328-4517-97C0-1286FB88A093}" srcOrd="1" destOrd="0" presId="urn:microsoft.com/office/officeart/2005/8/layout/cycle2"/>
    <dgm:cxn modelId="{FA4E04ED-5413-4B2C-A9AA-8BF64B018AD6}" type="presOf" srcId="{0A897737-7323-480C-BCFB-6C797EC5341A}" destId="{13AFEDFA-2FB4-49FC-A4D2-DDE74BB5EAFD}" srcOrd="0" destOrd="0" presId="urn:microsoft.com/office/officeart/2005/8/layout/cycle2"/>
    <dgm:cxn modelId="{0749B69D-460E-43B5-9BE5-37B84CC9E998}" srcId="{7CE2C45A-9DE7-463C-8FEE-72ABDD0EEEB9}" destId="{99CB84A8-FAF9-4D81-A0AA-FB3567819C6C}" srcOrd="1" destOrd="0" parTransId="{D20A1DB0-CC55-46D8-A050-8FFFFA9DC6ED}" sibTransId="{94D68275-D5A6-47D7-B662-92674BD623F0}"/>
    <dgm:cxn modelId="{6DBF4E93-DC27-4D26-BD37-7C7ED9B0C756}" type="presOf" srcId="{21525060-9C97-4F07-822B-3FC1F1F6C7E7}" destId="{D1DD0ED6-75E5-412D-ABBE-38F9D98DFCF4}" srcOrd="0" destOrd="0" presId="urn:microsoft.com/office/officeart/2005/8/layout/cycle2"/>
    <dgm:cxn modelId="{340E9E6B-594E-4905-8431-1258F6AEF951}" srcId="{7CE2C45A-9DE7-463C-8FEE-72ABDD0EEEB9}" destId="{0D182716-6B7B-4AC7-8671-178481073498}" srcOrd="3" destOrd="0" parTransId="{CDD6C846-DCC8-40AD-88A7-8613DE2BAF82}" sibTransId="{C926049B-75AA-4438-B389-E4718560A98D}"/>
    <dgm:cxn modelId="{253FB0C5-AA47-48BE-8524-2D33A1668C27}" type="presOf" srcId="{A0D74205-10A8-432E-BD4D-AB395F1AC8F1}" destId="{8D049E48-55F7-44AE-A4E0-12573725700D}" srcOrd="1" destOrd="0" presId="urn:microsoft.com/office/officeart/2005/8/layout/cycle2"/>
    <dgm:cxn modelId="{4615CC79-B72F-450C-B7E5-D86ED1C5E6DF}" type="presOf" srcId="{0A897737-7323-480C-BCFB-6C797EC5341A}" destId="{870EF31C-3FCB-4CAF-906D-E22B30FC3A71}" srcOrd="1" destOrd="0" presId="urn:microsoft.com/office/officeart/2005/8/layout/cycle2"/>
    <dgm:cxn modelId="{4779FEDA-E2FF-4BAF-A8C8-1AD2923B8D22}" type="presOf" srcId="{A0D74205-10A8-432E-BD4D-AB395F1AC8F1}" destId="{CF283A2F-4EAD-474A-A282-A49FC1FE154E}" srcOrd="0" destOrd="0" presId="urn:microsoft.com/office/officeart/2005/8/layout/cycle2"/>
    <dgm:cxn modelId="{C0163DA1-B3C4-494A-958B-2973AA1F59B8}" type="presOf" srcId="{103B0AB1-39B3-4AF8-9539-2411228BC804}" destId="{9274BFD4-2922-478B-9F56-8226A6F1F879}" srcOrd="0" destOrd="0" presId="urn:microsoft.com/office/officeart/2005/8/layout/cycle2"/>
    <dgm:cxn modelId="{A65ABD4A-365D-485C-B000-4B434907E786}" type="presOf" srcId="{AA3D86E1-EB38-4246-B19C-76FCD1B10858}" destId="{F5D40E07-2202-4331-A765-C8342C7C645C}" srcOrd="0" destOrd="0" presId="urn:microsoft.com/office/officeart/2005/8/layout/cycle2"/>
    <dgm:cxn modelId="{CADA44C8-3F13-4C77-A5E0-A0E5A1E506F9}" type="presOf" srcId="{A4CC16A6-D052-477B-BEA2-ADB95AAC6E07}" destId="{ED84DA47-F381-4B2E-B622-BD13595CE785}" srcOrd="0" destOrd="0" presId="urn:microsoft.com/office/officeart/2005/8/layout/cycle2"/>
    <dgm:cxn modelId="{9751793F-A065-412E-8D50-3F785CD4053B}" srcId="{7CE2C45A-9DE7-463C-8FEE-72ABDD0EEEB9}" destId="{103B0AB1-39B3-4AF8-9539-2411228BC804}" srcOrd="5" destOrd="0" parTransId="{E224ABDD-9B3F-4DBC-8F77-4A75D315ECDB}" sibTransId="{A0D74205-10A8-432E-BD4D-AB395F1AC8F1}"/>
    <dgm:cxn modelId="{B5DC6D91-4C57-4C1D-AC29-9438C024FE36}" type="presOf" srcId="{7D9ED0D5-84BE-4049-B6A3-57DD978DBEB8}" destId="{BEFF67D2-DD8B-4BE6-BE41-EBAE3570053E}" srcOrd="0" destOrd="0" presId="urn:microsoft.com/office/officeart/2005/8/layout/cycle2"/>
    <dgm:cxn modelId="{F26E3450-CD20-44D4-B880-F935739A1B7B}" type="presOf" srcId="{72EF581D-4955-4FBE-B459-9628D56D33C5}" destId="{F6F3CE75-176E-4D70-9BFA-2A927BAD3DFB}" srcOrd="0" destOrd="0" presId="urn:microsoft.com/office/officeart/2005/8/layout/cycle2"/>
    <dgm:cxn modelId="{608FCBF0-0BB2-48DD-AE3D-AAB68C329B7A}" srcId="{7CE2C45A-9DE7-463C-8FEE-72ABDD0EEEB9}" destId="{394A15EB-D69D-415C-B13C-A1384A3D55BA}" srcOrd="8" destOrd="0" parTransId="{5D5E810E-AB2A-4B96-B1DB-BEA0111D0FC5}" sibTransId="{7933ABE3-4604-43D4-ACE3-7D5CC4735A42}"/>
    <dgm:cxn modelId="{E5EB63FE-B160-48C5-B9DE-B975D05320F6}" type="presOf" srcId="{9C8755A3-2185-444D-AFDB-C7DBADF8011F}" destId="{7EB93030-543B-4E07-B845-758C519404E4}" srcOrd="0" destOrd="0" presId="urn:microsoft.com/office/officeart/2005/8/layout/cycle2"/>
    <dgm:cxn modelId="{900E53E5-0E0D-46CF-A2F9-E0A21458239B}" type="presOf" srcId="{7933ABE3-4604-43D4-ACE3-7D5CC4735A42}" destId="{096EF7DB-DBC8-4FB2-844F-AFD86734F5CD}" srcOrd="0" destOrd="0" presId="urn:microsoft.com/office/officeart/2005/8/layout/cycle2"/>
    <dgm:cxn modelId="{E068131D-5FBD-461D-9F50-2AB2DA691222}" type="presOf" srcId="{94D68275-D5A6-47D7-B662-92674BD623F0}" destId="{37F84003-582F-4FA2-A476-60B1A40DAFD4}" srcOrd="1" destOrd="0" presId="urn:microsoft.com/office/officeart/2005/8/layout/cycle2"/>
    <dgm:cxn modelId="{C2F0DF78-C813-427E-A666-80278405B7D6}" type="presOf" srcId="{AA3D86E1-EB38-4246-B19C-76FCD1B10858}" destId="{9A7BCFAE-0364-4FA4-822C-D780ED850F81}" srcOrd="1" destOrd="0" presId="urn:microsoft.com/office/officeart/2005/8/layout/cycle2"/>
    <dgm:cxn modelId="{EDC060A2-6DFB-4AC2-9E9D-754D53915C60}" srcId="{7CE2C45A-9DE7-463C-8FEE-72ABDD0EEEB9}" destId="{72EF581D-4955-4FBE-B459-9628D56D33C5}" srcOrd="6" destOrd="0" parTransId="{631CDCAB-2001-47B2-8871-C230AEBEF5C3}" sibTransId="{0A897737-7323-480C-BCFB-6C797EC5341A}"/>
    <dgm:cxn modelId="{4562986D-F9E5-46E8-B568-291B6E2F6FC7}" type="presOf" srcId="{21525060-9C97-4F07-822B-3FC1F1F6C7E7}" destId="{8C872288-8202-47D6-949F-69BF53894B90}" srcOrd="1" destOrd="0" presId="urn:microsoft.com/office/officeart/2005/8/layout/cycle2"/>
    <dgm:cxn modelId="{D03E6BBB-DF9A-4AF7-B1D9-6D53D54414A2}" srcId="{7CE2C45A-9DE7-463C-8FEE-72ABDD0EEEB9}" destId="{9C8755A3-2185-444D-AFDB-C7DBADF8011F}" srcOrd="2" destOrd="0" parTransId="{A4EFBB6E-949C-474F-8C21-970E53E9DEEB}" sibTransId="{A9A17366-8453-4D84-8A41-5B9BAC52CC99}"/>
    <dgm:cxn modelId="{9DF6D504-8D19-48AD-91B4-429C1212E5B1}" srcId="{7CE2C45A-9DE7-463C-8FEE-72ABDD0EEEB9}" destId="{A4CC16A6-D052-477B-BEA2-ADB95AAC6E07}" srcOrd="4" destOrd="0" parTransId="{7F5C73CF-45FD-4BDF-AB2D-D5877BC1B0EF}" sibTransId="{A0E7F626-CCBC-4485-98E3-553F9AA62AD6}"/>
    <dgm:cxn modelId="{C4354DD3-9177-49C0-8C3C-362A19549171}" type="presOf" srcId="{7CE2C45A-9DE7-463C-8FEE-72ABDD0EEEB9}" destId="{8874886F-9129-48BC-8F63-EB1F1E47EF51}" srcOrd="0" destOrd="0" presId="urn:microsoft.com/office/officeart/2005/8/layout/cycle2"/>
    <dgm:cxn modelId="{9A79040D-7210-4D5F-9C26-58AE51267F59}" type="presOf" srcId="{A9A17366-8453-4D84-8A41-5B9BAC52CC99}" destId="{32AD92CA-B486-4552-8A84-E954D0DAD672}" srcOrd="0" destOrd="0" presId="urn:microsoft.com/office/officeart/2005/8/layout/cycle2"/>
    <dgm:cxn modelId="{A0FDCD86-341A-44CE-AEA3-8AF729494A0D}" type="presOf" srcId="{49FDC6B4-E7AA-4B64-B6AB-DA6772085A18}" destId="{AB6E5512-98B6-47E7-B95B-B817CE030321}" srcOrd="0" destOrd="0" presId="urn:microsoft.com/office/officeart/2005/8/layout/cycle2"/>
    <dgm:cxn modelId="{561A5CF3-AC75-44AE-A0A6-32EC28D92EFF}" srcId="{7CE2C45A-9DE7-463C-8FEE-72ABDD0EEEB9}" destId="{7D9ED0D5-84BE-4049-B6A3-57DD978DBEB8}" srcOrd="7" destOrd="0" parTransId="{DA9E38D0-EDDC-4AAA-9A2B-CA10D33AD454}" sibTransId="{21525060-9C97-4F07-822B-3FC1F1F6C7E7}"/>
    <dgm:cxn modelId="{44BF0945-0F0B-4328-8ADA-3D05CE2A280D}" type="presOf" srcId="{C926049B-75AA-4438-B389-E4718560A98D}" destId="{EF848400-F6CE-4728-93AE-CDFE205E519C}" srcOrd="0" destOrd="0" presId="urn:microsoft.com/office/officeart/2005/8/layout/cycle2"/>
    <dgm:cxn modelId="{D887CF74-5E07-4C3D-A2AF-098E9E8A2C71}" srcId="{7CE2C45A-9DE7-463C-8FEE-72ABDD0EEEB9}" destId="{49FDC6B4-E7AA-4B64-B6AB-DA6772085A18}" srcOrd="0" destOrd="0" parTransId="{107834C3-1E72-4D3B-B7BA-17445B275FED}" sibTransId="{AA3D86E1-EB38-4246-B19C-76FCD1B10858}"/>
    <dgm:cxn modelId="{C3471D02-E734-44FB-82D3-5F070A34865E}" type="presOf" srcId="{0D182716-6B7B-4AC7-8671-178481073498}" destId="{7EA95C5A-1C3F-4C5B-A8E5-29812CAC31E6}" srcOrd="0" destOrd="0" presId="urn:microsoft.com/office/officeart/2005/8/layout/cycle2"/>
    <dgm:cxn modelId="{63A3ABC6-ACCE-4FDC-B0D2-E27A15F1CA07}" type="presOf" srcId="{394A15EB-D69D-415C-B13C-A1384A3D55BA}" destId="{D6732CC0-27EC-470B-9AE2-DB44C76018ED}" srcOrd="0" destOrd="0" presId="urn:microsoft.com/office/officeart/2005/8/layout/cycle2"/>
    <dgm:cxn modelId="{CD241D8D-BC6B-4243-81FF-1C35750A5F50}" type="presOf" srcId="{C926049B-75AA-4438-B389-E4718560A98D}" destId="{3FDF1603-BD4C-4085-854A-F322CA645E31}" srcOrd="1" destOrd="0" presId="urn:microsoft.com/office/officeart/2005/8/layout/cycle2"/>
    <dgm:cxn modelId="{27605713-ECE2-4B78-BE0F-2147766714D9}" type="presOf" srcId="{A9A17366-8453-4D84-8A41-5B9BAC52CC99}" destId="{816889D6-85D1-47E3-A121-8B03A13BFA1A}" srcOrd="1" destOrd="0" presId="urn:microsoft.com/office/officeart/2005/8/layout/cycle2"/>
    <dgm:cxn modelId="{929C8904-B5F9-471E-84D6-117F612B9185}" type="presParOf" srcId="{8874886F-9129-48BC-8F63-EB1F1E47EF51}" destId="{AB6E5512-98B6-47E7-B95B-B817CE030321}" srcOrd="0" destOrd="0" presId="urn:microsoft.com/office/officeart/2005/8/layout/cycle2"/>
    <dgm:cxn modelId="{20915BE4-3FF5-47D3-A9C1-BFAC14AE43C3}" type="presParOf" srcId="{8874886F-9129-48BC-8F63-EB1F1E47EF51}" destId="{F5D40E07-2202-4331-A765-C8342C7C645C}" srcOrd="1" destOrd="0" presId="urn:microsoft.com/office/officeart/2005/8/layout/cycle2"/>
    <dgm:cxn modelId="{609BFBAE-CC51-4268-AFD4-6F3F5D80F60F}" type="presParOf" srcId="{F5D40E07-2202-4331-A765-C8342C7C645C}" destId="{9A7BCFAE-0364-4FA4-822C-D780ED850F81}" srcOrd="0" destOrd="0" presId="urn:microsoft.com/office/officeart/2005/8/layout/cycle2"/>
    <dgm:cxn modelId="{E6386BB1-2B68-4F0B-92A2-70147FF797ED}" type="presParOf" srcId="{8874886F-9129-48BC-8F63-EB1F1E47EF51}" destId="{284F07A6-5E9B-4759-88A2-0902E7B4209D}" srcOrd="2" destOrd="0" presId="urn:microsoft.com/office/officeart/2005/8/layout/cycle2"/>
    <dgm:cxn modelId="{ACE2B2CD-5118-499B-864F-285DEE3F3193}" type="presParOf" srcId="{8874886F-9129-48BC-8F63-EB1F1E47EF51}" destId="{7788AE04-3851-41E8-A6A6-C1CEB9B920AA}" srcOrd="3" destOrd="0" presId="urn:microsoft.com/office/officeart/2005/8/layout/cycle2"/>
    <dgm:cxn modelId="{073B692B-671C-4EFF-9DF0-FDC640FA9329}" type="presParOf" srcId="{7788AE04-3851-41E8-A6A6-C1CEB9B920AA}" destId="{37F84003-582F-4FA2-A476-60B1A40DAFD4}" srcOrd="0" destOrd="0" presId="urn:microsoft.com/office/officeart/2005/8/layout/cycle2"/>
    <dgm:cxn modelId="{1B7CE3DE-0023-4EF3-8D91-C7F81AA07263}" type="presParOf" srcId="{8874886F-9129-48BC-8F63-EB1F1E47EF51}" destId="{7EB93030-543B-4E07-B845-758C519404E4}" srcOrd="4" destOrd="0" presId="urn:microsoft.com/office/officeart/2005/8/layout/cycle2"/>
    <dgm:cxn modelId="{BDB4AE2F-D31F-4C55-8D72-C307CD6AF784}" type="presParOf" srcId="{8874886F-9129-48BC-8F63-EB1F1E47EF51}" destId="{32AD92CA-B486-4552-8A84-E954D0DAD672}" srcOrd="5" destOrd="0" presId="urn:microsoft.com/office/officeart/2005/8/layout/cycle2"/>
    <dgm:cxn modelId="{DA774F38-9220-45CC-877E-D9F4F5607B5F}" type="presParOf" srcId="{32AD92CA-B486-4552-8A84-E954D0DAD672}" destId="{816889D6-85D1-47E3-A121-8B03A13BFA1A}" srcOrd="0" destOrd="0" presId="urn:microsoft.com/office/officeart/2005/8/layout/cycle2"/>
    <dgm:cxn modelId="{ED97D55F-9350-43E4-8776-C9CEBD960EBA}" type="presParOf" srcId="{8874886F-9129-48BC-8F63-EB1F1E47EF51}" destId="{7EA95C5A-1C3F-4C5B-A8E5-29812CAC31E6}" srcOrd="6" destOrd="0" presId="urn:microsoft.com/office/officeart/2005/8/layout/cycle2"/>
    <dgm:cxn modelId="{115ADBD3-3F34-42B8-8451-F6F2D0C3FD02}" type="presParOf" srcId="{8874886F-9129-48BC-8F63-EB1F1E47EF51}" destId="{EF848400-F6CE-4728-93AE-CDFE205E519C}" srcOrd="7" destOrd="0" presId="urn:microsoft.com/office/officeart/2005/8/layout/cycle2"/>
    <dgm:cxn modelId="{05249668-5C07-4A3D-9AE2-26957EFCEDBA}" type="presParOf" srcId="{EF848400-F6CE-4728-93AE-CDFE205E519C}" destId="{3FDF1603-BD4C-4085-854A-F322CA645E31}" srcOrd="0" destOrd="0" presId="urn:microsoft.com/office/officeart/2005/8/layout/cycle2"/>
    <dgm:cxn modelId="{967DC68E-C7B5-42F0-9CE6-8BA5C4D9CD61}" type="presParOf" srcId="{8874886F-9129-48BC-8F63-EB1F1E47EF51}" destId="{ED84DA47-F381-4B2E-B622-BD13595CE785}" srcOrd="8" destOrd="0" presId="urn:microsoft.com/office/officeart/2005/8/layout/cycle2"/>
    <dgm:cxn modelId="{67F212D4-DF48-4E7B-BCDE-156090BF2D86}" type="presParOf" srcId="{8874886F-9129-48BC-8F63-EB1F1E47EF51}" destId="{81E43D97-2FB1-4ACE-B0D4-7ED72B04DDC8}" srcOrd="9" destOrd="0" presId="urn:microsoft.com/office/officeart/2005/8/layout/cycle2"/>
    <dgm:cxn modelId="{A4865AF3-5522-4E8F-BBDF-D38A4FD0BAB1}" type="presParOf" srcId="{81E43D97-2FB1-4ACE-B0D4-7ED72B04DDC8}" destId="{DF2515F5-8328-4517-97C0-1286FB88A093}" srcOrd="0" destOrd="0" presId="urn:microsoft.com/office/officeart/2005/8/layout/cycle2"/>
    <dgm:cxn modelId="{7663DC31-F3C1-487E-969A-347F6EE3D152}" type="presParOf" srcId="{8874886F-9129-48BC-8F63-EB1F1E47EF51}" destId="{9274BFD4-2922-478B-9F56-8226A6F1F879}" srcOrd="10" destOrd="0" presId="urn:microsoft.com/office/officeart/2005/8/layout/cycle2"/>
    <dgm:cxn modelId="{9B6EFB11-D478-4705-AA3E-4B2B86EDEC49}" type="presParOf" srcId="{8874886F-9129-48BC-8F63-EB1F1E47EF51}" destId="{CF283A2F-4EAD-474A-A282-A49FC1FE154E}" srcOrd="11" destOrd="0" presId="urn:microsoft.com/office/officeart/2005/8/layout/cycle2"/>
    <dgm:cxn modelId="{07D498DC-405F-4610-BA15-1ABCCDF11470}" type="presParOf" srcId="{CF283A2F-4EAD-474A-A282-A49FC1FE154E}" destId="{8D049E48-55F7-44AE-A4E0-12573725700D}" srcOrd="0" destOrd="0" presId="urn:microsoft.com/office/officeart/2005/8/layout/cycle2"/>
    <dgm:cxn modelId="{4C3E7F33-B3AC-4BF1-A7B6-F42AB0EA7580}" type="presParOf" srcId="{8874886F-9129-48BC-8F63-EB1F1E47EF51}" destId="{F6F3CE75-176E-4D70-9BFA-2A927BAD3DFB}" srcOrd="12" destOrd="0" presId="urn:microsoft.com/office/officeart/2005/8/layout/cycle2"/>
    <dgm:cxn modelId="{7170B348-8AC0-46B5-92C7-15A68DADE082}" type="presParOf" srcId="{8874886F-9129-48BC-8F63-EB1F1E47EF51}" destId="{13AFEDFA-2FB4-49FC-A4D2-DDE74BB5EAFD}" srcOrd="13" destOrd="0" presId="urn:microsoft.com/office/officeart/2005/8/layout/cycle2"/>
    <dgm:cxn modelId="{6F04945C-095D-4F15-8B73-18A66074BAD2}" type="presParOf" srcId="{13AFEDFA-2FB4-49FC-A4D2-DDE74BB5EAFD}" destId="{870EF31C-3FCB-4CAF-906D-E22B30FC3A71}" srcOrd="0" destOrd="0" presId="urn:microsoft.com/office/officeart/2005/8/layout/cycle2"/>
    <dgm:cxn modelId="{47E0A795-8F61-4505-AF94-ED2CD4802778}" type="presParOf" srcId="{8874886F-9129-48BC-8F63-EB1F1E47EF51}" destId="{BEFF67D2-DD8B-4BE6-BE41-EBAE3570053E}" srcOrd="14" destOrd="0" presId="urn:microsoft.com/office/officeart/2005/8/layout/cycle2"/>
    <dgm:cxn modelId="{CD39BDC2-BF2F-4AAE-B131-509F92EFEF84}" type="presParOf" srcId="{8874886F-9129-48BC-8F63-EB1F1E47EF51}" destId="{D1DD0ED6-75E5-412D-ABBE-38F9D98DFCF4}" srcOrd="15" destOrd="0" presId="urn:microsoft.com/office/officeart/2005/8/layout/cycle2"/>
    <dgm:cxn modelId="{6FBC5570-DAF3-4F71-8776-DCE8074540CE}" type="presParOf" srcId="{D1DD0ED6-75E5-412D-ABBE-38F9D98DFCF4}" destId="{8C872288-8202-47D6-949F-69BF53894B90}" srcOrd="0" destOrd="0" presId="urn:microsoft.com/office/officeart/2005/8/layout/cycle2"/>
    <dgm:cxn modelId="{9230D3F4-001C-40B9-BFB2-C45CB0CEAAAC}" type="presParOf" srcId="{8874886F-9129-48BC-8F63-EB1F1E47EF51}" destId="{D6732CC0-27EC-470B-9AE2-DB44C76018ED}" srcOrd="16" destOrd="0" presId="urn:microsoft.com/office/officeart/2005/8/layout/cycle2"/>
    <dgm:cxn modelId="{12577CE9-8600-4335-912B-5F5AB86FAE73}" type="presParOf" srcId="{8874886F-9129-48BC-8F63-EB1F1E47EF51}" destId="{096EF7DB-DBC8-4FB2-844F-AFD86734F5CD}" srcOrd="17" destOrd="0" presId="urn:microsoft.com/office/officeart/2005/8/layout/cycle2"/>
    <dgm:cxn modelId="{9F33B00C-B1C4-4988-BB96-6FEF828F1742}" type="presParOf" srcId="{096EF7DB-DBC8-4FB2-844F-AFD86734F5CD}" destId="{2792EBFB-F55B-4BC8-8B71-EEDC71236672}" srcOrd="0" destOrd="0" presId="urn:microsoft.com/office/officeart/2005/8/layout/cycle2"/>
  </dgm:cxnLst>
  <dgm:bg>
    <a:gradFill flip="none" rotWithShape="1">
      <a:gsLst>
        <a:gs pos="0">
          <a:srgbClr val="4347E7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shap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C72D-C2A8-4236-9819-7456272C3835}" type="datetimeFigureOut">
              <a:rPr lang="fr-BE" smtClean="0"/>
              <a:pPr/>
              <a:t>28/02/2011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08EF-110C-4E65-A23E-C59B3AF590A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183492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BED0B5-D485-47CB-A1D5-EB2D9C25077F}" type="datetimeFigureOut">
              <a:rPr lang="fr-FR"/>
              <a:pPr>
                <a:defRPr/>
              </a:pPr>
              <a:t>28/02/2011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3893E4-6F91-4580-B1FA-C36224610A8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226287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8538" y="728663"/>
            <a:ext cx="4860925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9263B-6710-408A-A0DB-66A81E8A25DD}" type="slidenum">
              <a:rPr lang="en-GB"/>
              <a:pPr/>
              <a:t>16</a:t>
            </a:fld>
            <a:endParaRPr lang="en-GB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150CA-25CF-4645-BBE6-719F5E78CC42}" type="slidenum">
              <a:rPr lang="en-GB"/>
              <a:pPr/>
              <a:t>17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36313-9671-4B2A-9F87-A278142C4DE7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36313-9671-4B2A-9F87-A278142C4DE7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36313-9671-4B2A-9F87-A278142C4DE7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A01A6-0767-44FD-8147-998EEB325A9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EFA was founded 1991 to give a voice people with allergy and respiratory diseases at European level.</a:t>
            </a:r>
          </a:p>
          <a:p>
            <a:pPr eaLnBrk="1" hangingPunct="1"/>
            <a:r>
              <a:rPr lang="en-US" smtClean="0"/>
              <a:t>We currently have 34 member organisations in 20 countries, who have over half a million patients and carers as members.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986DA-C787-4EBE-911B-AD7A6C4AFACF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7DFB-150A-4C1D-9176-A38D7AFC6F51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73632-AED4-4F83-9ECA-BB219BDDECCD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71D4D-E5A9-4B5E-8C05-9925C9AA2168}" type="slidenum">
              <a:rPr lang="en-GB"/>
              <a:pPr/>
              <a:t>2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B16F-DA91-42ED-BFF1-1A4DFBDDC828}" type="slidenum">
              <a:rPr lang="en-GB"/>
              <a:pPr/>
              <a:t>3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71D4D-E5A9-4B5E-8C05-9925C9AA2168}" type="slidenum">
              <a:rPr lang="en-GB"/>
              <a:pPr/>
              <a:t>4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1ED39-6006-4944-A4F4-47A6072CD87F}" type="slidenum">
              <a:rPr lang="en-GB"/>
              <a:pPr/>
              <a:t>11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ACAB-19A8-459F-97BF-0C08F00F2CF5}" type="slidenum">
              <a:rPr lang="en-GB"/>
              <a:pPr/>
              <a:t>12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9FA58-2D3C-4F6F-8B83-56821109990C}" type="slidenum">
              <a:rPr lang="en-GB"/>
              <a:pPr/>
              <a:t>13</a:t>
            </a:fld>
            <a:endParaRPr lang="en-GB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Side-effects are another thing – for some people with atopic eczema their skin will permanently loose its protective barriers due to the use of cortisone creams and they will have a permanent flare up.</a:t>
            </a:r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530B0-A774-41C9-B191-FED699D5036F}" type="slidenum">
              <a:rPr lang="en-GB"/>
              <a:pPr/>
              <a:t>14</a:t>
            </a:fld>
            <a:endParaRPr lang="en-GB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F8BCA-3FB4-4EE2-A379-1CC891F88724}" type="slidenum">
              <a:rPr lang="en-GB"/>
              <a:pPr/>
              <a:t>15</a:t>
            </a:fld>
            <a:endParaRPr lang="en-GB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4EF5-0737-4F5E-B747-AF9342AD09DC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110F-7DD4-4147-BBB7-CF9CD5DB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3713-C39B-42AA-AF9D-2936BA38FFBA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15D6-BE78-487B-BB32-BB3516122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B0A2-B9AF-4C5B-84D8-80E1AC0D4F20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C48D-0CFF-45E0-9BB8-244DB9EC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0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BA2A6D-6DF5-4361-9389-03650FF703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52601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FE0A-9ACB-471D-B736-535A5A531A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BB8A-D107-44C2-AEF4-72C4B83F26E7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9B57-788D-47BF-A690-9CD1EEE5A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8B8B-ADE4-4D8A-83A2-1FD3E41FF454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F293-559F-4D3A-80FB-F52C5FD59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F38A-92EB-421A-8323-5811D3445439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8E79-1CEB-495B-9C38-EF6FBEB5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17F7-58B0-4DF9-A3B8-CD4C4678C4FF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0EB3-9356-41D6-B8EC-3537C8878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0084-097D-490D-B3ED-20C898146303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FBB1-C2F5-4CDB-A60F-3A8F394B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CEA3-AD75-432D-BB76-6B2F7895BC38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F0B7-777C-41F1-BF0D-0EF4D96F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FD47-A6F7-4554-80DA-9E15ACBAB067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E1BB-5327-478C-8386-3BDD1720B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DF74-F07F-4E09-9231-C329AA2C3522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19D5-D1AE-40DA-837D-A71920BB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291313-750B-4CF5-AB84-5950FE6CC4C3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62ADF-E3EF-4ED6-835B-4D6E267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ane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ergia.fi/index.phtml?s=7" TargetMode="External"/><Relationship Id="rId13" Type="http://schemas.openxmlformats.org/officeDocument/2006/relationships/image" Target="../media/image23.gif"/><Relationship Id="rId18" Type="http://schemas.openxmlformats.org/officeDocument/2006/relationships/hyperlink" Target="http://www.allergyuk.org/prod_intro.aspx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astmaoallergiforbundet.se/RekProdukter.aspx" TargetMode="External"/><Relationship Id="rId17" Type="http://schemas.openxmlformats.org/officeDocument/2006/relationships/image" Target="../media/image26.gif"/><Relationship Id="rId2" Type="http://schemas.openxmlformats.org/officeDocument/2006/relationships/image" Target="../media/image17.jpeg"/><Relationship Id="rId16" Type="http://schemas.openxmlformats.org/officeDocument/2006/relationships/image" Target="../media/image25.gif"/><Relationship Id="rId20" Type="http://schemas.openxmlformats.org/officeDocument/2006/relationships/hyperlink" Target="http://www.asthma.org.uk/how_we_help/allergy_friendly_product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nhverdag.astma-allergi.dk/deklarationer" TargetMode="External"/><Relationship Id="rId11" Type="http://schemas.openxmlformats.org/officeDocument/2006/relationships/image" Target="../media/image22.gif"/><Relationship Id="rId5" Type="http://schemas.openxmlformats.org/officeDocument/2006/relationships/image" Target="../media/image19.jpeg"/><Relationship Id="rId15" Type="http://schemas.openxmlformats.org/officeDocument/2006/relationships/image" Target="../media/image24.gif"/><Relationship Id="rId10" Type="http://schemas.openxmlformats.org/officeDocument/2006/relationships/hyperlink" Target="http://www.naaf.no/no/Tjenester/produktguiden/" TargetMode="External"/><Relationship Id="rId19" Type="http://schemas.openxmlformats.org/officeDocument/2006/relationships/image" Target="../media/image27.jpeg"/><Relationship Id="rId4" Type="http://schemas.openxmlformats.org/officeDocument/2006/relationships/hyperlink" Target="http://allergies.afpral.fr/partenaires/agrement-afpral/42-agrements-produits-afpral.html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://www.service-allergie-suisse.ch/index.cfm?parents_id=99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metiikka-allergia.fi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smetiikka-allergia.fi/" TargetMode="Externa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extranet-medall-fp7.eu/dissemination/photos/iStock_000000848723Medium-sneeze.jpg/image_view_fullscre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hantedlearning.com/geography/europ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111/j.1600-0536.1994.tb00692.x/abstrac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doi/10.1111/j.1525-1470.2010.01213.x/ful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470025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>
            <a:normAutofit fontScale="90000"/>
          </a:bodyPr>
          <a:lstStyle/>
          <a:p>
            <a:r>
              <a:rPr lang="en-GB" sz="5400" noProof="0" smtClean="0"/>
              <a:t>Living with skin allergy</a:t>
            </a:r>
            <a:br>
              <a:rPr lang="en-GB" sz="5400" noProof="0" smtClean="0"/>
            </a:br>
            <a:r>
              <a:rPr lang="en-GB" sz="5400" i="1" noProof="0" smtClean="0"/>
              <a:t>patient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98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000" noProof="0" dirty="0" smtClean="0">
                <a:solidFill>
                  <a:srgbClr val="898989"/>
                </a:solidFill>
              </a:rPr>
              <a:t>Susanna Palkonen, Executive Officer, EFA</a:t>
            </a:r>
          </a:p>
          <a:p>
            <a:pPr>
              <a:lnSpc>
                <a:spcPct val="80000"/>
              </a:lnSpc>
            </a:pPr>
            <a:r>
              <a:rPr lang="en-GB" sz="3000" noProof="0" dirty="0" smtClean="0">
                <a:solidFill>
                  <a:srgbClr val="898989"/>
                </a:solidFill>
              </a:rPr>
              <a:t>Bernd Arents, </a:t>
            </a:r>
            <a:r>
              <a:rPr lang="en-GB" sz="2800" noProof="0" dirty="0" smtClean="0"/>
              <a:t>President, Dutch Association for People with Atopic Dermatitis</a:t>
            </a:r>
            <a:endParaRPr lang="en-GB" sz="3000" noProof="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000" noProof="0" dirty="0" smtClean="0">
                <a:solidFill>
                  <a:srgbClr val="898989"/>
                </a:solidFill>
                <a:hlinkClick r:id="rId3"/>
              </a:rPr>
              <a:t>www.efanet.org</a:t>
            </a:r>
            <a:r>
              <a:rPr lang="en-GB" sz="3000" noProof="0" dirty="0" smtClean="0">
                <a:solidFill>
                  <a:srgbClr val="898989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endParaRPr lang="en-GB" sz="3000" noProof="0" dirty="0" smtClean="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246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98989"/>
                </a:solidFill>
              </a:rPr>
              <a:t>9 February 2011 WS Skin Allergies &amp; Research Needs DG SANCO Brussels</a:t>
            </a:r>
          </a:p>
          <a:p>
            <a:endParaRPr lang="fr-BE" dirty="0"/>
          </a:p>
        </p:txBody>
      </p:sp>
      <p:pic>
        <p:nvPicPr>
          <p:cNvPr id="7" name="Picture 6" descr="EF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298445" cy="11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3481388"/>
            <a:ext cx="95250" cy="85725"/>
          </a:xfrm>
          <a:prstGeom prst="rect">
            <a:avLst/>
          </a:prstGeom>
          <a:noFill/>
        </p:spPr>
      </p:pic>
      <p:pic>
        <p:nvPicPr>
          <p:cNvPr id="1036" name="Picture 12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3208338"/>
            <a:ext cx="95250" cy="85725"/>
          </a:xfrm>
          <a:prstGeom prst="rect">
            <a:avLst/>
          </a:prstGeom>
          <a:noFill/>
        </p:spPr>
      </p:pic>
      <p:pic>
        <p:nvPicPr>
          <p:cNvPr id="1037" name="Picture 13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2935288"/>
            <a:ext cx="95250" cy="85725"/>
          </a:xfrm>
          <a:prstGeom prst="rect">
            <a:avLst/>
          </a:prstGeom>
          <a:noFill/>
        </p:spPr>
      </p:pic>
      <p:pic>
        <p:nvPicPr>
          <p:cNvPr id="1038" name="Picture 14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2662238"/>
            <a:ext cx="95250" cy="85725"/>
          </a:xfrm>
          <a:prstGeom prst="rect">
            <a:avLst/>
          </a:prstGeom>
          <a:noFill/>
        </p:spPr>
      </p:pic>
      <p:pic>
        <p:nvPicPr>
          <p:cNvPr id="1039" name="Picture 15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2389188"/>
            <a:ext cx="95250" cy="85725"/>
          </a:xfrm>
          <a:prstGeom prst="rect">
            <a:avLst/>
          </a:prstGeom>
          <a:noFill/>
        </p:spPr>
      </p:pic>
      <p:pic>
        <p:nvPicPr>
          <p:cNvPr id="1040" name="Picture 16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2116138"/>
            <a:ext cx="95250" cy="85725"/>
          </a:xfrm>
          <a:prstGeom prst="rect">
            <a:avLst/>
          </a:prstGeom>
          <a:noFill/>
        </p:spPr>
      </p:pic>
      <p:pic>
        <p:nvPicPr>
          <p:cNvPr id="1041" name="Picture 17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1843088"/>
            <a:ext cx="95250" cy="85725"/>
          </a:xfrm>
          <a:prstGeom prst="rect">
            <a:avLst/>
          </a:prstGeom>
          <a:noFill/>
        </p:spPr>
      </p:pic>
      <p:pic>
        <p:nvPicPr>
          <p:cNvPr id="1042" name="Picture 18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1570038"/>
            <a:ext cx="95250" cy="85725"/>
          </a:xfrm>
          <a:prstGeom prst="rect">
            <a:avLst/>
          </a:prstGeom>
          <a:noFill/>
        </p:spPr>
      </p:pic>
      <p:pic>
        <p:nvPicPr>
          <p:cNvPr id="1043" name="Picture 19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1296988"/>
            <a:ext cx="95250" cy="85725"/>
          </a:xfrm>
          <a:prstGeom prst="rect">
            <a:avLst/>
          </a:prstGeom>
          <a:noFill/>
        </p:spPr>
      </p:pic>
      <p:pic>
        <p:nvPicPr>
          <p:cNvPr id="1044" name="Picture 20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1023938"/>
            <a:ext cx="95250" cy="85725"/>
          </a:xfrm>
          <a:prstGeom prst="rect">
            <a:avLst/>
          </a:prstGeom>
          <a:noFill/>
        </p:spPr>
      </p:pic>
      <p:pic>
        <p:nvPicPr>
          <p:cNvPr id="1045" name="Picture 21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750888"/>
            <a:ext cx="95250" cy="85725"/>
          </a:xfrm>
          <a:prstGeom prst="rect">
            <a:avLst/>
          </a:prstGeom>
          <a:noFill/>
        </p:spPr>
      </p:pic>
      <p:pic>
        <p:nvPicPr>
          <p:cNvPr id="1046" name="Picture 22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477838"/>
            <a:ext cx="95250" cy="85725"/>
          </a:xfrm>
          <a:prstGeom prst="rect">
            <a:avLst/>
          </a:prstGeom>
          <a:noFill/>
        </p:spPr>
      </p:pic>
      <p:pic>
        <p:nvPicPr>
          <p:cNvPr id="1047" name="Picture 23" descr="http://www.allergia.fi/images/blue_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-204788"/>
            <a:ext cx="95250" cy="85725"/>
          </a:xfrm>
          <a:prstGeom prst="rect">
            <a:avLst/>
          </a:prstGeom>
          <a:noFill/>
        </p:spPr>
      </p:pic>
      <p:pic>
        <p:nvPicPr>
          <p:cNvPr id="42" name="Picture 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838200"/>
            <a:ext cx="9906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2514600"/>
            <a:ext cx="2963568" cy="369332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BE" dirty="0" err="1" smtClean="0">
                <a:latin typeface="+mn-lt"/>
              </a:rPr>
              <a:t>Cleaning</a:t>
            </a:r>
            <a:r>
              <a:rPr lang="fr-BE" dirty="0" smtClean="0">
                <a:latin typeface="+mn-lt"/>
              </a:rPr>
              <a:t> spray causes </a:t>
            </a:r>
            <a:r>
              <a:rPr lang="fr-BE" dirty="0" err="1" smtClean="0">
                <a:latin typeface="+mn-lt"/>
              </a:rPr>
              <a:t>asthma</a:t>
            </a:r>
            <a:endParaRPr lang="fr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1050" y="1700213"/>
            <a:ext cx="4495800" cy="4514850"/>
            <a:chOff x="1824" y="633"/>
            <a:chExt cx="2834" cy="2849"/>
          </a:xfrm>
        </p:grpSpPr>
        <p:sp>
          <p:nvSpPr>
            <p:cNvPr id="33690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3690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3690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3690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0" y="0"/>
            <a:ext cx="8964613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r>
              <a:rPr lang="fr-BE"/>
              <a:t>                                                                                                                                 </a:t>
            </a:r>
            <a:endParaRPr lang="en-GB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noProof="0" smtClean="0"/>
              <a:t>Putting the pieces together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>
                <a:solidFill>
                  <a:srgbClr val="000099"/>
                </a:solidFill>
              </a:rPr>
              <a:t>Effective and simple therapies…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2565" name="Picture 5" descr="eczema Medical - Cartoon image for proofing use only, unauthorised reproduction prohibit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92150"/>
            <a:ext cx="7658100" cy="5800725"/>
          </a:xfrm>
          <a:prstGeom prst="rect">
            <a:avLst/>
          </a:prstGeom>
          <a:noFill/>
        </p:spPr>
      </p:pic>
      <p:pic>
        <p:nvPicPr>
          <p:cNvPr id="322567" name="Picture 7" descr="MCj02994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88913"/>
            <a:ext cx="1827213" cy="1820862"/>
          </a:xfrm>
          <a:prstGeom prst="rect">
            <a:avLst/>
          </a:prstGeom>
          <a:noFill/>
        </p:spPr>
      </p:pic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7812088" y="836613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4000" b="1"/>
              <a:t>1.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pic>
        <p:nvPicPr>
          <p:cNvPr id="291843" name="Picture 3" descr="jfa1084l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88913"/>
            <a:ext cx="7862887" cy="6499225"/>
          </a:xfrm>
          <a:noFill/>
          <a:ln/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>
                <a:solidFill>
                  <a:srgbClr val="000099"/>
                </a:solidFill>
              </a:rPr>
              <a:t>… with little or not serious side-effects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pic>
        <p:nvPicPr>
          <p:cNvPr id="297989" name="Picture 5" descr="mban1128l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60350"/>
            <a:ext cx="5913438" cy="7229475"/>
          </a:xfrm>
          <a:noFill/>
          <a:ln/>
        </p:spPr>
      </p:pic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99"/>
                </a:solidFill>
              </a:rPr>
              <a:t>Treating health care professional should have knowledge on allergic diseases; eczema is many times the first manifestation and other allergic diseases such as asthma may follow…</a:t>
            </a:r>
          </a:p>
        </p:txBody>
      </p:sp>
      <p:pic>
        <p:nvPicPr>
          <p:cNvPr id="297993" name="Picture 9" descr="MCj02994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1827213" cy="1820862"/>
          </a:xfrm>
          <a:prstGeom prst="rect">
            <a:avLst/>
          </a:prstGeom>
          <a:noFill/>
        </p:spPr>
      </p:pic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792163" y="2205038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4000" b="1"/>
              <a:t>2.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sp>
        <p:nvSpPr>
          <p:cNvPr id="326659" name="Rectangle 3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6660" name="Picture 4" descr="quality of life Medical - Cartoon image for proofing use only, unauthorised reproduction prohibit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6250"/>
            <a:ext cx="7208837" cy="6794500"/>
          </a:xfrm>
          <a:prstGeom prst="rect">
            <a:avLst/>
          </a:prstGeom>
          <a:noFill/>
        </p:spPr>
      </p:pic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99"/>
                </a:solidFill>
              </a:rPr>
              <a:t>… Strengthen allergology and multidisciplinary collaboration in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pic>
        <p:nvPicPr>
          <p:cNvPr id="324611" name="Picture 3" descr="vsh0476l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0"/>
            <a:ext cx="7291388" cy="7204075"/>
          </a:xfrm>
          <a:noFill/>
          <a:ln/>
        </p:spPr>
      </p:pic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99"/>
                </a:solidFill>
              </a:rPr>
              <a:t>Regulations and information both European and national level on chemicals and other irritants in products, food labelling and our indoor &amp; outdoor environment.</a:t>
            </a:r>
          </a:p>
        </p:txBody>
      </p:sp>
      <p:pic>
        <p:nvPicPr>
          <p:cNvPr id="324614" name="Picture 6" descr="MCj02994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341438"/>
            <a:ext cx="1827212" cy="1820862"/>
          </a:xfrm>
          <a:prstGeom prst="rect">
            <a:avLst/>
          </a:prstGeom>
          <a:noFill/>
        </p:spPr>
      </p:pic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900113" y="1989138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4000" b="1"/>
              <a:t>3.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99"/>
                </a:solidFill>
              </a:rPr>
              <a:t>Access to patient education which focuses on living and taking care – not only medication - 5-15 minutes with the doctor will not be enough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316421" name="Picture 5" descr="patient education Medical - Cartoon image for proofing use only, unauthorised reproduction prohibit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25538"/>
            <a:ext cx="6950075" cy="5421312"/>
          </a:xfrm>
          <a:prstGeom prst="rect">
            <a:avLst/>
          </a:prstGeom>
          <a:noFill/>
        </p:spPr>
      </p:pic>
      <p:pic>
        <p:nvPicPr>
          <p:cNvPr id="316423" name="Picture 7" descr="MCj02994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1827213" cy="1820862"/>
          </a:xfrm>
          <a:prstGeom prst="rect">
            <a:avLst/>
          </a:prstGeom>
          <a:noFill/>
        </p:spPr>
      </p:pic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792163" y="1916113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4000" b="1"/>
              <a:t>4.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/>
            <a:endParaRPr lang="fr-BE" sz="2000" dirty="0" smtClean="0">
              <a:latin typeface="+mj-lt"/>
            </a:endParaRPr>
          </a:p>
          <a:p>
            <a:pPr lvl="0" algn="ctr"/>
            <a:r>
              <a:rPr lang="cs-CZ" sz="2400" dirty="0" smtClean="0">
                <a:latin typeface="+mj-lt"/>
              </a:rPr>
              <a:t>E</a:t>
            </a:r>
            <a:r>
              <a:rPr lang="fr-BE" sz="2400" dirty="0" smtClean="0">
                <a:latin typeface="+mj-lt"/>
              </a:rPr>
              <a:t>FA </a:t>
            </a:r>
            <a:r>
              <a:rPr lang="fr-BE" sz="2400" dirty="0" err="1" smtClean="0">
                <a:latin typeface="+mj-lt"/>
              </a:rPr>
              <a:t>member</a:t>
            </a:r>
            <a:r>
              <a:rPr lang="fr-BE" sz="2400" dirty="0" smtClean="0">
                <a:latin typeface="+mj-lt"/>
              </a:rPr>
              <a:t> </a:t>
            </a:r>
            <a:r>
              <a:rPr lang="fr-BE" sz="2400" dirty="0" err="1" smtClean="0">
                <a:latin typeface="+mj-lt"/>
              </a:rPr>
              <a:t>labeling</a:t>
            </a:r>
            <a:r>
              <a:rPr lang="fr-BE" sz="2400" dirty="0" smtClean="0">
                <a:latin typeface="+mj-lt"/>
              </a:rPr>
              <a:t> </a:t>
            </a:r>
            <a:r>
              <a:rPr lang="fr-BE" sz="2400" dirty="0" err="1" smtClean="0">
                <a:latin typeface="+mj-lt"/>
              </a:rPr>
              <a:t>schemes</a:t>
            </a:r>
            <a:r>
              <a:rPr lang="fr-BE" sz="2400" dirty="0" smtClean="0">
                <a:latin typeface="+mj-lt"/>
              </a:rPr>
              <a:t> for </a:t>
            </a:r>
            <a:r>
              <a:rPr lang="fr-BE" sz="2400" dirty="0" err="1" smtClean="0">
                <a:latin typeface="+mj-lt"/>
              </a:rPr>
              <a:t>products</a:t>
            </a:r>
            <a:r>
              <a:rPr lang="fr-BE" sz="2400" dirty="0" smtClean="0">
                <a:latin typeface="+mj-lt"/>
              </a:rPr>
              <a:t>  ‘</a:t>
            </a:r>
            <a:r>
              <a:rPr lang="fr-BE" sz="2400" i="1" dirty="0" err="1" smtClean="0">
                <a:latin typeface="+mj-lt"/>
              </a:rPr>
              <a:t>safe</a:t>
            </a:r>
            <a:r>
              <a:rPr lang="fr-BE" sz="2400" i="1" dirty="0" smtClean="0">
                <a:latin typeface="+mj-lt"/>
              </a:rPr>
              <a:t> for </a:t>
            </a:r>
            <a:r>
              <a:rPr lang="fr-BE" sz="2400" i="1" dirty="0" err="1" smtClean="0">
                <a:latin typeface="+mj-lt"/>
              </a:rPr>
              <a:t>most</a:t>
            </a:r>
            <a:r>
              <a:rPr lang="fr-BE" sz="2400" i="1" dirty="0" smtClean="0">
                <a:latin typeface="+mj-lt"/>
              </a:rPr>
              <a:t> people </a:t>
            </a:r>
            <a:r>
              <a:rPr lang="fr-BE" sz="2400" i="1" dirty="0" err="1" smtClean="0">
                <a:latin typeface="+mj-lt"/>
              </a:rPr>
              <a:t>with</a:t>
            </a:r>
            <a:r>
              <a:rPr lang="fr-BE" sz="2400" i="1" dirty="0" smtClean="0">
                <a:latin typeface="+mj-lt"/>
              </a:rPr>
              <a:t> </a:t>
            </a:r>
            <a:r>
              <a:rPr lang="fr-BE" sz="2400" i="1" dirty="0" err="1" smtClean="0">
                <a:latin typeface="+mj-lt"/>
              </a:rPr>
              <a:t>allergy</a:t>
            </a:r>
            <a:r>
              <a:rPr lang="fr-BE" sz="2400" i="1" dirty="0" smtClean="0">
                <a:latin typeface="+mj-lt"/>
              </a:rPr>
              <a:t>/</a:t>
            </a:r>
            <a:r>
              <a:rPr lang="fr-BE" sz="2400" i="1" dirty="0" err="1" smtClean="0">
                <a:latin typeface="+mj-lt"/>
              </a:rPr>
              <a:t>asthma</a:t>
            </a:r>
            <a:r>
              <a:rPr lang="fr-BE" sz="2400" dirty="0" smtClean="0">
                <a:latin typeface="+mj-lt"/>
              </a:rPr>
              <a:t>’</a:t>
            </a:r>
          </a:p>
          <a:p>
            <a:pPr lvl="0" algn="ctr"/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istingué par l'afp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2386421" cy="792000"/>
          </a:xfrm>
          <a:prstGeom prst="rect">
            <a:avLst/>
          </a:prstGeom>
          <a:noFill/>
        </p:spPr>
      </p:pic>
      <p:pic>
        <p:nvPicPr>
          <p:cNvPr id="1028" name="Picture 4" descr="recommandé par l'afp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"/>
            <a:ext cx="2309020" cy="100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533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+mn-lt"/>
                <a:hlinkClick r:id="rId4"/>
              </a:rPr>
              <a:t>http://allergies.afpral.fr/partenaires/agrement-afpral/42-agrements-produits-afpral.html</a:t>
            </a:r>
            <a:endParaRPr lang="fr-BE" sz="1400" dirty="0" smtClean="0">
              <a:latin typeface="+mn-lt"/>
            </a:endParaRPr>
          </a:p>
          <a:p>
            <a:endParaRPr lang="fr-BE" sz="1200" dirty="0"/>
          </a:p>
        </p:txBody>
      </p:sp>
      <p:pic>
        <p:nvPicPr>
          <p:cNvPr id="1030" name="Picture 6" descr="http://dinhverdag.astma-allergi.dk/image/image_gallery?img_id=255227&amp;t=12906083018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3024000" cy="86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4953000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+mn-lt"/>
                <a:hlinkClick r:id="rId6"/>
              </a:rPr>
              <a:t>http://dinhverdag.astma-allergi.dk/deklarationer</a:t>
            </a:r>
            <a:endParaRPr lang="fr-BE" sz="1400" dirty="0" smtClean="0">
              <a:latin typeface="+mn-lt"/>
            </a:endParaRPr>
          </a:p>
          <a:p>
            <a:endParaRPr lang="fr-BE" sz="1200" dirty="0"/>
          </a:p>
        </p:txBody>
      </p:sp>
      <p:pic>
        <p:nvPicPr>
          <p:cNvPr id="1032" name="Picture 8" descr="Allergiatunn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676400"/>
            <a:ext cx="1143000" cy="8572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00200" y="1828800"/>
            <a:ext cx="28387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>
                <a:latin typeface="+mn-lt"/>
                <a:hlinkClick r:id="rId8"/>
              </a:rPr>
              <a:t>http://www.allergia.fi/index.phtml?s=7</a:t>
            </a:r>
            <a:endParaRPr lang="fr-BE" sz="1300" dirty="0" smtClean="0">
              <a:latin typeface="+mn-lt"/>
            </a:endParaRPr>
          </a:p>
          <a:p>
            <a:endParaRPr lang="fr-BE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+mj-lt"/>
              </a:rPr>
              <a:t>Detergents</a:t>
            </a:r>
            <a:r>
              <a:rPr lang="fr-BE" dirty="0" smtClean="0">
                <a:latin typeface="+mj-lt"/>
              </a:rPr>
              <a:t>, construction </a:t>
            </a:r>
            <a:r>
              <a:rPr lang="fr-BE" dirty="0" err="1" smtClean="0">
                <a:latin typeface="+mj-lt"/>
              </a:rPr>
              <a:t>products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cleaning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products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furnishing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diapers</a:t>
            </a:r>
            <a:r>
              <a:rPr lang="fr-BE" dirty="0" smtClean="0">
                <a:latin typeface="+mj-lt"/>
              </a:rPr>
              <a:t>/</a:t>
            </a:r>
            <a:r>
              <a:rPr lang="fr-BE" dirty="0" err="1" smtClean="0">
                <a:latin typeface="+mj-lt"/>
              </a:rPr>
              <a:t>womens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toiletries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bed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clothes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bedding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hotels</a:t>
            </a:r>
            <a:r>
              <a:rPr lang="fr-BE" dirty="0" smtClean="0">
                <a:latin typeface="+mj-lt"/>
              </a:rPr>
              <a:t>, restaurants, contact </a:t>
            </a:r>
            <a:r>
              <a:rPr lang="fr-BE" dirty="0" err="1" smtClean="0">
                <a:latin typeface="+mj-lt"/>
              </a:rPr>
              <a:t>lens</a:t>
            </a:r>
            <a:r>
              <a:rPr lang="fr-BE" dirty="0" smtClean="0">
                <a:latin typeface="+mj-lt"/>
              </a:rPr>
              <a:t> solutions, </a:t>
            </a:r>
            <a:r>
              <a:rPr lang="fr-BE" dirty="0" err="1" smtClean="0">
                <a:latin typeface="+mj-lt"/>
              </a:rPr>
              <a:t>washing</a:t>
            </a:r>
            <a:r>
              <a:rPr lang="fr-BE" dirty="0" smtClean="0">
                <a:latin typeface="+mj-lt"/>
              </a:rPr>
              <a:t> and </a:t>
            </a:r>
            <a:r>
              <a:rPr lang="fr-BE" dirty="0" err="1" smtClean="0">
                <a:latin typeface="+mj-lt"/>
              </a:rPr>
              <a:t>cleaning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prodcuts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cosmetic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products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paints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carpets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ilmanvaihtolaitteet</a:t>
            </a:r>
            <a:r>
              <a:rPr lang="fr-BE" dirty="0" smtClean="0">
                <a:latin typeface="+mj-lt"/>
              </a:rPr>
              <a:t> , skin care, </a:t>
            </a:r>
            <a:r>
              <a:rPr lang="fr-BE" dirty="0" err="1" smtClean="0">
                <a:latin typeface="+mj-lt"/>
              </a:rPr>
              <a:t>hair</a:t>
            </a:r>
            <a:r>
              <a:rPr lang="fr-BE" dirty="0" smtClean="0">
                <a:latin typeface="+mj-lt"/>
              </a:rPr>
              <a:t> care, </a:t>
            </a:r>
            <a:r>
              <a:rPr lang="fr-BE" dirty="0" err="1" smtClean="0">
                <a:latin typeface="+mj-lt"/>
              </a:rPr>
              <a:t>ilmanpuhdistimet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food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products</a:t>
            </a:r>
            <a:r>
              <a:rPr lang="fr-BE" dirty="0" smtClean="0">
                <a:latin typeface="+mj-lt"/>
              </a:rPr>
              <a:t> and </a:t>
            </a:r>
            <a:r>
              <a:rPr lang="fr-BE" dirty="0" err="1" smtClean="0">
                <a:latin typeface="+mj-lt"/>
              </a:rPr>
              <a:t>sweets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sun</a:t>
            </a:r>
            <a:r>
              <a:rPr lang="fr-BE" dirty="0" smtClean="0">
                <a:latin typeface="+mj-lt"/>
              </a:rPr>
              <a:t> </a:t>
            </a:r>
            <a:r>
              <a:rPr lang="fr-BE" dirty="0" err="1" smtClean="0">
                <a:latin typeface="+mj-lt"/>
              </a:rPr>
              <a:t>screens</a:t>
            </a:r>
            <a:r>
              <a:rPr lang="fr-BE" dirty="0" smtClean="0">
                <a:latin typeface="+mj-lt"/>
              </a:rPr>
              <a:t>, </a:t>
            </a:r>
            <a:r>
              <a:rPr lang="fr-BE" dirty="0" err="1" smtClean="0">
                <a:latin typeface="+mj-lt"/>
              </a:rPr>
              <a:t>toys</a:t>
            </a:r>
            <a:r>
              <a:rPr lang="fr-BE" dirty="0" smtClean="0">
                <a:latin typeface="+mj-lt"/>
              </a:rPr>
              <a:t>…</a:t>
            </a:r>
            <a:endParaRPr lang="fr-BE" dirty="0">
              <a:latin typeface="+mj-lt"/>
            </a:endParaRPr>
          </a:p>
        </p:txBody>
      </p:sp>
      <p:pic>
        <p:nvPicPr>
          <p:cNvPr id="1062" name="Picture 38" descr="Til forsid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429000"/>
            <a:ext cx="2066925" cy="495301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667000" y="3429000"/>
            <a:ext cx="3647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latin typeface="+mj-lt"/>
                <a:hlinkClick r:id="rId10"/>
              </a:rPr>
              <a:t>http://</a:t>
            </a:r>
            <a:r>
              <a:rPr lang="fr-BE" sz="1300" dirty="0" smtClean="0">
                <a:latin typeface="+mj-lt"/>
                <a:hlinkClick r:id="rId10"/>
              </a:rPr>
              <a:t>www.naaf.no/no/Tjenester/produktguiden</a:t>
            </a:r>
            <a:r>
              <a:rPr lang="fr-BE" sz="1400" dirty="0" smtClean="0">
                <a:latin typeface="+mj-lt"/>
                <a:hlinkClick r:id="rId10"/>
              </a:rPr>
              <a:t>/</a:t>
            </a:r>
            <a:endParaRPr lang="fr-BE" sz="1400" dirty="0" smtClean="0">
              <a:latin typeface="+mj-lt"/>
            </a:endParaRPr>
          </a:p>
          <a:p>
            <a:endParaRPr lang="fr-BE" sz="1200" dirty="0"/>
          </a:p>
        </p:txBody>
      </p:sp>
      <p:pic>
        <p:nvPicPr>
          <p:cNvPr id="1064" name="Picture 40" descr="Rekommenderade produkter logga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657600" y="2209800"/>
            <a:ext cx="1227273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152400" y="2667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+mn-lt"/>
                <a:hlinkClick r:id="rId12"/>
              </a:rPr>
              <a:t>http://</a:t>
            </a:r>
            <a:r>
              <a:rPr lang="fr-BE" sz="1300" dirty="0" smtClean="0">
                <a:latin typeface="+mn-lt"/>
                <a:hlinkClick r:id="rId12"/>
              </a:rPr>
              <a:t>www.astmaoallergiforbundet.se/RekProdukter.aspx</a:t>
            </a:r>
            <a:endParaRPr lang="fr-BE" sz="1300" dirty="0" smtClean="0">
              <a:latin typeface="+mn-lt"/>
            </a:endParaRPr>
          </a:p>
          <a:p>
            <a:endParaRPr lang="fr-BE" sz="1200" dirty="0"/>
          </a:p>
        </p:txBody>
      </p:sp>
      <p:pic>
        <p:nvPicPr>
          <p:cNvPr id="1066" name="Picture 42" descr="http://www.ahaswiss.ch/Image/ahaswiss/logo/all_suisse_all_ani2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0200" y="1371600"/>
            <a:ext cx="1143000" cy="123190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6553200" y="1371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+mn-lt"/>
                <a:hlinkClick r:id="rId14"/>
              </a:rPr>
              <a:t>http://www.service-allergie-suisse.ch/index.cfm?parents_id=992</a:t>
            </a:r>
            <a:endParaRPr lang="fr-BE" sz="1400" dirty="0" smtClean="0">
              <a:latin typeface="+mn-lt"/>
            </a:endParaRPr>
          </a:p>
          <a:p>
            <a:endParaRPr lang="fr-BE" sz="1400" dirty="0"/>
          </a:p>
        </p:txBody>
      </p:sp>
      <p:pic>
        <p:nvPicPr>
          <p:cNvPr id="14338" name="Picture 2" descr="Seal of Approval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3200" y="2590800"/>
            <a:ext cx="952500" cy="952500"/>
          </a:xfrm>
          <a:prstGeom prst="rect">
            <a:avLst/>
          </a:prstGeom>
          <a:noFill/>
        </p:spPr>
      </p:pic>
      <p:pic>
        <p:nvPicPr>
          <p:cNvPr id="14340" name="Picture 4" descr="Consumer Award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0" y="2514600"/>
            <a:ext cx="1323975" cy="485775"/>
          </a:xfrm>
          <a:prstGeom prst="rect">
            <a:avLst/>
          </a:prstGeom>
          <a:noFill/>
        </p:spPr>
      </p:pic>
      <p:pic>
        <p:nvPicPr>
          <p:cNvPr id="14342" name="Picture 6" descr="Seal of Approval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00" y="3048000"/>
            <a:ext cx="1333500" cy="4857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248400" y="3657600"/>
            <a:ext cx="3084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00" dirty="0" smtClean="0">
                <a:latin typeface="+mn-lt"/>
                <a:hlinkClick r:id="rId18"/>
              </a:rPr>
              <a:t>http://www.allergyuk.org/prod_intro.aspx</a:t>
            </a:r>
            <a:endParaRPr lang="fr-BE" sz="1300" dirty="0" smtClean="0">
              <a:latin typeface="+mn-lt"/>
            </a:endParaRPr>
          </a:p>
          <a:p>
            <a:endParaRPr lang="fr-BE" sz="1600" dirty="0">
              <a:latin typeface="+mn-lt"/>
            </a:endParaRPr>
          </a:p>
        </p:txBody>
      </p:sp>
      <p:pic>
        <p:nvPicPr>
          <p:cNvPr id="14344" name="Picture 8" descr="Allergy Standards Certification Mar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38600" y="3810000"/>
            <a:ext cx="1377000" cy="1836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486400" y="4114800"/>
            <a:ext cx="3505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dirty="0" smtClean="0">
                <a:latin typeface="+mn-lt"/>
                <a:hlinkClick r:id="rId20"/>
              </a:rPr>
              <a:t>http://www.asthma.org.uk/how_we_help/allergy_friendly_products/index.html</a:t>
            </a:r>
            <a:endParaRPr lang="fr-BE" sz="1300" dirty="0" smtClean="0">
              <a:latin typeface="+mn-lt"/>
            </a:endParaRPr>
          </a:p>
          <a:p>
            <a:endParaRPr lang="fr-BE" sz="13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5" name="Picture 2" descr="Helsingin Allergia- ja Astmayhdisty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2819400" cy="44767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0" y="3810000"/>
            <a:ext cx="5486400" cy="2133599"/>
          </a:xfrm>
          <a:solidFill>
            <a:schemeClr val="bg1"/>
          </a:solidFill>
        </p:spPr>
        <p:txBody>
          <a:bodyPr/>
          <a:lstStyle/>
          <a:p>
            <a:r>
              <a:rPr lang="en-GB" sz="2000" noProof="0" smtClean="0"/>
              <a:t>Advice and help for people with contact allergy </a:t>
            </a:r>
            <a:br>
              <a:rPr lang="en-GB" sz="2000" noProof="0" smtClean="0"/>
            </a:br>
            <a:r>
              <a:rPr lang="en-GB" sz="2000" noProof="0" smtClean="0">
                <a:hlinkClick r:id="rId5"/>
              </a:rPr>
              <a:t>http://www.kosmetiikka-allergia.fi</a:t>
            </a:r>
            <a:r>
              <a:rPr lang="en-GB" sz="2000" noProof="0" smtClean="0"/>
              <a:t> </a:t>
            </a:r>
          </a:p>
          <a:p>
            <a:r>
              <a:rPr lang="en-GB" sz="2000" noProof="0" smtClean="0"/>
              <a:t>Ingredient list of over 8500 cosmetic products, from 80 companies</a:t>
            </a:r>
          </a:p>
          <a:p>
            <a:r>
              <a:rPr lang="en-GB" sz="2000" noProof="0" smtClean="0"/>
              <a:t>Get a list of products suitable for your allergy profile</a:t>
            </a:r>
          </a:p>
          <a:p>
            <a:endParaRPr lang="en-GB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5638800" cy="1143000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GB" sz="2800" noProof="0" smtClean="0"/>
              <a:t>Skin and cosmetic products advice for people with allergy – Allergy portal</a:t>
            </a:r>
            <a:endParaRPr lang="en-GB" sz="2800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179387" y="1905000"/>
            <a:ext cx="8964613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r>
              <a:rPr lang="fr-BE"/>
              <a:t>                                                                                                                                 </a:t>
            </a:r>
            <a:endParaRPr lang="en-GB"/>
          </a:p>
        </p:txBody>
      </p:sp>
      <p:pic>
        <p:nvPicPr>
          <p:cNvPr id="338955" name="Picture 11" descr="MCj04348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341438"/>
            <a:ext cx="4408487" cy="440848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r-BE" sz="4400" noProof="0" dirty="0" smtClean="0">
                <a:latin typeface="+mj-lt"/>
              </a:rPr>
              <a:t>Living </a:t>
            </a:r>
            <a:r>
              <a:rPr lang="fr-BE" sz="4400" noProof="0" dirty="0" err="1" smtClean="0">
                <a:latin typeface="+mj-lt"/>
              </a:rPr>
              <a:t>with</a:t>
            </a:r>
            <a:r>
              <a:rPr lang="fr-BE" sz="4400" noProof="0" dirty="0" smtClean="0">
                <a:latin typeface="+mj-lt"/>
              </a:rPr>
              <a:t> skin </a:t>
            </a:r>
            <a:r>
              <a:rPr lang="fr-BE" sz="4400" noProof="0" dirty="0" err="1" smtClean="0">
                <a:latin typeface="+mj-lt"/>
              </a:rPr>
              <a:t>allergy</a:t>
            </a:r>
            <a:r>
              <a:rPr lang="fr-BE" sz="4400" noProof="0" dirty="0" smtClean="0">
                <a:latin typeface="+mj-lt"/>
              </a:rPr>
              <a:t> – The Puzzle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29575" cy="1357312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Why? What?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Why me/my kid?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How?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What can I do? Can I do something else than taking loads and loads of medicines?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Will I always have it?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Will my kids get it?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Can it get severe?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Can I live a normal life? 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How does environment around me affect…..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How can I choose products that do not induce skin allergy?</a:t>
            </a:r>
          </a:p>
          <a:p>
            <a:pPr eaLnBrk="1" hangingPunct="1">
              <a:buClr>
                <a:srgbClr val="4347E7"/>
              </a:buClr>
            </a:pPr>
            <a:r>
              <a:rPr lang="en-GB" sz="2400" noProof="0" smtClean="0"/>
              <a:t>The list is longer and personal</a:t>
            </a:r>
          </a:p>
          <a:p>
            <a:pPr lvl="1">
              <a:buClr>
                <a:srgbClr val="4347E7"/>
              </a:buClr>
            </a:pPr>
            <a:endParaRPr lang="en-GB" sz="2400" noProof="0" smtClean="0"/>
          </a:p>
          <a:p>
            <a:pPr eaLnBrk="1" hangingPunct="1">
              <a:buFont typeface="Wingdings" pitchFamily="2" charset="2"/>
              <a:buNone/>
            </a:pPr>
            <a:endParaRPr lang="en-GB" noProof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r-BE" sz="4400" dirty="0" smtClean="0">
                <a:latin typeface="+mj-lt"/>
              </a:rPr>
              <a:t>Patient questions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cs-CZ" sz="3200" dirty="0" smtClean="0">
                <a:latin typeface="+mj-lt"/>
              </a:rPr>
              <a:t>E</a:t>
            </a:r>
            <a:r>
              <a:rPr lang="fr-BE" sz="3200" dirty="0" smtClean="0">
                <a:latin typeface="+mj-lt"/>
              </a:rPr>
              <a:t>FA </a:t>
            </a:r>
            <a:r>
              <a:rPr lang="fr-BE" sz="3200" dirty="0" err="1" smtClean="0">
                <a:latin typeface="+mj-lt"/>
              </a:rPr>
              <a:t>strategy</a:t>
            </a:r>
            <a:r>
              <a:rPr lang="fr-BE" sz="3200" dirty="0" smtClean="0">
                <a:latin typeface="+mj-lt"/>
              </a:rPr>
              <a:t> – </a:t>
            </a:r>
            <a:r>
              <a:rPr lang="fr-BE" sz="3200" dirty="0" err="1" smtClean="0">
                <a:latin typeface="+mj-lt"/>
              </a:rPr>
              <a:t>meaningful</a:t>
            </a:r>
            <a:r>
              <a:rPr lang="fr-BE" sz="3200" dirty="0" smtClean="0">
                <a:latin typeface="+mj-lt"/>
              </a:rPr>
              <a:t> </a:t>
            </a:r>
            <a:r>
              <a:rPr lang="fr-BE" sz="3200" dirty="0" err="1" smtClean="0">
                <a:latin typeface="+mj-lt"/>
              </a:rPr>
              <a:t>research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95400" y="4648200"/>
            <a:ext cx="14478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/>
          </a:p>
          <a:p>
            <a:pPr algn="ctr"/>
            <a:r>
              <a:rPr lang="fr-BE" b="1" dirty="0" smtClean="0"/>
              <a:t>RESEARCH</a:t>
            </a:r>
          </a:p>
          <a:p>
            <a:pPr algn="ctr"/>
            <a:endParaRPr lang="fr-BE" dirty="0"/>
          </a:p>
        </p:txBody>
      </p:sp>
      <p:sp>
        <p:nvSpPr>
          <p:cNvPr id="8" name="Flowchart: Process 7"/>
          <p:cNvSpPr/>
          <p:nvPr/>
        </p:nvSpPr>
        <p:spPr>
          <a:xfrm>
            <a:off x="3048000" y="5029200"/>
            <a:ext cx="32766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/>
          </a:p>
          <a:p>
            <a:pPr algn="ctr"/>
            <a:r>
              <a:rPr lang="fr-BE" sz="2000" b="1" dirty="0" smtClean="0"/>
              <a:t>POLICY EU &amp; national</a:t>
            </a:r>
          </a:p>
          <a:p>
            <a:pPr algn="ctr"/>
            <a:r>
              <a:rPr lang="fr-BE" sz="2000" b="1" dirty="0" err="1" smtClean="0"/>
              <a:t>Research</a:t>
            </a:r>
            <a:r>
              <a:rPr lang="fr-BE" sz="2000" b="1" dirty="0" smtClean="0"/>
              <a:t> FP7, FP8</a:t>
            </a:r>
          </a:p>
          <a:p>
            <a:pPr algn="ctr"/>
            <a:r>
              <a:rPr lang="fr-BE" sz="2000" b="1" dirty="0" err="1" smtClean="0"/>
              <a:t>Environment</a:t>
            </a:r>
            <a:endParaRPr lang="fr-BE" sz="2000" b="1" dirty="0" smtClean="0"/>
          </a:p>
          <a:p>
            <a:pPr algn="ctr"/>
            <a:r>
              <a:rPr lang="fr-BE" sz="2000" b="1" dirty="0" smtClean="0"/>
              <a:t>Care</a:t>
            </a:r>
          </a:p>
          <a:p>
            <a:pPr algn="ctr"/>
            <a:endParaRPr lang="fr-BE" dirty="0"/>
          </a:p>
        </p:txBody>
      </p:sp>
      <p:sp>
        <p:nvSpPr>
          <p:cNvPr id="9" name="Flowchart: Process 8"/>
          <p:cNvSpPr/>
          <p:nvPr/>
        </p:nvSpPr>
        <p:spPr>
          <a:xfrm>
            <a:off x="762000" y="3048000"/>
            <a:ext cx="16764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NEW </a:t>
            </a:r>
            <a:r>
              <a:rPr lang="fr-BE" b="1" dirty="0" err="1" smtClean="0"/>
              <a:t>Knowledge</a:t>
            </a:r>
            <a:endParaRPr lang="fr-BE" b="1" dirty="0" smtClean="0"/>
          </a:p>
          <a:p>
            <a:pPr algn="ctr"/>
            <a:r>
              <a:rPr lang="fr-BE" b="1" dirty="0" err="1" smtClean="0"/>
              <a:t>Understanding</a:t>
            </a:r>
            <a:endParaRPr lang="fr-BE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990600" y="1752600"/>
            <a:ext cx="16764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New or </a:t>
            </a:r>
            <a:r>
              <a:rPr lang="fr-BE" b="1" dirty="0" err="1" smtClean="0"/>
              <a:t>improved</a:t>
            </a:r>
            <a:r>
              <a:rPr lang="fr-BE" b="1" dirty="0" smtClean="0"/>
              <a:t> </a:t>
            </a:r>
            <a:r>
              <a:rPr lang="fr-BE" b="1" dirty="0" err="1" smtClean="0"/>
              <a:t>tools</a:t>
            </a:r>
            <a:endParaRPr lang="fr-BE" b="1" dirty="0"/>
          </a:p>
        </p:txBody>
      </p:sp>
      <p:sp>
        <p:nvSpPr>
          <p:cNvPr id="11" name="Flowchart: Process 10"/>
          <p:cNvSpPr/>
          <p:nvPr/>
        </p:nvSpPr>
        <p:spPr>
          <a:xfrm>
            <a:off x="2971800" y="990600"/>
            <a:ext cx="33528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/>
              <a:t>Implementation</a:t>
            </a:r>
            <a:endParaRPr lang="fr-BE" b="1" dirty="0" smtClean="0"/>
          </a:p>
          <a:p>
            <a:pPr algn="ctr"/>
            <a:r>
              <a:rPr lang="fr-BE" b="1" dirty="0" smtClean="0"/>
              <a:t>Care </a:t>
            </a:r>
          </a:p>
          <a:p>
            <a:pPr algn="ctr"/>
            <a:r>
              <a:rPr lang="fr-BE" b="1" dirty="0" err="1" smtClean="0"/>
              <a:t>Environment</a:t>
            </a:r>
            <a:endParaRPr lang="fr-BE" b="1" dirty="0"/>
          </a:p>
        </p:txBody>
      </p:sp>
      <p:sp>
        <p:nvSpPr>
          <p:cNvPr id="12" name="Flowchart: Process 11"/>
          <p:cNvSpPr/>
          <p:nvPr/>
        </p:nvSpPr>
        <p:spPr>
          <a:xfrm>
            <a:off x="6705600" y="1752600"/>
            <a:ext cx="12192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Impact</a:t>
            </a:r>
            <a:endParaRPr lang="fr-BE" b="1" dirty="0"/>
          </a:p>
        </p:txBody>
      </p:sp>
      <p:sp>
        <p:nvSpPr>
          <p:cNvPr id="13" name="Flowchart: Process 12"/>
          <p:cNvSpPr/>
          <p:nvPr/>
        </p:nvSpPr>
        <p:spPr>
          <a:xfrm>
            <a:off x="6705600" y="3048000"/>
            <a:ext cx="16002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Evaluation &amp; gaps in </a:t>
            </a:r>
            <a:r>
              <a:rPr lang="fr-BE" b="1" dirty="0" err="1" smtClean="0"/>
              <a:t>knowledge</a:t>
            </a:r>
            <a:endParaRPr lang="fr-BE" b="1" dirty="0"/>
          </a:p>
        </p:txBody>
      </p:sp>
      <p:sp>
        <p:nvSpPr>
          <p:cNvPr id="14" name="Flowchart: Process 13"/>
          <p:cNvSpPr/>
          <p:nvPr/>
        </p:nvSpPr>
        <p:spPr>
          <a:xfrm>
            <a:off x="6629400" y="4648200"/>
            <a:ext cx="15240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RESEARCH</a:t>
            </a:r>
          </a:p>
          <a:p>
            <a:pPr algn="ctr"/>
            <a:r>
              <a:rPr lang="fr-BE" b="1" dirty="0" err="1" smtClean="0"/>
              <a:t>needs</a:t>
            </a:r>
            <a:endParaRPr lang="fr-BE" b="1" dirty="0"/>
          </a:p>
        </p:txBody>
      </p:sp>
      <p:sp>
        <p:nvSpPr>
          <p:cNvPr id="27650" name="AutoShape 2" descr="iStock_000000848723Medium-sneez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9538" y="-1211263"/>
            <a:ext cx="3810000" cy="253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7652" name="AutoShape 4" descr="iStock_000000848723Medium-sneez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9538" y="-1211263"/>
            <a:ext cx="3810000" cy="253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5" name="Picture 14" descr="iStock_000000848723Medium-snee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209800"/>
            <a:ext cx="3410529" cy="2268000"/>
          </a:xfrm>
          <a:prstGeom prst="rect">
            <a:avLst/>
          </a:prstGeom>
        </p:spPr>
      </p:pic>
      <p:sp>
        <p:nvSpPr>
          <p:cNvPr id="16" name="Flowchart: Process 15"/>
          <p:cNvSpPr/>
          <p:nvPr/>
        </p:nvSpPr>
        <p:spPr>
          <a:xfrm>
            <a:off x="3048000" y="2286000"/>
            <a:ext cx="16764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PATIENT</a:t>
            </a:r>
          </a:p>
          <a:p>
            <a:pPr algn="ctr"/>
            <a:r>
              <a:rPr lang="fr-BE" b="1" dirty="0" err="1" smtClean="0"/>
              <a:t>Needs</a:t>
            </a:r>
            <a:r>
              <a:rPr lang="fr-BE" b="1" dirty="0" smtClean="0"/>
              <a:t> &amp; expectations &amp; participation</a:t>
            </a:r>
            <a:endParaRPr lang="fr-BE" b="1" dirty="0"/>
          </a:p>
        </p:txBody>
      </p:sp>
      <p:sp>
        <p:nvSpPr>
          <p:cNvPr id="18" name="Up-Down Arrow 17"/>
          <p:cNvSpPr/>
          <p:nvPr/>
        </p:nvSpPr>
        <p:spPr>
          <a:xfrm>
            <a:off x="4495800" y="4419600"/>
            <a:ext cx="484632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Up-Down Arrow 27"/>
          <p:cNvSpPr/>
          <p:nvPr/>
        </p:nvSpPr>
        <p:spPr>
          <a:xfrm>
            <a:off x="4419600" y="1828800"/>
            <a:ext cx="484632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2743200" y="4419600"/>
            <a:ext cx="228600" cy="228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6362700" y="4457700"/>
            <a:ext cx="304800" cy="228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0" idx="3"/>
          </p:cNvCxnSpPr>
          <p:nvPr/>
        </p:nvCxnSpPr>
        <p:spPr>
          <a:xfrm rot="10800000">
            <a:off x="2667000" y="2058924"/>
            <a:ext cx="304800" cy="15087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1"/>
          </p:cNvCxnSpPr>
          <p:nvPr/>
        </p:nvCxnSpPr>
        <p:spPr>
          <a:xfrm rot="10800000" flipV="1">
            <a:off x="6400800" y="2058924"/>
            <a:ext cx="304800" cy="15087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3"/>
            <a:endCxn id="15" idx="1"/>
          </p:cNvCxnSpPr>
          <p:nvPr/>
        </p:nvCxnSpPr>
        <p:spPr>
          <a:xfrm flipV="1">
            <a:off x="2438400" y="3343800"/>
            <a:ext cx="533400" cy="1233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3" idx="1"/>
          </p:cNvCxnSpPr>
          <p:nvPr/>
        </p:nvCxnSpPr>
        <p:spPr>
          <a:xfrm>
            <a:off x="6324600" y="3323700"/>
            <a:ext cx="381000" cy="1434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505471" cy="4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EFA Logo New Blu 300d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038600"/>
            <a:ext cx="62481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Up Arrow 69"/>
          <p:cNvSpPr/>
          <p:nvPr/>
        </p:nvSpPr>
        <p:spPr>
          <a:xfrm>
            <a:off x="1066800" y="2514600"/>
            <a:ext cx="152400" cy="3048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2" name="Up Arrow 71"/>
          <p:cNvSpPr/>
          <p:nvPr/>
        </p:nvSpPr>
        <p:spPr>
          <a:xfrm>
            <a:off x="1066800" y="4114800"/>
            <a:ext cx="152400" cy="3048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Right Arrow 72"/>
          <p:cNvSpPr/>
          <p:nvPr/>
        </p:nvSpPr>
        <p:spPr>
          <a:xfrm rot="19867361">
            <a:off x="2375311" y="1377924"/>
            <a:ext cx="3810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Right Arrow 75"/>
          <p:cNvSpPr/>
          <p:nvPr/>
        </p:nvSpPr>
        <p:spPr>
          <a:xfrm rot="2300345">
            <a:off x="6477000" y="1371600"/>
            <a:ext cx="3810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Down Arrow 78"/>
          <p:cNvSpPr/>
          <p:nvPr/>
        </p:nvSpPr>
        <p:spPr>
          <a:xfrm>
            <a:off x="7772400" y="2438400"/>
            <a:ext cx="1524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0" name="Down Arrow 79"/>
          <p:cNvSpPr/>
          <p:nvPr/>
        </p:nvSpPr>
        <p:spPr>
          <a:xfrm>
            <a:off x="7620000" y="4038600"/>
            <a:ext cx="1524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2" name="Left Arrow 81"/>
          <p:cNvSpPr/>
          <p:nvPr/>
        </p:nvSpPr>
        <p:spPr>
          <a:xfrm rot="19316013">
            <a:off x="6399159" y="5458742"/>
            <a:ext cx="457200" cy="1524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Left Arrow 83"/>
          <p:cNvSpPr/>
          <p:nvPr/>
        </p:nvSpPr>
        <p:spPr>
          <a:xfrm rot="1690713">
            <a:off x="2514600" y="5410200"/>
            <a:ext cx="457200" cy="1524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29575" cy="1357312"/>
          </a:xfrm>
        </p:spPr>
        <p:txBody>
          <a:bodyPr/>
          <a:lstStyle/>
          <a:p>
            <a:pPr eaLnBrk="1" hangingPunct="1">
              <a:buClr>
                <a:srgbClr val="4347E7"/>
              </a:buClr>
              <a:buNone/>
            </a:pPr>
            <a:endParaRPr lang="en-GB" sz="2400" noProof="0" dirty="0" smtClean="0"/>
          </a:p>
          <a:p>
            <a:pPr eaLnBrk="1" hangingPunct="1">
              <a:buClr>
                <a:srgbClr val="4347E7"/>
              </a:buClr>
            </a:pPr>
            <a:r>
              <a:rPr lang="en-GB" sz="2800" noProof="0" dirty="0" smtClean="0"/>
              <a:t>Increased understanding of allergy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Better adherence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Early &amp; correct diagnosis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Better targeted treatment, minimum side-effects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Empowerment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Better quality of life without restrictions 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Prevention?</a:t>
            </a:r>
          </a:p>
          <a:p>
            <a:pPr lvl="1">
              <a:buClr>
                <a:srgbClr val="4347E7"/>
              </a:buClr>
            </a:pPr>
            <a:r>
              <a:rPr lang="en-GB" sz="2400" noProof="0" dirty="0" smtClean="0"/>
              <a:t>Cure?</a:t>
            </a:r>
          </a:p>
          <a:p>
            <a:pPr lvl="1">
              <a:buClr>
                <a:srgbClr val="4347E7"/>
              </a:buClr>
              <a:buNone/>
            </a:pPr>
            <a:endParaRPr lang="en-GB" sz="2400" noProof="0" dirty="0" smtClean="0"/>
          </a:p>
          <a:p>
            <a:pPr eaLnBrk="1" hangingPunct="1">
              <a:buFont typeface="Wingdings" pitchFamily="2" charset="2"/>
              <a:buNone/>
            </a:pPr>
            <a:endParaRPr lang="en-GB" noProof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29575" cy="1357312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en-GB" sz="2800" noProof="0" smtClean="0"/>
              <a:t>Advocate at EU level the needs of people with Allergy, asthma and COPD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noProof="0" smtClean="0"/>
              <a:t>Work more and equally with members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noProof="0" smtClean="0"/>
              <a:t>Implement best practice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noProof="0" smtClean="0"/>
              <a:t>Create patient driven projects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noProof="0" smtClean="0"/>
              <a:t>Cooperate with health care professionals, scientists and other stakeholders/NGOs</a:t>
            </a:r>
            <a:endParaRPr lang="en-GB" sz="2800" b="1" noProof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noProof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cs-CZ" sz="4400" dirty="0" smtClean="0">
                <a:latin typeface="+mj-lt"/>
              </a:rPr>
              <a:t>E</a:t>
            </a:r>
            <a:r>
              <a:rPr lang="fr-BE" sz="4400" dirty="0" smtClean="0">
                <a:latin typeface="+mj-lt"/>
              </a:rPr>
              <a:t>FA mission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EF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42000"/>
            <a:ext cx="1298445" cy="11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1750"/>
            <a:ext cx="9144000" cy="1141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4000" noProof="0" smtClean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7029450"/>
            <a:chOff x="295" y="981"/>
            <a:chExt cx="5125" cy="2993"/>
          </a:xfrm>
        </p:grpSpPr>
        <p:pic>
          <p:nvPicPr>
            <p:cNvPr id="5151" name="Picture 4" descr="outline map Europ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981"/>
              <a:ext cx="5125" cy="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2" name="Text Box 5"/>
            <p:cNvSpPr txBox="1">
              <a:spLocks noChangeArrowheads="1"/>
            </p:cNvSpPr>
            <p:nvPr/>
          </p:nvSpPr>
          <p:spPr bwMode="auto">
            <a:xfrm>
              <a:off x="295" y="1339"/>
              <a:ext cx="2041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b="1">
                <a:solidFill>
                  <a:srgbClr val="000066"/>
                </a:solidFill>
              </a:endParaRPr>
            </a:p>
          </p:txBody>
        </p:sp>
        <p:sp>
          <p:nvSpPr>
            <p:cNvPr id="5153" name="Text Box 6"/>
            <p:cNvSpPr txBox="1">
              <a:spLocks noChangeArrowheads="1"/>
            </p:cNvSpPr>
            <p:nvPr/>
          </p:nvSpPr>
          <p:spPr bwMode="auto">
            <a:xfrm>
              <a:off x="975" y="3290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54" name="Text Box 7"/>
            <p:cNvSpPr txBox="1">
              <a:spLocks noChangeArrowheads="1"/>
            </p:cNvSpPr>
            <p:nvPr/>
          </p:nvSpPr>
          <p:spPr bwMode="auto">
            <a:xfrm>
              <a:off x="1474" y="3290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55" name="Text Box 8"/>
            <p:cNvSpPr txBox="1">
              <a:spLocks noChangeArrowheads="1"/>
            </p:cNvSpPr>
            <p:nvPr/>
          </p:nvSpPr>
          <p:spPr bwMode="auto">
            <a:xfrm>
              <a:off x="2154" y="2836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56" name="Text Box 9"/>
            <p:cNvSpPr txBox="1">
              <a:spLocks noChangeArrowheads="1"/>
            </p:cNvSpPr>
            <p:nvPr/>
          </p:nvSpPr>
          <p:spPr bwMode="auto">
            <a:xfrm>
              <a:off x="2018" y="2341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57" name="Text Box 10"/>
            <p:cNvSpPr txBox="1">
              <a:spLocks noChangeArrowheads="1"/>
            </p:cNvSpPr>
            <p:nvPr/>
          </p:nvSpPr>
          <p:spPr bwMode="auto">
            <a:xfrm>
              <a:off x="2517" y="2432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58" name="Text Box 11"/>
            <p:cNvSpPr txBox="1">
              <a:spLocks noChangeArrowheads="1"/>
            </p:cNvSpPr>
            <p:nvPr/>
          </p:nvSpPr>
          <p:spPr bwMode="auto">
            <a:xfrm>
              <a:off x="2426" y="2609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59" name="Text Box 12"/>
            <p:cNvSpPr txBox="1">
              <a:spLocks noChangeArrowheads="1"/>
            </p:cNvSpPr>
            <p:nvPr/>
          </p:nvSpPr>
          <p:spPr bwMode="auto">
            <a:xfrm>
              <a:off x="2835" y="2614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0" name="Text Box 13"/>
            <p:cNvSpPr txBox="1">
              <a:spLocks noChangeArrowheads="1"/>
            </p:cNvSpPr>
            <p:nvPr/>
          </p:nvSpPr>
          <p:spPr bwMode="auto">
            <a:xfrm>
              <a:off x="2835" y="2156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1" name="Text Box 14"/>
            <p:cNvSpPr txBox="1">
              <a:spLocks noChangeArrowheads="1"/>
            </p:cNvSpPr>
            <p:nvPr/>
          </p:nvSpPr>
          <p:spPr bwMode="auto">
            <a:xfrm>
              <a:off x="2925" y="1748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2" name="Text Box 15"/>
            <p:cNvSpPr txBox="1">
              <a:spLocks noChangeArrowheads="1"/>
            </p:cNvSpPr>
            <p:nvPr/>
          </p:nvSpPr>
          <p:spPr bwMode="auto">
            <a:xfrm>
              <a:off x="3243" y="1838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3" name="Text Box 16"/>
            <p:cNvSpPr txBox="1">
              <a:spLocks noChangeArrowheads="1"/>
            </p:cNvSpPr>
            <p:nvPr/>
          </p:nvSpPr>
          <p:spPr bwMode="auto">
            <a:xfrm>
              <a:off x="3923" y="1611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4" name="Text Box 17"/>
            <p:cNvSpPr txBox="1">
              <a:spLocks noChangeArrowheads="1"/>
            </p:cNvSpPr>
            <p:nvPr/>
          </p:nvSpPr>
          <p:spPr bwMode="auto">
            <a:xfrm>
              <a:off x="2608" y="2886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5" name="Text Box 18"/>
            <p:cNvSpPr txBox="1">
              <a:spLocks noChangeArrowheads="1"/>
            </p:cNvSpPr>
            <p:nvPr/>
          </p:nvSpPr>
          <p:spPr bwMode="auto">
            <a:xfrm>
              <a:off x="2834" y="3108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6" name="Text Box 19"/>
            <p:cNvSpPr txBox="1">
              <a:spLocks noChangeArrowheads="1"/>
            </p:cNvSpPr>
            <p:nvPr/>
          </p:nvSpPr>
          <p:spPr bwMode="auto">
            <a:xfrm>
              <a:off x="3560" y="2519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7" name="Text Box 20"/>
            <p:cNvSpPr txBox="1">
              <a:spLocks noChangeArrowheads="1"/>
            </p:cNvSpPr>
            <p:nvPr/>
          </p:nvSpPr>
          <p:spPr bwMode="auto">
            <a:xfrm>
              <a:off x="3197" y="2882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  <p:sp>
          <p:nvSpPr>
            <p:cNvPr id="5168" name="Text Box 21"/>
            <p:cNvSpPr txBox="1">
              <a:spLocks noChangeArrowheads="1"/>
            </p:cNvSpPr>
            <p:nvPr/>
          </p:nvSpPr>
          <p:spPr bwMode="auto">
            <a:xfrm>
              <a:off x="3832" y="3517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95" tIns="45697" rIns="91395" bIns="45697">
              <a:spAutoFit/>
            </a:bodyPr>
            <a:lstStyle/>
            <a:p>
              <a:pPr>
                <a:spcBef>
                  <a:spcPct val="50000"/>
                </a:spcBef>
              </a:pPr>
              <a:endParaRPr lang="nl-BE" b="1"/>
            </a:p>
          </p:txBody>
        </p:sp>
      </p:grpSp>
      <p:pic>
        <p:nvPicPr>
          <p:cNvPr id="5124" name="Picture 22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557338"/>
            <a:ext cx="4460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6156325" y="20605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          </a:t>
            </a:r>
            <a:endParaRPr lang="en-GB"/>
          </a:p>
        </p:txBody>
      </p:sp>
      <p:pic>
        <p:nvPicPr>
          <p:cNvPr id="5126" name="Picture 24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205038"/>
            <a:ext cx="4460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5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844675"/>
            <a:ext cx="4460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6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284538"/>
            <a:ext cx="4460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7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868863"/>
            <a:ext cx="4460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8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708275"/>
            <a:ext cx="446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9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92600"/>
            <a:ext cx="446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0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852738"/>
            <a:ext cx="4460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31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4437063"/>
            <a:ext cx="4460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2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284538"/>
            <a:ext cx="4460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3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716338"/>
            <a:ext cx="4460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4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365625"/>
            <a:ext cx="446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5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429000"/>
            <a:ext cx="446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36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5876925"/>
            <a:ext cx="4460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37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933825"/>
            <a:ext cx="446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38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229225"/>
            <a:ext cx="446088" cy="382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41" name="Picture 39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300663"/>
            <a:ext cx="4460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40" descr="EFAlogo no t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3860800"/>
            <a:ext cx="403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4" name="Text Box 42"/>
          <p:cNvSpPr txBox="1">
            <a:spLocks noChangeArrowheads="1"/>
          </p:cNvSpPr>
          <p:nvPr/>
        </p:nvSpPr>
        <p:spPr bwMode="auto">
          <a:xfrm>
            <a:off x="0" y="6673850"/>
            <a:ext cx="21240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                        </a:t>
            </a:r>
            <a:endParaRPr lang="en-GB"/>
          </a:p>
        </p:txBody>
      </p:sp>
      <p:pic>
        <p:nvPicPr>
          <p:cNvPr id="5146" name="Picture 29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446088" cy="382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47" name="Picture 26" descr="EFAlogo no 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446088" cy="38258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43" name="Text Box 41"/>
          <p:cNvSpPr txBox="1">
            <a:spLocks noChangeArrowheads="1"/>
          </p:cNvSpPr>
          <p:nvPr/>
        </p:nvSpPr>
        <p:spPr bwMode="auto">
          <a:xfrm>
            <a:off x="1524000" y="0"/>
            <a:ext cx="3387081" cy="1323439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000" dirty="0">
                <a:latin typeface="+mj-lt"/>
              </a:rPr>
              <a:t>20 countries</a:t>
            </a:r>
            <a:r>
              <a:rPr lang="fr-BE" dirty="0">
                <a:latin typeface="+mj-lt"/>
              </a:rPr>
              <a:t> </a:t>
            </a:r>
          </a:p>
          <a:p>
            <a:r>
              <a:rPr lang="fr-BE" sz="2000" dirty="0">
                <a:latin typeface="+mj-lt"/>
              </a:rPr>
              <a:t>34 </a:t>
            </a:r>
            <a:r>
              <a:rPr lang="fr-BE" sz="2000" dirty="0" err="1">
                <a:latin typeface="+mj-lt"/>
              </a:rPr>
              <a:t>member</a:t>
            </a:r>
            <a:r>
              <a:rPr lang="fr-BE" sz="2000" dirty="0">
                <a:latin typeface="+mj-lt"/>
              </a:rPr>
              <a:t> organisations</a:t>
            </a:r>
          </a:p>
          <a:p>
            <a:r>
              <a:rPr lang="fr-BE" sz="2000" dirty="0">
                <a:latin typeface="+mj-lt"/>
              </a:rPr>
              <a:t>in </a:t>
            </a:r>
            <a:r>
              <a:rPr lang="fr-BE" sz="2000" dirty="0" err="1">
                <a:latin typeface="+mj-lt"/>
              </a:rPr>
              <a:t>which</a:t>
            </a:r>
            <a:r>
              <a:rPr lang="fr-BE" sz="2000" dirty="0">
                <a:latin typeface="+mj-lt"/>
              </a:rPr>
              <a:t> over 500.000 patients</a:t>
            </a:r>
          </a:p>
          <a:p>
            <a:r>
              <a:rPr lang="fr-BE" sz="2000" dirty="0">
                <a:latin typeface="+mj-lt"/>
              </a:rPr>
              <a:t>&amp; carers</a:t>
            </a:r>
          </a:p>
        </p:txBody>
      </p:sp>
      <p:sp>
        <p:nvSpPr>
          <p:cNvPr id="48" name="Striped Right Arrow 47"/>
          <p:cNvSpPr/>
          <p:nvPr/>
        </p:nvSpPr>
        <p:spPr>
          <a:xfrm>
            <a:off x="381000" y="2971800"/>
            <a:ext cx="1207008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REACH OUT</a:t>
            </a:r>
            <a:endParaRPr lang="fr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900" noProof="0" smtClean="0"/>
              <a:t/>
            </a:r>
            <a:br>
              <a:rPr lang="en-GB" sz="4900" noProof="0" smtClean="0"/>
            </a:br>
            <a:r>
              <a:rPr lang="en-GB" sz="6000" noProof="0" smtClean="0"/>
              <a:t>Objectives</a:t>
            </a:r>
            <a:br>
              <a:rPr lang="en-GB" sz="6000" noProof="0" smtClean="0"/>
            </a:br>
            <a:endParaRPr lang="en-GB" sz="6000" noProof="0"/>
          </a:p>
        </p:txBody>
      </p:sp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2133600" y="1447800"/>
            <a:ext cx="6781800" cy="4800600"/>
          </a:xfrm>
        </p:spPr>
        <p:txBody>
          <a:bodyPr/>
          <a:lstStyle/>
          <a:p>
            <a:pPr eaLnBrk="1" hangingPunct="1"/>
            <a:r>
              <a:rPr lang="en-GB" sz="2000" noProof="0" smtClean="0"/>
              <a:t>Provides transparent access to information and educational tools in patient-friendly language</a:t>
            </a:r>
          </a:p>
          <a:p>
            <a:pPr eaLnBrk="1" hangingPunct="1"/>
            <a:r>
              <a:rPr lang="en-GB" sz="2000" noProof="0" smtClean="0"/>
              <a:t>Provides opportunities to participate actively in projects</a:t>
            </a:r>
          </a:p>
          <a:p>
            <a:pPr lvl="0">
              <a:defRPr/>
            </a:pPr>
            <a:r>
              <a:rPr lang="en-GB" sz="2000" noProof="0" smtClean="0"/>
              <a:t>Facilitates communication in patient-friendly language focusing on patient needs </a:t>
            </a:r>
          </a:p>
          <a:p>
            <a:pPr lvl="0">
              <a:defRPr/>
            </a:pPr>
            <a:r>
              <a:rPr lang="en-GB" sz="2000" noProof="0" smtClean="0"/>
              <a:t>Develops and promotes long term partnership on equal level</a:t>
            </a:r>
          </a:p>
          <a:p>
            <a:pPr lvl="0">
              <a:defRPr/>
            </a:pPr>
            <a:r>
              <a:rPr lang="en-GB" sz="2000" noProof="0" smtClean="0"/>
              <a:t>Develops training and educational projects</a:t>
            </a:r>
          </a:p>
          <a:p>
            <a:pPr lvl="0">
              <a:defRPr/>
            </a:pPr>
            <a:r>
              <a:rPr lang="en-GB" sz="2000" noProof="0" smtClean="0"/>
              <a:t>Ensures active participation of patients in all decisions regarding their wellbeing</a:t>
            </a:r>
            <a:endParaRPr lang="en-GB" sz="2000" noProof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GB" sz="2000" noProof="0" smtClean="0"/>
              <a:t>Acts as liaison between people with allergy, asthma and COPD and EU policy-makers</a:t>
            </a:r>
          </a:p>
          <a:p>
            <a:pPr eaLnBrk="1" hangingPunct="1"/>
            <a:r>
              <a:rPr lang="en-GB" sz="2000" noProof="0" smtClean="0"/>
              <a:t>Negotiates to raise standards of care, environment and research</a:t>
            </a:r>
          </a:p>
          <a:p>
            <a:pPr eaLnBrk="1" hangingPunct="1"/>
            <a:r>
              <a:rPr lang="en-GB" sz="2000" noProof="0" smtClean="0"/>
              <a:t>Communicates and updates about patient needs</a:t>
            </a:r>
          </a:p>
          <a:p>
            <a:pPr eaLnBrk="1" hangingPunct="1"/>
            <a:endParaRPr lang="en-GB" sz="2000" noProof="0" smtClean="0"/>
          </a:p>
          <a:p>
            <a:pPr algn="ctr" eaLnBrk="1" hangingPunct="1">
              <a:buClr>
                <a:srgbClr val="4347E7"/>
              </a:buClr>
              <a:buFont typeface="Arial" charset="0"/>
              <a:buNone/>
            </a:pPr>
            <a:endParaRPr lang="en-GB" sz="3600" noProof="0" smtClean="0"/>
          </a:p>
          <a:p>
            <a:pPr algn="ctr" eaLnBrk="1" hangingPunct="1">
              <a:buClr>
                <a:srgbClr val="4347E7"/>
              </a:buClr>
              <a:buFont typeface="Arial" charset="0"/>
              <a:buNone/>
            </a:pPr>
            <a:endParaRPr lang="en-GB" sz="3600" noProof="0" smtClean="0"/>
          </a:p>
          <a:p>
            <a:pPr algn="just" eaLnBrk="1" hangingPunct="1">
              <a:buClr>
                <a:srgbClr val="4347E7"/>
              </a:buClr>
            </a:pPr>
            <a:endParaRPr lang="en-GB" sz="4000" noProof="0" smtClean="0">
              <a:solidFill>
                <a:srgbClr val="10253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EF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42000"/>
            <a:ext cx="1298445" cy="11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0"/>
            <a:ext cx="21336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For patients</a:t>
            </a:r>
          </a:p>
          <a:p>
            <a:endParaRPr lang="fr-BE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590800"/>
            <a:ext cx="20574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eaLnBrk="1" hangingPunct="1">
              <a:buClr>
                <a:srgbClr val="4347E7"/>
              </a:buClr>
              <a:buFont typeface="Arial" charset="0"/>
              <a:buNone/>
            </a:pPr>
            <a:r>
              <a:rPr lang="en-GB" sz="2000" b="1" dirty="0" smtClean="0">
                <a:latin typeface="+mn-lt"/>
              </a:rPr>
              <a:t>For Healthcare </a:t>
            </a:r>
          </a:p>
          <a:p>
            <a:pPr eaLnBrk="1" hangingPunct="1">
              <a:buClr>
                <a:srgbClr val="4347E7"/>
              </a:buClr>
              <a:buFont typeface="Arial" charset="0"/>
              <a:buNone/>
            </a:pPr>
            <a:r>
              <a:rPr lang="en-GB" sz="2000" b="1" dirty="0" smtClean="0">
                <a:latin typeface="+mn-lt"/>
              </a:rPr>
              <a:t>Professionals/</a:t>
            </a:r>
          </a:p>
          <a:p>
            <a:pPr eaLnBrk="1" hangingPunct="1">
              <a:buClr>
                <a:srgbClr val="4347E7"/>
              </a:buClr>
              <a:buFont typeface="Arial" charset="0"/>
              <a:buNone/>
            </a:pPr>
            <a:r>
              <a:rPr lang="en-GB" sz="2000" b="1" dirty="0" smtClean="0">
                <a:latin typeface="+mn-lt"/>
              </a:rPr>
              <a:t>Scientists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136" y="4876800"/>
            <a:ext cx="2039597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marL="342900" lvl="1" indent="-342900" algn="ctr" eaLnBrk="1" hangingPunct="1">
              <a:buClr>
                <a:srgbClr val="4347E7"/>
              </a:buClr>
              <a:buFont typeface="Arial" charset="0"/>
              <a:buNone/>
            </a:pPr>
            <a:r>
              <a:rPr lang="en-GB" sz="2000" b="1" dirty="0" smtClean="0">
                <a:latin typeface="+mn-lt"/>
              </a:rPr>
              <a:t>For Policy makers</a:t>
            </a:r>
          </a:p>
          <a:p>
            <a:pPr marL="342900" lvl="1" indent="-342900" algn="ctr" eaLnBrk="1" hangingPunct="1">
              <a:buClr>
                <a:srgbClr val="4347E7"/>
              </a:buClr>
              <a:buFont typeface="Arial" charset="0"/>
              <a:buNone/>
            </a:pPr>
            <a:endParaRPr lang="en-GB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r>
              <a:rPr lang="en-GB" sz="2800" noProof="0" smtClean="0"/>
              <a:t>EFA Book on (Respiratory) Allergy in Europe, launch event at EP, Call-to-action</a:t>
            </a:r>
          </a:p>
          <a:p>
            <a:pPr>
              <a:buClr>
                <a:srgbClr val="4347E7"/>
              </a:buClr>
            </a:pPr>
            <a:r>
              <a:rPr lang="en-GB" sz="2800" noProof="0" smtClean="0"/>
              <a:t>GA²P Global Asthma &amp; Allergy Patient Platform</a:t>
            </a:r>
          </a:p>
          <a:p>
            <a:pPr>
              <a:buClr>
                <a:srgbClr val="4347E7"/>
              </a:buClr>
            </a:pPr>
            <a:r>
              <a:rPr lang="en-GB" sz="2800" noProof="0" smtClean="0"/>
              <a:t>EFA Campaign to influence EU food allergen labeling: ‘may contain..’, non-prepacked food</a:t>
            </a:r>
          </a:p>
          <a:p>
            <a:pPr>
              <a:buClr>
                <a:srgbClr val="4347E7"/>
              </a:buClr>
            </a:pPr>
            <a:r>
              <a:rPr lang="en-GB" sz="2800" noProof="0" smtClean="0"/>
              <a:t>Partnership research projects: </a:t>
            </a:r>
          </a:p>
          <a:p>
            <a:pPr lvl="1">
              <a:buClr>
                <a:srgbClr val="4347E7"/>
              </a:buClr>
            </a:pPr>
            <a:r>
              <a:rPr lang="en-GB" sz="2400" noProof="0" smtClean="0"/>
              <a:t>FP7: Mechanisms in the Development of Allergy MeDALL, Unbiased Biomarkers in the Prediction of Respiratory Disease Outcome U-BIOPRED, AirPROM </a:t>
            </a:r>
          </a:p>
          <a:p>
            <a:pPr lvl="1">
              <a:buClr>
                <a:srgbClr val="4347E7"/>
              </a:buClr>
            </a:pPr>
            <a:r>
              <a:rPr lang="en-GB" sz="2400" noProof="0" smtClean="0"/>
              <a:t>Public Health Programme: Health Vent Health Based Ventilation Guidelines for Europe, </a:t>
            </a:r>
          </a:p>
          <a:p>
            <a:pPr eaLnBrk="1" hangingPunct="1">
              <a:buClr>
                <a:srgbClr val="4347E7"/>
              </a:buClr>
            </a:pPr>
            <a:endParaRPr lang="en-GB" noProof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sz="4400" dirty="0" smtClean="0">
                <a:latin typeface="+mj-lt"/>
                <a:ea typeface="+mj-ea"/>
                <a:cs typeface="+mj-cs"/>
              </a:rPr>
              <a:t>EFA 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rojects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2011: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Allergy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F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42000"/>
            <a:ext cx="1298445" cy="11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cs-CZ" sz="3200" dirty="0" smtClean="0">
                <a:latin typeface="+mj-lt"/>
              </a:rPr>
              <a:t>E</a:t>
            </a:r>
            <a:r>
              <a:rPr lang="fr-BE" sz="3200" dirty="0" smtClean="0">
                <a:latin typeface="+mj-lt"/>
              </a:rPr>
              <a:t>U </a:t>
            </a:r>
            <a:r>
              <a:rPr lang="fr-BE" sz="3200" dirty="0" err="1" smtClean="0">
                <a:latin typeface="+mj-lt"/>
              </a:rPr>
              <a:t>Health</a:t>
            </a:r>
            <a:r>
              <a:rPr lang="fr-BE" sz="3200" dirty="0" smtClean="0">
                <a:latin typeface="+mj-lt"/>
              </a:rPr>
              <a:t> </a:t>
            </a:r>
            <a:r>
              <a:rPr lang="fr-BE" sz="3200" dirty="0" err="1" smtClean="0">
                <a:latin typeface="+mj-lt"/>
              </a:rPr>
              <a:t>priorities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990600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en-GB" noProof="0" smtClean="0"/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2514601"/>
            <a:ext cx="3505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n-lt"/>
              </a:rPr>
              <a:t>EU role: European strategy &amp;</a:t>
            </a:r>
          </a:p>
          <a:p>
            <a:pPr algn="ctr">
              <a:defRPr/>
            </a:pPr>
            <a:r>
              <a:rPr lang="en-GB" b="1" dirty="0" smtClean="0">
                <a:latin typeface="+mn-lt"/>
              </a:rPr>
              <a:t>programme on allergy, asthma &amp; COPD respiratory diseases</a:t>
            </a:r>
          </a:p>
          <a:p>
            <a:pPr algn="ctr">
              <a:defRPr/>
            </a:pPr>
            <a:endParaRPr lang="en-GB" b="1" dirty="0" smtClean="0">
              <a:latin typeface="+mn-lt"/>
            </a:endParaRPr>
          </a:p>
          <a:p>
            <a:pPr algn="ctr">
              <a:defRPr/>
            </a:pPr>
            <a:r>
              <a:rPr lang="en-GB" b="1" dirty="0" smtClean="0">
                <a:latin typeface="+mn-lt"/>
              </a:rPr>
              <a:t>Support for 2</a:t>
            </a:r>
            <a:r>
              <a:rPr lang="en-GB" b="1" baseline="30000" dirty="0" smtClean="0">
                <a:latin typeface="+mn-lt"/>
              </a:rPr>
              <a:t>nd</a:t>
            </a:r>
            <a:r>
              <a:rPr lang="en-GB" b="1" dirty="0" smtClean="0">
                <a:latin typeface="+mn-lt"/>
              </a:rPr>
              <a:t> EU Environment &amp; Health Action Plan</a:t>
            </a:r>
          </a:p>
        </p:txBody>
      </p:sp>
      <p:sp>
        <p:nvSpPr>
          <p:cNvPr id="26629" name="Text Box 30"/>
          <p:cNvSpPr txBox="1">
            <a:spLocks noChangeArrowheads="1"/>
          </p:cNvSpPr>
          <p:nvPr/>
        </p:nvSpPr>
        <p:spPr bwMode="auto">
          <a:xfrm>
            <a:off x="0" y="2000250"/>
            <a:ext cx="9144000" cy="369332"/>
          </a:xfrm>
          <a:prstGeom prst="rect">
            <a:avLst/>
          </a:prstGeom>
          <a:solidFill>
            <a:srgbClr val="000099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  <a:latin typeface="+mj-lt"/>
              </a:rPr>
              <a:t>ALLERGY and RESPIRATORY DISEASES in ALL POLICIES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124201" y="4800600"/>
            <a:ext cx="3018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2000" b="1" dirty="0">
                <a:latin typeface="+mn-lt"/>
              </a:rPr>
              <a:t>Work </a:t>
            </a:r>
            <a:r>
              <a:rPr lang="fr-BE" sz="2000" b="1" dirty="0" err="1">
                <a:latin typeface="+mn-lt"/>
              </a:rPr>
              <a:t>with</a:t>
            </a:r>
            <a:r>
              <a:rPr lang="fr-BE" sz="2000" b="1" dirty="0">
                <a:latin typeface="+mn-lt"/>
              </a:rPr>
              <a:t> all </a:t>
            </a:r>
            <a:r>
              <a:rPr lang="fr-BE" sz="2000" b="1" dirty="0" err="1">
                <a:latin typeface="+mn-lt"/>
              </a:rPr>
              <a:t>stakeholders</a:t>
            </a:r>
            <a:endParaRPr lang="fr-BE" sz="2000" b="1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17526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/>
            <a:r>
              <a:rPr lang="fr-BE" sz="4400" dirty="0" smtClean="0">
                <a:latin typeface="+mj-lt"/>
              </a:rPr>
              <a:t>EFA EU Policy goal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noProof="0" smtClean="0"/>
              <a:t>THANK YOU.</a:t>
            </a:r>
            <a:endParaRPr lang="en-GB" b="1" noProof="0"/>
          </a:p>
        </p:txBody>
      </p:sp>
      <p:sp>
        <p:nvSpPr>
          <p:cNvPr id="24580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endParaRPr lang="en-GB" noProof="0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</a:pPr>
            <a:endParaRPr lang="en-GB" noProof="0" dirty="0" smtClean="0"/>
          </a:p>
        </p:txBody>
      </p:sp>
      <p:pic>
        <p:nvPicPr>
          <p:cNvPr id="24581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0" y="3886200"/>
            <a:ext cx="3038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</a:rPr>
              <a:t>EFA </a:t>
            </a:r>
          </a:p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</a:rPr>
              <a:t>35 Rue du Congrès</a:t>
            </a:r>
          </a:p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</a:rPr>
              <a:t>000 Brussels, </a:t>
            </a:r>
            <a:r>
              <a:rPr lang="fr-FR" sz="2400" dirty="0" err="1">
                <a:solidFill>
                  <a:srgbClr val="1F497D"/>
                </a:solidFill>
                <a:latin typeface="Calibri" pitchFamily="34" charset="0"/>
              </a:rPr>
              <a:t>Belgium</a:t>
            </a:r>
            <a:r>
              <a:rPr lang="fr-FR" sz="2400" dirty="0">
                <a:solidFill>
                  <a:srgbClr val="1F497D"/>
                </a:solidFill>
                <a:latin typeface="Calibri" pitchFamily="34" charset="0"/>
              </a:rPr>
              <a:t>  </a:t>
            </a:r>
          </a:p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</a:rPr>
              <a:t>w</a:t>
            </a:r>
            <a:r>
              <a:rPr lang="fr-BE" sz="2400" dirty="0">
                <a:solidFill>
                  <a:srgbClr val="1F497D"/>
                </a:solidFill>
                <a:latin typeface="Calibri" pitchFamily="34" charset="0"/>
              </a:rPr>
              <a:t>ww.efanet.org</a:t>
            </a:r>
            <a:endParaRPr lang="fr-BE" sz="2400" dirty="0">
              <a:latin typeface="Calibri" pitchFamily="34" charset="0"/>
            </a:endParaRPr>
          </a:p>
        </p:txBody>
      </p:sp>
      <p:pic>
        <p:nvPicPr>
          <p:cNvPr id="29698" name="Picture 2" descr="Rapid Reaction Man by 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433850" cy="60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/>
              <a:t>                                                                                                                                    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en-GB"/>
          </a:p>
        </p:txBody>
      </p:sp>
      <p:sp>
        <p:nvSpPr>
          <p:cNvPr id="330779" name="AutoShape 27"/>
          <p:cNvSpPr>
            <a:spLocks noChangeArrowheads="1"/>
          </p:cNvSpPr>
          <p:nvPr/>
        </p:nvSpPr>
        <p:spPr bwMode="auto">
          <a:xfrm>
            <a:off x="611188" y="260350"/>
            <a:ext cx="7607300" cy="5862638"/>
          </a:xfrm>
          <a:prstGeom prst="wedgeEllipseCallout">
            <a:avLst>
              <a:gd name="adj1" fmla="val -43009"/>
              <a:gd name="adj2" fmla="val 422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fr-BE" sz="4000" b="1"/>
          </a:p>
          <a:p>
            <a:pPr algn="ctr"/>
            <a:endParaRPr lang="fr-BE" sz="4000" b="1"/>
          </a:p>
          <a:p>
            <a:pPr algn="ctr"/>
            <a:endParaRPr lang="fr-BE" sz="4000" b="1"/>
          </a:p>
          <a:p>
            <a:pPr algn="ctr"/>
            <a:endParaRPr lang="en-GB" sz="4000" b="1"/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5292725" y="285273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Avoiding triggers</a:t>
            </a:r>
            <a:endParaRPr lang="en-GB" b="1"/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5003800" y="4365625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Problems of intimacy</a:t>
            </a:r>
            <a:endParaRPr lang="en-GB" b="1"/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3657600" y="5486400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/>
              <a:t>Self-</a:t>
            </a:r>
            <a:r>
              <a:rPr lang="fr-BE" b="1" dirty="0" err="1"/>
              <a:t>esteem</a:t>
            </a:r>
            <a:endParaRPr lang="en-GB" b="1" dirty="0"/>
          </a:p>
        </p:txBody>
      </p:sp>
      <p:sp>
        <p:nvSpPr>
          <p:cNvPr id="330766" name="Text Box 14"/>
          <p:cNvSpPr txBox="1">
            <a:spLocks noChangeArrowheads="1"/>
          </p:cNvSpPr>
          <p:nvPr/>
        </p:nvSpPr>
        <p:spPr bwMode="auto">
          <a:xfrm>
            <a:off x="827088" y="328453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Self-image</a:t>
            </a:r>
            <a:endParaRPr lang="en-GB" b="1"/>
          </a:p>
        </p:txBody>
      </p: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1331913" y="155733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Tiredness</a:t>
            </a:r>
            <a:endParaRPr lang="en-GB" b="1"/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5580063" y="49418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Irritability</a:t>
            </a:r>
            <a:endParaRPr lang="en-GB" b="1"/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1908175" y="1196975"/>
            <a:ext cx="514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Dealing with new environments indoors &amp; out</a:t>
            </a:r>
            <a:endParaRPr lang="en-GB" b="1"/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900113" y="3789363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Personal hygiene and </a:t>
            </a:r>
          </a:p>
          <a:p>
            <a:r>
              <a:rPr lang="fr-BE" b="1"/>
              <a:t>cleaning products puzzle</a:t>
            </a:r>
            <a:endParaRPr lang="en-GB" b="1"/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1219200" y="2057400"/>
            <a:ext cx="302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 err="1"/>
              <a:t>Side</a:t>
            </a:r>
            <a:r>
              <a:rPr lang="fr-BE" b="1" dirty="0"/>
              <a:t>-</a:t>
            </a:r>
            <a:r>
              <a:rPr lang="fr-BE" b="1" dirty="0" err="1"/>
              <a:t>effects</a:t>
            </a:r>
            <a:r>
              <a:rPr lang="fr-BE" b="1" dirty="0"/>
              <a:t> of </a:t>
            </a:r>
            <a:r>
              <a:rPr lang="fr-BE" b="1" dirty="0" err="1"/>
              <a:t>medication</a:t>
            </a:r>
            <a:endParaRPr lang="en-GB" b="1" dirty="0"/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3635375" y="1628775"/>
            <a:ext cx="391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Lack of information and education</a:t>
            </a:r>
            <a:endParaRPr lang="en-GB" b="1"/>
          </a:p>
        </p:txBody>
      </p:sp>
      <p:pic>
        <p:nvPicPr>
          <p:cNvPr id="330781" name="Picture 29" descr="MCj02329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00663"/>
            <a:ext cx="1127125" cy="1284287"/>
          </a:xfrm>
          <a:prstGeom prst="rect">
            <a:avLst/>
          </a:prstGeom>
          <a:noFill/>
        </p:spPr>
      </p:pic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395288" y="4525963"/>
            <a:ext cx="493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4000" b="1"/>
              <a:t>?</a:t>
            </a:r>
            <a:endParaRPr lang="en-GB" sz="4000" b="1"/>
          </a:p>
        </p:txBody>
      </p: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779838" y="2827338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2000" b="1"/>
              <a:t>ITCHING</a:t>
            </a:r>
            <a:endParaRPr lang="en-GB" sz="2000" b="1"/>
          </a:p>
        </p:txBody>
      </p:sp>
      <p:sp>
        <p:nvSpPr>
          <p:cNvPr id="330786" name="Text Box 34"/>
          <p:cNvSpPr txBox="1">
            <a:spLocks noChangeArrowheads="1"/>
          </p:cNvSpPr>
          <p:nvPr/>
        </p:nvSpPr>
        <p:spPr bwMode="auto">
          <a:xfrm>
            <a:off x="5127625" y="2297113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Cremes – loads of cremes</a:t>
            </a:r>
            <a:endParaRPr lang="en-GB" b="1"/>
          </a:p>
        </p:txBody>
      </p:sp>
      <p:sp>
        <p:nvSpPr>
          <p:cNvPr id="330787" name="Text Box 35"/>
          <p:cNvSpPr txBox="1">
            <a:spLocks noChangeArrowheads="1"/>
          </p:cNvSpPr>
          <p:nvPr/>
        </p:nvSpPr>
        <p:spPr bwMode="auto">
          <a:xfrm>
            <a:off x="5867400" y="3810000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 err="1"/>
              <a:t>Sleepless</a:t>
            </a:r>
            <a:r>
              <a:rPr lang="fr-BE" b="1" dirty="0"/>
              <a:t> </a:t>
            </a:r>
            <a:r>
              <a:rPr lang="fr-BE" b="1" dirty="0" err="1"/>
              <a:t>nights</a:t>
            </a:r>
            <a:endParaRPr lang="en-GB" b="1" dirty="0"/>
          </a:p>
        </p:txBody>
      </p:sp>
      <p:sp>
        <p:nvSpPr>
          <p:cNvPr id="330788" name="Text Box 36"/>
          <p:cNvSpPr txBox="1">
            <a:spLocks noChangeArrowheads="1"/>
          </p:cNvSpPr>
          <p:nvPr/>
        </p:nvSpPr>
        <p:spPr bwMode="auto">
          <a:xfrm>
            <a:off x="1979613" y="4652963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 err="1"/>
              <a:t>Always</a:t>
            </a:r>
            <a:r>
              <a:rPr lang="fr-BE" b="1" dirty="0"/>
              <a:t> </a:t>
            </a:r>
            <a:r>
              <a:rPr lang="fr-BE" b="1" dirty="0" err="1"/>
              <a:t>taking</a:t>
            </a:r>
            <a:r>
              <a:rPr lang="fr-BE" b="1" dirty="0"/>
              <a:t> care of the skin</a:t>
            </a:r>
            <a:endParaRPr lang="en-GB" b="1" dirty="0"/>
          </a:p>
        </p:txBody>
      </p: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684213" y="27813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Always being prepared</a:t>
            </a:r>
            <a:endParaRPr lang="en-GB" b="1"/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3733800" y="38100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 err="1"/>
              <a:t>Choice</a:t>
            </a:r>
            <a:r>
              <a:rPr lang="fr-BE" b="1" dirty="0"/>
              <a:t> of </a:t>
            </a:r>
            <a:r>
              <a:rPr lang="fr-BE" b="1" dirty="0" err="1"/>
              <a:t>clothes</a:t>
            </a:r>
            <a:endParaRPr lang="en-GB" b="1" dirty="0"/>
          </a:p>
        </p:txBody>
      </p:sp>
      <p:sp>
        <p:nvSpPr>
          <p:cNvPr id="330792" name="Text Box 40"/>
          <p:cNvSpPr txBox="1">
            <a:spLocks noChangeArrowheads="1"/>
          </p:cNvSpPr>
          <p:nvPr/>
        </p:nvSpPr>
        <p:spPr bwMode="auto">
          <a:xfrm>
            <a:off x="2411413" y="242093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Enjoying sports</a:t>
            </a:r>
            <a:endParaRPr lang="en-GB" b="1"/>
          </a:p>
        </p:txBody>
      </p:sp>
      <p:sp>
        <p:nvSpPr>
          <p:cNvPr id="330793" name="Text Box 41"/>
          <p:cNvSpPr txBox="1">
            <a:spLocks noChangeArrowheads="1"/>
          </p:cNvSpPr>
          <p:nvPr/>
        </p:nvSpPr>
        <p:spPr bwMode="auto">
          <a:xfrm>
            <a:off x="2555875" y="6921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/>
              <a:t>Vicious circle of flare ups</a:t>
            </a:r>
            <a:endParaRPr lang="en-GB" b="1"/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981200" y="5105400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 err="1" smtClean="0"/>
              <a:t>Choice</a:t>
            </a:r>
            <a:r>
              <a:rPr lang="fr-BE" b="1" dirty="0" smtClean="0"/>
              <a:t> of occupation</a:t>
            </a:r>
            <a:endParaRPr lang="en-GB" b="1" dirty="0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200400" y="3276600"/>
            <a:ext cx="4685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b="1" dirty="0" smtClean="0"/>
              <a:t>Skin </a:t>
            </a:r>
            <a:r>
              <a:rPr lang="fr-BE" b="1" dirty="0" err="1" smtClean="0"/>
              <a:t>taking</a:t>
            </a:r>
            <a:r>
              <a:rPr lang="fr-BE" b="1" dirty="0" smtClean="0"/>
              <a:t> over as </a:t>
            </a:r>
            <a:r>
              <a:rPr lang="fr-BE" b="1" dirty="0" err="1" smtClean="0"/>
              <a:t>most</a:t>
            </a:r>
            <a:r>
              <a:rPr lang="fr-BE" b="1" dirty="0" smtClean="0"/>
              <a:t> important issue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179387" y="1905000"/>
            <a:ext cx="8964613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r>
              <a:rPr lang="fr-BE"/>
              <a:t>                                                                                                                                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38600" y="5638800"/>
            <a:ext cx="486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i="1" dirty="0" err="1" smtClean="0">
                <a:latin typeface="+mn-lt"/>
              </a:rPr>
              <a:t>Scratching</a:t>
            </a:r>
            <a:r>
              <a:rPr lang="fr-BE" sz="3200" i="1" dirty="0" smtClean="0">
                <a:latin typeface="+mn-lt"/>
              </a:rPr>
              <a:t> </a:t>
            </a:r>
            <a:r>
              <a:rPr lang="fr-BE" sz="3200" i="1" dirty="0" err="1" smtClean="0">
                <a:latin typeface="+mn-lt"/>
              </a:rPr>
              <a:t>is</a:t>
            </a:r>
            <a:r>
              <a:rPr lang="fr-BE" sz="3200" i="1" dirty="0" smtClean="0">
                <a:latin typeface="+mn-lt"/>
              </a:rPr>
              <a:t> </a:t>
            </a:r>
            <a:r>
              <a:rPr lang="fr-BE" sz="3200" i="1" dirty="0" err="1" smtClean="0">
                <a:latin typeface="+mn-lt"/>
              </a:rPr>
              <a:t>better</a:t>
            </a:r>
            <a:r>
              <a:rPr lang="fr-BE" sz="3200" i="1" dirty="0" smtClean="0">
                <a:latin typeface="+mn-lt"/>
              </a:rPr>
              <a:t> </a:t>
            </a:r>
            <a:r>
              <a:rPr lang="fr-BE" sz="3200" i="1" dirty="0" err="1" smtClean="0">
                <a:latin typeface="+mn-lt"/>
              </a:rPr>
              <a:t>than</a:t>
            </a:r>
            <a:r>
              <a:rPr lang="fr-BE" sz="3200" i="1" dirty="0" smtClean="0">
                <a:latin typeface="+mn-lt"/>
              </a:rPr>
              <a:t> </a:t>
            </a:r>
            <a:r>
              <a:rPr lang="fr-BE" sz="3200" i="1" dirty="0" err="1" smtClean="0">
                <a:latin typeface="+mn-lt"/>
              </a:rPr>
              <a:t>sex</a:t>
            </a:r>
            <a:endParaRPr lang="fr-BE" sz="3200" i="1" dirty="0">
              <a:latin typeface="+mn-lt"/>
            </a:endParaRPr>
          </a:p>
        </p:txBody>
      </p:sp>
      <p:pic>
        <p:nvPicPr>
          <p:cNvPr id="67586" name="Picture 2" descr="Dermatology: Journal of Itchcraft. by Bacall, Aa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785589" cy="3672000"/>
          </a:xfrm>
          <a:prstGeom prst="rect">
            <a:avLst/>
          </a:prstGeom>
          <a:noFill/>
        </p:spPr>
      </p:pic>
      <p:pic>
        <p:nvPicPr>
          <p:cNvPr id="67588" name="Picture 4" descr="What's that? - 'It's a mosquito bite.' - 'Scratch it!' - 'No, I need to buy some cream.' - 'Make it bleed!!!' - 'Gahhh!!!' -  by Roy, Pe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000" y="0"/>
            <a:ext cx="4640000" cy="208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600200"/>
            <a:ext cx="9144000" cy="24384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BE" sz="4000" dirty="0" smtClean="0">
                <a:latin typeface="+mj-lt"/>
              </a:rPr>
              <a:t>SCRATCHING</a:t>
            </a:r>
          </a:p>
          <a:p>
            <a:pPr lvl="0" algn="ctr"/>
            <a:r>
              <a:rPr lang="fr-BE" sz="4000" noProof="0" dirty="0" err="1" smtClean="0">
                <a:latin typeface="+mj-lt"/>
              </a:rPr>
              <a:t>Until</a:t>
            </a:r>
            <a:r>
              <a:rPr lang="fr-BE" sz="4000" noProof="0" dirty="0" smtClean="0">
                <a:latin typeface="+mj-lt"/>
              </a:rPr>
              <a:t> </a:t>
            </a:r>
            <a:r>
              <a:rPr lang="fr-BE" sz="4000" noProof="0" dirty="0" err="1" smtClean="0">
                <a:latin typeface="+mj-lt"/>
              </a:rPr>
              <a:t>bleeding</a:t>
            </a:r>
            <a:endParaRPr lang="fr-BE" sz="4000" noProof="0" dirty="0" smtClean="0">
              <a:latin typeface="+mj-lt"/>
            </a:endParaRPr>
          </a:p>
          <a:p>
            <a:pPr lvl="0" algn="ctr"/>
            <a:r>
              <a:rPr lang="fr-BE" sz="4000" dirty="0" smtClean="0">
                <a:latin typeface="+mj-lt"/>
              </a:rPr>
              <a:t>PAIN </a:t>
            </a:r>
            <a:r>
              <a:rPr lang="fr-BE" sz="4000" dirty="0" err="1" smtClean="0">
                <a:latin typeface="+mj-lt"/>
              </a:rPr>
              <a:t>is</a:t>
            </a:r>
            <a:r>
              <a:rPr lang="fr-BE" sz="4000" dirty="0" smtClean="0">
                <a:latin typeface="+mj-lt"/>
              </a:rPr>
              <a:t> A RELIEF </a:t>
            </a:r>
            <a:r>
              <a:rPr lang="fr-BE" sz="4000" dirty="0" err="1" smtClean="0">
                <a:latin typeface="+mj-lt"/>
              </a:rPr>
              <a:t>from</a:t>
            </a:r>
            <a:r>
              <a:rPr lang="fr-BE" sz="4000" dirty="0" smtClean="0">
                <a:latin typeface="+mj-lt"/>
              </a:rPr>
              <a:t> ITCH </a:t>
            </a:r>
            <a:r>
              <a:rPr lang="fr-BE" sz="4000" noProof="0" dirty="0" smtClean="0">
                <a:latin typeface="+mj-lt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347E7"/>
              </a:buClr>
            </a:pPr>
            <a:r>
              <a:rPr lang="en-GB" sz="2400" noProof="0" dirty="0" smtClean="0"/>
              <a:t>Chemicals in products for personal hygiene such as shampoos, bath gels, soap etc..</a:t>
            </a:r>
          </a:p>
          <a:p>
            <a:pPr>
              <a:buClr>
                <a:srgbClr val="4347E7"/>
              </a:buClr>
            </a:pPr>
            <a:r>
              <a:rPr lang="en-GB" sz="2400" noProof="0" dirty="0" smtClean="0"/>
              <a:t>Chemicals used in clothing, such as resins and glues in shoes, and dye in fabrics (indigo is one), but also rubber (elastics)</a:t>
            </a:r>
          </a:p>
          <a:p>
            <a:pPr>
              <a:buClr>
                <a:srgbClr val="4347E7"/>
              </a:buClr>
            </a:pPr>
            <a:r>
              <a:rPr lang="en-GB" sz="2400" noProof="0" dirty="0" smtClean="0"/>
              <a:t>Chemicals used in news papers and print, such as Rosin (</a:t>
            </a:r>
            <a:r>
              <a:rPr lang="en-GB" sz="2400" dirty="0" smtClean="0"/>
              <a:t>colophony)</a:t>
            </a:r>
            <a:endParaRPr lang="en-GB" sz="2400" noProof="0" dirty="0" smtClean="0"/>
          </a:p>
          <a:p>
            <a:pPr>
              <a:buClr>
                <a:srgbClr val="4347E7"/>
              </a:buClr>
            </a:pPr>
            <a:r>
              <a:rPr lang="en-GB" sz="2400" noProof="0" dirty="0" smtClean="0"/>
              <a:t>Chemicals used for work and work-related contact with water: hair dressers, nurses/doctors, auto mechanics (</a:t>
            </a:r>
            <a:r>
              <a:rPr lang="en-GB" sz="1800" u="sng" noProof="0" dirty="0" smtClean="0">
                <a:hlinkClick r:id="rId2"/>
              </a:rPr>
              <a:t>http://onlinelibrary.wiley.com/doi/10.1111/j.1600-0536.1994.tb00692.x/abstract</a:t>
            </a:r>
            <a:r>
              <a:rPr lang="en-GB" sz="2400" noProof="0" dirty="0" smtClean="0"/>
              <a:t>)</a:t>
            </a:r>
          </a:p>
          <a:p>
            <a:pPr>
              <a:buClr>
                <a:srgbClr val="4347E7"/>
              </a:buClr>
            </a:pPr>
            <a:r>
              <a:rPr lang="en-GB" sz="2400" noProof="0" dirty="0" smtClean="0"/>
              <a:t>Latex in protective gloves, hair </a:t>
            </a:r>
            <a:r>
              <a:rPr lang="en-GB" sz="2400" dirty="0" smtClean="0"/>
              <a:t>extensions, acrylic/artificial nails, surprise places in health care etc</a:t>
            </a:r>
          </a:p>
          <a:p>
            <a:pPr>
              <a:buClr>
                <a:srgbClr val="4347E7"/>
              </a:buClr>
            </a:pPr>
            <a:r>
              <a:rPr lang="en-GB" sz="2400" noProof="0" dirty="0" smtClean="0"/>
              <a:t>etc...</a:t>
            </a:r>
          </a:p>
          <a:p>
            <a:endParaRPr lang="en-GB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GB" sz="4400" dirty="0" smtClean="0">
                <a:latin typeface="+mj-lt"/>
              </a:rPr>
              <a:t>Issues – </a:t>
            </a:r>
            <a:r>
              <a:rPr lang="en-GB" sz="4400" i="1" dirty="0" smtClean="0">
                <a:latin typeface="+mj-lt"/>
              </a:rPr>
              <a:t>contact allergy</a:t>
            </a:r>
            <a:endParaRPr kumimoji="0" lang="en-GB" sz="4400" b="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r>
              <a:rPr lang="en-GB" sz="2200" noProof="0" dirty="0" smtClean="0"/>
              <a:t>Testing can be tricky since you can only find what you are contact allergic to when you test that specific chemical.</a:t>
            </a:r>
          </a:p>
          <a:p>
            <a:pPr>
              <a:buClr>
                <a:srgbClr val="4347E7"/>
              </a:buClr>
            </a:pPr>
            <a:r>
              <a:rPr lang="en-GB" sz="2200" noProof="0" dirty="0" smtClean="0"/>
              <a:t>Standardised (European) patch tests are available, but what about allergens that are not in these panels.</a:t>
            </a:r>
          </a:p>
          <a:p>
            <a:pPr>
              <a:buClr>
                <a:srgbClr val="4347E7"/>
              </a:buClr>
            </a:pPr>
            <a:r>
              <a:rPr lang="en-GB" sz="2200" noProof="0" dirty="0" smtClean="0"/>
              <a:t>Article about a woman who found out after a long search she had a specific allergy to a compound in the seat of her new car </a:t>
            </a:r>
            <a:r>
              <a:rPr lang="en-GB" sz="1600" u="sng" noProof="0" dirty="0" smtClean="0">
                <a:hlinkClick r:id="rId2"/>
              </a:rPr>
              <a:t>http://onlinelibrary.wiley.com/doi/10.1111/j.1525-1470.2010.01213.x/full</a:t>
            </a:r>
            <a:r>
              <a:rPr lang="en-GB" sz="1600" noProof="0" dirty="0" smtClean="0"/>
              <a:t>).</a:t>
            </a:r>
          </a:p>
          <a:p>
            <a:pPr>
              <a:buClr>
                <a:srgbClr val="4347E7"/>
              </a:buClr>
            </a:pPr>
            <a:r>
              <a:rPr lang="en-GB" sz="2200" noProof="0" dirty="0" smtClean="0"/>
              <a:t>Patch testing for contact allergy is time consuming:</a:t>
            </a:r>
          </a:p>
          <a:p>
            <a:pPr lvl="1">
              <a:buClr>
                <a:srgbClr val="4347E7"/>
              </a:buClr>
            </a:pPr>
            <a:r>
              <a:rPr lang="en-GB" sz="2000" noProof="0" dirty="0" smtClean="0"/>
              <a:t>Day 1: a patch or multiple patches are placed on your back for 48 hours</a:t>
            </a:r>
          </a:p>
          <a:p>
            <a:pPr lvl="1">
              <a:buClr>
                <a:srgbClr val="4347E7"/>
              </a:buClr>
            </a:pPr>
            <a:r>
              <a:rPr lang="en-GB" sz="2000" noProof="0" dirty="0" smtClean="0"/>
              <a:t>Day 3: removal of the patch and inspecting reaction.</a:t>
            </a:r>
          </a:p>
          <a:p>
            <a:pPr lvl="1">
              <a:buClr>
                <a:srgbClr val="4347E7"/>
              </a:buClr>
            </a:pPr>
            <a:r>
              <a:rPr lang="en-GB" sz="2000" noProof="0" dirty="0" smtClean="0"/>
              <a:t>Day 4: 'read' the reaction per allergen.</a:t>
            </a:r>
          </a:p>
          <a:p>
            <a:pPr>
              <a:buClr>
                <a:srgbClr val="4347E7"/>
              </a:buClr>
            </a:pPr>
            <a:r>
              <a:rPr lang="en-GB" sz="2200" noProof="0" dirty="0" smtClean="0"/>
              <a:t>After you know what you allergic for, then there is the search for products that do not contain the chemical.</a:t>
            </a:r>
          </a:p>
          <a:p>
            <a:pPr>
              <a:buClr>
                <a:srgbClr val="4347E7"/>
              </a:buClr>
            </a:pPr>
            <a:r>
              <a:rPr lang="en-GB" sz="2200" noProof="0" dirty="0" smtClean="0"/>
              <a:t>People loose jobs or change careers over this issue.</a:t>
            </a:r>
          </a:p>
          <a:p>
            <a:endParaRPr lang="en-GB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r-BE" sz="4400" noProof="0" dirty="0" smtClean="0">
                <a:latin typeface="+mj-lt"/>
              </a:rPr>
              <a:t>Issues </a:t>
            </a:r>
            <a:r>
              <a:rPr lang="fr-BE" sz="4400" i="1" noProof="0" dirty="0" smtClean="0">
                <a:latin typeface="+mj-lt"/>
              </a:rPr>
              <a:t>– contact </a:t>
            </a:r>
            <a:r>
              <a:rPr lang="fr-BE" sz="4400" i="1" noProof="0" dirty="0" err="1" smtClean="0">
                <a:latin typeface="+mj-lt"/>
              </a:rPr>
              <a:t>allergy</a:t>
            </a:r>
            <a:r>
              <a:rPr lang="fr-BE" sz="4400" i="1" noProof="0" dirty="0" smtClean="0">
                <a:latin typeface="+mj-lt"/>
              </a:rPr>
              <a:t>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" y="1752600"/>
            <a:ext cx="9139072" cy="4140000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nl-NL" sz="3600" dirty="0" smtClean="0">
                <a:latin typeface="+mn-lt"/>
              </a:rPr>
              <a:t>European </a:t>
            </a:r>
            <a:r>
              <a:rPr lang="nl-NL" sz="3600" dirty="0" err="1" smtClean="0">
                <a:latin typeface="+mn-lt"/>
              </a:rPr>
              <a:t>standardised</a:t>
            </a:r>
            <a:r>
              <a:rPr lang="nl-NL" sz="3600" dirty="0" smtClean="0">
                <a:latin typeface="+mn-lt"/>
              </a:rPr>
              <a:t> </a:t>
            </a:r>
            <a:r>
              <a:rPr lang="nl-NL" sz="3600" dirty="0" err="1" smtClean="0">
                <a:latin typeface="+mn-lt"/>
              </a:rPr>
              <a:t>patch</a:t>
            </a:r>
            <a:r>
              <a:rPr lang="nl-NL" sz="3600" dirty="0" smtClean="0">
                <a:latin typeface="+mn-lt"/>
              </a:rPr>
              <a:t> panel 1 &amp; 2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6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'The side-effects are horrific, but it's 'organic' and 'green'.' by di Chiarro, J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195450" cy="4572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100" noProof="0" smtClean="0"/>
              <a:t>ECO/BIO PRODUCTS – ALLERGY FRIENDLY?</a:t>
            </a:r>
            <a:br>
              <a:rPr lang="en-GB" sz="3100" noProof="0" smtClean="0"/>
            </a:br>
            <a:r>
              <a:rPr lang="en-GB" sz="3100" noProof="0" smtClean="0"/>
              <a:t>Misleading Allergy Marketing</a:t>
            </a:r>
            <a:endParaRPr lang="en-GB" sz="3100" b="1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057400"/>
            <a:ext cx="9144000" cy="19812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BE" sz="3600" dirty="0" smtClean="0">
                <a:latin typeface="+mj-lt"/>
              </a:rPr>
              <a:t>‘</a:t>
            </a:r>
            <a:r>
              <a:rPr lang="fr-BE" sz="3600" dirty="0" err="1" smtClean="0">
                <a:latin typeface="+mj-lt"/>
              </a:rPr>
              <a:t>Hypoallergenic</a:t>
            </a:r>
            <a:r>
              <a:rPr lang="fr-BE" sz="3600" dirty="0" smtClean="0">
                <a:latin typeface="+mj-lt"/>
              </a:rPr>
              <a:t>’</a:t>
            </a:r>
          </a:p>
          <a:p>
            <a:pPr lvl="0" algn="ctr"/>
            <a:r>
              <a:rPr lang="fr-BE" sz="3600" dirty="0" err="1" smtClean="0">
                <a:latin typeface="+mj-lt"/>
              </a:rPr>
              <a:t>What</a:t>
            </a:r>
            <a:r>
              <a:rPr lang="fr-BE" sz="3600" dirty="0" smtClean="0">
                <a:latin typeface="+mj-lt"/>
              </a:rPr>
              <a:t> </a:t>
            </a:r>
            <a:r>
              <a:rPr lang="fr-BE" sz="3600" dirty="0" err="1" smtClean="0">
                <a:latin typeface="+mj-lt"/>
              </a:rPr>
              <a:t>is</a:t>
            </a:r>
            <a:r>
              <a:rPr lang="fr-BE" sz="3600" dirty="0" smtClean="0">
                <a:latin typeface="+mj-lt"/>
              </a:rPr>
              <a:t> </a:t>
            </a:r>
            <a:r>
              <a:rPr lang="fr-BE" sz="3600" dirty="0" err="1" smtClean="0">
                <a:latin typeface="+mj-lt"/>
              </a:rPr>
              <a:t>it</a:t>
            </a:r>
            <a:r>
              <a:rPr lang="fr-BE" sz="3600" dirty="0" smtClean="0">
                <a:latin typeface="+mj-lt"/>
              </a:rPr>
              <a:t>?</a:t>
            </a:r>
          </a:p>
          <a:p>
            <a:pPr lvl="0" algn="ctr"/>
            <a:r>
              <a:rPr lang="fr-BE" sz="3200" i="1" dirty="0" smtClean="0">
                <a:latin typeface="+mj-lt"/>
              </a:rPr>
              <a:t>= Causes multiple allergies? </a:t>
            </a:r>
            <a:r>
              <a:rPr lang="fr-BE" sz="3200" i="1" dirty="0" err="1" smtClean="0">
                <a:latin typeface="+mj-lt"/>
              </a:rPr>
              <a:t>Does</a:t>
            </a:r>
            <a:r>
              <a:rPr lang="fr-BE" sz="3200" i="1" dirty="0" smtClean="0">
                <a:latin typeface="+mj-lt"/>
              </a:rPr>
              <a:t> not cause </a:t>
            </a:r>
            <a:r>
              <a:rPr lang="fr-BE" sz="3200" i="1" dirty="0" err="1" smtClean="0">
                <a:latin typeface="+mj-lt"/>
              </a:rPr>
              <a:t>allergy</a:t>
            </a:r>
            <a:r>
              <a:rPr lang="fr-BE" sz="3200" i="1" dirty="0" smtClean="0">
                <a:latin typeface="+mj-lt"/>
              </a:rPr>
              <a:t>?</a:t>
            </a:r>
          </a:p>
          <a:p>
            <a:pPr lvl="0" algn="ctr"/>
            <a:r>
              <a:rPr lang="fr-BE" sz="3600" dirty="0" err="1" smtClean="0">
                <a:latin typeface="+mj-lt"/>
              </a:rPr>
              <a:t>Nothing</a:t>
            </a:r>
            <a:r>
              <a:rPr lang="fr-BE" sz="3600" dirty="0" smtClean="0">
                <a:latin typeface="+mj-lt"/>
              </a:rPr>
              <a:t>. There are no </a:t>
            </a:r>
            <a:r>
              <a:rPr lang="fr-BE" sz="3600" dirty="0" err="1" smtClean="0">
                <a:latin typeface="+mj-lt"/>
              </a:rPr>
              <a:t>rules</a:t>
            </a:r>
            <a:r>
              <a:rPr lang="fr-BE" sz="36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1227</Words>
  <Application>Microsoft Office PowerPoint</Application>
  <PresentationFormat>On-screen Show (4:3)</PresentationFormat>
  <Paragraphs>259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Living with skin allergy patient perspectives</vt:lpstr>
      <vt:lpstr>Slide 2</vt:lpstr>
      <vt:lpstr>Slide 3</vt:lpstr>
      <vt:lpstr>Slide 4</vt:lpstr>
      <vt:lpstr>Slide 5</vt:lpstr>
      <vt:lpstr>Slide 6</vt:lpstr>
      <vt:lpstr>Slide 7</vt:lpstr>
      <vt:lpstr>ECO/BIO PRODUCTS – ALLERGY FRIENDLY? Misleading Allergy Marketing</vt:lpstr>
      <vt:lpstr>Slide 9</vt:lpstr>
      <vt:lpstr>Slide 10</vt:lpstr>
      <vt:lpstr>Putting the pieces together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Skin and cosmetic products advice for people with allergy – Allergy portal</vt:lpstr>
      <vt:lpstr>Slide 20</vt:lpstr>
      <vt:lpstr>Slide 21</vt:lpstr>
      <vt:lpstr>Slide 22</vt:lpstr>
      <vt:lpstr>Slide 23</vt:lpstr>
      <vt:lpstr>Slide 24</vt:lpstr>
      <vt:lpstr> Objectives </vt:lpstr>
      <vt:lpstr>Slide 26</vt:lpstr>
      <vt:lpstr>Slide 27</vt:lpstr>
      <vt:lpstr>Slide 28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EFA Advocacy for Clear &amp; Equal Reimbursement decisions in Europe</dc:title>
  <dc:creator>EFA</dc:creator>
  <cp:lastModifiedBy>EFA</cp:lastModifiedBy>
  <cp:revision>428</cp:revision>
  <dcterms:created xsi:type="dcterms:W3CDTF">2006-08-16T00:00:00Z</dcterms:created>
  <dcterms:modified xsi:type="dcterms:W3CDTF">2011-02-28T17:37:15Z</dcterms:modified>
</cp:coreProperties>
</file>