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16" r:id="rId1"/>
  </p:sldMasterIdLst>
  <p:notesMasterIdLst>
    <p:notesMasterId r:id="rId21"/>
  </p:notesMasterIdLst>
  <p:handoutMasterIdLst>
    <p:handoutMasterId r:id="rId22"/>
  </p:handoutMasterIdLst>
  <p:sldIdLst>
    <p:sldId id="393" r:id="rId2"/>
    <p:sldId id="390" r:id="rId3"/>
    <p:sldId id="461" r:id="rId4"/>
    <p:sldId id="439" r:id="rId5"/>
    <p:sldId id="459" r:id="rId6"/>
    <p:sldId id="460" r:id="rId7"/>
    <p:sldId id="462" r:id="rId8"/>
    <p:sldId id="449" r:id="rId9"/>
    <p:sldId id="463" r:id="rId10"/>
    <p:sldId id="467" r:id="rId11"/>
    <p:sldId id="456" r:id="rId12"/>
    <p:sldId id="469" r:id="rId13"/>
    <p:sldId id="458" r:id="rId14"/>
    <p:sldId id="464" r:id="rId15"/>
    <p:sldId id="470" r:id="rId16"/>
    <p:sldId id="451" r:id="rId17"/>
    <p:sldId id="472" r:id="rId18"/>
    <p:sldId id="466" r:id="rId19"/>
    <p:sldId id="465" r:id="rId20"/>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Arial" charset="0"/>
      </a:defRPr>
    </a:lvl1pPr>
    <a:lvl2pPr marL="457200" algn="l" rtl="0" fontAlgn="base">
      <a:spcBef>
        <a:spcPct val="0"/>
      </a:spcBef>
      <a:spcAft>
        <a:spcPct val="0"/>
      </a:spcAft>
      <a:defRPr sz="2400" kern="1200">
        <a:solidFill>
          <a:schemeClr val="tx1"/>
        </a:solidFill>
        <a:latin typeface="Times" pitchFamily="18" charset="0"/>
        <a:ea typeface="+mn-ea"/>
        <a:cs typeface="Arial" charset="0"/>
      </a:defRPr>
    </a:lvl2pPr>
    <a:lvl3pPr marL="914400" algn="l" rtl="0" fontAlgn="base">
      <a:spcBef>
        <a:spcPct val="0"/>
      </a:spcBef>
      <a:spcAft>
        <a:spcPct val="0"/>
      </a:spcAft>
      <a:defRPr sz="2400" kern="1200">
        <a:solidFill>
          <a:schemeClr val="tx1"/>
        </a:solidFill>
        <a:latin typeface="Times" pitchFamily="18" charset="0"/>
        <a:ea typeface="+mn-ea"/>
        <a:cs typeface="Arial" charset="0"/>
      </a:defRPr>
    </a:lvl3pPr>
    <a:lvl4pPr marL="1371600" algn="l" rtl="0" fontAlgn="base">
      <a:spcBef>
        <a:spcPct val="0"/>
      </a:spcBef>
      <a:spcAft>
        <a:spcPct val="0"/>
      </a:spcAft>
      <a:defRPr sz="2400" kern="1200">
        <a:solidFill>
          <a:schemeClr val="tx1"/>
        </a:solidFill>
        <a:latin typeface="Times" pitchFamily="18" charset="0"/>
        <a:ea typeface="+mn-ea"/>
        <a:cs typeface="Arial" charset="0"/>
      </a:defRPr>
    </a:lvl4pPr>
    <a:lvl5pPr marL="1828800" algn="l" rtl="0" fontAlgn="base">
      <a:spcBef>
        <a:spcPct val="0"/>
      </a:spcBef>
      <a:spcAft>
        <a:spcPct val="0"/>
      </a:spcAft>
      <a:defRPr sz="2400" kern="1200">
        <a:solidFill>
          <a:schemeClr val="tx1"/>
        </a:solidFill>
        <a:latin typeface="Times" pitchFamily="18" charset="0"/>
        <a:ea typeface="+mn-ea"/>
        <a:cs typeface="Arial" charset="0"/>
      </a:defRPr>
    </a:lvl5pPr>
    <a:lvl6pPr marL="2286000" algn="l" defTabSz="914400" rtl="0" eaLnBrk="1" latinLnBrk="0" hangingPunct="1">
      <a:defRPr sz="2400" kern="1200">
        <a:solidFill>
          <a:schemeClr val="tx1"/>
        </a:solidFill>
        <a:latin typeface="Times" pitchFamily="18" charset="0"/>
        <a:ea typeface="+mn-ea"/>
        <a:cs typeface="Arial" charset="0"/>
      </a:defRPr>
    </a:lvl6pPr>
    <a:lvl7pPr marL="2743200" algn="l" defTabSz="914400" rtl="0" eaLnBrk="1" latinLnBrk="0" hangingPunct="1">
      <a:defRPr sz="2400" kern="1200">
        <a:solidFill>
          <a:schemeClr val="tx1"/>
        </a:solidFill>
        <a:latin typeface="Times" pitchFamily="18" charset="0"/>
        <a:ea typeface="+mn-ea"/>
        <a:cs typeface="Arial" charset="0"/>
      </a:defRPr>
    </a:lvl7pPr>
    <a:lvl8pPr marL="3200400" algn="l" defTabSz="914400" rtl="0" eaLnBrk="1" latinLnBrk="0" hangingPunct="1">
      <a:defRPr sz="2400" kern="1200">
        <a:solidFill>
          <a:schemeClr val="tx1"/>
        </a:solidFill>
        <a:latin typeface="Times" pitchFamily="18" charset="0"/>
        <a:ea typeface="+mn-ea"/>
        <a:cs typeface="Arial" charset="0"/>
      </a:defRPr>
    </a:lvl8pPr>
    <a:lvl9pPr marL="3657600" algn="l" defTabSz="914400" rtl="0" eaLnBrk="1" latinLnBrk="0" hangingPunct="1">
      <a:defRPr sz="2400" kern="1200">
        <a:solidFill>
          <a:schemeClr val="tx1"/>
        </a:solidFill>
        <a:latin typeface="Times"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2F65"/>
    <a:srgbClr val="005295"/>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51" autoAdjust="0"/>
    <p:restoredTop sz="93500" autoAdjust="0"/>
  </p:normalViewPr>
  <p:slideViewPr>
    <p:cSldViewPr>
      <p:cViewPr>
        <p:scale>
          <a:sx n="80" d="100"/>
          <a:sy n="80" d="100"/>
        </p:scale>
        <p:origin x="-690" y="-636"/>
      </p:cViewPr>
      <p:guideLst>
        <p:guide orient="horz" pos="2160"/>
        <p:guide pos="2880"/>
      </p:guideLst>
    </p:cSldViewPr>
  </p:slideViewPr>
  <p:outlineViewPr>
    <p:cViewPr>
      <p:scale>
        <a:sx n="33" d="100"/>
        <a:sy n="33" d="100"/>
      </p:scale>
      <p:origin x="40" y="13784"/>
    </p:cViewPr>
  </p:outlineViewPr>
  <p:notesTextViewPr>
    <p:cViewPr>
      <p:scale>
        <a:sx n="100" d="100"/>
        <a:sy n="100" d="100"/>
      </p:scale>
      <p:origin x="0" y="0"/>
    </p:cViewPr>
  </p:notesTextViewPr>
  <p:sorterViewPr>
    <p:cViewPr>
      <p:scale>
        <a:sx n="66" d="100"/>
        <a:sy n="66" d="100"/>
      </p:scale>
      <p:origin x="0" y="1632"/>
    </p:cViewPr>
  </p:sorterViewPr>
  <p:notesViewPr>
    <p:cSldViewPr>
      <p:cViewPr varScale="1">
        <p:scale>
          <a:sx n="77" d="100"/>
          <a:sy n="77" d="100"/>
        </p:scale>
        <p:origin x="-1376" y="-10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0" hangingPunct="0">
              <a:defRPr sz="1200">
                <a:latin typeface="Times" charset="0"/>
                <a:cs typeface="+mn-cs"/>
              </a:defRPr>
            </a:lvl1pPr>
          </a:lstStyle>
          <a:p>
            <a:pPr>
              <a:defRPr/>
            </a:pPr>
            <a:endParaRPr lang="nl-BE"/>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0" hangingPunct="0">
              <a:defRPr sz="1200">
                <a:latin typeface="Times" charset="0"/>
                <a:cs typeface="+mn-cs"/>
              </a:defRPr>
            </a:lvl1pPr>
          </a:lstStyle>
          <a:p>
            <a:pPr>
              <a:defRPr/>
            </a:pPr>
            <a:fld id="{15A50D61-E881-4462-9988-B7D18CFE10B6}" type="datetimeFigureOut">
              <a:rPr lang="nl-BE"/>
              <a:pPr>
                <a:defRPr/>
              </a:pPr>
              <a:t>16/02/2012</a:t>
            </a:fld>
            <a:endParaRPr lang="nl-BE"/>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0" hangingPunct="0">
              <a:defRPr sz="1200">
                <a:latin typeface="Times" charset="0"/>
                <a:cs typeface="+mn-cs"/>
              </a:defRPr>
            </a:lvl1pPr>
          </a:lstStyle>
          <a:p>
            <a:pPr>
              <a:defRPr/>
            </a:pPr>
            <a:endParaRPr lang="nl-BE"/>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eaLnBrk="0" hangingPunct="0">
              <a:defRPr sz="1200">
                <a:latin typeface="Times" charset="0"/>
                <a:cs typeface="+mn-cs"/>
              </a:defRPr>
            </a:lvl1pPr>
          </a:lstStyle>
          <a:p>
            <a:pPr>
              <a:defRPr/>
            </a:pPr>
            <a:fld id="{44F4BBE7-F22E-4A03-9FF9-C85819E5F7D8}" type="slidenum">
              <a:rPr lang="nl-BE"/>
              <a:pPr>
                <a:defRPr/>
              </a:pPr>
              <a:t>‹#›</a:t>
            </a:fld>
            <a:endParaRPr lang="nl-B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charset="0"/>
                <a:cs typeface="+mn-cs"/>
              </a:defRPr>
            </a:lvl1pPr>
          </a:lstStyle>
          <a:p>
            <a:pPr>
              <a:defRPr/>
            </a:pPr>
            <a:endParaRPr lang="en-GB"/>
          </a:p>
        </p:txBody>
      </p:sp>
      <p:sp>
        <p:nvSpPr>
          <p:cNvPr id="2150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charset="0"/>
                <a:cs typeface="+mn-cs"/>
              </a:defRPr>
            </a:lvl1pPr>
          </a:lstStyle>
          <a:p>
            <a:pPr>
              <a:defRPr/>
            </a:pPr>
            <a:endParaRPr lang="en-GB"/>
          </a:p>
        </p:txBody>
      </p:sp>
      <p:sp>
        <p:nvSpPr>
          <p:cNvPr id="102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charset="0"/>
                <a:cs typeface="+mn-cs"/>
              </a:defRPr>
            </a:lvl1pPr>
          </a:lstStyle>
          <a:p>
            <a:pPr>
              <a:defRPr/>
            </a:pPr>
            <a:endParaRPr lang="en-GB"/>
          </a:p>
        </p:txBody>
      </p:sp>
      <p:sp>
        <p:nvSpPr>
          <p:cNvPr id="21511"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charset="0"/>
                <a:cs typeface="+mn-cs"/>
              </a:defRPr>
            </a:lvl1pPr>
          </a:lstStyle>
          <a:p>
            <a:pPr>
              <a:defRPr/>
            </a:pPr>
            <a:fld id="{A62F5AE8-29CD-4EF3-9CA3-A46C2CD28DCF}"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68E04A18-D235-4997-A736-CFBDBAF302F5}" type="slidenum">
              <a:rPr lang="en-GB" smtClean="0">
                <a:latin typeface="Times" pitchFamily="18" charset="0"/>
              </a:rPr>
              <a:pPr>
                <a:defRPr/>
              </a:pPr>
              <a:t>1</a:t>
            </a:fld>
            <a:endParaRPr lang="en-GB" dirty="0" smtClean="0">
              <a:latin typeface="Times" pitchFamily="18" charset="0"/>
            </a:endParaRPr>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spcBef>
                <a:spcPct val="0"/>
              </a:spcBef>
            </a:pPr>
            <a:r>
              <a:rPr lang="en-GB" sz="2400" smtClean="0">
                <a:latin typeface="Times" pitchFamily="18" charset="0"/>
              </a:rPr>
              <a:t>Focus on eHealth</a:t>
            </a:r>
          </a:p>
          <a:p>
            <a:pPr eaLnBrk="1" hangingPunct="1">
              <a:spcBef>
                <a:spcPct val="0"/>
              </a:spcBef>
            </a:pPr>
            <a:r>
              <a:rPr lang="en-GB" sz="2400" smtClean="0">
                <a:latin typeface="Times" pitchFamily="18" charset="0"/>
              </a:rPr>
              <a:t>Few words about EPF</a:t>
            </a:r>
          </a:p>
          <a:p>
            <a:pPr eaLnBrk="1" hangingPunct="1">
              <a:spcBef>
                <a:spcPct val="0"/>
              </a:spcBef>
            </a:pPr>
            <a:r>
              <a:rPr lang="en-GB" sz="2400" smtClean="0">
                <a:latin typeface="Times" pitchFamily="18" charset="0"/>
              </a:rPr>
              <a:t>Why the patient community has chosen to be involved</a:t>
            </a:r>
          </a:p>
          <a:p>
            <a:pPr eaLnBrk="1" hangingPunct="1">
              <a:spcBef>
                <a:spcPct val="0"/>
              </a:spcBef>
            </a:pPr>
            <a:r>
              <a:rPr lang="en-GB" sz="2400" smtClean="0">
                <a:latin typeface="Times" pitchFamily="18" charset="0"/>
              </a:rPr>
              <a:t>Challenges</a:t>
            </a:r>
          </a:p>
          <a:p>
            <a:pPr eaLnBrk="1" hangingPunct="1">
              <a:spcBef>
                <a:spcPct val="0"/>
              </a:spcBef>
            </a:pPr>
            <a:r>
              <a:rPr lang="en-GB" sz="2400" smtClean="0">
                <a:latin typeface="Times" pitchFamily="18" charset="0"/>
              </a:rPr>
              <a:t>Patient acceptance</a:t>
            </a:r>
          </a:p>
          <a:p>
            <a:pPr eaLnBrk="1" hangingPunct="1">
              <a:spcBef>
                <a:spcPct val="0"/>
              </a:spcBef>
            </a:pPr>
            <a:r>
              <a:rPr lang="en-GB" sz="2400" smtClean="0">
                <a:latin typeface="Times" pitchFamily="18" charset="0"/>
              </a:rPr>
              <a:t>From project to policy to practice</a:t>
            </a:r>
          </a:p>
          <a:p>
            <a:pPr eaLnBrk="1" hangingPunct="1">
              <a:spcBef>
                <a:spcPct val="0"/>
              </a:spcBef>
            </a:pPr>
            <a:r>
              <a:rPr lang="en-GB" sz="2400" smtClean="0">
                <a:latin typeface="Times" pitchFamily="18" charset="0"/>
              </a:rPr>
              <a:t>The way forward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endParaRPr lang="fr-BE" dirty="0"/>
          </a:p>
        </p:txBody>
      </p:sp>
      <p:sp>
        <p:nvSpPr>
          <p:cNvPr id="4" name="Slide Number Placeholder 3"/>
          <p:cNvSpPr>
            <a:spLocks noGrp="1"/>
          </p:cNvSpPr>
          <p:nvPr>
            <p:ph type="sldNum" sz="quarter" idx="5"/>
          </p:nvPr>
        </p:nvSpPr>
        <p:spPr/>
        <p:txBody>
          <a:bodyPr/>
          <a:lstStyle/>
          <a:p>
            <a:pPr>
              <a:defRPr/>
            </a:pPr>
            <a:fld id="{00B1021D-D148-4AB2-BF8E-1F06EFEDE5A9}" type="slidenum">
              <a:rPr lang="en-GB" smtClean="0"/>
              <a:pPr>
                <a:defRPr/>
              </a:pPr>
              <a:t>12</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r>
              <a:rPr lang="fr-BE" smtClean="0">
                <a:latin typeface="Times" pitchFamily="18" charset="0"/>
              </a:rPr>
              <a:t>Regions of Europe Working toGether for Health</a:t>
            </a:r>
          </a:p>
        </p:txBody>
      </p:sp>
      <p:sp>
        <p:nvSpPr>
          <p:cNvPr id="4" name="Slide Number Placeholder 3"/>
          <p:cNvSpPr>
            <a:spLocks noGrp="1"/>
          </p:cNvSpPr>
          <p:nvPr>
            <p:ph type="sldNum" sz="quarter" idx="5"/>
          </p:nvPr>
        </p:nvSpPr>
        <p:spPr/>
        <p:txBody>
          <a:bodyPr/>
          <a:lstStyle/>
          <a:p>
            <a:pPr>
              <a:defRPr/>
            </a:pPr>
            <a:fld id="{7397AC58-4396-4552-99C0-020B041282A6}" type="slidenum">
              <a:rPr lang="en-GB" smtClean="0"/>
              <a:pPr>
                <a:defRPr/>
              </a:pPr>
              <a:t>13</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p>
            <a:pPr>
              <a:defRPr/>
            </a:pPr>
            <a:fld id="{9694EDFE-B038-4DC8-B547-97FBDAD83583}" type="slidenum">
              <a:rPr lang="en-GB" smtClean="0"/>
              <a:pPr>
                <a:defRPr/>
              </a:pPr>
              <a:t>17</a:t>
            </a:fld>
            <a:endParaRPr lang="en-GB"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GB" smtClean="0">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p:spPr>
        <p:txBody>
          <a:bodyPr/>
          <a:lstStyle/>
          <a:p>
            <a:endParaRPr lang="it-IT" smtClean="0">
              <a:latin typeface="Times" pitchFamily="18" charset="0"/>
            </a:endParaRPr>
          </a:p>
        </p:txBody>
      </p:sp>
      <p:sp>
        <p:nvSpPr>
          <p:cNvPr id="4" name="Slide Number Placeholder 3"/>
          <p:cNvSpPr>
            <a:spLocks noGrp="1"/>
          </p:cNvSpPr>
          <p:nvPr>
            <p:ph type="sldNum" sz="quarter" idx="5"/>
          </p:nvPr>
        </p:nvSpPr>
        <p:spPr/>
        <p:txBody>
          <a:bodyPr/>
          <a:lstStyle/>
          <a:p>
            <a:pPr>
              <a:defRPr/>
            </a:pPr>
            <a:fld id="{6013D0A1-FD44-4E9D-9BD5-9698641C68A5}" type="slidenum">
              <a:rPr lang="en-GB" smtClean="0"/>
              <a:pPr>
                <a:defRPr/>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a:spLocks noGrp="1"/>
          </p:cNvSpPr>
          <p:nvPr>
            <p:ph type="body" idx="1"/>
          </p:nvPr>
        </p:nvSpPr>
        <p:spPr>
          <a:noFill/>
          <a:ln/>
        </p:spPr>
        <p:txBody>
          <a:bodyPr/>
          <a:lstStyle/>
          <a:p>
            <a:pPr marL="457200" indent="-457200">
              <a:spcBef>
                <a:spcPts val="1800"/>
              </a:spcBef>
              <a:spcAft>
                <a:spcPts val="1800"/>
              </a:spcAft>
              <a:buFont typeface="Calibri" pitchFamily="34" charset="0"/>
              <a:buChar char="●"/>
            </a:pPr>
            <a:r>
              <a:rPr lang="en-GB" smtClean="0">
                <a:latin typeface="Century Gothic" pitchFamily="34" charset="0"/>
              </a:rPr>
              <a:t>Our members’ belief is that eHealth services and solutions can only work if patients are involved </a:t>
            </a:r>
            <a:r>
              <a:rPr lang="en-GB" b="1" smtClean="0">
                <a:latin typeface="Century Gothic" pitchFamily="34" charset="0"/>
              </a:rPr>
              <a:t>meaningfully</a:t>
            </a:r>
            <a:r>
              <a:rPr lang="en-GB" smtClean="0">
                <a:latin typeface="Century Gothic" pitchFamily="34" charset="0"/>
              </a:rPr>
              <a:t> from inception to delivery to ensure that such services and solutions are in line with the needs and expectations of those who will actually use them</a:t>
            </a:r>
          </a:p>
          <a:p>
            <a:pPr marL="457200" indent="-457200">
              <a:spcBef>
                <a:spcPts val="1800"/>
              </a:spcBef>
              <a:spcAft>
                <a:spcPts val="1800"/>
              </a:spcAft>
              <a:buFont typeface="Calibri" pitchFamily="34" charset="0"/>
              <a:buChar char="●"/>
            </a:pPr>
            <a:r>
              <a:rPr lang="en-GB" smtClean="0">
                <a:latin typeface="Century Gothic" pitchFamily="34" charset="0"/>
              </a:rPr>
              <a:t>Patients tend to be the weakest stakeholders in eHealth: the involvement of organisations representing them in eHealth policy-making at all level is therefore crucial</a:t>
            </a:r>
          </a:p>
          <a:p>
            <a:pPr marL="457200" indent="-457200">
              <a:spcBef>
                <a:spcPts val="1800"/>
              </a:spcBef>
              <a:spcAft>
                <a:spcPts val="1800"/>
              </a:spcAft>
              <a:buFont typeface="Calibri" pitchFamily="34" charset="0"/>
              <a:buChar char="●"/>
            </a:pPr>
            <a:r>
              <a:rPr lang="en-GB" smtClean="0">
                <a:latin typeface="Century Gothic" pitchFamily="34" charset="0"/>
              </a:rPr>
              <a:t>There have been exciting new developments in eHealth and healthcare innovation over the last few years and EPF has chosen to be there to ensure that patients are properly engaged in shaping the future of eHealth in Europe </a:t>
            </a:r>
            <a:endParaRPr lang="fr-BE" smtClean="0">
              <a:latin typeface="Times" pitchFamily="18" charset="0"/>
            </a:endParaRPr>
          </a:p>
        </p:txBody>
      </p:sp>
      <p:sp>
        <p:nvSpPr>
          <p:cNvPr id="4" name="Slide Number Placeholder 3"/>
          <p:cNvSpPr>
            <a:spLocks noGrp="1"/>
          </p:cNvSpPr>
          <p:nvPr>
            <p:ph type="sldNum" sz="quarter" idx="5"/>
          </p:nvPr>
        </p:nvSpPr>
        <p:spPr/>
        <p:txBody>
          <a:bodyPr/>
          <a:lstStyle/>
          <a:p>
            <a:pPr>
              <a:defRPr/>
            </a:pPr>
            <a:fld id="{7823B61E-D6C0-47A1-BEF2-F87E977903F0}" type="slidenum">
              <a:rPr lang="en-GB" smtClean="0"/>
              <a:pPr>
                <a:defRPr/>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Producing more solid data to produce sound evidence of real benefits (especially in telemedicine, thousand of small pilots but poor evidence of benefits and comparability of results) </a:t>
            </a:r>
          </a:p>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bringing about more lack of legal clarity and addressing ethical issues at EU and national level (liability, reimbursement, confidentiality, etc.)  </a:t>
            </a:r>
          </a:p>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overcoming organisational issues and “resistance to change” </a:t>
            </a:r>
          </a:p>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resolving technical issues (technology is not a problem in itself but interoperabililty is)</a:t>
            </a:r>
          </a:p>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developing strategies at European, national and regional level </a:t>
            </a:r>
          </a:p>
          <a:p>
            <a:pPr marL="635000" indent="-552450" defTabSz="712788">
              <a:lnSpc>
                <a:spcPct val="120000"/>
              </a:lnSpc>
              <a:spcBef>
                <a:spcPts val="500"/>
              </a:spcBef>
              <a:spcAft>
                <a:spcPts val="500"/>
              </a:spcAft>
              <a:buClr>
                <a:srgbClr val="005295"/>
              </a:buClr>
              <a:buFont typeface="Calibri" pitchFamily="34" charset="0"/>
              <a:buChar char="●"/>
            </a:pPr>
            <a:r>
              <a:rPr lang="en-US" smtClean="0">
                <a:latin typeface="Century Gothic" pitchFamily="34" charset="0"/>
              </a:rPr>
              <a:t>overcoming market fragmentation</a:t>
            </a:r>
          </a:p>
          <a:p>
            <a:pPr marL="635000" indent="-552450" defTabSz="712788">
              <a:lnSpc>
                <a:spcPct val="120000"/>
              </a:lnSpc>
              <a:spcBef>
                <a:spcPts val="500"/>
              </a:spcBef>
              <a:spcAft>
                <a:spcPts val="500"/>
              </a:spcAft>
              <a:buClr>
                <a:srgbClr val="005295"/>
              </a:buClr>
              <a:buFont typeface="Calibri" pitchFamily="34" charset="0"/>
              <a:buChar char="●"/>
            </a:pPr>
            <a:r>
              <a:rPr lang="en-US" sz="1600" smtClean="0">
                <a:solidFill>
                  <a:srgbClr val="FF0000"/>
                </a:solidFill>
                <a:latin typeface="Times" pitchFamily="18" charset="0"/>
              </a:rPr>
              <a:t>strengthening </a:t>
            </a:r>
            <a:r>
              <a:rPr lang="en-US" sz="1600" b="1" smtClean="0">
                <a:solidFill>
                  <a:srgbClr val="FF0000"/>
                </a:solidFill>
                <a:latin typeface="Times" pitchFamily="18" charset="0"/>
              </a:rPr>
              <a:t>user acceptance </a:t>
            </a:r>
            <a:r>
              <a:rPr lang="en-US" sz="1100" smtClean="0">
                <a:solidFill>
                  <a:srgbClr val="FF0000"/>
                </a:solidFill>
                <a:latin typeface="Times" pitchFamily="18" charset="0"/>
              </a:rPr>
              <a:t>(mainly, but not exclusively patients and health professionals)</a:t>
            </a:r>
            <a:endParaRPr lang="fr-BE" smtClean="0">
              <a:latin typeface="Times" pitchFamily="18" charset="0"/>
            </a:endParaRPr>
          </a:p>
        </p:txBody>
      </p:sp>
      <p:sp>
        <p:nvSpPr>
          <p:cNvPr id="4" name="Slide Number Placeholder 3"/>
          <p:cNvSpPr>
            <a:spLocks noGrp="1"/>
          </p:cNvSpPr>
          <p:nvPr>
            <p:ph type="sldNum" sz="quarter" idx="5"/>
          </p:nvPr>
        </p:nvSpPr>
        <p:spPr/>
        <p:txBody>
          <a:bodyPr/>
          <a:lstStyle/>
          <a:p>
            <a:pPr>
              <a:defRPr/>
            </a:pPr>
            <a:fld id="{B5894964-8458-43C4-B6F4-864AF295B969}" type="slidenum">
              <a:rPr lang="en-GB" smtClean="0"/>
              <a:pPr>
                <a:defRPr/>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marL="273050" algn="ctr" defTabSz="712788">
              <a:lnSpc>
                <a:spcPct val="120000"/>
              </a:lnSpc>
              <a:spcBef>
                <a:spcPts val="600"/>
              </a:spcBef>
              <a:spcAft>
                <a:spcPts val="600"/>
              </a:spcAft>
              <a:buClr>
                <a:srgbClr val="005295"/>
              </a:buClr>
              <a:defRPr/>
            </a:pPr>
            <a:r>
              <a:rPr lang="en-US" sz="2800" b="1" dirty="0" smtClean="0">
                <a:latin typeface="Century Gothic" pitchFamily="34" charset="0"/>
              </a:rPr>
              <a:t>Focus on patient acceptance</a:t>
            </a:r>
          </a:p>
          <a:p>
            <a:pPr marL="273050" defTabSz="712788">
              <a:spcBef>
                <a:spcPts val="600"/>
              </a:spcBef>
              <a:spcAft>
                <a:spcPts val="600"/>
              </a:spcAft>
              <a:buClr>
                <a:srgbClr val="005295"/>
              </a:buClr>
              <a:defRPr/>
            </a:pPr>
            <a:r>
              <a:rPr lang="en-US" sz="2000" b="1" dirty="0" smtClean="0">
                <a:latin typeface="Century Gothic" pitchFamily="34" charset="0"/>
              </a:rPr>
              <a:t>Patient acceptance </a:t>
            </a:r>
            <a:r>
              <a:rPr lang="en-US" sz="2000" dirty="0" smtClean="0">
                <a:latin typeface="Century Gothic" pitchFamily="34" charset="0"/>
              </a:rPr>
              <a:t>is too often </a:t>
            </a:r>
            <a:r>
              <a:rPr lang="en-US" sz="2000" b="1" dirty="0" smtClean="0">
                <a:latin typeface="Century Gothic" pitchFamily="34" charset="0"/>
              </a:rPr>
              <a:t>disregarded</a:t>
            </a:r>
            <a:r>
              <a:rPr lang="en-US" sz="2000" dirty="0" smtClean="0">
                <a:latin typeface="Century Gothic" pitchFamily="34" charset="0"/>
              </a:rPr>
              <a:t> or </a:t>
            </a:r>
            <a:r>
              <a:rPr lang="en-US" sz="2000" b="1" dirty="0" smtClean="0">
                <a:latin typeface="Century Gothic" pitchFamily="34" charset="0"/>
              </a:rPr>
              <a:t>not considered as one of the main driving forces </a:t>
            </a:r>
            <a:r>
              <a:rPr lang="en-US" sz="2000" dirty="0" smtClean="0">
                <a:latin typeface="Century Gothic" pitchFamily="34" charset="0"/>
              </a:rPr>
              <a:t>behind </a:t>
            </a:r>
            <a:r>
              <a:rPr lang="en-US" sz="2000" dirty="0" err="1" smtClean="0">
                <a:latin typeface="Century Gothic" pitchFamily="34" charset="0"/>
              </a:rPr>
              <a:t>eHealth</a:t>
            </a:r>
            <a:r>
              <a:rPr lang="en-US" sz="2000" dirty="0" smtClean="0">
                <a:latin typeface="Century Gothic" pitchFamily="34" charset="0"/>
              </a:rPr>
              <a:t> development while it currently represents one of the key barriers</a:t>
            </a:r>
          </a:p>
          <a:p>
            <a:pPr marL="273050" defTabSz="712788">
              <a:spcBef>
                <a:spcPts val="600"/>
              </a:spcBef>
              <a:spcAft>
                <a:spcPts val="600"/>
              </a:spcAft>
              <a:buClr>
                <a:srgbClr val="005295"/>
              </a:buClr>
              <a:defRPr/>
            </a:pPr>
            <a:r>
              <a:rPr lang="en-US" sz="2000" dirty="0" smtClean="0">
                <a:latin typeface="Century Gothic" pitchFamily="34" charset="0"/>
              </a:rPr>
              <a:t>We need to investigate </a:t>
            </a:r>
            <a:r>
              <a:rPr lang="en-US" sz="2000" u="sng" dirty="0" smtClean="0">
                <a:latin typeface="Century Gothic" pitchFamily="34" charset="0"/>
              </a:rPr>
              <a:t>what is behind user acceptance</a:t>
            </a:r>
            <a:r>
              <a:rPr lang="en-US" sz="2000" dirty="0" smtClean="0">
                <a:latin typeface="Century Gothic" pitchFamily="34" charset="0"/>
              </a:rPr>
              <a:t>:</a:t>
            </a:r>
          </a:p>
          <a:p>
            <a:pPr marL="558800" indent="-285750" defTabSz="712788">
              <a:spcBef>
                <a:spcPts val="600"/>
              </a:spcBef>
              <a:spcAft>
                <a:spcPts val="600"/>
              </a:spcAft>
              <a:buClr>
                <a:srgbClr val="005295"/>
              </a:buClr>
              <a:buFont typeface="Calibri" pitchFamily="34" charset="0"/>
              <a:buChar char="●"/>
              <a:defRPr/>
            </a:pPr>
            <a:r>
              <a:rPr lang="en-US" sz="1800" dirty="0" smtClean="0">
                <a:latin typeface="Century Gothic" pitchFamily="34" charset="0"/>
              </a:rPr>
              <a:t>Enhancing the understanding of factors determining patient acceptance </a:t>
            </a:r>
            <a:endParaRPr lang="fr-BE" sz="1800" dirty="0" smtClean="0">
              <a:latin typeface="Century Gothic" pitchFamily="34" charset="0"/>
            </a:endParaRPr>
          </a:p>
          <a:p>
            <a:pPr marL="558800" indent="-285750" defTabSz="712788">
              <a:spcBef>
                <a:spcPts val="600"/>
              </a:spcBef>
              <a:spcAft>
                <a:spcPts val="600"/>
              </a:spcAft>
              <a:buClr>
                <a:srgbClr val="005295"/>
              </a:buClr>
              <a:buFont typeface="Calibri" pitchFamily="34" charset="0"/>
              <a:buChar char="●"/>
              <a:defRPr/>
            </a:pPr>
            <a:r>
              <a:rPr lang="fr-BE" sz="1800" dirty="0" smtClean="0">
                <a:latin typeface="Century Gothic" pitchFamily="34" charset="0"/>
              </a:rPr>
              <a:t>Research </a:t>
            </a:r>
            <a:r>
              <a:rPr lang="fr-BE" sz="1800" dirty="0" err="1" smtClean="0">
                <a:latin typeface="Century Gothic" pitchFamily="34" charset="0"/>
              </a:rPr>
              <a:t>demonstrated</a:t>
            </a:r>
            <a:r>
              <a:rPr lang="fr-BE" sz="1800" dirty="0" smtClean="0">
                <a:latin typeface="Century Gothic" pitchFamily="34" charset="0"/>
              </a:rPr>
              <a:t> </a:t>
            </a:r>
            <a:r>
              <a:rPr lang="fr-BE" sz="1800" dirty="0" err="1" smtClean="0">
                <a:latin typeface="Century Gothic" pitchFamily="34" charset="0"/>
              </a:rPr>
              <a:t>that</a:t>
            </a:r>
            <a:r>
              <a:rPr lang="fr-BE" sz="1800" dirty="0" smtClean="0">
                <a:latin typeface="Century Gothic" pitchFamily="34" charset="0"/>
              </a:rPr>
              <a:t> patient </a:t>
            </a:r>
            <a:r>
              <a:rPr lang="fr-BE" sz="1800" dirty="0" err="1" smtClean="0">
                <a:latin typeface="Century Gothic" pitchFamily="34" charset="0"/>
              </a:rPr>
              <a:t>involvement</a:t>
            </a:r>
            <a:r>
              <a:rPr lang="fr-BE" sz="1800" dirty="0" smtClean="0">
                <a:latin typeface="Century Gothic" pitchFamily="34" charset="0"/>
              </a:rPr>
              <a:t> </a:t>
            </a:r>
            <a:r>
              <a:rPr lang="fr-BE" sz="1800" dirty="0" err="1" smtClean="0">
                <a:latin typeface="Century Gothic" pitchFamily="34" charset="0"/>
              </a:rPr>
              <a:t>is</a:t>
            </a:r>
            <a:r>
              <a:rPr lang="fr-BE" sz="1800" dirty="0" smtClean="0">
                <a:latin typeface="Century Gothic" pitchFamily="34" charset="0"/>
              </a:rPr>
              <a:t> </a:t>
            </a:r>
            <a:r>
              <a:rPr lang="fr-BE" sz="1800" dirty="0" err="1" smtClean="0">
                <a:latin typeface="Century Gothic" pitchFamily="34" charset="0"/>
              </a:rPr>
              <a:t>key</a:t>
            </a:r>
            <a:r>
              <a:rPr lang="fr-BE" sz="1800" dirty="0" smtClean="0">
                <a:latin typeface="Century Gothic" pitchFamily="34" charset="0"/>
              </a:rPr>
              <a:t> </a:t>
            </a:r>
            <a:r>
              <a:rPr lang="fr-BE" sz="1800" dirty="0" err="1" smtClean="0">
                <a:latin typeface="Century Gothic" pitchFamily="34" charset="0"/>
              </a:rPr>
              <a:t>while</a:t>
            </a:r>
            <a:r>
              <a:rPr lang="fr-BE" sz="1800" dirty="0" smtClean="0">
                <a:latin typeface="Century Gothic" pitchFamily="34" charset="0"/>
              </a:rPr>
              <a:t> in </a:t>
            </a:r>
            <a:r>
              <a:rPr lang="fr-BE" sz="1800" dirty="0" err="1" smtClean="0">
                <a:latin typeface="Century Gothic" pitchFamily="34" charset="0"/>
              </a:rPr>
              <a:t>eHealth</a:t>
            </a:r>
            <a:r>
              <a:rPr lang="fr-BE" sz="1800" dirty="0" smtClean="0">
                <a:latin typeface="Century Gothic" pitchFamily="34" charset="0"/>
              </a:rPr>
              <a:t> </a:t>
            </a:r>
            <a:r>
              <a:rPr lang="fr-BE" sz="1800" dirty="0" err="1" smtClean="0">
                <a:latin typeface="Century Gothic" pitchFamily="34" charset="0"/>
              </a:rPr>
              <a:t>it</a:t>
            </a:r>
            <a:r>
              <a:rPr lang="fr-BE" sz="1800" dirty="0" smtClean="0">
                <a:latin typeface="Century Gothic" pitchFamily="34" charset="0"/>
              </a:rPr>
              <a:t> has been </a:t>
            </a:r>
            <a:r>
              <a:rPr lang="fr-BE" sz="1800" dirty="0" err="1" smtClean="0">
                <a:latin typeface="Century Gothic" pitchFamily="34" charset="0"/>
              </a:rPr>
              <a:t>so</a:t>
            </a:r>
            <a:r>
              <a:rPr lang="fr-BE" sz="1800" dirty="0" smtClean="0">
                <a:latin typeface="Century Gothic" pitchFamily="34" charset="0"/>
              </a:rPr>
              <a:t> far </a:t>
            </a:r>
            <a:r>
              <a:rPr lang="fr-BE" sz="1800" dirty="0" err="1" smtClean="0">
                <a:latin typeface="Century Gothic" pitchFamily="34" charset="0"/>
              </a:rPr>
              <a:t>very</a:t>
            </a:r>
            <a:r>
              <a:rPr lang="fr-BE" sz="1800" dirty="0" smtClean="0">
                <a:latin typeface="Century Gothic" pitchFamily="34" charset="0"/>
              </a:rPr>
              <a:t> </a:t>
            </a:r>
            <a:r>
              <a:rPr lang="fr-BE" sz="1800" dirty="0" err="1" smtClean="0">
                <a:latin typeface="Century Gothic" pitchFamily="34" charset="0"/>
              </a:rPr>
              <a:t>limited</a:t>
            </a:r>
            <a:r>
              <a:rPr lang="fr-BE" sz="1800" dirty="0" smtClean="0">
                <a:latin typeface="Century Gothic" pitchFamily="34" charset="0"/>
              </a:rPr>
              <a:t>:</a:t>
            </a:r>
          </a:p>
          <a:p>
            <a:pPr marL="903288" lvl="1" indent="-368300" defTabSz="712788">
              <a:spcBef>
                <a:spcPts val="600"/>
              </a:spcBef>
              <a:spcAft>
                <a:spcPts val="600"/>
              </a:spcAft>
              <a:defRPr/>
            </a:pPr>
            <a:r>
              <a:rPr lang="fr-BE" sz="1600" dirty="0" err="1" smtClean="0">
                <a:latin typeface="Century Gothic" pitchFamily="34" charset="0"/>
              </a:rPr>
              <a:t>involvement</a:t>
            </a:r>
            <a:r>
              <a:rPr lang="fr-BE" sz="1600" dirty="0" smtClean="0">
                <a:latin typeface="Century Gothic" pitchFamily="34" charset="0"/>
              </a:rPr>
              <a:t> </a:t>
            </a:r>
            <a:r>
              <a:rPr lang="fr-BE" sz="1600" dirty="0" err="1" smtClean="0">
                <a:latin typeface="Century Gothic" pitchFamily="34" charset="0"/>
              </a:rPr>
              <a:t>takes</a:t>
            </a:r>
            <a:r>
              <a:rPr lang="fr-BE" sz="1600" dirty="0" smtClean="0">
                <a:latin typeface="Century Gothic" pitchFamily="34" charset="0"/>
              </a:rPr>
              <a:t> place </a:t>
            </a:r>
            <a:r>
              <a:rPr lang="fr-BE" sz="1600" dirty="0" err="1" smtClean="0">
                <a:latin typeface="Century Gothic" pitchFamily="34" charset="0"/>
              </a:rPr>
              <a:t>too</a:t>
            </a:r>
            <a:r>
              <a:rPr lang="fr-BE" sz="1600" dirty="0" smtClean="0">
                <a:latin typeface="Century Gothic" pitchFamily="34" charset="0"/>
              </a:rPr>
              <a:t> </a:t>
            </a:r>
            <a:r>
              <a:rPr lang="fr-BE" sz="1600" dirty="0" err="1" smtClean="0">
                <a:latin typeface="Century Gothic" pitchFamily="34" charset="0"/>
              </a:rPr>
              <a:t>late</a:t>
            </a:r>
            <a:r>
              <a:rPr lang="fr-BE" sz="1600" dirty="0" smtClean="0">
                <a:latin typeface="Century Gothic" pitchFamily="34" charset="0"/>
              </a:rPr>
              <a:t> </a:t>
            </a:r>
            <a:r>
              <a:rPr lang="fr-BE" sz="1600" dirty="0" err="1" smtClean="0">
                <a:latin typeface="Century Gothic" pitchFamily="34" charset="0"/>
              </a:rPr>
              <a:t>when</a:t>
            </a:r>
            <a:r>
              <a:rPr lang="fr-BE" sz="1600" dirty="0" smtClean="0">
                <a:latin typeface="Century Gothic" pitchFamily="34" charset="0"/>
              </a:rPr>
              <a:t> </a:t>
            </a:r>
            <a:r>
              <a:rPr lang="fr-BE" sz="1600" dirty="0" err="1" smtClean="0">
                <a:latin typeface="Century Gothic" pitchFamily="34" charset="0"/>
              </a:rPr>
              <a:t>processes</a:t>
            </a:r>
            <a:r>
              <a:rPr lang="fr-BE" sz="1600" dirty="0" smtClean="0">
                <a:latin typeface="Century Gothic" pitchFamily="34" charset="0"/>
              </a:rPr>
              <a:t> and services have been </a:t>
            </a:r>
            <a:r>
              <a:rPr lang="fr-BE" sz="1600" dirty="0" err="1" smtClean="0">
                <a:latin typeface="Century Gothic" pitchFamily="34" charset="0"/>
              </a:rPr>
              <a:t>already</a:t>
            </a:r>
            <a:r>
              <a:rPr lang="fr-BE" sz="1600" dirty="0" smtClean="0">
                <a:latin typeface="Century Gothic" pitchFamily="34" charset="0"/>
              </a:rPr>
              <a:t> </a:t>
            </a:r>
            <a:r>
              <a:rPr lang="fr-BE" sz="1600" dirty="0" err="1" smtClean="0">
                <a:latin typeface="Century Gothic" pitchFamily="34" charset="0"/>
              </a:rPr>
              <a:t>developed</a:t>
            </a:r>
            <a:endParaRPr lang="fr-BE" sz="1600" dirty="0" smtClean="0">
              <a:latin typeface="Century Gothic" pitchFamily="34" charset="0"/>
            </a:endParaRPr>
          </a:p>
          <a:p>
            <a:pPr marL="903288" lvl="1" indent="-368300" defTabSz="712788">
              <a:spcBef>
                <a:spcPts val="600"/>
              </a:spcBef>
              <a:spcAft>
                <a:spcPts val="600"/>
              </a:spcAft>
              <a:defRPr/>
            </a:pPr>
            <a:r>
              <a:rPr lang="en-GB" sz="1600" dirty="0" smtClean="0">
                <a:latin typeface="Century Gothic" pitchFamily="34" charset="0"/>
              </a:rPr>
              <a:t>Too often developers and decision-makers attempt to “convince” patients rather than engage with them to understand their attitudes, requirements, and constraints and design services which fulfil their expectations to the largest extent possible.</a:t>
            </a:r>
            <a:endParaRPr lang="fr-BE" sz="1600" dirty="0" smtClean="0">
              <a:latin typeface="Century Gothic" pitchFamily="34" charset="0"/>
            </a:endParaRPr>
          </a:p>
          <a:p>
            <a:pPr>
              <a:defRPr/>
            </a:pPr>
            <a:endParaRPr lang="fr-BE" dirty="0"/>
          </a:p>
        </p:txBody>
      </p:sp>
      <p:sp>
        <p:nvSpPr>
          <p:cNvPr id="4" name="Slide Number Placeholder 3"/>
          <p:cNvSpPr>
            <a:spLocks noGrp="1"/>
          </p:cNvSpPr>
          <p:nvPr>
            <p:ph type="sldNum" sz="quarter" idx="5"/>
          </p:nvPr>
        </p:nvSpPr>
        <p:spPr/>
        <p:txBody>
          <a:bodyPr/>
          <a:lstStyle/>
          <a:p>
            <a:pPr>
              <a:defRPr/>
            </a:pPr>
            <a:fld id="{1F564CBE-BD8A-4D0C-9D96-F65F3AD8FFBA}" type="slidenum">
              <a:rPr lang="en-GB" smtClean="0"/>
              <a:pPr>
                <a:defRPr/>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a:bodyPr>
          <a:lstStyle/>
          <a:p>
            <a:pPr marL="273050" algn="ctr" defTabSz="712788">
              <a:lnSpc>
                <a:spcPct val="120000"/>
              </a:lnSpc>
              <a:spcBef>
                <a:spcPts val="600"/>
              </a:spcBef>
              <a:spcAft>
                <a:spcPts val="600"/>
              </a:spcAft>
              <a:buClr>
                <a:srgbClr val="005295"/>
              </a:buClr>
              <a:defRPr/>
            </a:pPr>
            <a:r>
              <a:rPr lang="en-US" sz="1800" b="1" dirty="0" smtClean="0"/>
              <a:t>Focus on patient acceptance</a:t>
            </a:r>
            <a:endParaRPr lang="en-US" sz="1800" dirty="0" smtClean="0"/>
          </a:p>
          <a:p>
            <a:pPr marL="558800" indent="-285750" defTabSz="712788">
              <a:spcBef>
                <a:spcPts val="800"/>
              </a:spcBef>
              <a:spcAft>
                <a:spcPts val="800"/>
              </a:spcAft>
              <a:buClr>
                <a:srgbClr val="005295"/>
              </a:buClr>
              <a:buFont typeface="Calibri" pitchFamily="34" charset="0"/>
              <a:buChar char="●"/>
              <a:defRPr/>
            </a:pPr>
            <a:r>
              <a:rPr lang="fr-BE" dirty="0" err="1" smtClean="0">
                <a:solidFill>
                  <a:srgbClr val="005295"/>
                </a:solidFill>
                <a:latin typeface="Century Gothic" pitchFamily="34" charset="0"/>
              </a:rPr>
              <a:t>Going</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beyond</a:t>
            </a:r>
            <a:r>
              <a:rPr lang="fr-BE" dirty="0" smtClean="0">
                <a:solidFill>
                  <a:srgbClr val="005295"/>
                </a:solidFill>
                <a:latin typeface="Century Gothic" pitchFamily="34" charset="0"/>
              </a:rPr>
              <a:t> user </a:t>
            </a:r>
            <a:r>
              <a:rPr lang="fr-BE" dirty="0" err="1" smtClean="0">
                <a:solidFill>
                  <a:srgbClr val="005295"/>
                </a:solidFill>
                <a:latin typeface="Century Gothic" pitchFamily="34" charset="0"/>
              </a:rPr>
              <a:t>requirements</a:t>
            </a:r>
            <a:r>
              <a:rPr lang="fr-BE" dirty="0" smtClean="0">
                <a:solidFill>
                  <a:srgbClr val="005295"/>
                </a:solidFill>
                <a:latin typeface="Century Gothic" pitchFamily="34" charset="0"/>
              </a:rPr>
              <a:t> to </a:t>
            </a:r>
            <a:r>
              <a:rPr lang="fr-BE" dirty="0" err="1" smtClean="0">
                <a:solidFill>
                  <a:srgbClr val="005295"/>
                </a:solidFill>
                <a:latin typeface="Century Gothic" pitchFamily="34" charset="0"/>
              </a:rPr>
              <a:t>integrate</a:t>
            </a:r>
            <a:r>
              <a:rPr lang="fr-BE" dirty="0" smtClean="0">
                <a:solidFill>
                  <a:srgbClr val="005295"/>
                </a:solidFill>
                <a:latin typeface="Century Gothic" pitchFamily="34" charset="0"/>
              </a:rPr>
              <a:t> patients expectations and patient </a:t>
            </a:r>
            <a:r>
              <a:rPr lang="fr-BE" dirty="0" err="1" smtClean="0">
                <a:solidFill>
                  <a:srgbClr val="005295"/>
                </a:solidFill>
                <a:latin typeface="Century Gothic" pitchFamily="34" charset="0"/>
              </a:rPr>
              <a:t>outcomes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other</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than</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clinically</a:t>
            </a:r>
            <a:r>
              <a:rPr lang="fr-BE" dirty="0" smtClean="0">
                <a:solidFill>
                  <a:srgbClr val="005295"/>
                </a:solidFill>
                <a:latin typeface="Century Gothic" pitchFamily="34" charset="0"/>
              </a:rPr>
              <a:t>-relevant </a:t>
            </a:r>
            <a:r>
              <a:rPr lang="fr-BE" dirty="0" err="1" smtClean="0">
                <a:solidFill>
                  <a:srgbClr val="005295"/>
                </a:solidFill>
                <a:latin typeface="Century Gothic" pitchFamily="34" charset="0"/>
              </a:rPr>
              <a:t>outcomes</a:t>
            </a:r>
            <a:r>
              <a:rPr lang="fr-BE" dirty="0" smtClean="0">
                <a:solidFill>
                  <a:srgbClr val="005295"/>
                </a:solidFill>
                <a:latin typeface="Century Gothic" pitchFamily="34" charset="0"/>
              </a:rPr>
              <a:t>)</a:t>
            </a:r>
          </a:p>
          <a:p>
            <a:pPr marL="558800" indent="-285750" defTabSz="712788">
              <a:spcBef>
                <a:spcPts val="800"/>
              </a:spcBef>
              <a:spcAft>
                <a:spcPts val="800"/>
              </a:spcAft>
              <a:buClr>
                <a:srgbClr val="005295"/>
              </a:buClr>
              <a:buFont typeface="Calibri" pitchFamily="34" charset="0"/>
              <a:buChar char="●"/>
              <a:defRPr/>
            </a:pPr>
            <a:r>
              <a:rPr lang="fr-BE" dirty="0" smtClean="0">
                <a:solidFill>
                  <a:srgbClr val="005295"/>
                </a:solidFill>
                <a:latin typeface="Century Gothic" pitchFamily="34" charset="0"/>
              </a:rPr>
              <a:t>The </a:t>
            </a:r>
            <a:r>
              <a:rPr lang="fr-BE" dirty="0" err="1" smtClean="0">
                <a:solidFill>
                  <a:srgbClr val="005295"/>
                </a:solidFill>
                <a:latin typeface="Century Gothic" pitchFamily="34" charset="0"/>
              </a:rPr>
              <a:t>way</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eHealth</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is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communicated</a:t>
            </a:r>
            <a:r>
              <a:rPr lang="fr-BE" dirty="0" smtClean="0">
                <a:solidFill>
                  <a:srgbClr val="005295"/>
                </a:solidFill>
                <a:latin typeface="Century Gothic" pitchFamily="34" charset="0"/>
              </a:rPr>
              <a:t> to patients </a:t>
            </a:r>
            <a:r>
              <a:rPr lang="fr-BE" dirty="0" err="1" smtClean="0">
                <a:solidFill>
                  <a:srgbClr val="005295"/>
                </a:solidFill>
                <a:latin typeface="Century Gothic" pitchFamily="34" charset="0"/>
              </a:rPr>
              <a:t>is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often</a:t>
            </a:r>
            <a:r>
              <a:rPr lang="fr-BE" dirty="0" smtClean="0">
                <a:solidFill>
                  <a:srgbClr val="005295"/>
                </a:solidFill>
                <a:latin typeface="Century Gothic" pitchFamily="34" charset="0"/>
              </a:rPr>
              <a:t> not </a:t>
            </a:r>
            <a:r>
              <a:rPr lang="fr-BE" dirty="0" err="1" smtClean="0">
                <a:solidFill>
                  <a:srgbClr val="005295"/>
                </a:solidFill>
                <a:latin typeface="Century Gothic" pitchFamily="34" charset="0"/>
              </a:rPr>
              <a:t>very</a:t>
            </a:r>
            <a:r>
              <a:rPr lang="fr-BE" dirty="0" smtClean="0">
                <a:solidFill>
                  <a:srgbClr val="005295"/>
                </a:solidFill>
                <a:latin typeface="Century Gothic" pitchFamily="34" charset="0"/>
              </a:rPr>
              <a:t> efficient – patients are not </a:t>
            </a:r>
            <a:r>
              <a:rPr lang="fr-BE" dirty="0" err="1" smtClean="0">
                <a:solidFill>
                  <a:srgbClr val="005295"/>
                </a:solidFill>
                <a:latin typeface="Century Gothic" pitchFamily="34" charset="0"/>
              </a:rPr>
              <a:t>effectively</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reached</a:t>
            </a:r>
            <a:r>
              <a:rPr lang="fr-BE" dirty="0" smtClean="0">
                <a:solidFill>
                  <a:srgbClr val="005295"/>
                </a:solidFill>
                <a:latin typeface="Century Gothic" pitchFamily="34" charset="0"/>
              </a:rPr>
              <a:t> out</a:t>
            </a:r>
          </a:p>
          <a:p>
            <a:pPr marL="558800" indent="-285750" defTabSz="712788">
              <a:spcBef>
                <a:spcPts val="800"/>
              </a:spcBef>
              <a:spcAft>
                <a:spcPts val="800"/>
              </a:spcAft>
              <a:buClr>
                <a:srgbClr val="005295"/>
              </a:buClr>
              <a:buFont typeface="Calibri" pitchFamily="34" charset="0"/>
              <a:buChar char="●"/>
              <a:defRPr/>
            </a:pPr>
            <a:r>
              <a:rPr lang="fr-BE" dirty="0" smtClean="0">
                <a:solidFill>
                  <a:srgbClr val="005295"/>
                </a:solidFill>
                <a:latin typeface="Century Gothic" pitchFamily="34" charset="0"/>
              </a:rPr>
              <a:t>Patient </a:t>
            </a:r>
            <a:r>
              <a:rPr lang="fr-BE" dirty="0" err="1" smtClean="0">
                <a:solidFill>
                  <a:srgbClr val="005295"/>
                </a:solidFill>
                <a:latin typeface="Century Gothic" pitchFamily="34" charset="0"/>
              </a:rPr>
              <a:t>empowerment</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is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considered</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crutial</a:t>
            </a:r>
            <a:r>
              <a:rPr lang="fr-BE" dirty="0" smtClean="0">
                <a:solidFill>
                  <a:srgbClr val="005295"/>
                </a:solidFill>
                <a:latin typeface="Century Gothic" pitchFamily="34" charset="0"/>
              </a:rPr>
              <a:t> to </a:t>
            </a:r>
            <a:r>
              <a:rPr lang="fr-BE" dirty="0" err="1" smtClean="0">
                <a:solidFill>
                  <a:srgbClr val="005295"/>
                </a:solidFill>
                <a:latin typeface="Century Gothic" pitchFamily="34" charset="0"/>
              </a:rPr>
              <a:t>eHealth</a:t>
            </a:r>
            <a:r>
              <a:rPr lang="fr-BE" dirty="0" smtClean="0">
                <a:solidFill>
                  <a:srgbClr val="005295"/>
                </a:solidFill>
                <a:latin typeface="Century Gothic" pitchFamily="34" charset="0"/>
              </a:rPr>
              <a:t>, but </a:t>
            </a:r>
            <a:r>
              <a:rPr lang="fr-BE" dirty="0" err="1" smtClean="0">
                <a:solidFill>
                  <a:srgbClr val="005295"/>
                </a:solidFill>
                <a:latin typeface="Century Gothic" pitchFamily="34" charset="0"/>
              </a:rPr>
              <a:t>we</a:t>
            </a:r>
            <a:r>
              <a:rPr lang="fr-BE" dirty="0" smtClean="0">
                <a:solidFill>
                  <a:srgbClr val="005295"/>
                </a:solidFill>
                <a:latin typeface="Century Gothic" pitchFamily="34" charset="0"/>
              </a:rPr>
              <a:t> do not </a:t>
            </a:r>
            <a:r>
              <a:rPr lang="fr-BE" dirty="0" err="1" smtClean="0">
                <a:solidFill>
                  <a:srgbClr val="005295"/>
                </a:solidFill>
                <a:latin typeface="Century Gothic" pitchFamily="34" charset="0"/>
              </a:rPr>
              <a:t>invest</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enough</a:t>
            </a:r>
            <a:r>
              <a:rPr lang="fr-BE" dirty="0" smtClean="0">
                <a:solidFill>
                  <a:srgbClr val="005295"/>
                </a:solidFill>
                <a:latin typeface="Century Gothic" pitchFamily="34" charset="0"/>
              </a:rPr>
              <a:t> in </a:t>
            </a:r>
            <a:r>
              <a:rPr lang="fr-BE" dirty="0" err="1" smtClean="0">
                <a:solidFill>
                  <a:srgbClr val="005295"/>
                </a:solidFill>
                <a:latin typeface="Century Gothic" pitchFamily="34" charset="0"/>
              </a:rPr>
              <a:t>creating</a:t>
            </a:r>
            <a:r>
              <a:rPr lang="fr-BE" dirty="0" smtClean="0">
                <a:solidFill>
                  <a:srgbClr val="005295"/>
                </a:solidFill>
                <a:latin typeface="Century Gothic" pitchFamily="34" charset="0"/>
              </a:rPr>
              <a:t> the conditions to </a:t>
            </a:r>
            <a:r>
              <a:rPr lang="fr-BE" dirty="0" err="1" smtClean="0">
                <a:solidFill>
                  <a:srgbClr val="005295"/>
                </a:solidFill>
                <a:latin typeface="Century Gothic" pitchFamily="34" charset="0"/>
              </a:rPr>
              <a:t>make</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this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happen</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poor</a:t>
            </a:r>
            <a:r>
              <a:rPr lang="fr-BE" dirty="0" smtClean="0">
                <a:solidFill>
                  <a:srgbClr val="005295"/>
                </a:solidFill>
                <a:latin typeface="Century Gothic" pitchFamily="34" charset="0"/>
              </a:rPr>
              <a:t> focus on patient </a:t>
            </a:r>
            <a:r>
              <a:rPr lang="fr-BE" dirty="0" err="1" smtClean="0">
                <a:solidFill>
                  <a:srgbClr val="005295"/>
                </a:solidFill>
                <a:latin typeface="Century Gothic" pitchFamily="34" charset="0"/>
              </a:rPr>
              <a:t>literacy</a:t>
            </a:r>
            <a:r>
              <a:rPr lang="fr-BE" dirty="0" smtClean="0">
                <a:solidFill>
                  <a:srgbClr val="005295"/>
                </a:solidFill>
                <a:latin typeface="Century Gothic" pitchFamily="34" charset="0"/>
              </a:rPr>
              <a:t> and </a:t>
            </a:r>
            <a:r>
              <a:rPr lang="fr-BE" dirty="0" err="1" smtClean="0">
                <a:solidFill>
                  <a:srgbClr val="005295"/>
                </a:solidFill>
                <a:latin typeface="Century Gothic" pitchFamily="34" charset="0"/>
              </a:rPr>
              <a:t>eHealth</a:t>
            </a:r>
            <a:r>
              <a:rPr lang="fr-BE" dirty="0" smtClean="0">
                <a:solidFill>
                  <a:srgbClr val="005295"/>
                </a:solidFill>
                <a:latin typeface="Century Gothic" pitchFamily="34" charset="0"/>
              </a:rPr>
              <a:t>, self-confidence, etc.) </a:t>
            </a:r>
          </a:p>
          <a:p>
            <a:pPr marL="558800" indent="-285750" defTabSz="712788">
              <a:spcBef>
                <a:spcPts val="800"/>
              </a:spcBef>
              <a:spcAft>
                <a:spcPts val="800"/>
              </a:spcAft>
              <a:buClr>
                <a:srgbClr val="005295"/>
              </a:buClr>
              <a:buFont typeface="Calibri" pitchFamily="34" charset="0"/>
              <a:buChar char="●"/>
              <a:defRPr/>
            </a:pPr>
            <a:r>
              <a:rPr lang="fr-BE" dirty="0" err="1" smtClean="0">
                <a:solidFill>
                  <a:srgbClr val="005295"/>
                </a:solidFill>
                <a:latin typeface="Century Gothic" pitchFamily="34" charset="0"/>
              </a:rPr>
              <a:t>Users</a:t>
            </a:r>
            <a:r>
              <a:rPr lang="fr-BE" dirty="0" smtClean="0">
                <a:solidFill>
                  <a:srgbClr val="005295"/>
                </a:solidFill>
                <a:latin typeface="Century Gothic" pitchFamily="34" charset="0"/>
              </a:rPr>
              <a:t> are </a:t>
            </a:r>
            <a:r>
              <a:rPr lang="fr-BE" dirty="0" err="1" smtClean="0">
                <a:solidFill>
                  <a:srgbClr val="005295"/>
                </a:solidFill>
                <a:latin typeface="Century Gothic" pitchFamily="34" charset="0"/>
              </a:rPr>
              <a:t>ragarded</a:t>
            </a:r>
            <a:r>
              <a:rPr lang="fr-BE" dirty="0" smtClean="0">
                <a:solidFill>
                  <a:srgbClr val="005295"/>
                </a:solidFill>
                <a:latin typeface="Century Gothic" pitchFamily="34" charset="0"/>
              </a:rPr>
              <a:t> as </a:t>
            </a:r>
            <a:r>
              <a:rPr lang="fr-BE" dirty="0" err="1" smtClean="0">
                <a:solidFill>
                  <a:srgbClr val="005295"/>
                </a:solidFill>
                <a:latin typeface="Century Gothic" pitchFamily="34" charset="0"/>
              </a:rPr>
              <a:t>separated</a:t>
            </a:r>
            <a:r>
              <a:rPr lang="fr-BE" dirty="0" smtClean="0">
                <a:solidFill>
                  <a:srgbClr val="005295"/>
                </a:solidFill>
                <a:latin typeface="Century Gothic" pitchFamily="34" charset="0"/>
              </a:rPr>
              <a:t> groups </a:t>
            </a:r>
            <a:r>
              <a:rPr lang="fr-BE" dirty="0" err="1" smtClean="0">
                <a:solidFill>
                  <a:srgbClr val="005295"/>
                </a:solidFill>
                <a:latin typeface="Century Gothic" pitchFamily="34" charset="0"/>
              </a:rPr>
              <a:t>while</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we</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need</a:t>
            </a:r>
            <a:r>
              <a:rPr lang="fr-BE" dirty="0" smtClean="0">
                <a:solidFill>
                  <a:srgbClr val="005295"/>
                </a:solidFill>
                <a:latin typeface="Century Gothic" pitchFamily="34" charset="0"/>
              </a:rPr>
              <a:t> to </a:t>
            </a:r>
            <a:r>
              <a:rPr lang="fr-BE" dirty="0" err="1" smtClean="0">
                <a:solidFill>
                  <a:srgbClr val="005295"/>
                </a:solidFill>
                <a:latin typeface="Century Gothic" pitchFamily="34" charset="0"/>
              </a:rPr>
              <a:t>strengthen</a:t>
            </a:r>
            <a:r>
              <a:rPr lang="fr-BE" dirty="0" smtClean="0">
                <a:solidFill>
                  <a:srgbClr val="005295"/>
                </a:solidFill>
                <a:latin typeface="Century Gothic" pitchFamily="34" charset="0"/>
              </a:rPr>
              <a:t> trust and </a:t>
            </a:r>
            <a:r>
              <a:rPr lang="fr-BE" dirty="0" err="1" smtClean="0">
                <a:solidFill>
                  <a:srgbClr val="005295"/>
                </a:solidFill>
                <a:latin typeface="Century Gothic" pitchFamily="34" charset="0"/>
              </a:rPr>
              <a:t>mutual</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understanding</a:t>
            </a:r>
            <a:r>
              <a:rPr lang="fr-BE" dirty="0" smtClean="0">
                <a:solidFill>
                  <a:srgbClr val="005295"/>
                </a:solidFill>
                <a:latin typeface="Century Gothic" pitchFamily="34" charset="0"/>
              </a:rPr>
              <a:t> as the implications of </a:t>
            </a:r>
            <a:r>
              <a:rPr lang="fr-BE" dirty="0" err="1" smtClean="0">
                <a:solidFill>
                  <a:srgbClr val="005295"/>
                </a:solidFill>
                <a:latin typeface="Century Gothic" pitchFamily="34" charset="0"/>
              </a:rPr>
              <a:t>eHealth</a:t>
            </a:r>
            <a:r>
              <a:rPr lang="fr-BE" dirty="0" smtClean="0">
                <a:solidFill>
                  <a:srgbClr val="005295"/>
                </a:solidFill>
                <a:latin typeface="Century Gothic" pitchFamily="34" charset="0"/>
              </a:rPr>
              <a:t> on patient-</a:t>
            </a:r>
            <a:r>
              <a:rPr lang="fr-BE" dirty="0" err="1" smtClean="0">
                <a:solidFill>
                  <a:srgbClr val="005295"/>
                </a:solidFill>
                <a:latin typeface="Century Gothic" pitchFamily="34" charset="0"/>
              </a:rPr>
              <a:t>professionals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relationship</a:t>
            </a:r>
            <a:r>
              <a:rPr lang="fr-BE" dirty="0" smtClean="0">
                <a:solidFill>
                  <a:srgbClr val="005295"/>
                </a:solidFill>
                <a:latin typeface="Century Gothic" pitchFamily="34" charset="0"/>
              </a:rPr>
              <a:t> are </a:t>
            </a:r>
            <a:r>
              <a:rPr lang="fr-BE" dirty="0" err="1" smtClean="0">
                <a:solidFill>
                  <a:srgbClr val="005295"/>
                </a:solidFill>
                <a:latin typeface="Century Gothic" pitchFamily="34" charset="0"/>
              </a:rPr>
              <a:t>potentially</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very</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high</a:t>
            </a:r>
            <a:endParaRPr lang="fr-BE" dirty="0" smtClean="0">
              <a:solidFill>
                <a:srgbClr val="005295"/>
              </a:solidFill>
              <a:latin typeface="Century Gothic" pitchFamily="34" charset="0"/>
            </a:endParaRPr>
          </a:p>
          <a:p>
            <a:pPr marL="558800" indent="-285750" defTabSz="712788">
              <a:spcBef>
                <a:spcPts val="800"/>
              </a:spcBef>
              <a:spcAft>
                <a:spcPts val="800"/>
              </a:spcAft>
              <a:buClr>
                <a:srgbClr val="005295"/>
              </a:buClr>
              <a:buFont typeface="Calibri" pitchFamily="34" charset="0"/>
              <a:buChar char="●"/>
              <a:defRPr/>
            </a:pPr>
            <a:r>
              <a:rPr lang="fr-BE" dirty="0" smtClean="0">
                <a:solidFill>
                  <a:srgbClr val="005295"/>
                </a:solidFill>
                <a:latin typeface="Century Gothic" pitchFamily="34" charset="0"/>
              </a:rPr>
              <a:t>Perceptions of patients </a:t>
            </a:r>
            <a:r>
              <a:rPr lang="fr-BE" dirty="0" err="1" smtClean="0">
                <a:solidFill>
                  <a:srgbClr val="005295"/>
                </a:solidFill>
                <a:latin typeface="Century Gothic" pitchFamily="34" charset="0"/>
              </a:rPr>
              <a:t>who</a:t>
            </a:r>
            <a:r>
              <a:rPr lang="fr-BE" dirty="0" smtClean="0">
                <a:solidFill>
                  <a:srgbClr val="005295"/>
                </a:solidFill>
                <a:latin typeface="Century Gothic" pitchFamily="34" charset="0"/>
              </a:rPr>
              <a:t> have </a:t>
            </a:r>
            <a:r>
              <a:rPr lang="fr-BE" dirty="0" err="1" smtClean="0">
                <a:solidFill>
                  <a:srgbClr val="005295"/>
                </a:solidFill>
                <a:latin typeface="Century Gothic" pitchFamily="34" charset="0"/>
              </a:rPr>
              <a:t>used</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eHealth</a:t>
            </a:r>
            <a:r>
              <a:rPr lang="fr-BE" dirty="0" smtClean="0">
                <a:solidFill>
                  <a:srgbClr val="005295"/>
                </a:solidFill>
                <a:latin typeface="Century Gothic" pitchFamily="34" charset="0"/>
              </a:rPr>
              <a:t> are far more positive </a:t>
            </a:r>
            <a:r>
              <a:rPr lang="fr-BE" dirty="0" err="1" smtClean="0">
                <a:solidFill>
                  <a:srgbClr val="005295"/>
                </a:solidFill>
                <a:latin typeface="Century Gothic" pitchFamily="34" charset="0"/>
              </a:rPr>
              <a:t>than</a:t>
            </a:r>
            <a:r>
              <a:rPr lang="fr-BE" dirty="0" smtClean="0">
                <a:solidFill>
                  <a:srgbClr val="005295"/>
                </a:solidFill>
                <a:latin typeface="Century Gothic" pitchFamily="34" charset="0"/>
              </a:rPr>
              <a:t>  patients </a:t>
            </a:r>
            <a:r>
              <a:rPr lang="fr-BE" dirty="0" err="1" smtClean="0">
                <a:solidFill>
                  <a:srgbClr val="005295"/>
                </a:solidFill>
                <a:latin typeface="Century Gothic" pitchFamily="34" charset="0"/>
              </a:rPr>
              <a:t>who</a:t>
            </a:r>
            <a:r>
              <a:rPr lang="fr-BE" dirty="0" smtClean="0">
                <a:solidFill>
                  <a:srgbClr val="005295"/>
                </a:solidFill>
                <a:latin typeface="Century Gothic" pitchFamily="34" charset="0"/>
              </a:rPr>
              <a:t> have </a:t>
            </a:r>
            <a:r>
              <a:rPr lang="fr-BE" dirty="0" err="1" smtClean="0">
                <a:solidFill>
                  <a:srgbClr val="005295"/>
                </a:solidFill>
                <a:latin typeface="Century Gothic" pitchFamily="34" charset="0"/>
              </a:rPr>
              <a:t>never</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used</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it</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meaning</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that</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many</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perceived</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barriers</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can</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be</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overcome</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through</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targted</a:t>
            </a:r>
            <a:r>
              <a:rPr lang="fr-BE" dirty="0" smtClean="0">
                <a:solidFill>
                  <a:srgbClr val="005295"/>
                </a:solidFill>
                <a:latin typeface="Century Gothic" pitchFamily="34" charset="0"/>
              </a:rPr>
              <a:t> training and </a:t>
            </a:r>
            <a:r>
              <a:rPr lang="fr-BE" dirty="0" err="1" smtClean="0">
                <a:solidFill>
                  <a:srgbClr val="005295"/>
                </a:solidFill>
                <a:latin typeface="Century Gothic" pitchFamily="34" charset="0"/>
              </a:rPr>
              <a:t>investment</a:t>
            </a:r>
            <a:r>
              <a:rPr lang="fr-BE" dirty="0" smtClean="0">
                <a:solidFill>
                  <a:srgbClr val="005295"/>
                </a:solidFill>
                <a:latin typeface="Century Gothic" pitchFamily="34" charset="0"/>
              </a:rPr>
              <a:t> in </a:t>
            </a:r>
            <a:r>
              <a:rPr lang="fr-BE" dirty="0" err="1" smtClean="0">
                <a:solidFill>
                  <a:srgbClr val="005295"/>
                </a:solidFill>
                <a:latin typeface="Century Gothic" pitchFamily="34" charset="0"/>
              </a:rPr>
              <a:t>health</a:t>
            </a:r>
            <a:r>
              <a:rPr lang="fr-BE" dirty="0" smtClean="0">
                <a:solidFill>
                  <a:srgbClr val="005295"/>
                </a:solidFill>
                <a:latin typeface="Century Gothic" pitchFamily="34" charset="0"/>
              </a:rPr>
              <a:t> </a:t>
            </a:r>
            <a:r>
              <a:rPr lang="fr-BE" dirty="0" err="1" smtClean="0">
                <a:solidFill>
                  <a:srgbClr val="005295"/>
                </a:solidFill>
                <a:latin typeface="Century Gothic" pitchFamily="34" charset="0"/>
              </a:rPr>
              <a:t>literacy</a:t>
            </a:r>
            <a:endParaRPr lang="fr-BE" dirty="0" smtClean="0">
              <a:solidFill>
                <a:srgbClr val="005295"/>
              </a:solidFill>
              <a:latin typeface="Century Gothic" pitchFamily="34" charset="0"/>
            </a:endParaRPr>
          </a:p>
          <a:p>
            <a:pPr>
              <a:defRPr/>
            </a:pPr>
            <a:endParaRPr lang="fr-BE" dirty="0"/>
          </a:p>
        </p:txBody>
      </p:sp>
      <p:sp>
        <p:nvSpPr>
          <p:cNvPr id="4" name="Slide Number Placeholder 3"/>
          <p:cNvSpPr>
            <a:spLocks noGrp="1"/>
          </p:cNvSpPr>
          <p:nvPr>
            <p:ph type="sldNum" sz="quarter" idx="5"/>
          </p:nvPr>
        </p:nvSpPr>
        <p:spPr/>
        <p:txBody>
          <a:bodyPr/>
          <a:lstStyle/>
          <a:p>
            <a:pPr>
              <a:defRPr/>
            </a:pPr>
            <a:fld id="{BB33DF0E-06EF-464D-9C6D-61C983363673}" type="slidenum">
              <a:rPr lang="en-GB" smtClean="0"/>
              <a:pPr>
                <a:defRPr/>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r>
              <a:rPr lang="en-US" smtClean="0">
                <a:latin typeface="Times" pitchFamily="18" charset="0"/>
              </a:rPr>
              <a:t>SUSTAINS—Support USers To Access INformation and Services</a:t>
            </a:r>
            <a:endParaRPr lang="fr-BE" smtClean="0">
              <a:latin typeface="Times" pitchFamily="18" charset="0"/>
            </a:endParaRPr>
          </a:p>
        </p:txBody>
      </p:sp>
      <p:sp>
        <p:nvSpPr>
          <p:cNvPr id="4" name="Slide Number Placeholder 3"/>
          <p:cNvSpPr>
            <a:spLocks noGrp="1"/>
          </p:cNvSpPr>
          <p:nvPr>
            <p:ph type="sldNum" sz="quarter" idx="5"/>
          </p:nvPr>
        </p:nvSpPr>
        <p:spPr/>
        <p:txBody>
          <a:bodyPr/>
          <a:lstStyle/>
          <a:p>
            <a:pPr>
              <a:defRPr/>
            </a:pPr>
            <a:fld id="{7D8F1730-AA7D-4983-B080-B6023D952C7E}" type="slidenum">
              <a:rPr lang="en-GB" smtClean="0"/>
              <a:pPr>
                <a:defRPr/>
              </a:pPr>
              <a:t>9</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808038" indent="-452438">
              <a:spcBef>
                <a:spcPts val="600"/>
              </a:spcBef>
              <a:spcAft>
                <a:spcPts val="600"/>
              </a:spcAft>
              <a:buFont typeface="+mj-lt"/>
              <a:buAutoNum type="arabicPeriod"/>
              <a:defRPr/>
            </a:pPr>
            <a:r>
              <a:rPr lang="en-GB" sz="1800" b="1" dirty="0" smtClean="0">
                <a:solidFill>
                  <a:srgbClr val="005295"/>
                </a:solidFill>
                <a:latin typeface="Century Gothic" pitchFamily="34" charset="0"/>
              </a:rPr>
              <a:t>t</a:t>
            </a:r>
            <a:r>
              <a:rPr lang="en-US" sz="1800" b="1" dirty="0" smtClean="0">
                <a:solidFill>
                  <a:srgbClr val="005295"/>
                </a:solidFill>
                <a:latin typeface="Century Gothic" pitchFamily="34" charset="0"/>
              </a:rPr>
              <a:t>o improve available knowledge of views, needs, barriers and expectations</a:t>
            </a:r>
            <a:r>
              <a:rPr lang="en-US" sz="1800" dirty="0" smtClean="0">
                <a:solidFill>
                  <a:srgbClr val="005295"/>
                </a:solidFill>
                <a:latin typeface="Century Gothic" pitchFamily="34" charset="0"/>
              </a:rPr>
              <a:t> of the main end users of </a:t>
            </a:r>
            <a:r>
              <a:rPr lang="en-US" sz="1800" dirty="0" err="1" smtClean="0">
                <a:solidFill>
                  <a:srgbClr val="005295"/>
                </a:solidFill>
                <a:latin typeface="Century Gothic" pitchFamily="34" charset="0"/>
              </a:rPr>
              <a:t>telehealth</a:t>
            </a:r>
            <a:r>
              <a:rPr lang="en-US" sz="1800" dirty="0" smtClean="0">
                <a:solidFill>
                  <a:srgbClr val="005295"/>
                </a:solidFill>
                <a:latin typeface="Century Gothic" pitchFamily="34" charset="0"/>
              </a:rPr>
              <a:t> services across the EU to see:</a:t>
            </a:r>
          </a:p>
          <a:p>
            <a:pPr marL="1276350" lvl="1" indent="-342900">
              <a:spcBef>
                <a:spcPts val="600"/>
              </a:spcBef>
              <a:spcAft>
                <a:spcPts val="600"/>
              </a:spcAft>
              <a:buFont typeface="Courier New" pitchFamily="49" charset="0"/>
              <a:buChar char="o"/>
              <a:defRPr/>
            </a:pPr>
            <a:r>
              <a:rPr lang="en-US" sz="1600" dirty="0" smtClean="0">
                <a:latin typeface="Century Gothic" pitchFamily="34" charset="0"/>
              </a:rPr>
              <a:t>whether &amp; how views have evolved since the initial deployment of </a:t>
            </a:r>
            <a:r>
              <a:rPr lang="en-US" sz="1600" dirty="0" err="1" smtClean="0">
                <a:latin typeface="Century Gothic" pitchFamily="34" charset="0"/>
              </a:rPr>
              <a:t>telehealth</a:t>
            </a:r>
            <a:endParaRPr lang="en-US" sz="1600" dirty="0" smtClean="0">
              <a:latin typeface="Century Gothic" pitchFamily="34" charset="0"/>
            </a:endParaRPr>
          </a:p>
          <a:p>
            <a:pPr marL="1276350" lvl="1" indent="-342900">
              <a:spcBef>
                <a:spcPts val="600"/>
              </a:spcBef>
              <a:spcAft>
                <a:spcPts val="600"/>
              </a:spcAft>
              <a:buFont typeface="Courier New" pitchFamily="49" charset="0"/>
              <a:buChar char="o"/>
              <a:defRPr/>
            </a:pPr>
            <a:r>
              <a:rPr lang="en-US" sz="1600" dirty="0" smtClean="0">
                <a:latin typeface="Century Gothic" pitchFamily="34" charset="0"/>
              </a:rPr>
              <a:t>what barriers there still are to building confidence in and acceptance among users of this innovative type of services</a:t>
            </a:r>
          </a:p>
          <a:p>
            <a:pPr>
              <a:defRPr/>
            </a:pPr>
            <a:endParaRPr lang="fr-BE" dirty="0"/>
          </a:p>
        </p:txBody>
      </p:sp>
      <p:sp>
        <p:nvSpPr>
          <p:cNvPr id="4" name="Slide Number Placeholder 3"/>
          <p:cNvSpPr>
            <a:spLocks noGrp="1"/>
          </p:cNvSpPr>
          <p:nvPr>
            <p:ph type="sldNum" sz="quarter" idx="5"/>
          </p:nvPr>
        </p:nvSpPr>
        <p:spPr/>
        <p:txBody>
          <a:bodyPr/>
          <a:lstStyle/>
          <a:p>
            <a:pPr>
              <a:defRPr/>
            </a:pPr>
            <a:fld id="{D166E33F-0F59-44FF-AAEE-3DCC07EC269E}" type="slidenum">
              <a:rPr lang="en-GB" smtClean="0"/>
              <a:pPr>
                <a:defRPr/>
              </a:pPr>
              <a:t>10</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r>
              <a:rPr lang="fr-BE" dirty="0" err="1" smtClean="0"/>
              <a:t>Understanding</a:t>
            </a:r>
            <a:r>
              <a:rPr lang="fr-BE" dirty="0" smtClean="0"/>
              <a:t> patients’ &amp; </a:t>
            </a:r>
            <a:r>
              <a:rPr lang="fr-BE" dirty="0" err="1" smtClean="0"/>
              <a:t>heqlth</a:t>
            </a:r>
            <a:r>
              <a:rPr lang="fr-BE" dirty="0" smtClean="0"/>
              <a:t> </a:t>
            </a:r>
            <a:r>
              <a:rPr lang="fr-BE" dirty="0" err="1" smtClean="0"/>
              <a:t>professionals</a:t>
            </a:r>
            <a:r>
              <a:rPr lang="fr-BE" dirty="0" smtClean="0"/>
              <a:t> perspective on </a:t>
            </a:r>
            <a:r>
              <a:rPr lang="fr-BE" dirty="0" err="1" smtClean="0"/>
              <a:t>teleheqlth</a:t>
            </a:r>
            <a:r>
              <a:rPr lang="fr-BE" dirty="0" smtClean="0"/>
              <a:t> </a:t>
            </a:r>
            <a:r>
              <a:rPr lang="fr-BE" dirty="0" err="1" smtClean="0"/>
              <a:t>qnd</a:t>
            </a:r>
            <a:r>
              <a:rPr lang="fr-BE" dirty="0" smtClean="0"/>
              <a:t> building confidence and </a:t>
            </a:r>
            <a:r>
              <a:rPr lang="fr-BE" dirty="0" err="1" smtClean="0"/>
              <a:t>acceptance</a:t>
            </a:r>
            <a:endParaRPr lang="fr-BE" dirty="0" smtClean="0"/>
          </a:p>
          <a:p>
            <a:pPr>
              <a:defRPr/>
            </a:pPr>
            <a:r>
              <a:rPr lang="en-US" sz="2800" dirty="0" smtClean="0"/>
              <a:t>Expected outcomes</a:t>
            </a:r>
            <a:endParaRPr lang="en-US" sz="2000" dirty="0" smtClean="0"/>
          </a:p>
          <a:p>
            <a:pPr marL="457200" indent="-457200">
              <a:buFont typeface="Arial" pitchFamily="34" charset="0"/>
              <a:buChar char="•"/>
              <a:defRPr/>
            </a:pPr>
            <a:r>
              <a:rPr lang="en-US" sz="2000" dirty="0" smtClean="0"/>
              <a:t>Through a Literature review, EU-wide survey, 6 national workshops and 4 European focus groups:</a:t>
            </a:r>
          </a:p>
          <a:p>
            <a:pPr marL="1370013" lvl="1" indent="-180975">
              <a:buFont typeface="Arial" pitchFamily="34" charset="0"/>
              <a:buChar char="•"/>
              <a:defRPr/>
            </a:pPr>
            <a:r>
              <a:rPr lang="en-US" sz="1800" dirty="0" smtClean="0"/>
              <a:t>a unique and unprecedented assessment of the views, needs, benefits and barriers related to </a:t>
            </a:r>
            <a:r>
              <a:rPr lang="en-US" sz="1800" dirty="0" err="1" smtClean="0"/>
              <a:t>telehealth</a:t>
            </a:r>
            <a:r>
              <a:rPr lang="en-US" sz="1800" dirty="0" smtClean="0"/>
              <a:t> from the perspective of patients and health professionals</a:t>
            </a:r>
            <a:r>
              <a:rPr lang="en-US" sz="1600" dirty="0" smtClean="0"/>
              <a:t>.</a:t>
            </a:r>
          </a:p>
          <a:p>
            <a:pPr>
              <a:defRPr/>
            </a:pPr>
            <a:endParaRPr lang="en-US" sz="2000" dirty="0" smtClean="0"/>
          </a:p>
          <a:p>
            <a:pPr marL="457200" indent="-457200">
              <a:buFont typeface="Arial" pitchFamily="34" charset="0"/>
              <a:buChar char="•"/>
              <a:defRPr/>
            </a:pPr>
            <a:r>
              <a:rPr lang="en-US" sz="2000" dirty="0" smtClean="0"/>
              <a:t>Through 6 National roundtables, a documentary, and final conference</a:t>
            </a:r>
          </a:p>
          <a:p>
            <a:pPr marL="1370013" lvl="1" indent="-180975">
              <a:buFont typeface="Arial" pitchFamily="34" charset="0"/>
              <a:buChar char="•"/>
              <a:defRPr/>
            </a:pPr>
            <a:r>
              <a:rPr lang="en-US" sz="1800" dirty="0" smtClean="0"/>
              <a:t>the project will increase the knowledge and understanding of the specific perspective of health professionals and patients amongst various stakeholders.</a:t>
            </a:r>
          </a:p>
          <a:p>
            <a:pPr>
              <a:defRPr/>
            </a:pPr>
            <a:endParaRPr lang="en-US" sz="2000" dirty="0" smtClean="0"/>
          </a:p>
          <a:p>
            <a:pPr>
              <a:defRPr/>
            </a:pPr>
            <a:r>
              <a:rPr lang="en-US" sz="2000" dirty="0" smtClean="0"/>
              <a:t>Moreover, the findings and the recommendations will constitute a unique tool to inform policies and decision-making at various levels</a:t>
            </a:r>
            <a:endParaRPr lang="fr-BE" dirty="0"/>
          </a:p>
        </p:txBody>
      </p:sp>
      <p:sp>
        <p:nvSpPr>
          <p:cNvPr id="4" name="Slide Number Placeholder 3"/>
          <p:cNvSpPr>
            <a:spLocks noGrp="1"/>
          </p:cNvSpPr>
          <p:nvPr>
            <p:ph type="sldNum" sz="quarter" idx="5"/>
          </p:nvPr>
        </p:nvSpPr>
        <p:spPr/>
        <p:txBody>
          <a:bodyPr/>
          <a:lstStyle/>
          <a:p>
            <a:pPr>
              <a:defRPr/>
            </a:pPr>
            <a:fld id="{152551C0-FB86-4A6E-8B46-BDB7B18D54D5}" type="slidenum">
              <a:rPr lang="en-GB" smtClean="0"/>
              <a:pPr>
                <a:defRPr/>
              </a:pPr>
              <a:t>11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lumMod val="75000"/>
                    <a:lumOff val="25000"/>
                  </a:schemeClr>
                </a:solidFill>
                <a:latin typeface="ITC Avant Garde Gothic"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5295"/>
                </a:solidFill>
                <a:latin typeface="ITC Avant Garde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pPr>
              <a:defRPr/>
            </a:pPr>
            <a:r>
              <a:rPr lang="en-US"/>
              <a:t>08-05-06</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281B44-C485-48AD-8E50-305B197F9FDD}"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3" descr="EPF"/>
          <p:cNvPicPr>
            <a:picLocks noChangeAspect="1" noChangeArrowheads="1"/>
          </p:cNvPicPr>
          <p:nvPr userDrawn="1"/>
        </p:nvPicPr>
        <p:blipFill>
          <a:blip r:embed="rId2"/>
          <a:srcRect/>
          <a:stretch>
            <a:fillRect/>
          </a:stretch>
        </p:blipFill>
        <p:spPr bwMode="auto">
          <a:xfrm>
            <a:off x="611188" y="260350"/>
            <a:ext cx="1296987" cy="733425"/>
          </a:xfrm>
          <a:prstGeom prst="rect">
            <a:avLst/>
          </a:prstGeom>
          <a:noFill/>
          <a:ln w="9525">
            <a:noFill/>
            <a:miter lim="800000"/>
            <a:headEnd/>
            <a:tailEnd/>
          </a:ln>
        </p:spPr>
      </p:pic>
      <p:sp>
        <p:nvSpPr>
          <p:cNvPr id="5" name="Line 11"/>
          <p:cNvSpPr>
            <a:spLocks noChangeShapeType="1"/>
          </p:cNvSpPr>
          <p:nvPr userDrawn="1"/>
        </p:nvSpPr>
        <p:spPr bwMode="auto">
          <a:xfrm>
            <a:off x="0" y="1066800"/>
            <a:ext cx="9144000" cy="0"/>
          </a:xfrm>
          <a:prstGeom prst="line">
            <a:avLst/>
          </a:prstGeom>
          <a:noFill/>
          <a:ln w="28575">
            <a:solidFill>
              <a:srgbClr val="002F65"/>
            </a:solidFill>
            <a:round/>
            <a:headEnd/>
            <a:tailEnd/>
          </a:ln>
          <a:effectLst/>
        </p:spPr>
        <p:txBody>
          <a:bodyPr wrap="none" anchor="ctr"/>
          <a:lstStyle/>
          <a:p>
            <a:pPr eaLnBrk="0" hangingPunct="0">
              <a:defRPr/>
            </a:pPr>
            <a:endParaRPr lang="nl-BE">
              <a:latin typeface="Times" charset="0"/>
              <a:cs typeface="+mn-cs"/>
            </a:endParaRPr>
          </a:p>
        </p:txBody>
      </p:sp>
      <p:sp>
        <p:nvSpPr>
          <p:cNvPr id="2" name="Title 1"/>
          <p:cNvSpPr>
            <a:spLocks noGrp="1"/>
          </p:cNvSpPr>
          <p:nvPr>
            <p:ph type="title"/>
          </p:nvPr>
        </p:nvSpPr>
        <p:spPr>
          <a:xfrm>
            <a:off x="1908174" y="0"/>
            <a:ext cx="6778625" cy="1143000"/>
          </a:xfrm>
        </p:spPr>
        <p:txBody>
          <a:bodyPr/>
          <a:lstStyle>
            <a:lvl1pPr>
              <a:defRPr sz="3600">
                <a:solidFill>
                  <a:schemeClr val="tx1">
                    <a:lumMod val="75000"/>
                    <a:lumOff val="25000"/>
                  </a:schemeClr>
                </a:solidFill>
                <a:latin typeface="ITC Avant Garde Gothic"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marL="0" indent="0">
              <a:buNone/>
              <a:defRPr>
                <a:solidFill>
                  <a:srgbClr val="002F65"/>
                </a:solidFill>
                <a:latin typeface="ITC Avant Garde Gothic" pitchFamily="34" charset="0"/>
              </a:defRPr>
            </a:lvl1pPr>
            <a:lvl2pPr marL="742950" indent="-285750">
              <a:buClr>
                <a:srgbClr val="005295"/>
              </a:buClr>
              <a:buFont typeface="Calibri" pitchFamily="34" charset="0"/>
              <a:buChar char="●"/>
              <a:defRPr>
                <a:solidFill>
                  <a:srgbClr val="0070C0"/>
                </a:solidFill>
                <a:latin typeface="ITC Avant Garde Gothic" pitchFamily="34" charset="0"/>
              </a:defRPr>
            </a:lvl2pPr>
            <a:lvl3pPr>
              <a:defRPr>
                <a:solidFill>
                  <a:srgbClr val="0070C0"/>
                </a:solidFill>
                <a:latin typeface="ITC Avant Garde Gothic" pitchFamily="34" charset="0"/>
              </a:defRPr>
            </a:lvl3pPr>
            <a:lvl4pPr>
              <a:defRPr>
                <a:solidFill>
                  <a:srgbClr val="0070C0"/>
                </a:solidFill>
                <a:latin typeface="ITC Avant Garde Gothic" pitchFamily="34" charset="0"/>
              </a:defRPr>
            </a:lvl4pPr>
            <a:lvl5pPr>
              <a:defRPr>
                <a:solidFill>
                  <a:srgbClr val="0070C0"/>
                </a:solidFill>
                <a:latin typeface="ITC Avant Garde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Date Placeholder 3"/>
          <p:cNvSpPr>
            <a:spLocks noGrp="1"/>
          </p:cNvSpPr>
          <p:nvPr>
            <p:ph type="dt" sz="half" idx="10"/>
          </p:nvPr>
        </p:nvSpPr>
        <p:spPr/>
        <p:txBody>
          <a:bodyPr/>
          <a:lstStyle>
            <a:lvl1pPr>
              <a:defRPr/>
            </a:lvl1pPr>
          </a:lstStyle>
          <a:p>
            <a:pPr>
              <a:defRPr/>
            </a:pPr>
            <a:r>
              <a:rPr lang="en-US"/>
              <a:t>08-05-06</a:t>
            </a:r>
            <a:endParaRPr lang="en-US" sz="1800"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BAB4457-DD13-40E5-9752-19C966DAA846}" type="slidenum">
              <a:rPr lang="en-US"/>
              <a:pPr>
                <a:defRPr/>
              </a:pPr>
              <a:t>‹#›</a:t>
            </a:fld>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08-05-06</a:t>
            </a:r>
            <a:endParaRPr lang="en-US" sz="1800"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E25685-6EAB-4CD9-97CB-B03AD544570D}" type="slidenum">
              <a:rPr lang="en-US"/>
              <a:pPr>
                <a:defRPr/>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r>
              <a:rPr lang="en-US"/>
              <a:t>08-05-06</a:t>
            </a:r>
            <a:endParaRPr lang="en-US" sz="1800"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DAAAC46-A536-475D-97A7-E8445CE31B86}" type="slidenum">
              <a:rPr lang="en-US"/>
              <a:pPr>
                <a:defRPr/>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r>
              <a:rPr lang="en-US"/>
              <a:t>08-05-06</a:t>
            </a:r>
            <a:endParaRPr lang="en-US" sz="1800"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CC9D9E2A-C26C-46AE-9D3D-0B6A1D2DF872}"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r>
              <a:rPr lang="en-US"/>
              <a:t>08-05-06</a:t>
            </a:r>
            <a:endParaRPr lang="en-US" sz="1800"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71D9A34-BD9D-4570-93A7-0E3E8AE414B8}"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08-05-06</a:t>
            </a:r>
            <a:endParaRPr lang="en-US" sz="1800"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23BE410-89C3-4641-983D-C0311EA20E7B}" type="slidenum">
              <a:rPr lang="en-US"/>
              <a:pPr>
                <a:defRPr/>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08-05-06</a:t>
            </a:r>
            <a:endParaRPr lang="en-US" sz="1800"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B79EE6F-F8C5-41E8-B342-DFF8BDB67475}" type="slidenum">
              <a:rPr lang="en-US"/>
              <a:pPr>
                <a:defRPr/>
              </a:pPr>
              <a:t>‹#›</a:t>
            </a:fld>
            <a:endParaRPr lang="en-US"/>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a:defRPr/>
            </a:pPr>
            <a:r>
              <a:rPr lang="en-US"/>
              <a:t>08-05-06</a:t>
            </a:r>
            <a:endParaRPr lang="en-US" sz="1800"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Arial" charset="0"/>
              </a:defRPr>
            </a:lvl1pPr>
          </a:lstStyle>
          <a:p>
            <a:pPr>
              <a:defRPr/>
            </a:pPr>
            <a:fld id="{6E2E7821-DD40-48AF-A66E-C112D62ABAAB}" type="slidenum">
              <a:rPr lang="en-US"/>
              <a:pPr>
                <a:defRPr/>
              </a:pPr>
              <a:t>‹#›</a:t>
            </a:fld>
            <a:endParaRPr lang="en-US">
              <a:solidFill>
                <a:schemeClr val="bg2">
                  <a:shade val="50000"/>
                </a:schemeClr>
              </a:solidFill>
            </a:endParaRPr>
          </a:p>
        </p:txBody>
      </p:sp>
    </p:spTree>
  </p:cSld>
  <p:clrMap bg1="lt1" tx1="dk1" bg2="lt2" tx2="dk2" accent1="accent1" accent2="accent2" accent3="accent3" accent4="accent4" accent5="accent5" accent6="accent6" hlink="hlink" folHlink="folHlink"/>
  <p:sldLayoutIdLst>
    <p:sldLayoutId id="2147484125" r:id="rId1"/>
    <p:sldLayoutId id="2147484126" r:id="rId2"/>
    <p:sldLayoutId id="2147484127" r:id="rId3"/>
    <p:sldLayoutId id="2147484128" r:id="rId4"/>
    <p:sldLayoutId id="2147484129" r:id="rId5"/>
    <p:sldLayoutId id="2147484130" r:id="rId6"/>
    <p:sldLayoutId id="2147484131" r:id="rId7"/>
    <p:sldLayoutId id="2147484132" r:id="rId8"/>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eu-patient.e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521" y="2996952"/>
            <a:ext cx="8964488" cy="3000821"/>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spAutoFit/>
          </a:bodyPr>
          <a:lstStyle/>
          <a:p>
            <a:pPr algn="ctr" eaLnBrk="0" hangingPunct="0">
              <a:defRPr/>
            </a:pPr>
            <a:r>
              <a:rPr lang="en-US" sz="4000" dirty="0">
                <a:solidFill>
                  <a:schemeClr val="tx1">
                    <a:lumMod val="65000"/>
                    <a:lumOff val="35000"/>
                  </a:schemeClr>
                </a:solidFill>
                <a:latin typeface="Century Gothic" pitchFamily="34" charset="0"/>
                <a:cs typeface="Arial" pitchFamily="34" charset="0"/>
              </a:rPr>
              <a:t>New technologies, </a:t>
            </a:r>
          </a:p>
          <a:p>
            <a:pPr algn="ctr" eaLnBrk="0" hangingPunct="0">
              <a:defRPr/>
            </a:pPr>
            <a:r>
              <a:rPr lang="en-US" sz="4000" dirty="0">
                <a:solidFill>
                  <a:schemeClr val="tx1">
                    <a:lumMod val="65000"/>
                    <a:lumOff val="35000"/>
                  </a:schemeClr>
                </a:solidFill>
                <a:latin typeface="Century Gothic" pitchFamily="34" charset="0"/>
                <a:cs typeface="Arial" pitchFamily="34" charset="0"/>
              </a:rPr>
              <a:t>New patients, New networks</a:t>
            </a:r>
          </a:p>
          <a:p>
            <a:pPr algn="ctr" eaLnBrk="0" hangingPunct="0">
              <a:defRPr/>
            </a:pPr>
            <a:endParaRPr lang="en-US" sz="2500" dirty="0">
              <a:latin typeface="Century Gothic" pitchFamily="34" charset="0"/>
              <a:cs typeface="Arial" pitchFamily="34" charset="0"/>
            </a:endParaRPr>
          </a:p>
          <a:p>
            <a:pPr algn="ctr" eaLnBrk="0" hangingPunct="0">
              <a:defRPr/>
            </a:pPr>
            <a:r>
              <a:rPr lang="en-US" dirty="0" err="1">
                <a:solidFill>
                  <a:srgbClr val="002F65"/>
                </a:solidFill>
                <a:latin typeface="Century Gothic" pitchFamily="34" charset="0"/>
                <a:cs typeface="Arial" pitchFamily="34" charset="0"/>
              </a:rPr>
              <a:t>MovingLife</a:t>
            </a:r>
            <a:r>
              <a:rPr lang="en-US" dirty="0">
                <a:solidFill>
                  <a:srgbClr val="002F65"/>
                </a:solidFill>
                <a:latin typeface="Century Gothic" pitchFamily="34" charset="0"/>
                <a:cs typeface="Arial" pitchFamily="34" charset="0"/>
              </a:rPr>
              <a:t> Project: Scenario </a:t>
            </a:r>
            <a:r>
              <a:rPr lang="en-US" dirty="0">
                <a:solidFill>
                  <a:srgbClr val="002F65"/>
                </a:solidFill>
                <a:latin typeface="Century Gothic" pitchFamily="34" charset="0"/>
                <a:cs typeface="Arial" pitchFamily="34" charset="0"/>
              </a:rPr>
              <a:t>workshop on future </a:t>
            </a:r>
            <a:r>
              <a:rPr lang="en-US" dirty="0" err="1">
                <a:solidFill>
                  <a:srgbClr val="002F65"/>
                </a:solidFill>
                <a:latin typeface="Century Gothic" pitchFamily="34" charset="0"/>
                <a:cs typeface="Arial" pitchFamily="34" charset="0"/>
              </a:rPr>
              <a:t>mHealth</a:t>
            </a:r>
            <a:r>
              <a:rPr lang="en-US" dirty="0">
                <a:solidFill>
                  <a:srgbClr val="002F65"/>
                </a:solidFill>
                <a:latin typeface="Century Gothic" pitchFamily="34" charset="0"/>
                <a:cs typeface="Arial" pitchFamily="34" charset="0"/>
              </a:rPr>
              <a:t> </a:t>
            </a:r>
            <a:r>
              <a:rPr lang="en-US" dirty="0">
                <a:solidFill>
                  <a:srgbClr val="002F65"/>
                </a:solidFill>
                <a:latin typeface="Century Gothic" pitchFamily="34" charset="0"/>
                <a:cs typeface="Arial" pitchFamily="34" charset="0"/>
              </a:rPr>
              <a:t>applications 27/01/2012, Brussels</a:t>
            </a:r>
            <a:endParaRPr lang="it-IT" sz="3600" dirty="0">
              <a:solidFill>
                <a:srgbClr val="002F65"/>
              </a:solidFill>
              <a:latin typeface="ITC Avant Garde Gothic" pitchFamily="34" charset="0"/>
              <a:ea typeface="MS Gothic" pitchFamily="49" charset="-128"/>
              <a:cs typeface="+mn-cs"/>
            </a:endParaRPr>
          </a:p>
          <a:p>
            <a:pPr algn="ctr" eaLnBrk="0" hangingPunct="0">
              <a:defRPr/>
            </a:pPr>
            <a:endParaRPr lang="it-IT" sz="3600" dirty="0">
              <a:solidFill>
                <a:srgbClr val="002F65"/>
              </a:solidFill>
              <a:latin typeface="ITC Avant Garde Gothic" pitchFamily="34" charset="0"/>
              <a:ea typeface="MS Gothic" pitchFamily="49" charset="-128"/>
              <a:cs typeface="+mn-cs"/>
            </a:endParaRPr>
          </a:p>
        </p:txBody>
      </p:sp>
      <p:pic>
        <p:nvPicPr>
          <p:cNvPr id="6" name="Picture 5" descr="EPF logo..jpg"/>
          <p:cNvPicPr>
            <a:picLocks noChangeAspect="1"/>
          </p:cNvPicPr>
          <p:nvPr/>
        </p:nvPicPr>
        <p:blipFill>
          <a:blip r:embed="rId3" cstate="print"/>
          <a:stretch>
            <a:fillRect/>
          </a:stretch>
        </p:blipFill>
        <p:spPr>
          <a:xfrm>
            <a:off x="2555776" y="476672"/>
            <a:ext cx="3799792" cy="2232248"/>
          </a:xfrm>
          <a:prstGeom prst="round2DiagRect">
            <a:avLst>
              <a:gd name="adj1" fmla="val 16667"/>
              <a:gd name="adj2" fmla="val 0"/>
            </a:avLst>
          </a:prstGeom>
          <a:ln w="88900" cap="sq">
            <a:solidFill>
              <a:schemeClr val="accent1">
                <a:lumMod val="60000"/>
                <a:lumOff val="40000"/>
              </a:schemeClr>
            </a:solidFill>
            <a:miter lim="800000"/>
          </a:ln>
          <a:effectLst>
            <a:outerShdw blurRad="254000" algn="tl" rotWithShape="0">
              <a:srgbClr val="000000">
                <a:alpha val="43000"/>
              </a:srgbClr>
            </a:outerShdw>
          </a:effectLst>
        </p:spPr>
      </p:pic>
      <p:sp>
        <p:nvSpPr>
          <p:cNvPr id="12291" name="TextBox 6"/>
          <p:cNvSpPr txBox="1">
            <a:spLocks noChangeArrowheads="1"/>
          </p:cNvSpPr>
          <p:nvPr/>
        </p:nvSpPr>
        <p:spPr bwMode="auto">
          <a:xfrm>
            <a:off x="1908175" y="5949950"/>
            <a:ext cx="2592388" cy="460375"/>
          </a:xfrm>
          <a:prstGeom prst="rect">
            <a:avLst/>
          </a:prstGeom>
          <a:noFill/>
          <a:ln w="9525">
            <a:noFill/>
            <a:miter lim="800000"/>
            <a:headEnd/>
            <a:tailEnd/>
          </a:ln>
        </p:spPr>
        <p:txBody>
          <a:bodyPr>
            <a:spAutoFit/>
          </a:bodyPr>
          <a:lstStyle/>
          <a:p>
            <a:endParaRPr lang="it-IT" b="1">
              <a:solidFill>
                <a:srgbClr val="005295"/>
              </a:solidFill>
              <a:latin typeface="Calibri" pitchFamily="34" charset="0"/>
            </a:endParaRPr>
          </a:p>
        </p:txBody>
      </p:sp>
      <p:sp>
        <p:nvSpPr>
          <p:cNvPr id="13317" name="TextBox 7"/>
          <p:cNvSpPr txBox="1">
            <a:spLocks noChangeArrowheads="1"/>
          </p:cNvSpPr>
          <p:nvPr/>
        </p:nvSpPr>
        <p:spPr bwMode="auto">
          <a:xfrm>
            <a:off x="558800" y="5470525"/>
            <a:ext cx="7993063" cy="1138238"/>
          </a:xfrm>
          <a:prstGeom prst="rect">
            <a:avLst/>
          </a:prstGeom>
          <a:noFill/>
          <a:ln w="9525">
            <a:noFill/>
            <a:miter lim="800000"/>
            <a:headEnd/>
            <a:tailEnd/>
          </a:ln>
        </p:spPr>
        <p:txBody>
          <a:bodyPr>
            <a:spAutoFit/>
          </a:bodyPr>
          <a:lstStyle/>
          <a:p>
            <a:pPr algn="ctr">
              <a:defRPr/>
            </a:pPr>
            <a:r>
              <a:rPr lang="nl-BE" sz="3200" dirty="0">
                <a:latin typeface="+mn-lt"/>
                <a:cs typeface="Arial" pitchFamily="34" charset="0"/>
              </a:rPr>
              <a:t>Susanna Palkonen</a:t>
            </a:r>
          </a:p>
          <a:p>
            <a:pPr algn="ctr">
              <a:defRPr/>
            </a:pPr>
            <a:endParaRPr lang="nl-BE" sz="800" dirty="0">
              <a:latin typeface="+mn-lt"/>
              <a:cs typeface="Arial" pitchFamily="34" charset="0"/>
            </a:endParaRPr>
          </a:p>
          <a:p>
            <a:pPr algn="ctr">
              <a:defRPr/>
            </a:pPr>
            <a:r>
              <a:rPr lang="nl-BE" sz="1400" dirty="0" err="1">
                <a:latin typeface="+mn-lt"/>
                <a:cs typeface="Arial" pitchFamily="34" charset="0"/>
              </a:rPr>
              <a:t>Executive</a:t>
            </a:r>
            <a:r>
              <a:rPr lang="nl-BE" sz="1400" dirty="0">
                <a:latin typeface="+mn-lt"/>
                <a:cs typeface="Arial" pitchFamily="34" charset="0"/>
              </a:rPr>
              <a:t> </a:t>
            </a:r>
            <a:r>
              <a:rPr lang="nl-BE" sz="1400" dirty="0" err="1">
                <a:latin typeface="+mn-lt"/>
                <a:cs typeface="Arial" pitchFamily="34" charset="0"/>
              </a:rPr>
              <a:t>Officer</a:t>
            </a:r>
            <a:r>
              <a:rPr lang="nl-BE" sz="1400" dirty="0">
                <a:latin typeface="+mn-lt"/>
                <a:cs typeface="Arial" pitchFamily="34" charset="0"/>
              </a:rPr>
              <a:t> at the </a:t>
            </a:r>
            <a:r>
              <a:rPr lang="en-US" sz="1400" b="1" dirty="0">
                <a:latin typeface="+mn-lt"/>
                <a:cs typeface="Arial" pitchFamily="34" charset="0"/>
              </a:rPr>
              <a:t>European </a:t>
            </a:r>
            <a:r>
              <a:rPr lang="en-US" sz="1400" b="1" dirty="0">
                <a:latin typeface="+mn-lt"/>
                <a:cs typeface="Arial" pitchFamily="34" charset="0"/>
              </a:rPr>
              <a:t>Federation of Allergy and Airways Diseases Patients' </a:t>
            </a:r>
            <a:r>
              <a:rPr lang="en-US" sz="1400" b="1" dirty="0">
                <a:latin typeface="+mn-lt"/>
                <a:cs typeface="Arial" pitchFamily="34" charset="0"/>
              </a:rPr>
              <a:t>Associations </a:t>
            </a:r>
            <a:r>
              <a:rPr lang="en-US" sz="1400" dirty="0">
                <a:latin typeface="+mn-lt"/>
                <a:cs typeface="Arial" pitchFamily="34" charset="0"/>
              </a:rPr>
              <a:t>(EFA)</a:t>
            </a:r>
            <a:r>
              <a:rPr lang="nl-BE" sz="1400" dirty="0">
                <a:latin typeface="+mn-lt"/>
                <a:cs typeface="Arial" pitchFamily="34" charset="0"/>
              </a:rPr>
              <a:t> </a:t>
            </a:r>
            <a:r>
              <a:rPr lang="nl-BE" sz="1400" dirty="0">
                <a:latin typeface="+mn-lt"/>
                <a:cs typeface="Arial" pitchFamily="34" charset="0"/>
              </a:rPr>
              <a:t>and vice-president of the </a:t>
            </a:r>
            <a:r>
              <a:rPr lang="nl-BE" sz="1400" b="1" dirty="0">
                <a:latin typeface="+mn-lt"/>
                <a:cs typeface="Arial" pitchFamily="34" charset="0"/>
              </a:rPr>
              <a:t>European </a:t>
            </a:r>
            <a:r>
              <a:rPr lang="nl-BE" sz="1400" b="1" dirty="0">
                <a:latin typeface="+mn-lt"/>
                <a:cs typeface="Arial" pitchFamily="34" charset="0"/>
              </a:rPr>
              <a:t>Patients’ </a:t>
            </a:r>
            <a:r>
              <a:rPr lang="nl-BE" sz="1400" b="1" dirty="0">
                <a:latin typeface="+mn-lt"/>
                <a:cs typeface="Arial" pitchFamily="34" charset="0"/>
              </a:rPr>
              <a:t>Forum </a:t>
            </a:r>
            <a:r>
              <a:rPr lang="nl-BE" sz="1400" dirty="0">
                <a:latin typeface="+mn-lt"/>
                <a:cs typeface="Arial" pitchFamily="34" charset="0"/>
              </a:rPr>
              <a:t>(EPF)</a:t>
            </a:r>
            <a:endParaRPr lang="en-GB" sz="1400" dirty="0">
              <a:latin typeface="+mn-lt"/>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583237"/>
          </a:xfrm>
        </p:spPr>
        <p:txBody>
          <a:bodyPr rtlCol="0">
            <a:noAutofit/>
          </a:bodyPr>
          <a:lstStyle/>
          <a:p>
            <a:pPr marL="82550">
              <a:spcBef>
                <a:spcPts val="600"/>
              </a:spcBef>
              <a:spcAft>
                <a:spcPts val="600"/>
              </a:spcAft>
              <a:buFont typeface="Arial" pitchFamily="34" charset="0"/>
              <a:buNone/>
              <a:defRPr/>
            </a:pPr>
            <a:r>
              <a:rPr lang="en-GB" sz="2000" b="1" dirty="0" smtClean="0">
                <a:latin typeface="Century Gothic" pitchFamily="34" charset="0"/>
              </a:rPr>
              <a:t>Led by EPF on  patients’ and health professionals’ confidence and trust in </a:t>
            </a:r>
            <a:r>
              <a:rPr lang="en-GB" sz="2000" b="1" dirty="0" err="1" smtClean="0">
                <a:latin typeface="Century Gothic" pitchFamily="34" charset="0"/>
              </a:rPr>
              <a:t>telehealth</a:t>
            </a:r>
            <a:r>
              <a:rPr lang="en-GB" sz="2000" b="1" dirty="0" smtClean="0">
                <a:latin typeface="Century Gothic" pitchFamily="34" charset="0"/>
              </a:rPr>
              <a:t> services</a:t>
            </a:r>
            <a:r>
              <a:rPr lang="en-GB" sz="2000" dirty="0" smtClean="0">
                <a:latin typeface="Century Gothic" pitchFamily="34" charset="0"/>
              </a:rPr>
              <a:t> (Public Health Programme, 2011-2012) </a:t>
            </a:r>
            <a:endParaRPr lang="en-GB" sz="2000" dirty="0" smtClean="0">
              <a:solidFill>
                <a:srgbClr val="005295"/>
              </a:solidFill>
              <a:latin typeface="Century Gothic" pitchFamily="34" charset="0"/>
            </a:endParaRPr>
          </a:p>
          <a:p>
            <a:pPr marL="368300" indent="-285750">
              <a:spcBef>
                <a:spcPts val="600"/>
              </a:spcBef>
              <a:spcAft>
                <a:spcPts val="600"/>
              </a:spcAft>
              <a:buFont typeface="Arial" pitchFamily="34" charset="0"/>
              <a:buChar char="•"/>
              <a:defRPr/>
            </a:pPr>
            <a:r>
              <a:rPr lang="en-GB" sz="2000" b="1" dirty="0" smtClean="0">
                <a:solidFill>
                  <a:schemeClr val="tx1"/>
                </a:solidFill>
                <a:latin typeface="Century Gothic" pitchFamily="34" charset="0"/>
              </a:rPr>
              <a:t>The paramount objective </a:t>
            </a:r>
            <a:r>
              <a:rPr lang="en-GB" sz="2000" dirty="0" smtClean="0">
                <a:solidFill>
                  <a:schemeClr val="tx1"/>
                </a:solidFill>
                <a:latin typeface="Century Gothic" pitchFamily="34" charset="0"/>
              </a:rPr>
              <a:t>is</a:t>
            </a:r>
            <a:r>
              <a:rPr lang="en-GB" sz="2000" b="1" dirty="0" smtClean="0">
                <a:solidFill>
                  <a:schemeClr val="tx1"/>
                </a:solidFill>
                <a:latin typeface="Century Gothic" pitchFamily="34" charset="0"/>
              </a:rPr>
              <a:t> </a:t>
            </a:r>
            <a:r>
              <a:rPr lang="en-GB" sz="2000" dirty="0" smtClean="0">
                <a:solidFill>
                  <a:schemeClr val="tx1"/>
                </a:solidFill>
                <a:latin typeface="Century Gothic" pitchFamily="34" charset="0"/>
              </a:rPr>
              <a:t>to advance the empowerment of patients and health professionals across Europe in their understanding and effective use of telehealth services</a:t>
            </a:r>
          </a:p>
          <a:p>
            <a:pPr marL="368300" indent="-285750">
              <a:spcBef>
                <a:spcPts val="600"/>
              </a:spcBef>
              <a:spcAft>
                <a:spcPts val="600"/>
              </a:spcAft>
              <a:buFont typeface="Arial" pitchFamily="34" charset="0"/>
              <a:buChar char="•"/>
              <a:defRPr/>
            </a:pPr>
            <a:r>
              <a:rPr lang="en-GB" sz="2000" b="1" dirty="0" smtClean="0">
                <a:solidFill>
                  <a:schemeClr val="tx1"/>
                </a:solidFill>
                <a:latin typeface="Century Gothic" pitchFamily="34" charset="0"/>
              </a:rPr>
              <a:t>Two specific objectives</a:t>
            </a:r>
            <a:r>
              <a:rPr lang="en-GB" sz="2000" dirty="0" smtClean="0">
                <a:solidFill>
                  <a:schemeClr val="tx1"/>
                </a:solidFill>
                <a:latin typeface="Century Gothic" pitchFamily="34" charset="0"/>
              </a:rPr>
              <a:t>:</a:t>
            </a:r>
          </a:p>
          <a:p>
            <a:pPr marL="808038" indent="-452438">
              <a:spcBef>
                <a:spcPts val="600"/>
              </a:spcBef>
              <a:spcAft>
                <a:spcPts val="600"/>
              </a:spcAft>
              <a:buFont typeface="+mj-lt"/>
              <a:buAutoNum type="arabicPeriod"/>
              <a:defRPr/>
            </a:pPr>
            <a:r>
              <a:rPr lang="en-GB" sz="1800" b="1" dirty="0" smtClean="0">
                <a:latin typeface="Century Gothic" pitchFamily="34" charset="0"/>
              </a:rPr>
              <a:t>I</a:t>
            </a:r>
            <a:r>
              <a:rPr lang="en-US" sz="1800" b="1" dirty="0" err="1" smtClean="0">
                <a:latin typeface="Century Gothic" pitchFamily="34" charset="0"/>
              </a:rPr>
              <a:t>mprove</a:t>
            </a:r>
            <a:r>
              <a:rPr lang="en-US" sz="1800" b="1" dirty="0" smtClean="0">
                <a:latin typeface="Century Gothic" pitchFamily="34" charset="0"/>
              </a:rPr>
              <a:t> available knowledge of views, needs, barriers and expectations</a:t>
            </a:r>
            <a:r>
              <a:rPr lang="en-US" sz="1800" dirty="0" smtClean="0">
                <a:latin typeface="Century Gothic" pitchFamily="34" charset="0"/>
              </a:rPr>
              <a:t> </a:t>
            </a:r>
            <a:r>
              <a:rPr lang="en-US" sz="1800" dirty="0">
                <a:latin typeface="Century Gothic" pitchFamily="34" charset="0"/>
              </a:rPr>
              <a:t>of the main end users of telehealth services across the EU to </a:t>
            </a:r>
            <a:r>
              <a:rPr lang="en-US" sz="1800" dirty="0" smtClean="0">
                <a:latin typeface="Century Gothic" pitchFamily="34" charset="0"/>
              </a:rPr>
              <a:t>see:</a:t>
            </a:r>
          </a:p>
          <a:p>
            <a:pPr marL="1276350" lvl="1" indent="-342900">
              <a:spcBef>
                <a:spcPts val="0"/>
              </a:spcBef>
              <a:spcAft>
                <a:spcPts val="0"/>
              </a:spcAft>
              <a:buFont typeface="Courier New" pitchFamily="49" charset="0"/>
              <a:buChar char="o"/>
              <a:defRPr/>
            </a:pPr>
            <a:r>
              <a:rPr lang="en-US" sz="1800" dirty="0" smtClean="0">
                <a:solidFill>
                  <a:srgbClr val="002F65"/>
                </a:solidFill>
                <a:latin typeface="Century Gothic" pitchFamily="34" charset="0"/>
              </a:rPr>
              <a:t>whether &amp; </a:t>
            </a:r>
            <a:r>
              <a:rPr lang="en-US" sz="1800" dirty="0">
                <a:solidFill>
                  <a:srgbClr val="002F65"/>
                </a:solidFill>
                <a:latin typeface="Century Gothic" pitchFamily="34" charset="0"/>
              </a:rPr>
              <a:t>how views have evolved since the initial deployment of </a:t>
            </a:r>
            <a:r>
              <a:rPr lang="en-US" sz="1800" dirty="0" smtClean="0">
                <a:solidFill>
                  <a:srgbClr val="002F65"/>
                </a:solidFill>
                <a:latin typeface="Century Gothic" pitchFamily="34" charset="0"/>
              </a:rPr>
              <a:t>telehealth</a:t>
            </a:r>
          </a:p>
          <a:p>
            <a:pPr marL="1276350" lvl="1" indent="-342900">
              <a:spcBef>
                <a:spcPts val="0"/>
              </a:spcBef>
              <a:spcAft>
                <a:spcPts val="0"/>
              </a:spcAft>
              <a:buFont typeface="Courier New" pitchFamily="49" charset="0"/>
              <a:buChar char="o"/>
              <a:defRPr/>
            </a:pPr>
            <a:r>
              <a:rPr lang="en-US" sz="1800" dirty="0" smtClean="0">
                <a:solidFill>
                  <a:srgbClr val="002F65"/>
                </a:solidFill>
                <a:latin typeface="Century Gothic" pitchFamily="34" charset="0"/>
              </a:rPr>
              <a:t>what </a:t>
            </a:r>
            <a:r>
              <a:rPr lang="en-US" sz="1800" dirty="0">
                <a:solidFill>
                  <a:srgbClr val="002F65"/>
                </a:solidFill>
                <a:latin typeface="Century Gothic" pitchFamily="34" charset="0"/>
              </a:rPr>
              <a:t>barriers there still are to building confidence in and acceptance among </a:t>
            </a:r>
            <a:r>
              <a:rPr lang="en-US" sz="1800" dirty="0" smtClean="0">
                <a:solidFill>
                  <a:srgbClr val="002F65"/>
                </a:solidFill>
                <a:latin typeface="Century Gothic" pitchFamily="34" charset="0"/>
              </a:rPr>
              <a:t>users</a:t>
            </a:r>
          </a:p>
          <a:p>
            <a:pPr marL="808038" lvl="1" indent="-452438">
              <a:spcBef>
                <a:spcPts val="600"/>
              </a:spcBef>
              <a:spcAft>
                <a:spcPts val="600"/>
              </a:spcAft>
              <a:buFont typeface="Calibri" pitchFamily="34" charset="0"/>
              <a:buNone/>
              <a:defRPr/>
            </a:pPr>
            <a:r>
              <a:rPr lang="en-US" sz="1800" b="1" dirty="0" smtClean="0">
                <a:solidFill>
                  <a:srgbClr val="002F65"/>
                </a:solidFill>
                <a:latin typeface="Century Gothic" pitchFamily="34" charset="0"/>
              </a:rPr>
              <a:t>2.    Raise awareness and </a:t>
            </a:r>
            <a:r>
              <a:rPr lang="en-US" sz="1800" b="1" dirty="0">
                <a:solidFill>
                  <a:srgbClr val="002F65"/>
                </a:solidFill>
                <a:latin typeface="Century Gothic" pitchFamily="34" charset="0"/>
              </a:rPr>
              <a:t>u</a:t>
            </a:r>
            <a:r>
              <a:rPr lang="en-US" sz="1800" b="1" dirty="0" smtClean="0">
                <a:solidFill>
                  <a:srgbClr val="002F65"/>
                </a:solidFill>
                <a:latin typeface="Century Gothic" pitchFamily="34" charset="0"/>
              </a:rPr>
              <a:t>nderstanding of user perspective</a:t>
            </a:r>
            <a:r>
              <a:rPr lang="en-US" sz="1800" dirty="0" smtClean="0">
                <a:solidFill>
                  <a:srgbClr val="002F65"/>
                </a:solidFill>
                <a:latin typeface="Century Gothic" pitchFamily="34" charset="0"/>
              </a:rPr>
              <a:t> on telehealth</a:t>
            </a:r>
            <a:endParaRPr lang="en-GB" sz="1800" dirty="0" smtClean="0">
              <a:solidFill>
                <a:srgbClr val="002F65"/>
              </a:solidFill>
              <a:latin typeface="Century Gothic" pitchFamily="34" charset="0"/>
            </a:endParaRP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1258888" algn="ctr" eaLnBrk="0" hangingPunct="0">
              <a:defRPr/>
            </a:pPr>
            <a:endParaRPr lang="en-GB" sz="2800" dirty="0">
              <a:solidFill>
                <a:schemeClr val="tx1"/>
              </a:solidFill>
              <a:latin typeface="Century Gothic" pitchFamily="34" charset="0"/>
            </a:endParaRPr>
          </a:p>
        </p:txBody>
      </p:sp>
      <p:pic>
        <p:nvPicPr>
          <p:cNvPr id="28675" name="Picture 2" descr="\\EPF-CENTRAL-01\EPF-Files\PROJECTS\RUNNING PROJECTS\Chain of Trust\WP2 Dissemination\Chain of Trust logo\chain of trust logo (daily use).jpg"/>
          <p:cNvPicPr>
            <a:picLocks noChangeAspect="1" noChangeArrowheads="1"/>
          </p:cNvPicPr>
          <p:nvPr/>
        </p:nvPicPr>
        <p:blipFill>
          <a:blip r:embed="rId3"/>
          <a:srcRect/>
          <a:stretch>
            <a:fillRect/>
          </a:stretch>
        </p:blipFill>
        <p:spPr bwMode="auto">
          <a:xfrm>
            <a:off x="2484438" y="20638"/>
            <a:ext cx="4464050" cy="10318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583237"/>
          </a:xfrm>
        </p:spPr>
        <p:txBody>
          <a:bodyPr rtlCol="0">
            <a:noAutofit/>
          </a:bodyPr>
          <a:lstStyle/>
          <a:p>
            <a:pPr>
              <a:buFont typeface="Arial" pitchFamily="34" charset="0"/>
              <a:buNone/>
              <a:defRPr/>
            </a:pPr>
            <a:r>
              <a:rPr lang="en-US" sz="2800" dirty="0" smtClean="0">
                <a:latin typeface="Century Gothic" pitchFamily="34" charset="0"/>
              </a:rPr>
              <a:t>Expected outcomes</a:t>
            </a:r>
            <a:endParaRPr lang="en-US" sz="2000" dirty="0" smtClean="0">
              <a:latin typeface="Century Gothic" pitchFamily="34" charset="0"/>
            </a:endParaRPr>
          </a:p>
          <a:p>
            <a:pPr marL="457200" indent="-457200">
              <a:buClr>
                <a:srgbClr val="005295"/>
              </a:buClr>
              <a:buSzPct val="150000"/>
              <a:buFont typeface="Arial" pitchFamily="34" charset="0"/>
              <a:buChar char="•"/>
              <a:defRPr/>
            </a:pPr>
            <a:r>
              <a:rPr lang="en-US" sz="2200" dirty="0" smtClean="0">
                <a:solidFill>
                  <a:schemeClr val="tx1"/>
                </a:solidFill>
                <a:latin typeface="Century Gothic" pitchFamily="34" charset="0"/>
              </a:rPr>
              <a:t>Through a Literature review, EU-wide survey</a:t>
            </a:r>
            <a:r>
              <a:rPr lang="en-US" sz="2200" dirty="0">
                <a:solidFill>
                  <a:schemeClr val="tx1"/>
                </a:solidFill>
                <a:latin typeface="Century Gothic" pitchFamily="34" charset="0"/>
              </a:rPr>
              <a:t>, </a:t>
            </a:r>
            <a:r>
              <a:rPr lang="en-US" sz="2200" dirty="0" smtClean="0">
                <a:solidFill>
                  <a:schemeClr val="tx1"/>
                </a:solidFill>
                <a:latin typeface="Century Gothic" pitchFamily="34" charset="0"/>
              </a:rPr>
              <a:t>6 national </a:t>
            </a:r>
            <a:r>
              <a:rPr lang="en-US" sz="2200" dirty="0">
                <a:solidFill>
                  <a:schemeClr val="tx1"/>
                </a:solidFill>
                <a:latin typeface="Century Gothic" pitchFamily="34" charset="0"/>
              </a:rPr>
              <a:t>workshops </a:t>
            </a:r>
            <a:r>
              <a:rPr lang="en-US" sz="2200" dirty="0" smtClean="0">
                <a:solidFill>
                  <a:schemeClr val="tx1"/>
                </a:solidFill>
                <a:latin typeface="Century Gothic" pitchFamily="34" charset="0"/>
              </a:rPr>
              <a:t>&amp; 4 </a:t>
            </a:r>
            <a:r>
              <a:rPr lang="en-US" sz="2200" dirty="0">
                <a:solidFill>
                  <a:schemeClr val="tx1"/>
                </a:solidFill>
                <a:latin typeface="Century Gothic" pitchFamily="34" charset="0"/>
              </a:rPr>
              <a:t>European focus </a:t>
            </a:r>
            <a:r>
              <a:rPr lang="en-US" sz="2200" dirty="0" smtClean="0">
                <a:solidFill>
                  <a:schemeClr val="tx1"/>
                </a:solidFill>
                <a:latin typeface="Century Gothic" pitchFamily="34" charset="0"/>
              </a:rPr>
              <a:t>groups:</a:t>
            </a:r>
            <a:endParaRPr lang="en-US" sz="2200" dirty="0">
              <a:solidFill>
                <a:schemeClr val="tx1"/>
              </a:solidFill>
              <a:latin typeface="Century Gothic" pitchFamily="34" charset="0"/>
            </a:endParaRPr>
          </a:p>
          <a:p>
            <a:pPr marL="1370013" lvl="1" indent="-180975">
              <a:buFont typeface="Arial" pitchFamily="34" charset="0"/>
              <a:buChar char="•"/>
              <a:defRPr/>
            </a:pPr>
            <a:r>
              <a:rPr lang="en-US" sz="2000" dirty="0" smtClean="0">
                <a:solidFill>
                  <a:srgbClr val="002F65"/>
                </a:solidFill>
                <a:latin typeface="Century Gothic" pitchFamily="34" charset="0"/>
              </a:rPr>
              <a:t>unique &amp; </a:t>
            </a:r>
            <a:r>
              <a:rPr lang="en-US" sz="2000" dirty="0">
                <a:solidFill>
                  <a:srgbClr val="002F65"/>
                </a:solidFill>
                <a:latin typeface="Century Gothic" pitchFamily="34" charset="0"/>
              </a:rPr>
              <a:t>unprecedented </a:t>
            </a:r>
            <a:r>
              <a:rPr lang="en-US" sz="2000" b="1" dirty="0">
                <a:solidFill>
                  <a:srgbClr val="002F65"/>
                </a:solidFill>
                <a:latin typeface="Century Gothic" pitchFamily="34" charset="0"/>
              </a:rPr>
              <a:t>assessment of the views, needs, benefits </a:t>
            </a:r>
            <a:r>
              <a:rPr lang="en-US" sz="2000" b="1" dirty="0" smtClean="0">
                <a:solidFill>
                  <a:srgbClr val="002F65"/>
                </a:solidFill>
                <a:latin typeface="Century Gothic" pitchFamily="34" charset="0"/>
              </a:rPr>
              <a:t>&amp; </a:t>
            </a:r>
            <a:r>
              <a:rPr lang="en-US" sz="2000" b="1" dirty="0">
                <a:solidFill>
                  <a:srgbClr val="002F65"/>
                </a:solidFill>
                <a:latin typeface="Century Gothic" pitchFamily="34" charset="0"/>
              </a:rPr>
              <a:t>barriers</a:t>
            </a:r>
            <a:r>
              <a:rPr lang="en-US" sz="2000" dirty="0">
                <a:solidFill>
                  <a:srgbClr val="002F65"/>
                </a:solidFill>
                <a:latin typeface="Century Gothic" pitchFamily="34" charset="0"/>
              </a:rPr>
              <a:t> related to telehealth from the perspective of patients </a:t>
            </a:r>
            <a:r>
              <a:rPr lang="en-US" sz="2000" dirty="0" smtClean="0">
                <a:solidFill>
                  <a:srgbClr val="002F65"/>
                </a:solidFill>
                <a:latin typeface="Century Gothic" pitchFamily="34" charset="0"/>
              </a:rPr>
              <a:t>&amp; </a:t>
            </a:r>
            <a:r>
              <a:rPr lang="en-US" sz="2000" dirty="0">
                <a:solidFill>
                  <a:srgbClr val="002F65"/>
                </a:solidFill>
                <a:latin typeface="Century Gothic" pitchFamily="34" charset="0"/>
              </a:rPr>
              <a:t>health professionals.</a:t>
            </a:r>
          </a:p>
          <a:p>
            <a:pPr>
              <a:buFont typeface="Arial" pitchFamily="34" charset="0"/>
              <a:buNone/>
              <a:defRPr/>
            </a:pPr>
            <a:endParaRPr lang="en-US" sz="2000" dirty="0">
              <a:latin typeface="Century Gothic" pitchFamily="34" charset="0"/>
            </a:endParaRPr>
          </a:p>
          <a:p>
            <a:pPr marL="457200" indent="-457200">
              <a:buClr>
                <a:srgbClr val="005295"/>
              </a:buClr>
              <a:buSzPct val="150000"/>
              <a:buFont typeface="Arial" pitchFamily="34" charset="0"/>
              <a:buChar char="•"/>
              <a:defRPr/>
            </a:pPr>
            <a:r>
              <a:rPr lang="en-US" sz="2200" dirty="0" smtClean="0">
                <a:solidFill>
                  <a:schemeClr val="tx1"/>
                </a:solidFill>
                <a:latin typeface="Century Gothic" pitchFamily="34" charset="0"/>
              </a:rPr>
              <a:t>Through 6 National </a:t>
            </a:r>
            <a:r>
              <a:rPr lang="en-US" sz="2200" dirty="0">
                <a:solidFill>
                  <a:schemeClr val="tx1"/>
                </a:solidFill>
                <a:latin typeface="Century Gothic" pitchFamily="34" charset="0"/>
              </a:rPr>
              <a:t>roundtables, a</a:t>
            </a:r>
            <a:r>
              <a:rPr lang="en-US" sz="2200" dirty="0" smtClean="0">
                <a:solidFill>
                  <a:schemeClr val="tx1"/>
                </a:solidFill>
                <a:latin typeface="Century Gothic" pitchFamily="34" charset="0"/>
              </a:rPr>
              <a:t> </a:t>
            </a:r>
            <a:r>
              <a:rPr lang="en-US" sz="2200" dirty="0">
                <a:solidFill>
                  <a:schemeClr val="tx1"/>
                </a:solidFill>
                <a:latin typeface="Century Gothic" pitchFamily="34" charset="0"/>
              </a:rPr>
              <a:t>documentary, </a:t>
            </a:r>
            <a:r>
              <a:rPr lang="en-US" sz="2200" dirty="0" smtClean="0">
                <a:solidFill>
                  <a:schemeClr val="tx1"/>
                </a:solidFill>
                <a:latin typeface="Century Gothic" pitchFamily="34" charset="0"/>
              </a:rPr>
              <a:t>and </a:t>
            </a:r>
            <a:r>
              <a:rPr lang="en-US" sz="2200" dirty="0">
                <a:solidFill>
                  <a:schemeClr val="tx1"/>
                </a:solidFill>
                <a:latin typeface="Century Gothic" pitchFamily="34" charset="0"/>
              </a:rPr>
              <a:t>final </a:t>
            </a:r>
            <a:r>
              <a:rPr lang="en-US" sz="2200" dirty="0" smtClean="0">
                <a:solidFill>
                  <a:schemeClr val="tx1"/>
                </a:solidFill>
                <a:latin typeface="Century Gothic" pitchFamily="34" charset="0"/>
              </a:rPr>
              <a:t>conference</a:t>
            </a:r>
            <a:endParaRPr lang="en-US" sz="2200" dirty="0">
              <a:solidFill>
                <a:schemeClr val="tx1"/>
              </a:solidFill>
              <a:latin typeface="Century Gothic" pitchFamily="34" charset="0"/>
            </a:endParaRPr>
          </a:p>
          <a:p>
            <a:pPr marL="1370013" lvl="1" indent="-180975">
              <a:buFont typeface="Arial" pitchFamily="34" charset="0"/>
              <a:buChar char="•"/>
              <a:defRPr/>
            </a:pPr>
            <a:r>
              <a:rPr lang="en-US" sz="2000" b="1" dirty="0" smtClean="0">
                <a:solidFill>
                  <a:srgbClr val="002F65"/>
                </a:solidFill>
                <a:latin typeface="Century Gothic" pitchFamily="34" charset="0"/>
              </a:rPr>
              <a:t>increase </a:t>
            </a:r>
            <a:r>
              <a:rPr lang="en-US" sz="2000" b="1" dirty="0">
                <a:solidFill>
                  <a:srgbClr val="002F65"/>
                </a:solidFill>
                <a:latin typeface="Century Gothic" pitchFamily="34" charset="0"/>
              </a:rPr>
              <a:t>the knowledge </a:t>
            </a:r>
            <a:r>
              <a:rPr lang="en-US" sz="2000" b="1" dirty="0" smtClean="0">
                <a:solidFill>
                  <a:srgbClr val="002F65"/>
                </a:solidFill>
                <a:latin typeface="Century Gothic" pitchFamily="34" charset="0"/>
              </a:rPr>
              <a:t>&amp; </a:t>
            </a:r>
            <a:r>
              <a:rPr lang="en-US" sz="2000" b="1" dirty="0">
                <a:solidFill>
                  <a:srgbClr val="002F65"/>
                </a:solidFill>
                <a:latin typeface="Century Gothic" pitchFamily="34" charset="0"/>
              </a:rPr>
              <a:t>understanding of the specific perspective</a:t>
            </a:r>
            <a:r>
              <a:rPr lang="en-US" sz="2000" dirty="0">
                <a:solidFill>
                  <a:srgbClr val="002F65"/>
                </a:solidFill>
                <a:latin typeface="Century Gothic" pitchFamily="34" charset="0"/>
              </a:rPr>
              <a:t> of health professionals </a:t>
            </a:r>
            <a:r>
              <a:rPr lang="en-US" sz="2000" dirty="0" smtClean="0">
                <a:solidFill>
                  <a:srgbClr val="002F65"/>
                </a:solidFill>
                <a:latin typeface="Century Gothic" pitchFamily="34" charset="0"/>
              </a:rPr>
              <a:t>&amp; </a:t>
            </a:r>
            <a:r>
              <a:rPr lang="en-US" sz="2000" dirty="0">
                <a:solidFill>
                  <a:srgbClr val="002F65"/>
                </a:solidFill>
                <a:latin typeface="Century Gothic" pitchFamily="34" charset="0"/>
              </a:rPr>
              <a:t>patients amongst various stakeholders.</a:t>
            </a:r>
          </a:p>
          <a:p>
            <a:pPr>
              <a:buFont typeface="Arial" pitchFamily="34" charset="0"/>
              <a:buNone/>
              <a:defRPr/>
            </a:pPr>
            <a:endParaRPr lang="en-US" sz="2000" dirty="0">
              <a:latin typeface="Century Gothic" pitchFamily="34" charset="0"/>
            </a:endParaRPr>
          </a:p>
          <a:p>
            <a:pPr>
              <a:buFont typeface="Arial" pitchFamily="34" charset="0"/>
              <a:buNone/>
              <a:defRPr/>
            </a:pPr>
            <a:r>
              <a:rPr lang="en-US" sz="2200" dirty="0" smtClean="0">
                <a:solidFill>
                  <a:schemeClr val="tx1"/>
                </a:solidFill>
                <a:latin typeface="Century Gothic" pitchFamily="34" charset="0"/>
              </a:rPr>
              <a:t>Findings &amp; </a:t>
            </a:r>
            <a:r>
              <a:rPr lang="en-US" sz="2200" dirty="0">
                <a:solidFill>
                  <a:schemeClr val="tx1"/>
                </a:solidFill>
                <a:latin typeface="Century Gothic" pitchFamily="34" charset="0"/>
              </a:rPr>
              <a:t>recommendations will constitute a unique </a:t>
            </a:r>
            <a:r>
              <a:rPr lang="en-US" sz="2200" b="1" dirty="0">
                <a:solidFill>
                  <a:schemeClr val="tx1"/>
                </a:solidFill>
                <a:latin typeface="Century Gothic" pitchFamily="34" charset="0"/>
              </a:rPr>
              <a:t>tool to inform policies and </a:t>
            </a:r>
            <a:r>
              <a:rPr lang="en-US" sz="2200" b="1" dirty="0" smtClean="0">
                <a:solidFill>
                  <a:schemeClr val="tx1"/>
                </a:solidFill>
                <a:latin typeface="Century Gothic" pitchFamily="34" charset="0"/>
              </a:rPr>
              <a:t>decision-making</a:t>
            </a:r>
            <a:endParaRPr lang="en-US" sz="2200" b="1" dirty="0">
              <a:solidFill>
                <a:schemeClr val="tx1"/>
              </a:solidFill>
              <a:latin typeface="Century Gothic" pitchFamily="34" charset="0"/>
            </a:endParaRPr>
          </a:p>
        </p:txBody>
      </p:sp>
      <p:pic>
        <p:nvPicPr>
          <p:cNvPr id="30722" name="Picture 2" descr="\\EPF-CENTRAL-01\EPF-Files\PROJECTS\RUNNING PROJECTS\Chain of Trust\WP2 Dissemination\Chain of Trust logo\chain of trust logo (daily use).jpg"/>
          <p:cNvPicPr>
            <a:picLocks noChangeAspect="1" noChangeArrowheads="1"/>
          </p:cNvPicPr>
          <p:nvPr/>
        </p:nvPicPr>
        <p:blipFill>
          <a:blip r:embed="rId3"/>
          <a:srcRect/>
          <a:stretch>
            <a:fillRect/>
          </a:stretch>
        </p:blipFill>
        <p:spPr bwMode="auto">
          <a:xfrm>
            <a:off x="2484438" y="20638"/>
            <a:ext cx="4464050" cy="10318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583237"/>
          </a:xfrm>
        </p:spPr>
        <p:txBody>
          <a:bodyPr rtlCol="0">
            <a:noAutofit/>
          </a:bodyPr>
          <a:lstStyle/>
          <a:p>
            <a:pPr>
              <a:spcBef>
                <a:spcPts val="1200"/>
              </a:spcBef>
              <a:spcAft>
                <a:spcPts val="1200"/>
              </a:spcAft>
              <a:buFont typeface="Arial" pitchFamily="34" charset="0"/>
              <a:buNone/>
              <a:defRPr/>
            </a:pPr>
            <a:r>
              <a:rPr lang="en-US" sz="2800" b="1" dirty="0" smtClean="0">
                <a:latin typeface="Century Gothic" pitchFamily="34" charset="0"/>
              </a:rPr>
              <a:t>First public deliverable including project preliminary outcomes</a:t>
            </a:r>
            <a:endParaRPr lang="en-US" sz="2800" dirty="0">
              <a:latin typeface="Century Gothic" pitchFamily="34" charset="0"/>
            </a:endParaRPr>
          </a:p>
          <a:p>
            <a:pPr marL="457200" indent="-457200">
              <a:spcBef>
                <a:spcPts val="1200"/>
              </a:spcBef>
              <a:spcAft>
                <a:spcPts val="1200"/>
              </a:spcAft>
              <a:buFont typeface="Arial" pitchFamily="34" charset="0"/>
              <a:buChar char="•"/>
              <a:defRPr/>
            </a:pPr>
            <a:r>
              <a:rPr lang="en-US" sz="2800" b="1" dirty="0" smtClean="0">
                <a:solidFill>
                  <a:srgbClr val="00B0F0"/>
                </a:solidFill>
                <a:latin typeface="Century Gothic" pitchFamily="34" charset="0"/>
              </a:rPr>
              <a:t>Quarter I 2012</a:t>
            </a:r>
          </a:p>
          <a:p>
            <a:pPr marL="457200" indent="-457200">
              <a:buFont typeface="Arial" pitchFamily="34" charset="0"/>
              <a:buChar char="•"/>
              <a:defRPr/>
            </a:pPr>
            <a:endParaRPr lang="en-US" sz="2800" dirty="0">
              <a:latin typeface="Century Gothic" pitchFamily="34" charset="0"/>
            </a:endParaRPr>
          </a:p>
          <a:p>
            <a:pPr>
              <a:spcBef>
                <a:spcPts val="1200"/>
              </a:spcBef>
              <a:spcAft>
                <a:spcPts val="1200"/>
              </a:spcAft>
              <a:buFont typeface="Arial" pitchFamily="34" charset="0"/>
              <a:buNone/>
              <a:defRPr/>
            </a:pPr>
            <a:r>
              <a:rPr lang="en-US" sz="2800" b="1" dirty="0" smtClean="0">
                <a:latin typeface="Century Gothic" pitchFamily="34" charset="0"/>
              </a:rPr>
              <a:t>Project Final Report and Documentary</a:t>
            </a:r>
          </a:p>
          <a:p>
            <a:pPr marL="457200" indent="-457200">
              <a:spcBef>
                <a:spcPts val="1200"/>
              </a:spcBef>
              <a:spcAft>
                <a:spcPts val="1200"/>
              </a:spcAft>
              <a:buFont typeface="Arial" pitchFamily="34" charset="0"/>
              <a:buChar char="•"/>
              <a:defRPr/>
            </a:pPr>
            <a:r>
              <a:rPr lang="en-US" sz="2800" b="1" dirty="0" smtClean="0">
                <a:solidFill>
                  <a:srgbClr val="00B0F0"/>
                </a:solidFill>
                <a:latin typeface="Century Gothic" pitchFamily="34" charset="0"/>
              </a:rPr>
              <a:t>Quarter III-IV 2012</a:t>
            </a:r>
          </a:p>
          <a:p>
            <a:pPr>
              <a:buFont typeface="Arial" pitchFamily="34" charset="0"/>
              <a:buNone/>
              <a:defRPr/>
            </a:pPr>
            <a:endParaRPr lang="en-US" sz="2800" b="1" dirty="0" smtClean="0">
              <a:latin typeface="Century Gothic" pitchFamily="34" charset="0"/>
            </a:endParaRPr>
          </a:p>
          <a:p>
            <a:pPr>
              <a:spcBef>
                <a:spcPts val="1200"/>
              </a:spcBef>
              <a:spcAft>
                <a:spcPts val="1200"/>
              </a:spcAft>
              <a:buFont typeface="Arial" pitchFamily="34" charset="0"/>
              <a:buNone/>
              <a:defRPr/>
            </a:pPr>
            <a:r>
              <a:rPr lang="en-US" sz="2800" b="1" dirty="0" smtClean="0">
                <a:latin typeface="Century Gothic" pitchFamily="34" charset="0"/>
              </a:rPr>
              <a:t>Final conference</a:t>
            </a:r>
          </a:p>
          <a:p>
            <a:pPr marL="457200" indent="-457200">
              <a:spcBef>
                <a:spcPts val="1200"/>
              </a:spcBef>
              <a:spcAft>
                <a:spcPts val="1200"/>
              </a:spcAft>
              <a:buFont typeface="Arial" pitchFamily="34" charset="0"/>
              <a:buChar char="•"/>
              <a:defRPr/>
            </a:pPr>
            <a:r>
              <a:rPr lang="en-US" sz="2800" b="1" dirty="0" smtClean="0">
                <a:solidFill>
                  <a:srgbClr val="00B0F0"/>
                </a:solidFill>
                <a:latin typeface="Century Gothic" pitchFamily="34" charset="0"/>
              </a:rPr>
              <a:t>Brussels December 2012</a:t>
            </a:r>
          </a:p>
          <a:p>
            <a:pPr>
              <a:buFont typeface="Arial" pitchFamily="34" charset="0"/>
              <a:buNone/>
              <a:defRPr/>
            </a:pPr>
            <a:endParaRPr lang="en-US" sz="2000" dirty="0" smtClean="0">
              <a:latin typeface="Century Gothic" pitchFamily="34" charset="0"/>
            </a:endParaRPr>
          </a:p>
        </p:txBody>
      </p:sp>
      <p:pic>
        <p:nvPicPr>
          <p:cNvPr id="32770" name="Picture 2" descr="\\EPF-CENTRAL-01\EPF-Files\PROJECTS\RUNNING PROJECTS\Chain of Trust\WP2 Dissemination\Chain of Trust logo\chain of trust logo (daily use).jpg"/>
          <p:cNvPicPr>
            <a:picLocks noChangeAspect="1" noChangeArrowheads="1"/>
          </p:cNvPicPr>
          <p:nvPr/>
        </p:nvPicPr>
        <p:blipFill>
          <a:blip r:embed="rId3"/>
          <a:srcRect/>
          <a:stretch>
            <a:fillRect/>
          </a:stretch>
        </p:blipFill>
        <p:spPr bwMode="auto">
          <a:xfrm>
            <a:off x="2484438" y="20638"/>
            <a:ext cx="4464050" cy="10318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Content Placeholder 6"/>
          <p:cNvPicPr>
            <a:picLocks noGrp="1" noChangeAspect="1"/>
          </p:cNvPicPr>
          <p:nvPr>
            <p:ph idx="1"/>
          </p:nvPr>
        </p:nvPicPr>
        <p:blipFill>
          <a:blip r:embed="rId3"/>
          <a:srcRect/>
          <a:stretch>
            <a:fillRect/>
          </a:stretch>
        </p:blipFill>
        <p:spPr>
          <a:xfrm>
            <a:off x="3132138" y="-723900"/>
            <a:ext cx="2593975" cy="2568575"/>
          </a:xfrm>
        </p:spPr>
      </p:pic>
      <p:sp>
        <p:nvSpPr>
          <p:cNvPr id="34818" name="Content Placeholder 1"/>
          <p:cNvSpPr txBox="1">
            <a:spLocks/>
          </p:cNvSpPr>
          <p:nvPr/>
        </p:nvSpPr>
        <p:spPr bwMode="auto">
          <a:xfrm>
            <a:off x="179388" y="1125538"/>
            <a:ext cx="8785225" cy="5583237"/>
          </a:xfrm>
          <a:prstGeom prst="rect">
            <a:avLst/>
          </a:prstGeom>
          <a:noFill/>
          <a:ln w="9525">
            <a:noFill/>
            <a:miter lim="800000"/>
            <a:headEnd/>
            <a:tailEnd/>
          </a:ln>
        </p:spPr>
        <p:txBody>
          <a:bodyPr/>
          <a:lstStyle/>
          <a:p>
            <a:pPr eaLnBrk="0" hangingPunct="0">
              <a:spcBef>
                <a:spcPct val="20000"/>
              </a:spcBef>
              <a:buFont typeface="Arial" charset="0"/>
              <a:buNone/>
            </a:pPr>
            <a:endParaRPr lang="en-GB" sz="2000" b="1">
              <a:solidFill>
                <a:srgbClr val="005295"/>
              </a:solidFill>
              <a:latin typeface="ITC Avant Garde Gothic"/>
            </a:endParaRPr>
          </a:p>
        </p:txBody>
      </p:sp>
      <p:sp>
        <p:nvSpPr>
          <p:cNvPr id="9" name="Content Placeholder 2"/>
          <p:cNvSpPr txBox="1">
            <a:spLocks/>
          </p:cNvSpPr>
          <p:nvPr/>
        </p:nvSpPr>
        <p:spPr bwMode="auto">
          <a:xfrm>
            <a:off x="114300" y="1268413"/>
            <a:ext cx="8915400" cy="4752975"/>
          </a:xfrm>
          <a:prstGeom prst="rect">
            <a:avLst/>
          </a:prstGeom>
          <a:noFill/>
          <a:ln w="9525">
            <a:noFill/>
            <a:miter lim="800000"/>
            <a:headEnd/>
            <a:tailEnd/>
          </a:ln>
        </p:spPr>
        <p:txBody>
          <a:bodyPr/>
          <a:lstStyle>
            <a:lvl1pPr marL="0" indent="0" algn="l" rtl="0" eaLnBrk="0" fontAlgn="base" hangingPunct="0">
              <a:spcBef>
                <a:spcPct val="20000"/>
              </a:spcBef>
              <a:spcAft>
                <a:spcPct val="0"/>
              </a:spcAft>
              <a:buFont typeface="Arial" pitchFamily="34" charset="0"/>
              <a:buNone/>
              <a:defRPr sz="3200" kern="1200">
                <a:solidFill>
                  <a:srgbClr val="002F65"/>
                </a:solidFill>
                <a:latin typeface="ITC Avant Garde Gothic" pitchFamily="34" charset="0"/>
                <a:ea typeface="+mn-ea"/>
                <a:cs typeface="+mn-cs"/>
              </a:defRPr>
            </a:lvl1pPr>
            <a:lvl2pPr marL="742950" indent="-285750" algn="l" rtl="0" eaLnBrk="0" fontAlgn="base" hangingPunct="0">
              <a:spcBef>
                <a:spcPct val="20000"/>
              </a:spcBef>
              <a:spcAft>
                <a:spcPct val="0"/>
              </a:spcAft>
              <a:buClr>
                <a:srgbClr val="005295"/>
              </a:buClr>
              <a:buFont typeface="Calibri" pitchFamily="34" charset="0"/>
              <a:buChar char="●"/>
              <a:defRPr sz="2800" kern="1200">
                <a:solidFill>
                  <a:srgbClr val="0070C0"/>
                </a:solidFill>
                <a:latin typeface="ITC Avant Garde Gothic"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rgbClr val="0070C0"/>
                </a:solidFill>
                <a:latin typeface="ITC Avant Garde Gothic"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0070C0"/>
                </a:solidFill>
                <a:latin typeface="ITC Avant Garde Gothic"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rgbClr val="0070C0"/>
                </a:solidFill>
                <a:latin typeface="ITC Avant Garde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charset="0"/>
              <a:buNone/>
              <a:defRPr/>
            </a:pPr>
            <a:r>
              <a:rPr lang="en-GB" sz="2400" dirty="0" smtClean="0">
                <a:latin typeface="Century Gothic" pitchFamily="34" charset="0"/>
              </a:rPr>
              <a:t>Demonstrate that telehealth based services </a:t>
            </a:r>
            <a:r>
              <a:rPr lang="en-GB" sz="2400" b="1" dirty="0" smtClean="0">
                <a:latin typeface="Century Gothic" pitchFamily="34" charset="0"/>
              </a:rPr>
              <a:t>optimise the use of resources in health provision</a:t>
            </a:r>
            <a:r>
              <a:rPr lang="en-GB" sz="2400" dirty="0" smtClean="0">
                <a:latin typeface="Century Gothic" pitchFamily="34" charset="0"/>
              </a:rPr>
              <a:t>, improve </a:t>
            </a:r>
            <a:r>
              <a:rPr lang="en-GB" sz="2400" b="1" dirty="0" smtClean="0">
                <a:latin typeface="Century Gothic" pitchFamily="34" charset="0"/>
              </a:rPr>
              <a:t>patients’ quality of life</a:t>
            </a:r>
            <a:r>
              <a:rPr lang="en-GB" sz="2400" dirty="0" smtClean="0">
                <a:latin typeface="Century Gothic" pitchFamily="34" charset="0"/>
              </a:rPr>
              <a:t>, </a:t>
            </a:r>
            <a:r>
              <a:rPr lang="en-GB" sz="2400" b="1" dirty="0" smtClean="0">
                <a:latin typeface="Century Gothic" pitchFamily="34" charset="0"/>
              </a:rPr>
              <a:t>healthcare professionals’ satisfaction</a:t>
            </a:r>
            <a:r>
              <a:rPr lang="en-GB" sz="2400" dirty="0" smtClean="0">
                <a:latin typeface="Century Gothic" pitchFamily="34" charset="0"/>
              </a:rPr>
              <a:t> while </a:t>
            </a:r>
            <a:r>
              <a:rPr lang="en-GB" sz="2400" b="1" dirty="0" smtClean="0">
                <a:latin typeface="Century Gothic" pitchFamily="34" charset="0"/>
              </a:rPr>
              <a:t>enabling patient involvement </a:t>
            </a:r>
            <a:r>
              <a:rPr lang="en-GB" sz="2400" dirty="0" smtClean="0">
                <a:latin typeface="Century Gothic" pitchFamily="34" charset="0"/>
              </a:rPr>
              <a:t>and </a:t>
            </a:r>
            <a:r>
              <a:rPr lang="en-GB" sz="2400" b="1" dirty="0" smtClean="0">
                <a:latin typeface="Century Gothic" pitchFamily="34" charset="0"/>
              </a:rPr>
              <a:t>empowerment</a:t>
            </a:r>
          </a:p>
          <a:p>
            <a:pPr>
              <a:defRPr/>
            </a:pPr>
            <a:endParaRPr lang="nl-BE" dirty="0" smtClean="0">
              <a:latin typeface="Century Gothic" pitchFamily="34" charset="0"/>
            </a:endParaRPr>
          </a:p>
          <a:p>
            <a:pPr>
              <a:defRPr/>
            </a:pPr>
            <a:endParaRPr lang="nl-BE" sz="1400" dirty="0" smtClean="0">
              <a:latin typeface="Century Gothic" pitchFamily="34" charset="0"/>
            </a:endParaRPr>
          </a:p>
          <a:p>
            <a:pPr marL="342900" indent="-342900">
              <a:spcBef>
                <a:spcPts val="1200"/>
              </a:spcBef>
              <a:spcAft>
                <a:spcPts val="1200"/>
              </a:spcAft>
              <a:buClr>
                <a:srgbClr val="005295"/>
              </a:buClr>
              <a:buSzPct val="150000"/>
              <a:buFont typeface="Arial" pitchFamily="34" charset="0"/>
              <a:buChar char="•"/>
              <a:defRPr/>
            </a:pPr>
            <a:r>
              <a:rPr lang="nl-BE" sz="2200" b="1" dirty="0" smtClean="0">
                <a:solidFill>
                  <a:schemeClr val="tx1"/>
                </a:solidFill>
                <a:latin typeface="Century Gothic" pitchFamily="34" charset="0"/>
              </a:rPr>
              <a:t>19 trial sites</a:t>
            </a:r>
            <a:r>
              <a:rPr lang="nl-BE" sz="2200" dirty="0" smtClean="0">
                <a:solidFill>
                  <a:schemeClr val="tx1"/>
                </a:solidFill>
                <a:latin typeface="Century Gothic" pitchFamily="34" charset="0"/>
              </a:rPr>
              <a:t> in </a:t>
            </a:r>
            <a:r>
              <a:rPr lang="nl-BE" sz="2200" b="1" dirty="0" smtClean="0">
                <a:solidFill>
                  <a:schemeClr val="tx1"/>
                </a:solidFill>
                <a:latin typeface="Century Gothic" pitchFamily="34" charset="0"/>
              </a:rPr>
              <a:t>9 European Regions </a:t>
            </a:r>
            <a:r>
              <a:rPr lang="nl-BE" sz="2200" dirty="0" smtClean="0">
                <a:solidFill>
                  <a:schemeClr val="tx1"/>
                </a:solidFill>
                <a:latin typeface="Century Gothic" pitchFamily="34" charset="0"/>
              </a:rPr>
              <a:t>on </a:t>
            </a:r>
            <a:r>
              <a:rPr lang="nl-BE" sz="2200" b="1" dirty="0" smtClean="0">
                <a:solidFill>
                  <a:schemeClr val="tx1"/>
                </a:solidFill>
                <a:latin typeface="Century Gothic" pitchFamily="34" charset="0"/>
              </a:rPr>
              <a:t>Diabetes, COPD, CVD </a:t>
            </a:r>
            <a:r>
              <a:rPr lang="nl-BE" sz="2200" dirty="0" smtClean="0">
                <a:solidFill>
                  <a:schemeClr val="tx1"/>
                </a:solidFill>
                <a:latin typeface="Century Gothic" pitchFamily="34" charset="0"/>
              </a:rPr>
              <a:t>grouped in </a:t>
            </a:r>
            <a:r>
              <a:rPr lang="nl-BE" sz="2200" b="1" dirty="0" smtClean="0">
                <a:solidFill>
                  <a:schemeClr val="tx1"/>
                </a:solidFill>
                <a:latin typeface="Century Gothic" pitchFamily="34" charset="0"/>
              </a:rPr>
              <a:t>9 clusters </a:t>
            </a:r>
          </a:p>
          <a:p>
            <a:pPr marL="342900" indent="-342900">
              <a:spcBef>
                <a:spcPts val="1200"/>
              </a:spcBef>
              <a:spcAft>
                <a:spcPts val="1200"/>
              </a:spcAft>
              <a:buClr>
                <a:srgbClr val="005295"/>
              </a:buClr>
              <a:buSzPct val="150000"/>
              <a:buFont typeface="Arial" pitchFamily="34" charset="0"/>
              <a:buChar char="•"/>
              <a:defRPr/>
            </a:pPr>
            <a:r>
              <a:rPr lang="nl-BE" sz="2200" dirty="0" err="1" smtClean="0">
                <a:solidFill>
                  <a:schemeClr val="tx1"/>
                </a:solidFill>
                <a:latin typeface="Century Gothic" pitchFamily="34" charset="0"/>
              </a:rPr>
              <a:t>Common</a:t>
            </a:r>
            <a:r>
              <a:rPr lang="nl-BE" sz="2200" dirty="0" smtClean="0">
                <a:solidFill>
                  <a:schemeClr val="tx1"/>
                </a:solidFill>
                <a:latin typeface="Century Gothic" pitchFamily="34" charset="0"/>
              </a:rPr>
              <a:t> </a:t>
            </a:r>
            <a:r>
              <a:rPr lang="nl-BE" sz="2200" dirty="0" err="1" smtClean="0">
                <a:solidFill>
                  <a:schemeClr val="tx1"/>
                </a:solidFill>
                <a:latin typeface="Century Gothic" pitchFamily="34" charset="0"/>
              </a:rPr>
              <a:t>Multidisciplinary</a:t>
            </a:r>
            <a:r>
              <a:rPr lang="nl-BE" sz="2200" dirty="0" smtClean="0">
                <a:solidFill>
                  <a:schemeClr val="tx1"/>
                </a:solidFill>
                <a:latin typeface="Century Gothic" pitchFamily="34" charset="0"/>
              </a:rPr>
              <a:t> </a:t>
            </a:r>
            <a:r>
              <a:rPr lang="nl-BE" sz="2200" dirty="0" err="1" smtClean="0">
                <a:solidFill>
                  <a:schemeClr val="tx1"/>
                </a:solidFill>
                <a:latin typeface="Century Gothic" pitchFamily="34" charset="0"/>
              </a:rPr>
              <a:t>Assessment</a:t>
            </a:r>
            <a:r>
              <a:rPr lang="nl-BE" sz="2200" dirty="0" smtClean="0">
                <a:solidFill>
                  <a:schemeClr val="tx1"/>
                </a:solidFill>
                <a:latin typeface="Century Gothic" pitchFamily="34" charset="0"/>
              </a:rPr>
              <a:t> Methodology </a:t>
            </a:r>
            <a:r>
              <a:rPr lang="nl-BE" sz="2200" b="1" dirty="0" smtClean="0">
                <a:solidFill>
                  <a:schemeClr val="tx1"/>
                </a:solidFill>
                <a:latin typeface="Century Gothic" pitchFamily="34" charset="0"/>
              </a:rPr>
              <a:t>(</a:t>
            </a:r>
            <a:r>
              <a:rPr lang="en-GB" sz="2200" b="1" dirty="0" smtClean="0">
                <a:solidFill>
                  <a:schemeClr val="tx1"/>
                </a:solidFill>
                <a:latin typeface="Century Gothic" pitchFamily="34" charset="0"/>
              </a:rPr>
              <a:t>MAST)</a:t>
            </a:r>
          </a:p>
          <a:p>
            <a:pPr marL="342900" indent="-342900">
              <a:spcBef>
                <a:spcPts val="1200"/>
              </a:spcBef>
              <a:spcAft>
                <a:spcPts val="1200"/>
              </a:spcAft>
              <a:buClr>
                <a:srgbClr val="005295"/>
              </a:buClr>
              <a:buSzPct val="150000"/>
              <a:buFont typeface="Arial" pitchFamily="34" charset="0"/>
              <a:buChar char="•"/>
              <a:defRPr/>
            </a:pPr>
            <a:r>
              <a:rPr lang="nl-BE" sz="2200" dirty="0" smtClean="0">
                <a:solidFill>
                  <a:schemeClr val="tx1"/>
                </a:solidFill>
                <a:latin typeface="Century Gothic" pitchFamily="34" charset="0"/>
              </a:rPr>
              <a:t>Involving Telehealth Users through the </a:t>
            </a:r>
            <a:r>
              <a:rPr lang="nl-BE" sz="2200" b="1" dirty="0" smtClean="0">
                <a:solidFill>
                  <a:schemeClr val="tx1"/>
                </a:solidFill>
                <a:latin typeface="Century Gothic" pitchFamily="34" charset="0"/>
              </a:rPr>
              <a:t>User Advisory Board</a:t>
            </a:r>
            <a:endParaRPr lang="en-GB" sz="2200" b="1" dirty="0" smtClean="0">
              <a:solidFill>
                <a:schemeClr val="tx1"/>
              </a:solidFill>
              <a:latin typeface="Century Gothic" pitchFamily="34" charset="0"/>
            </a:endParaRPr>
          </a:p>
          <a:p>
            <a:pPr algn="ctr">
              <a:spcBef>
                <a:spcPts val="1200"/>
              </a:spcBef>
              <a:spcAft>
                <a:spcPts val="1200"/>
              </a:spcAft>
              <a:defRPr/>
            </a:pPr>
            <a:r>
              <a:rPr lang="nl-BE" sz="2800" b="1" dirty="0" smtClean="0">
                <a:solidFill>
                  <a:srgbClr val="FF0000"/>
                </a:solidFill>
              </a:rPr>
              <a:t>Many Renewing Health services are delivered through mobile applications</a:t>
            </a:r>
          </a:p>
        </p:txBody>
      </p:sp>
      <p:sp>
        <p:nvSpPr>
          <p:cNvPr id="10" name="Down Arrow 9"/>
          <p:cNvSpPr/>
          <p:nvPr/>
        </p:nvSpPr>
        <p:spPr>
          <a:xfrm>
            <a:off x="3779838" y="2852738"/>
            <a:ext cx="1223962" cy="792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Content Placeholder 6"/>
          <p:cNvPicPr>
            <a:picLocks noGrp="1" noChangeAspect="1"/>
          </p:cNvPicPr>
          <p:nvPr>
            <p:ph idx="1"/>
          </p:nvPr>
        </p:nvPicPr>
        <p:blipFill>
          <a:blip r:embed="rId2"/>
          <a:srcRect/>
          <a:stretch>
            <a:fillRect/>
          </a:stretch>
        </p:blipFill>
        <p:spPr>
          <a:xfrm>
            <a:off x="3132138" y="-723900"/>
            <a:ext cx="2593975" cy="2568575"/>
          </a:xfrm>
        </p:spPr>
      </p:pic>
      <p:sp>
        <p:nvSpPr>
          <p:cNvPr id="36866" name="Content Placeholder 1"/>
          <p:cNvSpPr txBox="1">
            <a:spLocks/>
          </p:cNvSpPr>
          <p:nvPr/>
        </p:nvSpPr>
        <p:spPr bwMode="auto">
          <a:xfrm>
            <a:off x="179388" y="1125538"/>
            <a:ext cx="8785225" cy="5583237"/>
          </a:xfrm>
          <a:prstGeom prst="rect">
            <a:avLst/>
          </a:prstGeom>
          <a:noFill/>
          <a:ln w="9525">
            <a:noFill/>
            <a:miter lim="800000"/>
            <a:headEnd/>
            <a:tailEnd/>
          </a:ln>
        </p:spPr>
        <p:txBody>
          <a:bodyPr/>
          <a:lstStyle/>
          <a:p>
            <a:pPr eaLnBrk="0" hangingPunct="0">
              <a:spcBef>
                <a:spcPct val="20000"/>
              </a:spcBef>
              <a:buFont typeface="Arial" charset="0"/>
              <a:buNone/>
            </a:pPr>
            <a:endParaRPr lang="en-GB" sz="2000" b="1">
              <a:solidFill>
                <a:srgbClr val="005295"/>
              </a:solidFill>
              <a:latin typeface="ITC Avant Garde Gothic"/>
            </a:endParaRPr>
          </a:p>
        </p:txBody>
      </p:sp>
      <p:sp>
        <p:nvSpPr>
          <p:cNvPr id="36867" name="Content Placeholder 2"/>
          <p:cNvSpPr txBox="1">
            <a:spLocks/>
          </p:cNvSpPr>
          <p:nvPr/>
        </p:nvSpPr>
        <p:spPr bwMode="auto">
          <a:xfrm>
            <a:off x="261938" y="1290638"/>
            <a:ext cx="8915400" cy="4857750"/>
          </a:xfrm>
          <a:prstGeom prst="rect">
            <a:avLst/>
          </a:prstGeom>
          <a:noFill/>
          <a:ln w="9525">
            <a:noFill/>
            <a:miter lim="800000"/>
            <a:headEnd/>
            <a:tailEnd/>
          </a:ln>
        </p:spPr>
        <p:txBody>
          <a:bodyPr/>
          <a:lstStyle/>
          <a:p>
            <a:pPr algn="ctr" eaLnBrk="0" hangingPunct="0">
              <a:spcBef>
                <a:spcPct val="20000"/>
              </a:spcBef>
              <a:buFont typeface="Arial" charset="0"/>
              <a:buNone/>
            </a:pPr>
            <a:r>
              <a:rPr lang="en-GB" sz="2200">
                <a:solidFill>
                  <a:srgbClr val="002F65"/>
                </a:solidFill>
                <a:latin typeface="Century Gothic" pitchFamily="34" charset="0"/>
              </a:rPr>
              <a:t>Mission of </a:t>
            </a:r>
            <a:r>
              <a:rPr lang="en-GB" sz="2200" b="1">
                <a:solidFill>
                  <a:srgbClr val="002F65"/>
                </a:solidFill>
                <a:latin typeface="Century Gothic" pitchFamily="34" charset="0"/>
              </a:rPr>
              <a:t>RENEWING HeALTH User Advisory Board</a:t>
            </a:r>
          </a:p>
          <a:p>
            <a:pPr eaLnBrk="0" hangingPunct="0">
              <a:spcBef>
                <a:spcPct val="20000"/>
              </a:spcBef>
              <a:buFont typeface="Arial" charset="0"/>
              <a:buNone/>
            </a:pPr>
            <a:r>
              <a:rPr lang="en-GB" sz="2200">
                <a:solidFill>
                  <a:srgbClr val="002F65"/>
                </a:solidFill>
                <a:latin typeface="Century Gothic" pitchFamily="34" charset="0"/>
              </a:rPr>
              <a:t> </a:t>
            </a:r>
          </a:p>
          <a:p>
            <a:pPr eaLnBrk="0" hangingPunct="0">
              <a:spcBef>
                <a:spcPct val="20000"/>
              </a:spcBef>
              <a:buFont typeface="Arial" charset="0"/>
              <a:buNone/>
            </a:pPr>
            <a:endParaRPr lang="en-GB" sz="2200">
              <a:solidFill>
                <a:srgbClr val="002F65"/>
              </a:solidFill>
              <a:latin typeface="Century Gothic" pitchFamily="34" charset="0"/>
            </a:endParaRPr>
          </a:p>
          <a:p>
            <a:pPr algn="ctr" eaLnBrk="0" hangingPunct="0">
              <a:spcBef>
                <a:spcPct val="20000"/>
              </a:spcBef>
              <a:buFont typeface="Arial" charset="0"/>
              <a:buNone/>
            </a:pPr>
            <a:r>
              <a:rPr lang="en-GB" sz="2200">
                <a:solidFill>
                  <a:srgbClr val="002F65"/>
                </a:solidFill>
                <a:latin typeface="Century Gothic" pitchFamily="34" charset="0"/>
              </a:rPr>
              <a:t>    to operate as a </a:t>
            </a:r>
            <a:r>
              <a:rPr lang="en-GB" sz="2200" b="1">
                <a:solidFill>
                  <a:srgbClr val="002F65"/>
                </a:solidFill>
                <a:latin typeface="Century Gothic" pitchFamily="34" charset="0"/>
              </a:rPr>
              <a:t>standing advisory committee </a:t>
            </a:r>
            <a:r>
              <a:rPr lang="en-GB" sz="2200">
                <a:solidFill>
                  <a:srgbClr val="002F65"/>
                </a:solidFill>
                <a:latin typeface="Century Gothic" pitchFamily="34" charset="0"/>
              </a:rPr>
              <a:t>for the Consortium to advise and provide on-going feed-back on the needs of users of the piloted telehealth services </a:t>
            </a:r>
          </a:p>
          <a:p>
            <a:pPr algn="ctr" eaLnBrk="0" hangingPunct="0">
              <a:spcBef>
                <a:spcPct val="20000"/>
              </a:spcBef>
              <a:buFont typeface="Arial" charset="0"/>
              <a:buNone/>
            </a:pPr>
            <a:endParaRPr lang="en-GB" sz="2200">
              <a:solidFill>
                <a:srgbClr val="002F65"/>
              </a:solidFill>
              <a:latin typeface="Century Gothic" pitchFamily="34" charset="0"/>
            </a:endParaRPr>
          </a:p>
          <a:p>
            <a:pPr algn="ctr" eaLnBrk="0" hangingPunct="0">
              <a:spcBef>
                <a:spcPct val="20000"/>
              </a:spcBef>
              <a:buFont typeface="Arial" charset="0"/>
              <a:buNone/>
            </a:pPr>
            <a:endParaRPr lang="en-GB" sz="2200">
              <a:solidFill>
                <a:srgbClr val="002F65"/>
              </a:solidFill>
              <a:latin typeface="Century Gothic" pitchFamily="34" charset="0"/>
            </a:endParaRPr>
          </a:p>
          <a:p>
            <a:pPr algn="ctr" eaLnBrk="0" hangingPunct="0">
              <a:spcBef>
                <a:spcPct val="20000"/>
              </a:spcBef>
              <a:buFont typeface="Arial" charset="0"/>
              <a:buNone/>
            </a:pPr>
            <a:r>
              <a:rPr lang="en-GB" sz="2200">
                <a:solidFill>
                  <a:srgbClr val="002F65"/>
                </a:solidFill>
                <a:latin typeface="Century Gothic" pitchFamily="34" charset="0"/>
              </a:rPr>
              <a:t>     the UAB should ultimately improve the fit between the services and requirements, expectations and constraints of the various end user groups </a:t>
            </a:r>
          </a:p>
        </p:txBody>
      </p:sp>
      <p:sp>
        <p:nvSpPr>
          <p:cNvPr id="10" name="Down Arrow 9"/>
          <p:cNvSpPr/>
          <p:nvPr/>
        </p:nvSpPr>
        <p:spPr>
          <a:xfrm>
            <a:off x="3851275" y="1773238"/>
            <a:ext cx="1225550" cy="792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a:p>
        </p:txBody>
      </p:sp>
      <p:sp>
        <p:nvSpPr>
          <p:cNvPr id="12" name="Down Arrow 11"/>
          <p:cNvSpPr/>
          <p:nvPr/>
        </p:nvSpPr>
        <p:spPr>
          <a:xfrm>
            <a:off x="3875088" y="3656013"/>
            <a:ext cx="1223962" cy="792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1"/>
          <p:cNvSpPr txBox="1">
            <a:spLocks/>
          </p:cNvSpPr>
          <p:nvPr/>
        </p:nvSpPr>
        <p:spPr bwMode="auto">
          <a:xfrm>
            <a:off x="179388" y="1125538"/>
            <a:ext cx="8785225" cy="5583237"/>
          </a:xfrm>
          <a:prstGeom prst="rect">
            <a:avLst/>
          </a:prstGeom>
          <a:noFill/>
          <a:ln w="9525">
            <a:noFill/>
            <a:miter lim="800000"/>
            <a:headEnd/>
            <a:tailEnd/>
          </a:ln>
        </p:spPr>
        <p:txBody>
          <a:bodyPr/>
          <a:lstStyle/>
          <a:p>
            <a:pPr eaLnBrk="0" hangingPunct="0">
              <a:spcBef>
                <a:spcPct val="20000"/>
              </a:spcBef>
              <a:buFont typeface="Arial" charset="0"/>
              <a:buNone/>
            </a:pPr>
            <a:endParaRPr lang="en-GB" sz="2000" b="1">
              <a:solidFill>
                <a:srgbClr val="005295"/>
              </a:solidFill>
              <a:latin typeface="ITC Avant Garde Gothic"/>
            </a:endParaRPr>
          </a:p>
        </p:txBody>
      </p:sp>
      <p:sp>
        <p:nvSpPr>
          <p:cNvPr id="11" name="Content Placeholder 2"/>
          <p:cNvSpPr txBox="1">
            <a:spLocks/>
          </p:cNvSpPr>
          <p:nvPr/>
        </p:nvSpPr>
        <p:spPr bwMode="auto">
          <a:xfrm>
            <a:off x="179388" y="1254125"/>
            <a:ext cx="8915400" cy="4857750"/>
          </a:xfrm>
          <a:prstGeom prst="rect">
            <a:avLst/>
          </a:prstGeom>
          <a:noFill/>
          <a:ln w="9525">
            <a:noFill/>
            <a:miter lim="800000"/>
            <a:headEnd/>
            <a:tailEnd/>
          </a:ln>
        </p:spPr>
        <p:txBody>
          <a:bodyPr/>
          <a:lstStyle>
            <a:lvl1pPr marL="0" indent="0" algn="l" rtl="0" eaLnBrk="0" fontAlgn="base" hangingPunct="0">
              <a:spcBef>
                <a:spcPct val="20000"/>
              </a:spcBef>
              <a:spcAft>
                <a:spcPct val="0"/>
              </a:spcAft>
              <a:buFont typeface="Arial" pitchFamily="34" charset="0"/>
              <a:buNone/>
              <a:defRPr sz="3200" kern="1200">
                <a:solidFill>
                  <a:srgbClr val="002F65"/>
                </a:solidFill>
                <a:latin typeface="ITC Avant Garde Gothic" pitchFamily="34" charset="0"/>
                <a:ea typeface="+mn-ea"/>
                <a:cs typeface="+mn-cs"/>
              </a:defRPr>
            </a:lvl1pPr>
            <a:lvl2pPr marL="742950" indent="-285750" algn="l" rtl="0" eaLnBrk="0" fontAlgn="base" hangingPunct="0">
              <a:spcBef>
                <a:spcPct val="20000"/>
              </a:spcBef>
              <a:spcAft>
                <a:spcPct val="0"/>
              </a:spcAft>
              <a:buClr>
                <a:srgbClr val="005295"/>
              </a:buClr>
              <a:buFont typeface="Calibri" pitchFamily="34" charset="0"/>
              <a:buChar char="●"/>
              <a:defRPr sz="2800" kern="1200">
                <a:solidFill>
                  <a:srgbClr val="0070C0"/>
                </a:solidFill>
                <a:latin typeface="ITC Avant Garde Gothic"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rgbClr val="0070C0"/>
                </a:solidFill>
                <a:latin typeface="ITC Avant Garde Gothic"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0070C0"/>
                </a:solidFill>
                <a:latin typeface="ITC Avant Garde Gothic"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rgbClr val="0070C0"/>
                </a:solidFill>
                <a:latin typeface="ITC Avant Garde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defRPr/>
            </a:pPr>
            <a:r>
              <a:rPr lang="en-GB" sz="2200" b="1" dirty="0" smtClean="0">
                <a:latin typeface="Century Gothic" pitchFamily="34" charset="0"/>
              </a:rPr>
              <a:t>Focus</a:t>
            </a:r>
            <a:r>
              <a:rPr lang="en-GB" sz="2200" dirty="0" smtClean="0">
                <a:latin typeface="Century Gothic" pitchFamily="34" charset="0"/>
              </a:rPr>
              <a:t>: </a:t>
            </a:r>
            <a:r>
              <a:rPr lang="en-GB" sz="2200" dirty="0" smtClean="0">
                <a:solidFill>
                  <a:schemeClr val="tx1"/>
                </a:solidFill>
                <a:latin typeface="Century Gothic" pitchFamily="34" charset="0"/>
              </a:rPr>
              <a:t>Patients’ access to Electronic Health records (should be possible from mobile devices as well)</a:t>
            </a:r>
          </a:p>
          <a:p>
            <a:pPr algn="ctr">
              <a:buFont typeface="Arial" charset="0"/>
              <a:buNone/>
              <a:defRPr/>
            </a:pPr>
            <a:endParaRPr lang="en-GB" sz="2200" dirty="0">
              <a:latin typeface="Century Gothic" pitchFamily="34" charset="0"/>
            </a:endParaRPr>
          </a:p>
          <a:p>
            <a:pPr>
              <a:buFont typeface="Arial" charset="0"/>
              <a:buNone/>
              <a:defRPr/>
            </a:pPr>
            <a:r>
              <a:rPr lang="en-GB" sz="2200" b="1" dirty="0" smtClean="0">
                <a:latin typeface="Century Gothic" pitchFamily="34" charset="0"/>
              </a:rPr>
              <a:t>Objective</a:t>
            </a:r>
            <a:r>
              <a:rPr lang="en-GB" sz="2200" dirty="0" smtClean="0">
                <a:latin typeface="Century Gothic" pitchFamily="34" charset="0"/>
              </a:rPr>
              <a:t>: </a:t>
            </a:r>
            <a:r>
              <a:rPr lang="en-GB" sz="2200" dirty="0" smtClean="0">
                <a:solidFill>
                  <a:schemeClr val="tx1"/>
                </a:solidFill>
                <a:latin typeface="Century Gothic" pitchFamily="34" charset="0"/>
              </a:rPr>
              <a:t>Developing and deploying patient-</a:t>
            </a:r>
            <a:r>
              <a:rPr lang="en-GB" sz="2200" dirty="0" err="1" smtClean="0">
                <a:solidFill>
                  <a:schemeClr val="tx1"/>
                </a:solidFill>
                <a:latin typeface="Century Gothic" pitchFamily="34" charset="0"/>
              </a:rPr>
              <a:t>centered</a:t>
            </a:r>
            <a:r>
              <a:rPr lang="en-GB" sz="2200" dirty="0" smtClean="0">
                <a:solidFill>
                  <a:schemeClr val="tx1"/>
                </a:solidFill>
                <a:latin typeface="Century Gothic" pitchFamily="34" charset="0"/>
              </a:rPr>
              <a:t> services in 11 regions giving patients access to Electronic Health Records in order to: </a:t>
            </a:r>
          </a:p>
          <a:p>
            <a:pPr marL="342900" indent="-342900">
              <a:spcBef>
                <a:spcPts val="1200"/>
              </a:spcBef>
              <a:spcAft>
                <a:spcPts val="1200"/>
              </a:spcAft>
              <a:buFont typeface="Arial" pitchFamily="34" charset="0"/>
              <a:buChar char="•"/>
              <a:defRPr/>
            </a:pPr>
            <a:r>
              <a:rPr lang="en-GB" sz="2400" b="1" dirty="0" smtClean="0">
                <a:latin typeface="+mn-lt"/>
              </a:rPr>
              <a:t>Strengthen patient empowerment </a:t>
            </a:r>
            <a:r>
              <a:rPr lang="en-GB" sz="2000" dirty="0" smtClean="0">
                <a:solidFill>
                  <a:schemeClr val="tx1"/>
                </a:solidFill>
                <a:latin typeface="+mn-lt"/>
              </a:rPr>
              <a:t>(EPF in charge of this component)</a:t>
            </a:r>
          </a:p>
          <a:p>
            <a:pPr marL="342900" indent="-342900">
              <a:spcBef>
                <a:spcPts val="1200"/>
              </a:spcBef>
              <a:spcAft>
                <a:spcPts val="1200"/>
              </a:spcAft>
              <a:buFont typeface="Arial" pitchFamily="34" charset="0"/>
              <a:buChar char="•"/>
              <a:defRPr/>
            </a:pPr>
            <a:r>
              <a:rPr lang="en-GB" sz="2400" b="1" dirty="0" smtClean="0">
                <a:latin typeface="+mn-lt"/>
              </a:rPr>
              <a:t>Enhancing Continuity of care </a:t>
            </a:r>
            <a:r>
              <a:rPr lang="en-GB" sz="2000" dirty="0" smtClean="0">
                <a:solidFill>
                  <a:schemeClr val="tx1"/>
                </a:solidFill>
                <a:latin typeface="+mn-lt"/>
              </a:rPr>
              <a:t>(</a:t>
            </a:r>
            <a:r>
              <a:rPr lang="en-GB" sz="2000" dirty="0">
                <a:solidFill>
                  <a:schemeClr val="tx1"/>
                </a:solidFill>
                <a:latin typeface="+mn-lt"/>
              </a:rPr>
              <a:t>Progress in treatment especially of chronic diseases need efficient and continuous contact between the patient and the professionals in order to achieve optimal medical </a:t>
            </a:r>
            <a:r>
              <a:rPr lang="en-GB" sz="2000" dirty="0" smtClean="0">
                <a:solidFill>
                  <a:schemeClr val="tx1"/>
                </a:solidFill>
                <a:latin typeface="+mn-lt"/>
              </a:rPr>
              <a:t>result)</a:t>
            </a:r>
            <a:endParaRPr lang="fr-BE" sz="2000" dirty="0">
              <a:solidFill>
                <a:schemeClr val="tx1"/>
              </a:solidFill>
              <a:latin typeface="+mn-lt"/>
            </a:endParaRPr>
          </a:p>
          <a:p>
            <a:pPr marL="342900" indent="-342900">
              <a:spcBef>
                <a:spcPts val="1200"/>
              </a:spcBef>
              <a:spcAft>
                <a:spcPts val="1200"/>
              </a:spcAft>
              <a:buFont typeface="Arial" pitchFamily="34" charset="0"/>
              <a:buChar char="•"/>
              <a:defRPr/>
            </a:pPr>
            <a:r>
              <a:rPr lang="en-GB" sz="2400" b="1" dirty="0">
                <a:latin typeface="+mn-lt"/>
              </a:rPr>
              <a:t>Efficiency and economy,</a:t>
            </a:r>
            <a:r>
              <a:rPr lang="en-GB" sz="2400" dirty="0">
                <a:latin typeface="+mn-lt"/>
              </a:rPr>
              <a:t> </a:t>
            </a:r>
            <a:r>
              <a:rPr lang="en-GB" sz="2000" dirty="0" smtClean="0">
                <a:solidFill>
                  <a:schemeClr val="tx1"/>
                </a:solidFill>
                <a:latin typeface="+mn-lt"/>
              </a:rPr>
              <a:t>(with </a:t>
            </a:r>
            <a:r>
              <a:rPr lang="en-GB" sz="2000" dirty="0">
                <a:solidFill>
                  <a:schemeClr val="tx1"/>
                </a:solidFill>
                <a:latin typeface="+mn-lt"/>
              </a:rPr>
              <a:t>the new treatments available, and the growing demand from patients/public, there is a need for improved efficiency and </a:t>
            </a:r>
            <a:r>
              <a:rPr lang="en-GB" sz="2000" dirty="0" smtClean="0">
                <a:solidFill>
                  <a:schemeClr val="tx1"/>
                </a:solidFill>
                <a:latin typeface="+mn-lt"/>
              </a:rPr>
              <a:t>economy). </a:t>
            </a:r>
            <a:endParaRPr lang="fr-BE" sz="2000" dirty="0">
              <a:solidFill>
                <a:schemeClr val="tx1"/>
              </a:solidFill>
              <a:latin typeface="+mn-lt"/>
            </a:endParaRPr>
          </a:p>
          <a:p>
            <a:pPr marL="342900" indent="-342900">
              <a:spcBef>
                <a:spcPts val="1200"/>
              </a:spcBef>
              <a:spcAft>
                <a:spcPts val="1200"/>
              </a:spcAft>
              <a:buFont typeface="Arial" pitchFamily="34" charset="0"/>
              <a:buChar char="•"/>
              <a:defRPr/>
            </a:pPr>
            <a:endParaRPr lang="en-GB" sz="2200" dirty="0" smtClean="0">
              <a:solidFill>
                <a:schemeClr val="tx2"/>
              </a:solidFill>
              <a:latin typeface="Century Gothic" pitchFamily="34" charset="0"/>
            </a:endParaRPr>
          </a:p>
        </p:txBody>
      </p:sp>
      <p:pic>
        <p:nvPicPr>
          <p:cNvPr id="37891" name="Picture 8" descr="sustains ok"/>
          <p:cNvPicPr>
            <a:picLocks noChangeAspect="1" noChangeArrowheads="1"/>
          </p:cNvPicPr>
          <p:nvPr/>
        </p:nvPicPr>
        <p:blipFill>
          <a:blip r:embed="rId2"/>
          <a:srcRect l="9084" t="26379" r="9656" b="40764"/>
          <a:stretch>
            <a:fillRect/>
          </a:stretch>
        </p:blipFill>
        <p:spPr bwMode="auto">
          <a:xfrm>
            <a:off x="3635375" y="0"/>
            <a:ext cx="1728788" cy="10445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052513"/>
            <a:ext cx="8785225" cy="5400675"/>
          </a:xfrm>
        </p:spPr>
        <p:txBody>
          <a:bodyPr/>
          <a:lstStyle/>
          <a:p>
            <a:pPr marL="342900" indent="-342900">
              <a:spcBef>
                <a:spcPts val="600"/>
              </a:spcBef>
              <a:spcAft>
                <a:spcPts val="600"/>
              </a:spcAft>
              <a:buClr>
                <a:srgbClr val="002F65"/>
              </a:buClr>
              <a:buFont typeface="Calibri" pitchFamily="34" charset="0"/>
              <a:buChar char="●"/>
            </a:pPr>
            <a:r>
              <a:rPr lang="en-GB" sz="2000" b="1" smtClean="0">
                <a:latin typeface="Century Gothic" pitchFamily="34" charset="0"/>
              </a:rPr>
              <a:t>Patient and health professional acceptance </a:t>
            </a:r>
            <a:r>
              <a:rPr lang="en-GB" sz="2000" smtClean="0">
                <a:latin typeface="Century Gothic" pitchFamily="34" charset="0"/>
              </a:rPr>
              <a:t>needs to be repositioned at the top of eHealth priorities</a:t>
            </a:r>
          </a:p>
          <a:p>
            <a:pPr marL="342900" indent="-342900">
              <a:spcBef>
                <a:spcPts val="600"/>
              </a:spcBef>
              <a:spcAft>
                <a:spcPts val="600"/>
              </a:spcAft>
              <a:buClr>
                <a:srgbClr val="002F65"/>
              </a:buClr>
              <a:buFont typeface="Calibri" pitchFamily="34" charset="0"/>
              <a:buChar char="●"/>
            </a:pPr>
            <a:r>
              <a:rPr lang="en-GB" sz="2000" b="1" smtClean="0">
                <a:latin typeface="Century Gothic" pitchFamily="34" charset="0"/>
              </a:rPr>
              <a:t>Patient empowerment</a:t>
            </a:r>
            <a:r>
              <a:rPr lang="en-GB" sz="2000" smtClean="0">
                <a:latin typeface="Century Gothic" pitchFamily="34" charset="0"/>
              </a:rPr>
              <a:t> is key to eHealth, but we need to </a:t>
            </a:r>
            <a:r>
              <a:rPr lang="en-GB" sz="2000" b="1" smtClean="0">
                <a:latin typeface="Century Gothic" pitchFamily="34" charset="0"/>
              </a:rPr>
              <a:t>create the conditions: </a:t>
            </a:r>
            <a:r>
              <a:rPr lang="en-GB" sz="1600" smtClean="0">
                <a:latin typeface="Century Gothic" pitchFamily="34" charset="0"/>
              </a:rPr>
              <a:t>an EU-wide strategy on health literacy &amp; information to patients &amp; carers, including “eHealth literacy” is needed to build the necessary skills and knowledge to enable patients to use innovative eHealth solutions with confidence</a:t>
            </a:r>
          </a:p>
          <a:p>
            <a:pPr marL="342900" indent="-342900">
              <a:spcBef>
                <a:spcPts val="600"/>
              </a:spcBef>
              <a:spcAft>
                <a:spcPts val="600"/>
              </a:spcAft>
              <a:buClr>
                <a:srgbClr val="002F65"/>
              </a:buClr>
              <a:buFont typeface="Calibri" pitchFamily="34" charset="0"/>
              <a:buChar char="●"/>
            </a:pPr>
            <a:r>
              <a:rPr lang="en-US" sz="2000" b="1" smtClean="0">
                <a:latin typeface="Century Gothic" pitchFamily="34" charset="0"/>
              </a:rPr>
              <a:t>Technologies developing from needs </a:t>
            </a:r>
            <a:r>
              <a:rPr lang="en-US" sz="1700" smtClean="0">
                <a:latin typeface="Century Gothic" pitchFamily="34" charset="0"/>
              </a:rPr>
              <a:t>- not the way around: in the past the innovations have often been technology-driven rather than users’ needs-driven</a:t>
            </a:r>
          </a:p>
          <a:p>
            <a:pPr marL="342900" indent="-342900">
              <a:spcBef>
                <a:spcPts val="600"/>
              </a:spcBef>
              <a:spcAft>
                <a:spcPts val="600"/>
              </a:spcAft>
              <a:buClr>
                <a:srgbClr val="002F65"/>
              </a:buClr>
              <a:buFont typeface="Calibri" pitchFamily="34" charset="0"/>
              <a:buChar char="●"/>
            </a:pPr>
            <a:r>
              <a:rPr lang="en-US" sz="2000" b="1" smtClean="0">
                <a:latin typeface="Century Gothic" pitchFamily="34" charset="0"/>
              </a:rPr>
              <a:t>Patient involvement needs to take place right from the onset </a:t>
            </a:r>
            <a:r>
              <a:rPr lang="en-US" sz="2000" smtClean="0">
                <a:latin typeface="Century Gothic" pitchFamily="34" charset="0"/>
              </a:rPr>
              <a:t>in both eHealth policy-making and service design  </a:t>
            </a:r>
          </a:p>
          <a:p>
            <a:pPr marL="342900" indent="-342900">
              <a:spcBef>
                <a:spcPts val="600"/>
              </a:spcBef>
              <a:spcAft>
                <a:spcPts val="600"/>
              </a:spcAft>
              <a:buClr>
                <a:srgbClr val="002F65"/>
              </a:buClr>
              <a:buFont typeface="Calibri" pitchFamily="34" charset="0"/>
              <a:buChar char="●"/>
            </a:pPr>
            <a:r>
              <a:rPr lang="en-US" sz="2000" smtClean="0">
                <a:latin typeface="Century Gothic" pitchFamily="34" charset="0"/>
              </a:rPr>
              <a:t>Need to start looking at </a:t>
            </a:r>
            <a:r>
              <a:rPr lang="en-US" sz="2000" b="1" smtClean="0">
                <a:latin typeface="Century Gothic" pitchFamily="34" charset="0"/>
              </a:rPr>
              <a:t>synergies between health and social services </a:t>
            </a:r>
            <a:r>
              <a:rPr lang="en-US" sz="1700" smtClean="0">
                <a:latin typeface="Century Gothic" pitchFamily="34" charset="0"/>
              </a:rPr>
              <a:t>through the use of ICT and with patient needs at the centre   </a:t>
            </a:r>
          </a:p>
          <a:p>
            <a:pPr marL="342900" indent="-342900">
              <a:spcBef>
                <a:spcPts val="600"/>
              </a:spcBef>
              <a:spcAft>
                <a:spcPts val="600"/>
              </a:spcAft>
              <a:buClr>
                <a:srgbClr val="002F65"/>
              </a:buClr>
              <a:buFont typeface="Calibri" pitchFamily="34" charset="0"/>
              <a:buChar char="●"/>
            </a:pPr>
            <a:r>
              <a:rPr lang="en-US" sz="2000" smtClean="0">
                <a:latin typeface="Century Gothic" pitchFamily="34" charset="0"/>
              </a:rPr>
              <a:t>Need to </a:t>
            </a:r>
            <a:r>
              <a:rPr lang="en-US" sz="2000" b="1" smtClean="0">
                <a:latin typeface="Century Gothic" pitchFamily="34" charset="0"/>
              </a:rPr>
              <a:t>capitalize on existing good practice</a:t>
            </a:r>
            <a:r>
              <a:rPr lang="en-US" sz="2000" smtClean="0">
                <a:latin typeface="Century Gothic" pitchFamily="34" charset="0"/>
              </a:rPr>
              <a:t> </a:t>
            </a:r>
            <a:r>
              <a:rPr lang="en-US" sz="1700" smtClean="0">
                <a:latin typeface="Century Gothic" pitchFamily="34" charset="0"/>
              </a:rPr>
              <a:t>and investigate into what has to be done in order to replicate this good practice in different contexts</a:t>
            </a:r>
            <a:endParaRPr lang="en-GB" sz="1700" smtClean="0">
              <a:latin typeface="Century Gothic" pitchFamily="34" charset="0"/>
            </a:endParaRPr>
          </a:p>
        </p:txBody>
      </p:sp>
      <p:sp>
        <p:nvSpPr>
          <p:cNvPr id="4" name="Rectangle 4"/>
          <p:cNvSpPr>
            <a:spLocks noChangeArrowheads="1"/>
          </p:cNvSpPr>
          <p:nvPr/>
        </p:nvSpPr>
        <p:spPr bwMode="auto">
          <a:xfrm>
            <a:off x="-12700" y="1270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1258888" algn="ctr" eaLnBrk="0" hangingPunct="0">
              <a:defRPr/>
            </a:pPr>
            <a:r>
              <a:rPr lang="en-GB" sz="3200" dirty="0">
                <a:solidFill>
                  <a:schemeClr val="tx1">
                    <a:lumMod val="65000"/>
                    <a:lumOff val="35000"/>
                  </a:schemeClr>
                </a:solidFill>
                <a:latin typeface="Century Gothic" pitchFamily="34" charset="0"/>
              </a:rPr>
              <a:t>The way forward</a:t>
            </a:r>
            <a:endParaRPr lang="en-GB" sz="3200" dirty="0">
              <a:solidFill>
                <a:schemeClr val="tx1">
                  <a:lumMod val="65000"/>
                  <a:lumOff val="35000"/>
                </a:schemeClr>
              </a:solidFill>
              <a:latin typeface="Century Gothic"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304800"/>
            <a:ext cx="9144000" cy="1143000"/>
          </a:xfrm>
          <a:prstGeom prst="rect">
            <a:avLst/>
          </a:prstGeom>
          <a:gradFill flip="none" rotWithShape="1">
            <a:gsLst>
              <a:gs pos="0">
                <a:srgbClr val="4347E7">
                  <a:alpha val="86000"/>
                </a:srgbClr>
              </a:gs>
              <a:gs pos="39999">
                <a:srgbClr val="85C2FF"/>
              </a:gs>
              <a:gs pos="70000">
                <a:srgbClr val="C4D6EB"/>
              </a:gs>
              <a:gs pos="100000">
                <a:srgbClr val="FFEBFA"/>
              </a:gs>
            </a:gsLst>
            <a:path path="shape">
              <a:fillToRect l="50000" t="50000" r="50000" b="50000"/>
            </a:path>
            <a:tileRect/>
          </a:gradFill>
          <a:ln w="9525">
            <a:noFill/>
            <a:miter lim="800000"/>
            <a:headEnd/>
            <a:tailEnd/>
          </a:ln>
        </p:spPr>
        <p:txBody>
          <a:bodyPr anchor="ctr">
            <a:normAutofit/>
          </a:bodyPr>
          <a:lstStyle/>
          <a:p>
            <a:pPr algn="ctr">
              <a:defRPr/>
            </a:pPr>
            <a:endParaRPr lang="en-US" sz="4400" dirty="0">
              <a:latin typeface="+mj-lt"/>
              <a:ea typeface="+mj-ea"/>
              <a:cs typeface="+mj-cs"/>
            </a:endParaRPr>
          </a:p>
        </p:txBody>
      </p:sp>
      <p:pic>
        <p:nvPicPr>
          <p:cNvPr id="39940" name="Picture 3" descr="EFA Logo New Blu 300dpi.jpg"/>
          <p:cNvPicPr>
            <a:picLocks noChangeAspect="1"/>
          </p:cNvPicPr>
          <p:nvPr/>
        </p:nvPicPr>
        <p:blipFill>
          <a:blip r:embed="rId3"/>
          <a:srcRect/>
          <a:stretch>
            <a:fillRect/>
          </a:stretch>
        </p:blipFill>
        <p:spPr bwMode="auto">
          <a:xfrm>
            <a:off x="6823075" y="5921375"/>
            <a:ext cx="2320925" cy="936625"/>
          </a:xfrm>
          <a:prstGeom prst="rect">
            <a:avLst/>
          </a:prstGeom>
          <a:noFill/>
          <a:ln w="9525">
            <a:noFill/>
            <a:miter lim="800000"/>
            <a:headEnd/>
            <a:tailEnd/>
          </a:ln>
        </p:spPr>
      </p:pic>
      <p:pic>
        <p:nvPicPr>
          <p:cNvPr id="39941" name="Picture 7" descr="C:\Users\EFA\AppData\Local\Microsoft\Windows\Temporary Internet Files\Content.IE5\9JXYTW8V\MC900441952[1].wmf"/>
          <p:cNvPicPr>
            <a:picLocks noChangeAspect="1" noChangeArrowheads="1"/>
          </p:cNvPicPr>
          <p:nvPr/>
        </p:nvPicPr>
        <p:blipFill>
          <a:blip r:embed="rId4"/>
          <a:srcRect/>
          <a:stretch>
            <a:fillRect/>
          </a:stretch>
        </p:blipFill>
        <p:spPr bwMode="auto">
          <a:xfrm>
            <a:off x="1214438" y="414338"/>
            <a:ext cx="6516687" cy="6443662"/>
          </a:xfrm>
          <a:prstGeom prst="rect">
            <a:avLst/>
          </a:prstGeom>
          <a:noFill/>
          <a:ln w="9525">
            <a:noFill/>
            <a:miter lim="800000"/>
            <a:headEnd/>
            <a:tailEnd/>
          </a:ln>
        </p:spPr>
      </p:pic>
      <p:sp>
        <p:nvSpPr>
          <p:cNvPr id="39942" name="TextBox 8"/>
          <p:cNvSpPr txBox="1">
            <a:spLocks noChangeArrowheads="1"/>
          </p:cNvSpPr>
          <p:nvPr/>
        </p:nvSpPr>
        <p:spPr bwMode="auto">
          <a:xfrm>
            <a:off x="4500563" y="1928813"/>
            <a:ext cx="1420812" cy="1631950"/>
          </a:xfrm>
          <a:prstGeom prst="rect">
            <a:avLst/>
          </a:prstGeom>
          <a:noFill/>
          <a:ln w="9525">
            <a:noFill/>
            <a:miter lim="800000"/>
            <a:headEnd/>
            <a:tailEnd/>
          </a:ln>
        </p:spPr>
        <p:txBody>
          <a:bodyPr wrap="none">
            <a:spAutoFit/>
          </a:bodyPr>
          <a:lstStyle/>
          <a:p>
            <a:r>
              <a:rPr lang="fr-BE" sz="2000" b="1">
                <a:latin typeface="Calibri" pitchFamily="34" charset="0"/>
              </a:rPr>
              <a:t>Of services</a:t>
            </a:r>
          </a:p>
          <a:p>
            <a:pPr marL="0" lvl="1"/>
            <a:r>
              <a:rPr lang="fr-BE" sz="2000">
                <a:latin typeface="Calibri" pitchFamily="34" charset="0"/>
              </a:rPr>
              <a:t>Health care</a:t>
            </a:r>
          </a:p>
          <a:p>
            <a:pPr marL="0" lvl="1"/>
            <a:r>
              <a:rPr lang="fr-BE" sz="2000">
                <a:latin typeface="Calibri" pitchFamily="34" charset="0"/>
              </a:rPr>
              <a:t>Social care</a:t>
            </a:r>
          </a:p>
          <a:p>
            <a:pPr marL="0" lvl="1"/>
            <a:r>
              <a:rPr lang="fr-BE" sz="2000">
                <a:latin typeface="Calibri" pitchFamily="34" charset="0"/>
              </a:rPr>
              <a:t>Support </a:t>
            </a:r>
          </a:p>
          <a:p>
            <a:pPr marL="0" lvl="1"/>
            <a:r>
              <a:rPr lang="fr-BE" sz="2000">
                <a:latin typeface="Calibri" pitchFamily="34" charset="0"/>
              </a:rPr>
              <a:t>Information</a:t>
            </a:r>
          </a:p>
        </p:txBody>
      </p:sp>
      <p:sp>
        <p:nvSpPr>
          <p:cNvPr id="10" name="TextBox 9"/>
          <p:cNvSpPr txBox="1"/>
          <p:nvPr/>
        </p:nvSpPr>
        <p:spPr>
          <a:xfrm>
            <a:off x="5786438" y="3357563"/>
            <a:ext cx="1944687" cy="2308225"/>
          </a:xfrm>
          <a:prstGeom prst="rect">
            <a:avLst/>
          </a:prstGeom>
          <a:noFill/>
        </p:spPr>
        <p:txBody>
          <a:bodyPr>
            <a:spAutoFit/>
          </a:bodyPr>
          <a:lstStyle/>
          <a:p>
            <a:pPr>
              <a:defRPr/>
            </a:pPr>
            <a:r>
              <a:rPr lang="fr-BE" sz="2000" b="1" dirty="0">
                <a:latin typeface="+mn-lt"/>
                <a:cs typeface="Arial" pitchFamily="34" charset="0"/>
              </a:rPr>
              <a:t>Of </a:t>
            </a:r>
            <a:r>
              <a:rPr lang="fr-BE" sz="2000" b="1" dirty="0" err="1">
                <a:latin typeface="+mn-lt"/>
                <a:cs typeface="Arial" pitchFamily="34" charset="0"/>
              </a:rPr>
              <a:t>healthcare</a:t>
            </a:r>
            <a:r>
              <a:rPr lang="fr-BE" sz="2000" b="1" dirty="0">
                <a:latin typeface="+mn-lt"/>
                <a:cs typeface="Arial" pitchFamily="34" charset="0"/>
              </a:rPr>
              <a:t> </a:t>
            </a:r>
            <a:r>
              <a:rPr lang="fr-BE" sz="2000" b="1" dirty="0" err="1">
                <a:latin typeface="+mn-lt"/>
                <a:cs typeface="Arial" pitchFamily="34" charset="0"/>
              </a:rPr>
              <a:t>professionals</a:t>
            </a:r>
            <a:endParaRPr lang="fr-BE" sz="2000" b="1" dirty="0">
              <a:latin typeface="+mn-lt"/>
              <a:cs typeface="Arial" pitchFamily="34" charset="0"/>
            </a:endParaRPr>
          </a:p>
          <a:p>
            <a:pPr>
              <a:defRPr/>
            </a:pPr>
            <a:r>
              <a:rPr lang="fr-BE" sz="2000" dirty="0" err="1">
                <a:latin typeface="+mn-lt"/>
                <a:cs typeface="Arial" pitchFamily="34" charset="0"/>
              </a:rPr>
              <a:t>Specialists</a:t>
            </a:r>
            <a:endParaRPr lang="fr-BE" sz="2000" dirty="0">
              <a:latin typeface="+mn-lt"/>
              <a:cs typeface="Arial" pitchFamily="34" charset="0"/>
            </a:endParaRPr>
          </a:p>
          <a:p>
            <a:pPr>
              <a:defRPr/>
            </a:pPr>
            <a:r>
              <a:rPr lang="fr-BE" sz="2000" dirty="0" err="1">
                <a:latin typeface="+mn-lt"/>
                <a:cs typeface="Arial" pitchFamily="34" charset="0"/>
              </a:rPr>
              <a:t>Primary</a:t>
            </a:r>
            <a:r>
              <a:rPr lang="fr-BE" sz="2000" dirty="0">
                <a:latin typeface="+mn-lt"/>
                <a:cs typeface="Arial" pitchFamily="34" charset="0"/>
              </a:rPr>
              <a:t> care</a:t>
            </a:r>
          </a:p>
          <a:p>
            <a:pPr>
              <a:defRPr/>
            </a:pPr>
            <a:r>
              <a:rPr lang="fr-BE" sz="2000" dirty="0">
                <a:latin typeface="+mn-lt"/>
                <a:cs typeface="Arial" pitchFamily="34" charset="0"/>
              </a:rPr>
              <a:t>Nurses, </a:t>
            </a:r>
          </a:p>
          <a:p>
            <a:pPr>
              <a:defRPr/>
            </a:pPr>
            <a:r>
              <a:rPr lang="fr-BE" sz="2000" dirty="0" err="1">
                <a:latin typeface="+mn-lt"/>
                <a:cs typeface="Arial" pitchFamily="34" charset="0"/>
              </a:rPr>
              <a:t>Pharmacists</a:t>
            </a:r>
            <a:r>
              <a:rPr lang="fr-BE" sz="2000" dirty="0">
                <a:latin typeface="+mn-lt"/>
                <a:cs typeface="Arial" pitchFamily="34" charset="0"/>
              </a:rPr>
              <a:t>, </a:t>
            </a:r>
          </a:p>
          <a:p>
            <a:pPr>
              <a:defRPr/>
            </a:pPr>
            <a:r>
              <a:rPr lang="fr-BE" sz="2000" dirty="0">
                <a:latin typeface="+mn-lt"/>
                <a:cs typeface="Arial" pitchFamily="34" charset="0"/>
              </a:rPr>
              <a:t>the lot</a:t>
            </a:r>
          </a:p>
        </p:txBody>
      </p:sp>
      <p:sp>
        <p:nvSpPr>
          <p:cNvPr id="39944" name="TextBox 10"/>
          <p:cNvSpPr txBox="1">
            <a:spLocks noChangeArrowheads="1"/>
          </p:cNvSpPr>
          <p:nvPr/>
        </p:nvSpPr>
        <p:spPr bwMode="auto">
          <a:xfrm>
            <a:off x="4286250" y="5214938"/>
            <a:ext cx="1901825" cy="1016000"/>
          </a:xfrm>
          <a:prstGeom prst="rect">
            <a:avLst/>
          </a:prstGeom>
          <a:noFill/>
          <a:ln w="9525">
            <a:noFill/>
            <a:miter lim="800000"/>
            <a:headEnd/>
            <a:tailEnd/>
          </a:ln>
        </p:spPr>
        <p:txBody>
          <a:bodyPr wrap="none">
            <a:spAutoFit/>
          </a:bodyPr>
          <a:lstStyle/>
          <a:p>
            <a:r>
              <a:rPr lang="fr-BE" sz="2000" b="1">
                <a:latin typeface="Calibri" pitchFamily="34" charset="0"/>
              </a:rPr>
              <a:t>Between me</a:t>
            </a:r>
          </a:p>
          <a:p>
            <a:r>
              <a:rPr lang="fr-BE" sz="2000">
                <a:latin typeface="Calibri" pitchFamily="34" charset="0"/>
              </a:rPr>
              <a:t>&amp; my healthcare</a:t>
            </a:r>
          </a:p>
          <a:p>
            <a:r>
              <a:rPr lang="fr-BE" sz="2000">
                <a:latin typeface="Calibri" pitchFamily="34" charset="0"/>
              </a:rPr>
              <a:t>team</a:t>
            </a:r>
          </a:p>
        </p:txBody>
      </p:sp>
      <p:sp>
        <p:nvSpPr>
          <p:cNvPr id="12" name="TextBox 11"/>
          <p:cNvSpPr txBox="1"/>
          <p:nvPr/>
        </p:nvSpPr>
        <p:spPr>
          <a:xfrm>
            <a:off x="3000375" y="3357563"/>
            <a:ext cx="2016125" cy="2308225"/>
          </a:xfrm>
          <a:prstGeom prst="rect">
            <a:avLst/>
          </a:prstGeom>
          <a:noFill/>
        </p:spPr>
        <p:txBody>
          <a:bodyPr>
            <a:spAutoFit/>
          </a:bodyPr>
          <a:lstStyle/>
          <a:p>
            <a:pPr>
              <a:defRPr/>
            </a:pPr>
            <a:r>
              <a:rPr lang="fr-BE" sz="2000" b="1" dirty="0">
                <a:latin typeface="Calibri" pitchFamily="34" charset="0"/>
                <a:cs typeface="Calibri" pitchFamily="34" charset="0"/>
              </a:rPr>
              <a:t>Of </a:t>
            </a:r>
            <a:r>
              <a:rPr lang="fr-BE" sz="2000" b="1" dirty="0" err="1">
                <a:latin typeface="Calibri" pitchFamily="34" charset="0"/>
                <a:cs typeface="Calibri" pitchFamily="34" charset="0"/>
              </a:rPr>
              <a:t>diciplines</a:t>
            </a:r>
            <a:endParaRPr lang="fr-BE" sz="2000" b="1" dirty="0">
              <a:latin typeface="Calibri" pitchFamily="34" charset="0"/>
              <a:cs typeface="Calibri" pitchFamily="34" charset="0"/>
            </a:endParaRPr>
          </a:p>
          <a:p>
            <a:pPr marL="0" lvl="1">
              <a:defRPr/>
            </a:pPr>
            <a:r>
              <a:rPr lang="fr-BE" sz="2000" dirty="0" err="1">
                <a:latin typeface="+mn-lt"/>
                <a:cs typeface="Calibri" pitchFamily="34" charset="0"/>
              </a:rPr>
              <a:t>Medicine</a:t>
            </a:r>
            <a:endParaRPr lang="fr-BE" sz="2000" dirty="0">
              <a:latin typeface="+mn-lt"/>
              <a:cs typeface="Calibri" pitchFamily="34" charset="0"/>
            </a:endParaRPr>
          </a:p>
          <a:p>
            <a:pPr marL="0" lvl="1">
              <a:defRPr/>
            </a:pPr>
            <a:r>
              <a:rPr lang="fr-BE" sz="2000" dirty="0" err="1">
                <a:latin typeface="+mn-lt"/>
                <a:cs typeface="Calibri" pitchFamily="34" charset="0"/>
              </a:rPr>
              <a:t>Technology</a:t>
            </a:r>
            <a:endParaRPr lang="fr-BE" sz="2000" dirty="0">
              <a:latin typeface="+mn-lt"/>
              <a:cs typeface="Calibri" pitchFamily="34" charset="0"/>
            </a:endParaRPr>
          </a:p>
          <a:p>
            <a:pPr marL="0" lvl="1">
              <a:defRPr/>
            </a:pPr>
            <a:r>
              <a:rPr lang="fr-BE" sz="2000" dirty="0">
                <a:latin typeface="+mn-lt"/>
                <a:cs typeface="Calibri" pitchFamily="34" charset="0"/>
              </a:rPr>
              <a:t>Social science</a:t>
            </a:r>
          </a:p>
          <a:p>
            <a:pPr marL="0" lvl="1">
              <a:defRPr/>
            </a:pPr>
            <a:r>
              <a:rPr lang="fr-BE" sz="2000" dirty="0" err="1">
                <a:latin typeface="+mn-lt"/>
                <a:cs typeface="Calibri" pitchFamily="34" charset="0"/>
              </a:rPr>
              <a:t>Environment</a:t>
            </a:r>
            <a:endParaRPr lang="fr-BE" sz="2000" dirty="0">
              <a:latin typeface="+mn-lt"/>
              <a:cs typeface="Calibri" pitchFamily="34" charset="0"/>
            </a:endParaRPr>
          </a:p>
          <a:p>
            <a:pPr marL="0" lvl="1">
              <a:defRPr/>
            </a:pPr>
            <a:r>
              <a:rPr lang="fr-BE" sz="2000" dirty="0">
                <a:latin typeface="+mn-lt"/>
                <a:cs typeface="Calibri" pitchFamily="34" charset="0"/>
              </a:rPr>
              <a:t>…</a:t>
            </a:r>
            <a:endParaRPr lang="fr-BE" sz="2000" dirty="0">
              <a:latin typeface="+mn-lt"/>
              <a:cs typeface="Arial" pitchFamily="34" charset="0"/>
            </a:endParaRPr>
          </a:p>
          <a:p>
            <a:pPr>
              <a:defRPr/>
            </a:pPr>
            <a:endParaRPr lang="fr-BE" dirty="0">
              <a:cs typeface="Arial" pitchFamily="34" charset="0"/>
            </a:endParaRPr>
          </a:p>
        </p:txBody>
      </p:sp>
      <p:pic>
        <p:nvPicPr>
          <p:cNvPr id="39946" name="Picture 6" descr="C:\Users\EFA\AppData\Local\Microsoft\Windows\Temporary Internet Files\Content.IE5\VUSX3JE7\MC900383574[1].wmf"/>
          <p:cNvPicPr>
            <a:picLocks noChangeAspect="1" noChangeArrowheads="1"/>
          </p:cNvPicPr>
          <p:nvPr/>
        </p:nvPicPr>
        <p:blipFill>
          <a:blip r:embed="rId5"/>
          <a:srcRect/>
          <a:stretch>
            <a:fillRect/>
          </a:stretch>
        </p:blipFill>
        <p:spPr bwMode="auto">
          <a:xfrm>
            <a:off x="4500563" y="3571875"/>
            <a:ext cx="1250950" cy="1476375"/>
          </a:xfrm>
          <a:prstGeom prst="rect">
            <a:avLst/>
          </a:prstGeom>
          <a:noFill/>
          <a:ln w="9525">
            <a:noFill/>
            <a:miter lim="800000"/>
            <a:headEnd/>
            <a:tailEnd/>
          </a:ln>
        </p:spPr>
      </p:pic>
      <p:sp>
        <p:nvSpPr>
          <p:cNvPr id="39947" name="Title 1"/>
          <p:cNvSpPr>
            <a:spLocks noGrp="1"/>
          </p:cNvSpPr>
          <p:nvPr>
            <p:ph type="title"/>
          </p:nvPr>
        </p:nvSpPr>
        <p:spPr>
          <a:xfrm>
            <a:off x="468313" y="404813"/>
            <a:ext cx="8207375" cy="1143000"/>
          </a:xfrm>
        </p:spPr>
        <p:txBody>
          <a:bodyPr/>
          <a:lstStyle/>
          <a:p>
            <a:pPr algn="l"/>
            <a:r>
              <a:rPr lang="fr-BE" smtClean="0">
                <a:solidFill>
                  <a:schemeClr val="tx1"/>
                </a:solidFill>
                <a:latin typeface="ITC Avant Garde Gothic"/>
              </a:rPr>
              <a:t>Connectivity! Patient at the Centre</a:t>
            </a:r>
            <a:r>
              <a:rPr lang="fr-BE" i="1" smtClean="0">
                <a:solidFill>
                  <a:schemeClr val="tx1"/>
                </a:solidFill>
                <a:latin typeface="ITC Avant Garde Gothic"/>
              </a:rPr>
              <a:t>?</a:t>
            </a:r>
          </a:p>
        </p:txBody>
      </p:sp>
      <p:sp>
        <p:nvSpPr>
          <p:cNvPr id="15" name="Title 1"/>
          <p:cNvSpPr txBox="1">
            <a:spLocks/>
          </p:cNvSpPr>
          <p:nvPr/>
        </p:nvSpPr>
        <p:spPr bwMode="auto">
          <a:xfrm>
            <a:off x="6429375" y="714375"/>
            <a:ext cx="1512888" cy="1143000"/>
          </a:xfrm>
          <a:prstGeom prst="rect">
            <a:avLst/>
          </a:prstGeom>
          <a:noFill/>
          <a:ln w="9525">
            <a:noFill/>
            <a:miter lim="800000"/>
            <a:headEnd/>
            <a:tailEnd/>
          </a:ln>
          <a:effectLst/>
        </p:spPr>
        <p:txBody>
          <a:bodyPr anchor="ctr"/>
          <a:lstStyle/>
          <a:p>
            <a:pPr algn="ctr">
              <a:defRPr/>
            </a:pPr>
            <a:r>
              <a:rPr lang="fr-BE" sz="3200" kern="0" dirty="0">
                <a:solidFill>
                  <a:srgbClr val="064A68"/>
                </a:solidFill>
                <a:latin typeface="+mj-lt"/>
                <a:ea typeface="+mj-ea"/>
                <a:cs typeface="+mj-cs"/>
              </a:rPr>
              <a:t>Health</a:t>
            </a:r>
          </a:p>
        </p:txBody>
      </p:sp>
      <p:sp>
        <p:nvSpPr>
          <p:cNvPr id="17" name="Title 1"/>
          <p:cNvSpPr txBox="1">
            <a:spLocks/>
          </p:cNvSpPr>
          <p:nvPr/>
        </p:nvSpPr>
        <p:spPr bwMode="auto">
          <a:xfrm>
            <a:off x="1428750" y="5715000"/>
            <a:ext cx="3214688" cy="1143000"/>
          </a:xfrm>
          <a:prstGeom prst="rect">
            <a:avLst/>
          </a:prstGeom>
          <a:noFill/>
          <a:ln w="9525">
            <a:noFill/>
            <a:miter lim="800000"/>
            <a:headEnd/>
            <a:tailEnd/>
          </a:ln>
          <a:effectLst/>
        </p:spPr>
        <p:txBody>
          <a:bodyPr anchor="ctr"/>
          <a:lstStyle/>
          <a:p>
            <a:pPr>
              <a:defRPr/>
            </a:pPr>
            <a:r>
              <a:rPr lang="fr-BE" sz="3200" kern="0" dirty="0" err="1">
                <a:solidFill>
                  <a:srgbClr val="064A68"/>
                </a:solidFill>
                <a:latin typeface="+mj-lt"/>
                <a:ea typeface="+mj-ea"/>
                <a:cs typeface="+mj-cs"/>
              </a:rPr>
              <a:t>Quality</a:t>
            </a:r>
            <a:r>
              <a:rPr lang="fr-BE" sz="3200" kern="0" dirty="0">
                <a:solidFill>
                  <a:srgbClr val="064A68"/>
                </a:solidFill>
                <a:latin typeface="+mj-lt"/>
                <a:ea typeface="+mj-ea"/>
                <a:cs typeface="+mj-cs"/>
              </a:rPr>
              <a:t> of life</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8175" y="0"/>
            <a:ext cx="6778625" cy="1143000"/>
          </a:xfrm>
        </p:spPr>
        <p:txBody>
          <a:bodyPr/>
          <a:lstStyle/>
          <a:p>
            <a:pPr>
              <a:defRPr/>
            </a:pPr>
            <a:r>
              <a:rPr lang="fr-BE" dirty="0" err="1" smtClean="0">
                <a:solidFill>
                  <a:schemeClr val="tx1">
                    <a:lumMod val="65000"/>
                    <a:lumOff val="35000"/>
                  </a:schemeClr>
                </a:solidFill>
                <a:latin typeface="Century Gothic" pitchFamily="34" charset="0"/>
              </a:rPr>
              <a:t>Finally</a:t>
            </a:r>
            <a:r>
              <a:rPr lang="fr-BE" dirty="0" smtClean="0">
                <a:solidFill>
                  <a:schemeClr val="tx1">
                    <a:lumMod val="65000"/>
                    <a:lumOff val="35000"/>
                  </a:schemeClr>
                </a:solidFill>
                <a:latin typeface="Century Gothic" pitchFamily="34" charset="0"/>
              </a:rPr>
              <a:t>…</a:t>
            </a:r>
            <a:endParaRPr lang="fr-BE" dirty="0">
              <a:solidFill>
                <a:schemeClr val="tx1">
                  <a:lumMod val="65000"/>
                  <a:lumOff val="35000"/>
                </a:schemeClr>
              </a:solidFill>
              <a:latin typeface="Century Gothic" pitchFamily="34" charset="0"/>
            </a:endParaRPr>
          </a:p>
        </p:txBody>
      </p:sp>
      <p:sp>
        <p:nvSpPr>
          <p:cNvPr id="3" name="Content Placeholder 2"/>
          <p:cNvSpPr>
            <a:spLocks noGrp="1"/>
          </p:cNvSpPr>
          <p:nvPr>
            <p:ph idx="1"/>
          </p:nvPr>
        </p:nvSpPr>
        <p:spPr>
          <a:xfrm>
            <a:off x="0" y="1600200"/>
            <a:ext cx="9144000" cy="4525963"/>
          </a:xfrm>
        </p:spPr>
        <p:txBody>
          <a:bodyPr/>
          <a:lstStyle/>
          <a:p>
            <a:pPr algn="ctr"/>
            <a:r>
              <a:rPr lang="fr-BE" sz="4000" b="1" smtClean="0">
                <a:latin typeface="Century Gothic" pitchFamily="34" charset="0"/>
              </a:rPr>
              <a:t>New technologies? </a:t>
            </a:r>
            <a:r>
              <a:rPr lang="fr-BE" sz="4000" b="1" smtClean="0">
                <a:solidFill>
                  <a:schemeClr val="tx1"/>
                </a:solidFill>
                <a:latin typeface="Century Gothic" pitchFamily="34" charset="0"/>
              </a:rPr>
              <a:t>YES</a:t>
            </a:r>
          </a:p>
          <a:p>
            <a:pPr algn="ctr"/>
            <a:r>
              <a:rPr lang="fr-BE" sz="4000" b="1" smtClean="0">
                <a:latin typeface="Century Gothic" pitchFamily="34" charset="0"/>
              </a:rPr>
              <a:t>New patients? </a:t>
            </a:r>
            <a:r>
              <a:rPr lang="fr-BE" sz="4000" b="1" smtClean="0">
                <a:solidFill>
                  <a:schemeClr val="tx1"/>
                </a:solidFill>
                <a:latin typeface="Century Gothic" pitchFamily="34" charset="0"/>
              </a:rPr>
              <a:t>YES</a:t>
            </a:r>
          </a:p>
          <a:p>
            <a:pPr algn="ctr"/>
            <a:r>
              <a:rPr lang="fr-BE" sz="4000" b="1" smtClean="0">
                <a:latin typeface="Century Gothic" pitchFamily="34" charset="0"/>
              </a:rPr>
              <a:t>New networks? </a:t>
            </a:r>
            <a:r>
              <a:rPr lang="fr-BE" sz="4000" b="1" smtClean="0">
                <a:solidFill>
                  <a:schemeClr val="tx1"/>
                </a:solidFill>
                <a:latin typeface="Century Gothic" pitchFamily="34" charset="0"/>
              </a:rPr>
              <a:t>YES</a:t>
            </a:r>
          </a:p>
          <a:p>
            <a:pPr algn="ctr"/>
            <a:endParaRPr lang="fr-BE" sz="4000" b="1" smtClean="0">
              <a:latin typeface="Century Gothic" pitchFamily="34" charset="0"/>
            </a:endParaRPr>
          </a:p>
          <a:p>
            <a:pPr algn="ctr"/>
            <a:r>
              <a:rPr lang="fr-BE" sz="4000" b="1" smtClean="0">
                <a:latin typeface="Century Gothic" pitchFamily="34" charset="0"/>
              </a:rPr>
              <a:t>YOU ARE the LEADERS.</a:t>
            </a:r>
          </a:p>
          <a:p>
            <a:pPr algn="ctr"/>
            <a:r>
              <a:rPr lang="fr-BE" smtClean="0">
                <a:solidFill>
                  <a:schemeClr val="tx1"/>
                </a:solidFill>
                <a:latin typeface="Century Gothic" pitchFamily="34" charset="0"/>
              </a:rPr>
              <a:t>THE PATIENTS ARE YOUR </a:t>
            </a:r>
          </a:p>
          <a:p>
            <a:pPr algn="ctr"/>
            <a:r>
              <a:rPr lang="fr-BE" smtClean="0">
                <a:solidFill>
                  <a:schemeClr val="tx1"/>
                </a:solidFill>
                <a:latin typeface="Century Gothic" pitchFamily="34" charset="0"/>
              </a:rPr>
              <a:t>ENTHUSIASTIC CRITICAL PARTNERS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Content Placeholder 1"/>
          <p:cNvSpPr txBox="1">
            <a:spLocks/>
          </p:cNvSpPr>
          <p:nvPr/>
        </p:nvSpPr>
        <p:spPr bwMode="auto">
          <a:xfrm>
            <a:off x="0" y="692150"/>
            <a:ext cx="9144000" cy="5832475"/>
          </a:xfrm>
          <a:prstGeom prst="rect">
            <a:avLst/>
          </a:prstGeom>
          <a:noFill/>
          <a:ln w="9525">
            <a:noFill/>
            <a:miter lim="800000"/>
            <a:headEnd/>
            <a:tailEnd/>
          </a:ln>
        </p:spPr>
        <p:txBody>
          <a:bodyPr/>
          <a:lstStyle/>
          <a:p>
            <a:pPr algn="ctr" eaLnBrk="0" hangingPunct="0">
              <a:spcBef>
                <a:spcPts val="600"/>
              </a:spcBef>
              <a:spcAft>
                <a:spcPts val="600"/>
              </a:spcAft>
              <a:buClr>
                <a:srgbClr val="002F65"/>
              </a:buClr>
              <a:buFont typeface="Arial" charset="0"/>
              <a:buNone/>
            </a:pPr>
            <a:endParaRPr lang="fr-BE" sz="6000">
              <a:latin typeface="Century Gothic" pitchFamily="34" charset="0"/>
            </a:endParaRPr>
          </a:p>
          <a:p>
            <a:pPr algn="ctr" eaLnBrk="0" hangingPunct="0">
              <a:spcBef>
                <a:spcPts val="600"/>
              </a:spcBef>
              <a:spcAft>
                <a:spcPts val="600"/>
              </a:spcAft>
              <a:buClr>
                <a:srgbClr val="002F65"/>
              </a:buClr>
              <a:buFont typeface="Arial" charset="0"/>
              <a:buNone/>
            </a:pPr>
            <a:endParaRPr lang="fr-BE" sz="6000">
              <a:latin typeface="Century Gothic" pitchFamily="34" charset="0"/>
            </a:endParaRPr>
          </a:p>
          <a:p>
            <a:pPr algn="ctr" eaLnBrk="0" hangingPunct="0">
              <a:spcBef>
                <a:spcPts val="600"/>
              </a:spcBef>
              <a:spcAft>
                <a:spcPts val="600"/>
              </a:spcAft>
              <a:buClr>
                <a:srgbClr val="002F65"/>
              </a:buClr>
              <a:buFont typeface="Arial" charset="0"/>
              <a:buNone/>
            </a:pPr>
            <a:endParaRPr lang="fr-BE" sz="7200">
              <a:solidFill>
                <a:srgbClr val="002F65"/>
              </a:solidFill>
              <a:latin typeface="Century Gothic" pitchFamily="34" charset="0"/>
            </a:endParaRPr>
          </a:p>
          <a:p>
            <a:pPr algn="ctr" eaLnBrk="0" hangingPunct="0">
              <a:spcBef>
                <a:spcPts val="600"/>
              </a:spcBef>
              <a:spcAft>
                <a:spcPts val="600"/>
              </a:spcAft>
              <a:buClr>
                <a:srgbClr val="002F65"/>
              </a:buClr>
              <a:buFont typeface="Arial" charset="0"/>
              <a:buNone/>
            </a:pPr>
            <a:r>
              <a:rPr lang="fr-BE" sz="7200">
                <a:solidFill>
                  <a:srgbClr val="002F65"/>
                </a:solidFill>
                <a:latin typeface="Century Gothic" pitchFamily="34" charset="0"/>
              </a:rPr>
              <a:t>THANK YOU</a:t>
            </a:r>
          </a:p>
          <a:p>
            <a:pPr algn="ctr" eaLnBrk="0" hangingPunct="0">
              <a:spcBef>
                <a:spcPts val="600"/>
              </a:spcBef>
              <a:spcAft>
                <a:spcPts val="600"/>
              </a:spcAft>
              <a:buClr>
                <a:srgbClr val="002F65"/>
              </a:buClr>
              <a:buFont typeface="Arial" charset="0"/>
              <a:buNone/>
            </a:pPr>
            <a:r>
              <a:rPr lang="fr-BE" sz="2800">
                <a:solidFill>
                  <a:srgbClr val="002F65"/>
                </a:solidFill>
                <a:latin typeface="Century Gothic" pitchFamily="34" charset="0"/>
                <a:hlinkClick r:id="rId2"/>
              </a:rPr>
              <a:t>www.eu-patient.eu</a:t>
            </a:r>
            <a:r>
              <a:rPr lang="fr-BE" sz="2800">
                <a:solidFill>
                  <a:srgbClr val="002F65"/>
                </a:solidFill>
                <a:latin typeface="Century Gothic" pitchFamily="34" charset="0"/>
              </a:rPr>
              <a:t> </a:t>
            </a:r>
          </a:p>
          <a:p>
            <a:pPr algn="ctr" eaLnBrk="0" hangingPunct="0">
              <a:spcBef>
                <a:spcPts val="600"/>
              </a:spcBef>
              <a:spcAft>
                <a:spcPts val="600"/>
              </a:spcAft>
              <a:buClr>
                <a:srgbClr val="002F65"/>
              </a:buClr>
              <a:buFont typeface="Arial" charset="0"/>
              <a:buNone/>
            </a:pPr>
            <a:r>
              <a:rPr lang="fr-BE" sz="2200">
                <a:solidFill>
                  <a:srgbClr val="002F65"/>
                </a:solidFill>
                <a:latin typeface="Century Gothic" pitchFamily="34" charset="0"/>
              </a:rPr>
              <a:t>Acknowledgement: Walter Atzori, EPF Senior Programme Officer</a:t>
            </a:r>
            <a:endParaRPr lang="en-GB" sz="2200">
              <a:solidFill>
                <a:srgbClr val="002F65"/>
              </a:solidFill>
              <a:latin typeface="Century Gothic" pitchFamily="34" charset="0"/>
            </a:endParaRPr>
          </a:p>
        </p:txBody>
      </p:sp>
      <p:pic>
        <p:nvPicPr>
          <p:cNvPr id="3" name="Picture 2" descr="EPF logo..jpg"/>
          <p:cNvPicPr>
            <a:picLocks noChangeAspect="1"/>
          </p:cNvPicPr>
          <p:nvPr/>
        </p:nvPicPr>
        <p:blipFill>
          <a:blip r:embed="rId3" cstate="print"/>
          <a:stretch>
            <a:fillRect/>
          </a:stretch>
        </p:blipFill>
        <p:spPr>
          <a:xfrm>
            <a:off x="2483768" y="1374338"/>
            <a:ext cx="3799792" cy="2232248"/>
          </a:xfrm>
          <a:prstGeom prst="round2DiagRect">
            <a:avLst>
              <a:gd name="adj1" fmla="val 16667"/>
              <a:gd name="adj2" fmla="val 0"/>
            </a:avLst>
          </a:prstGeom>
          <a:ln w="88900" cap="sq">
            <a:solidFill>
              <a:schemeClr val="accent1">
                <a:lumMod val="60000"/>
                <a:lumOff val="40000"/>
              </a:schemeClr>
            </a:solidFill>
            <a:miter lim="800000"/>
          </a:ln>
          <a:effectLst>
            <a:outerShdw blurRad="254000" algn="tl" rotWithShape="0">
              <a:srgbClr val="000000">
                <a:alpha val="43000"/>
              </a:srgbClr>
            </a:outerShdw>
          </a:effectLst>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250825" y="1196975"/>
            <a:ext cx="8569325" cy="5327650"/>
          </a:xfrm>
          <a:prstGeom prst="rect">
            <a:avLst/>
          </a:prstGeom>
        </p:spPr>
        <p:txBody>
          <a:bodyPr/>
          <a:lstStyle/>
          <a:p>
            <a:pPr marL="109728" eaLnBrk="0" fontAlgn="auto" hangingPunct="0">
              <a:spcBef>
                <a:spcPts val="1000"/>
              </a:spcBef>
              <a:spcAft>
                <a:spcPts val="1000"/>
              </a:spcAft>
              <a:buClr>
                <a:schemeClr val="accent1"/>
              </a:buClr>
              <a:buSzPct val="100000"/>
              <a:tabLst>
                <a:tab pos="7627938" algn="l"/>
                <a:tab pos="7712075" algn="l"/>
              </a:tabLst>
              <a:defRPr/>
            </a:pPr>
            <a:r>
              <a:rPr lang="en-GB" sz="2000" dirty="0">
                <a:solidFill>
                  <a:srgbClr val="002F65"/>
                </a:solidFill>
                <a:latin typeface="Century Gothic" pitchFamily="34" charset="0"/>
              </a:rPr>
              <a:t>Umbrella body of </a:t>
            </a:r>
            <a:r>
              <a:rPr lang="en-GB" sz="2000" b="1" dirty="0">
                <a:solidFill>
                  <a:srgbClr val="002F65"/>
                </a:solidFill>
                <a:latin typeface="Century Gothic" pitchFamily="34" charset="0"/>
              </a:rPr>
              <a:t>51</a:t>
            </a:r>
            <a:r>
              <a:rPr lang="en-GB" sz="2000" dirty="0">
                <a:solidFill>
                  <a:srgbClr val="002F65"/>
                </a:solidFill>
                <a:latin typeface="Century Gothic" pitchFamily="34" charset="0"/>
              </a:rPr>
              <a:t> </a:t>
            </a:r>
            <a:r>
              <a:rPr lang="en-GB" sz="2000" dirty="0">
                <a:solidFill>
                  <a:srgbClr val="002F65"/>
                </a:solidFill>
                <a:latin typeface="Century Gothic" pitchFamily="34" charset="0"/>
              </a:rPr>
              <a:t>European </a:t>
            </a:r>
            <a:r>
              <a:rPr lang="en-GB" sz="2000" dirty="0">
                <a:solidFill>
                  <a:srgbClr val="002F65"/>
                </a:solidFill>
                <a:latin typeface="Century Gothic" pitchFamily="34" charset="0"/>
              </a:rPr>
              <a:t>level disease-specific patients’ </a:t>
            </a:r>
            <a:r>
              <a:rPr lang="en-GB" sz="2000" dirty="0">
                <a:solidFill>
                  <a:srgbClr val="002F65"/>
                </a:solidFill>
                <a:latin typeface="Century Gothic" pitchFamily="34" charset="0"/>
              </a:rPr>
              <a:t>organisations </a:t>
            </a:r>
            <a:r>
              <a:rPr lang="en-GB" sz="2000" i="1" dirty="0">
                <a:solidFill>
                  <a:srgbClr val="002F65"/>
                </a:solidFill>
                <a:latin typeface="Century Gothic" pitchFamily="34" charset="0"/>
              </a:rPr>
              <a:t>and </a:t>
            </a:r>
            <a:r>
              <a:rPr lang="en-GB" sz="2000" dirty="0">
                <a:solidFill>
                  <a:srgbClr val="002F65"/>
                </a:solidFill>
                <a:latin typeface="Century Gothic" pitchFamily="34" charset="0"/>
              </a:rPr>
              <a:t>national coalitions of patient </a:t>
            </a:r>
            <a:r>
              <a:rPr lang="en-GB" sz="2000" dirty="0">
                <a:solidFill>
                  <a:srgbClr val="002F65"/>
                </a:solidFill>
                <a:latin typeface="Century Gothic" pitchFamily="34" charset="0"/>
              </a:rPr>
              <a:t>organisations</a:t>
            </a:r>
          </a:p>
          <a:p>
            <a:pPr marL="109728" eaLnBrk="0" fontAlgn="auto" hangingPunct="0">
              <a:spcBef>
                <a:spcPts val="1000"/>
              </a:spcBef>
              <a:spcAft>
                <a:spcPts val="1000"/>
              </a:spcAft>
              <a:buClr>
                <a:schemeClr val="accent1"/>
              </a:buClr>
              <a:buSzPct val="100000"/>
              <a:tabLst>
                <a:tab pos="7627938" algn="l"/>
                <a:tab pos="7712075" algn="l"/>
              </a:tabLst>
              <a:defRPr/>
            </a:pPr>
            <a:r>
              <a:rPr lang="nl-BE" sz="2000" b="1" dirty="0">
                <a:solidFill>
                  <a:srgbClr val="002F65"/>
                </a:solidFill>
                <a:latin typeface="Century Gothic" pitchFamily="34" charset="0"/>
              </a:rPr>
              <a:t>Focus: </a:t>
            </a:r>
            <a:r>
              <a:rPr lang="nl-BE" sz="2000" dirty="0" err="1">
                <a:solidFill>
                  <a:srgbClr val="002F65"/>
                </a:solidFill>
                <a:latin typeface="Century Gothic" pitchFamily="34" charset="0"/>
              </a:rPr>
              <a:t>chronic</a:t>
            </a:r>
            <a:r>
              <a:rPr lang="nl-BE" sz="2000" dirty="0">
                <a:solidFill>
                  <a:srgbClr val="002F65"/>
                </a:solidFill>
                <a:latin typeface="Century Gothic" pitchFamily="34" charset="0"/>
              </a:rPr>
              <a:t> </a:t>
            </a:r>
            <a:r>
              <a:rPr lang="nl-BE" sz="2000" dirty="0" err="1">
                <a:solidFill>
                  <a:srgbClr val="002F65"/>
                </a:solidFill>
                <a:latin typeface="Century Gothic" pitchFamily="34" charset="0"/>
              </a:rPr>
              <a:t>diseases</a:t>
            </a:r>
            <a:r>
              <a:rPr lang="nl-BE" sz="2000" dirty="0">
                <a:solidFill>
                  <a:srgbClr val="002F65"/>
                </a:solidFill>
                <a:latin typeface="Century Gothic" pitchFamily="34" charset="0"/>
              </a:rPr>
              <a:t> - </a:t>
            </a:r>
            <a:r>
              <a:rPr lang="nl-BE" sz="2000" dirty="0" err="1">
                <a:solidFill>
                  <a:srgbClr val="002F65"/>
                </a:solidFill>
                <a:latin typeface="Century Gothic" pitchFamily="34" charset="0"/>
              </a:rPr>
              <a:t>there</a:t>
            </a:r>
            <a:r>
              <a:rPr lang="nl-BE" sz="2000" dirty="0">
                <a:solidFill>
                  <a:srgbClr val="002F65"/>
                </a:solidFill>
                <a:latin typeface="Century Gothic" pitchFamily="34" charset="0"/>
              </a:rPr>
              <a:t> are some 150 </a:t>
            </a:r>
            <a:r>
              <a:rPr lang="nl-BE" sz="2000" dirty="0">
                <a:solidFill>
                  <a:srgbClr val="002F65"/>
                </a:solidFill>
                <a:latin typeface="Century Gothic" pitchFamily="34" charset="0"/>
              </a:rPr>
              <a:t>million </a:t>
            </a:r>
            <a:r>
              <a:rPr lang="nl-BE" sz="2000" dirty="0">
                <a:solidFill>
                  <a:srgbClr val="002F65"/>
                </a:solidFill>
                <a:latin typeface="Century Gothic" pitchFamily="34" charset="0"/>
              </a:rPr>
              <a:t>patients </a:t>
            </a:r>
            <a:r>
              <a:rPr lang="nl-BE" sz="2000" dirty="0">
                <a:solidFill>
                  <a:srgbClr val="002F65"/>
                </a:solidFill>
                <a:latin typeface="Century Gothic" pitchFamily="34" charset="0"/>
              </a:rPr>
              <a:t>with chronic conditions </a:t>
            </a:r>
            <a:r>
              <a:rPr lang="nl-BE" sz="2000" dirty="0">
                <a:solidFill>
                  <a:srgbClr val="002F65"/>
                </a:solidFill>
                <a:latin typeface="Century Gothic" pitchFamily="34" charset="0"/>
              </a:rPr>
              <a:t>in the EU</a:t>
            </a:r>
            <a:endParaRPr lang="it-IT" sz="2000" dirty="0">
              <a:solidFill>
                <a:srgbClr val="002F65"/>
              </a:solidFill>
              <a:latin typeface="Century Gothic" pitchFamily="34" charset="0"/>
              <a:cs typeface="+mn-cs"/>
            </a:endParaRPr>
          </a:p>
          <a:p>
            <a:pPr marL="109728" eaLnBrk="0" fontAlgn="auto" hangingPunct="0">
              <a:spcBef>
                <a:spcPts val="1000"/>
              </a:spcBef>
              <a:spcAft>
                <a:spcPts val="1000"/>
              </a:spcAft>
              <a:buClr>
                <a:schemeClr val="accent1"/>
              </a:buClr>
              <a:buSzPct val="100000"/>
              <a:tabLst>
                <a:tab pos="7627938" algn="l"/>
                <a:tab pos="7712075" algn="l"/>
              </a:tabLst>
              <a:defRPr/>
            </a:pPr>
            <a:r>
              <a:rPr lang="en-GB" sz="2000" b="1" dirty="0">
                <a:solidFill>
                  <a:srgbClr val="002F65"/>
                </a:solidFill>
                <a:latin typeface="Century Gothic" pitchFamily="34" charset="0"/>
              </a:rPr>
              <a:t>Vision</a:t>
            </a:r>
            <a:r>
              <a:rPr lang="en-GB" sz="2000" dirty="0">
                <a:solidFill>
                  <a:srgbClr val="002F65"/>
                </a:solidFill>
                <a:latin typeface="Century Gothic" pitchFamily="34" charset="0"/>
              </a:rPr>
              <a:t>: high quality, patient-centred equitable healthcare across the </a:t>
            </a:r>
            <a:r>
              <a:rPr lang="en-GB" sz="2000" dirty="0">
                <a:solidFill>
                  <a:srgbClr val="002F65"/>
                </a:solidFill>
                <a:latin typeface="Century Gothic" pitchFamily="34" charset="0"/>
              </a:rPr>
              <a:t>EU</a:t>
            </a:r>
          </a:p>
          <a:p>
            <a:pPr marL="109728" eaLnBrk="0" fontAlgn="auto" hangingPunct="0">
              <a:spcBef>
                <a:spcPts val="1000"/>
              </a:spcBef>
              <a:spcAft>
                <a:spcPts val="1000"/>
              </a:spcAft>
              <a:buClr>
                <a:schemeClr val="accent1"/>
              </a:buClr>
              <a:buSzPct val="100000"/>
              <a:tabLst>
                <a:tab pos="7627938" algn="l"/>
                <a:tab pos="7712075" algn="l"/>
              </a:tabLst>
              <a:defRPr/>
            </a:pPr>
            <a:r>
              <a:rPr lang="it-IT" sz="2000" b="1" dirty="0">
                <a:solidFill>
                  <a:srgbClr val="002F65"/>
                </a:solidFill>
                <a:latin typeface="Century Gothic" pitchFamily="34" charset="0"/>
                <a:cs typeface="+mn-cs"/>
              </a:rPr>
              <a:t>Areas </a:t>
            </a:r>
            <a:r>
              <a:rPr lang="it-IT" sz="2000" b="1" dirty="0">
                <a:solidFill>
                  <a:srgbClr val="002F65"/>
                </a:solidFill>
                <a:latin typeface="Century Gothic" pitchFamily="34" charset="0"/>
                <a:cs typeface="+mn-cs"/>
              </a:rPr>
              <a:t>of work</a:t>
            </a:r>
            <a:r>
              <a:rPr lang="it-IT" sz="2000" dirty="0">
                <a:solidFill>
                  <a:srgbClr val="002F65"/>
                </a:solidFill>
                <a:latin typeface="Century Gothic" pitchFamily="34" charset="0"/>
                <a:cs typeface="+mn-cs"/>
              </a:rPr>
              <a:t>:</a:t>
            </a: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eHealth and Telehealth</a:t>
            </a: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Patient </a:t>
            </a:r>
            <a:r>
              <a:rPr lang="nl-BE" sz="1700" dirty="0">
                <a:latin typeface="Century Gothic" pitchFamily="34" charset="0"/>
              </a:rPr>
              <a:t>Safety &amp; Quality of Care</a:t>
            </a: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Information to Patients - Health Literacy</a:t>
            </a: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Patients’ </a:t>
            </a:r>
            <a:r>
              <a:rPr lang="nl-BE" sz="1700" dirty="0">
                <a:latin typeface="Century Gothic" pitchFamily="34" charset="0"/>
              </a:rPr>
              <a:t>Mobility – Cross-border healthcare</a:t>
            </a:r>
            <a:endParaRPr lang="nl-BE" sz="1700" dirty="0">
              <a:latin typeface="Century Gothic" pitchFamily="34" charset="0"/>
            </a:endParaRP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Health </a:t>
            </a:r>
            <a:r>
              <a:rPr lang="nl-BE" sz="1700" dirty="0">
                <a:latin typeface="Century Gothic" pitchFamily="34" charset="0"/>
              </a:rPr>
              <a:t>Research </a:t>
            </a:r>
          </a:p>
          <a:p>
            <a:pPr marL="539750" lvl="2" indent="368300" fontAlgn="auto">
              <a:spcBef>
                <a:spcPts val="300"/>
              </a:spcBef>
              <a:spcAft>
                <a:spcPts val="300"/>
              </a:spcAft>
              <a:buSzPct val="150000"/>
              <a:buFont typeface="Arial" pitchFamily="34" charset="0"/>
              <a:buChar char="•"/>
              <a:tabLst>
                <a:tab pos="7712075" algn="l"/>
              </a:tabLst>
              <a:defRPr/>
            </a:pPr>
            <a:r>
              <a:rPr lang="nl-BE" sz="1700" dirty="0">
                <a:latin typeface="Century Gothic" pitchFamily="34" charset="0"/>
              </a:rPr>
              <a:t>Health Technology Assessment</a:t>
            </a:r>
          </a:p>
          <a:p>
            <a:pPr marL="539750" lvl="2" indent="368300" fontAlgn="auto">
              <a:spcBef>
                <a:spcPts val="300"/>
              </a:spcBef>
              <a:spcAft>
                <a:spcPts val="300"/>
              </a:spcAft>
              <a:buSzPct val="150000"/>
              <a:buFont typeface="Arial" pitchFamily="34" charset="0"/>
              <a:buChar char="•"/>
              <a:tabLst>
                <a:tab pos="7712075" algn="l"/>
              </a:tabLst>
              <a:defRPr/>
            </a:pPr>
            <a:r>
              <a:rPr lang="en-US" sz="1700" dirty="0">
                <a:latin typeface="Century Gothic" pitchFamily="34" charset="0"/>
              </a:rPr>
              <a:t>Pharmaceutical Package</a:t>
            </a:r>
            <a:endParaRPr lang="fr-BE" sz="1700" dirty="0">
              <a:latin typeface="Century Gothic" pitchFamily="34" charset="0"/>
              <a:cs typeface="+mn-cs"/>
            </a:endParaRPr>
          </a:p>
          <a:p>
            <a:pPr marL="365760" indent="-256032" algn="just" eaLnBrk="0" fontAlgn="auto" hangingPunct="0">
              <a:lnSpc>
                <a:spcPct val="90000"/>
              </a:lnSpc>
              <a:spcBef>
                <a:spcPts val="400"/>
              </a:spcBef>
              <a:spcAft>
                <a:spcPts val="0"/>
              </a:spcAft>
              <a:buClr>
                <a:schemeClr val="accent1"/>
              </a:buClr>
              <a:buSzPct val="68000"/>
              <a:defRPr/>
            </a:pPr>
            <a:endParaRPr lang="en-GB" sz="2800" dirty="0">
              <a:latin typeface="+mn-lt"/>
              <a:cs typeface="+mn-cs"/>
            </a:endParaRPr>
          </a:p>
        </p:txBody>
      </p:sp>
      <p:sp>
        <p:nvSpPr>
          <p:cNvPr id="9"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273050" algn="ctr" eaLnBrk="0" hangingPunct="0">
              <a:defRPr/>
            </a:pPr>
            <a:r>
              <a:rPr lang="en-US" sz="3600" b="1" dirty="0">
                <a:solidFill>
                  <a:schemeClr val="tx1">
                    <a:lumMod val="75000"/>
                    <a:lumOff val="25000"/>
                  </a:schemeClr>
                </a:solidFill>
              </a:rPr>
              <a:t>              </a:t>
            </a:r>
            <a:r>
              <a:rPr lang="nl-BE" sz="3200" dirty="0">
                <a:solidFill>
                  <a:schemeClr val="tx1">
                    <a:lumMod val="65000"/>
                    <a:lumOff val="35000"/>
                  </a:schemeClr>
                </a:solidFill>
                <a:latin typeface="Century Gothic" pitchFamily="34" charset="0"/>
              </a:rPr>
              <a:t>European Patient Forum </a:t>
            </a:r>
            <a:r>
              <a:rPr lang="en-US" sz="3200" dirty="0">
                <a:solidFill>
                  <a:schemeClr val="tx1">
                    <a:lumMod val="65000"/>
                    <a:lumOff val="35000"/>
                  </a:schemeClr>
                </a:solidFill>
                <a:latin typeface="Century Gothic" pitchFamily="34" charset="0"/>
              </a:rPr>
              <a:t>(EPF)</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a:xfrm>
            <a:off x="179388" y="1268413"/>
            <a:ext cx="8785225" cy="5400675"/>
          </a:xfrm>
        </p:spPr>
        <p:txBody>
          <a:bodyPr/>
          <a:lstStyle/>
          <a:p>
            <a:pPr marL="457200" indent="-457200">
              <a:spcBef>
                <a:spcPts val="1800"/>
              </a:spcBef>
              <a:spcAft>
                <a:spcPts val="1800"/>
              </a:spcAft>
              <a:buFont typeface="Calibri" pitchFamily="34" charset="0"/>
              <a:buChar char="●"/>
            </a:pPr>
            <a:r>
              <a:rPr lang="en-GB" sz="2200" smtClean="0">
                <a:latin typeface="Century Gothic" pitchFamily="34" charset="0"/>
              </a:rPr>
              <a:t>eHealth services and solutions can only work if patients are involved </a:t>
            </a:r>
            <a:r>
              <a:rPr lang="en-GB" sz="2200" b="1" smtClean="0">
                <a:latin typeface="Century Gothic" pitchFamily="34" charset="0"/>
              </a:rPr>
              <a:t>meaningfully</a:t>
            </a:r>
            <a:r>
              <a:rPr lang="en-GB" sz="2200" smtClean="0">
                <a:latin typeface="Century Gothic" pitchFamily="34" charset="0"/>
              </a:rPr>
              <a:t> from inception to delivery to ensure that they are in line with the needs and expectations of those who will actually use them</a:t>
            </a:r>
          </a:p>
          <a:p>
            <a:pPr marL="457200" indent="-457200">
              <a:spcBef>
                <a:spcPts val="1800"/>
              </a:spcBef>
              <a:spcAft>
                <a:spcPts val="1800"/>
              </a:spcAft>
              <a:buFont typeface="Calibri" pitchFamily="34" charset="0"/>
              <a:buChar char="●"/>
            </a:pPr>
            <a:r>
              <a:rPr lang="en-GB" sz="2200" smtClean="0">
                <a:latin typeface="Century Gothic" pitchFamily="34" charset="0"/>
              </a:rPr>
              <a:t>Patients tend to be the </a:t>
            </a:r>
            <a:r>
              <a:rPr lang="en-GB" sz="2200" b="1" smtClean="0">
                <a:latin typeface="Century Gothic" pitchFamily="34" charset="0"/>
              </a:rPr>
              <a:t>weakest stakeholders</a:t>
            </a:r>
            <a:r>
              <a:rPr lang="en-GB" sz="2200" smtClean="0">
                <a:latin typeface="Century Gothic" pitchFamily="34" charset="0"/>
              </a:rPr>
              <a:t> in eHealth: the involvement of organisations representing them in eHealth policy-making at all levels is therefore crucial</a:t>
            </a:r>
          </a:p>
          <a:p>
            <a:pPr marL="457200" indent="-457200">
              <a:spcBef>
                <a:spcPts val="1800"/>
              </a:spcBef>
              <a:spcAft>
                <a:spcPts val="1800"/>
              </a:spcAft>
              <a:buFont typeface="Calibri" pitchFamily="34" charset="0"/>
              <a:buChar char="●"/>
            </a:pPr>
            <a:r>
              <a:rPr lang="en-GB" sz="2200" smtClean="0">
                <a:latin typeface="Century Gothic" pitchFamily="34" charset="0"/>
              </a:rPr>
              <a:t>Exciting </a:t>
            </a:r>
            <a:r>
              <a:rPr lang="en-GB" sz="2200" b="1" smtClean="0">
                <a:latin typeface="Century Gothic" pitchFamily="34" charset="0"/>
              </a:rPr>
              <a:t>new developments</a:t>
            </a:r>
            <a:r>
              <a:rPr lang="en-GB" sz="2200" smtClean="0">
                <a:latin typeface="Century Gothic" pitchFamily="34" charset="0"/>
              </a:rPr>
              <a:t> in eHealth &amp; healthcare innovation and EPF has chosen to be there to ensure that patients are properly engaged in shaping the future</a:t>
            </a: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1258888" algn="ctr" eaLnBrk="0" hangingPunct="0">
              <a:defRPr/>
            </a:pPr>
            <a:r>
              <a:rPr lang="en-GB" sz="2800" dirty="0">
                <a:solidFill>
                  <a:schemeClr val="tx1">
                    <a:lumMod val="65000"/>
                    <a:lumOff val="35000"/>
                  </a:schemeClr>
                </a:solidFill>
                <a:latin typeface="Century Gothic" pitchFamily="34" charset="0"/>
              </a:rPr>
              <a:t>Rationale behind EPF’s involvement in</a:t>
            </a:r>
            <a:br>
              <a:rPr lang="en-GB" sz="2800" dirty="0">
                <a:solidFill>
                  <a:schemeClr val="tx1">
                    <a:lumMod val="65000"/>
                    <a:lumOff val="35000"/>
                  </a:schemeClr>
                </a:solidFill>
                <a:latin typeface="Century Gothic" pitchFamily="34" charset="0"/>
              </a:rPr>
            </a:br>
            <a:r>
              <a:rPr lang="en-GB" sz="2800" dirty="0">
                <a:solidFill>
                  <a:schemeClr val="tx1">
                    <a:lumMod val="65000"/>
                    <a:lumOff val="35000"/>
                  </a:schemeClr>
                </a:solidFill>
                <a:latin typeface="Century Gothic" pitchFamily="34" charset="0"/>
              </a:rPr>
              <a:t>&amp; commitment to </a:t>
            </a:r>
            <a:r>
              <a:rPr lang="en-GB" sz="2800" dirty="0" err="1">
                <a:solidFill>
                  <a:schemeClr val="tx1">
                    <a:lumMod val="65000"/>
                    <a:lumOff val="35000"/>
                  </a:schemeClr>
                </a:solidFill>
                <a:latin typeface="Century Gothic" pitchFamily="34" charset="0"/>
              </a:rPr>
              <a:t>eHealth</a:t>
            </a:r>
            <a:endParaRPr lang="en-GB" sz="2800" dirty="0">
              <a:solidFill>
                <a:schemeClr val="tx1">
                  <a:lumMod val="65000"/>
                  <a:lumOff val="35000"/>
                </a:schemeClr>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256212"/>
          </a:xfrm>
        </p:spPr>
        <p:txBody>
          <a:bodyPr rtlCol="0">
            <a:noAutofit/>
          </a:bodyPr>
          <a:lstStyle/>
          <a:p>
            <a:pPr marL="88900" indent="-4763" eaLnBrk="1" fontAlgn="auto" hangingPunct="1">
              <a:spcAft>
                <a:spcPts val="400"/>
              </a:spcAft>
              <a:buFont typeface="Arial" pitchFamily="34" charset="0"/>
              <a:buNone/>
              <a:defRPr/>
            </a:pPr>
            <a:r>
              <a:rPr lang="en-GB" sz="2400" dirty="0" smtClean="0">
                <a:latin typeface="Century Gothic" pitchFamily="34" charset="0"/>
              </a:rPr>
              <a:t>EPF and its members identified eHealth as a core policy &amp; programme priority due to its huge potential in:</a:t>
            </a:r>
          </a:p>
          <a:p>
            <a:pPr marL="88900" indent="-4763" eaLnBrk="1" fontAlgn="auto" hangingPunct="1">
              <a:spcAft>
                <a:spcPts val="400"/>
              </a:spcAft>
              <a:buFont typeface="Arial" pitchFamily="34" charset="0"/>
              <a:buNone/>
              <a:defRPr/>
            </a:pPr>
            <a:endParaRPr lang="en-GB" sz="800" dirty="0" smtClean="0">
              <a:latin typeface="Century Gothic" pitchFamily="34" charset="0"/>
            </a:endParaRPr>
          </a:p>
          <a:p>
            <a:pPr marL="355600" indent="-285750">
              <a:lnSpc>
                <a:spcPct val="110000"/>
              </a:lnSpc>
              <a:spcBef>
                <a:spcPts val="600"/>
              </a:spcBef>
              <a:spcAft>
                <a:spcPts val="600"/>
              </a:spcAft>
              <a:buClr>
                <a:srgbClr val="005295"/>
              </a:buClr>
              <a:buFont typeface="Calibri" pitchFamily="34" charset="0"/>
              <a:buChar char="●"/>
              <a:defRPr/>
            </a:pPr>
            <a:r>
              <a:rPr lang="en-GB" sz="1700" dirty="0" smtClean="0">
                <a:solidFill>
                  <a:schemeClr val="tx1"/>
                </a:solidFill>
                <a:latin typeface="Century Gothic" pitchFamily="34" charset="0"/>
              </a:rPr>
              <a:t>Improving </a:t>
            </a:r>
            <a:r>
              <a:rPr lang="en-GB" sz="1700" b="1" dirty="0" smtClean="0">
                <a:solidFill>
                  <a:schemeClr val="tx1"/>
                </a:solidFill>
                <a:latin typeface="Century Gothic" pitchFamily="34" charset="0"/>
              </a:rPr>
              <a:t>patient safety </a:t>
            </a:r>
            <a:r>
              <a:rPr lang="en-US" sz="1700" dirty="0" smtClean="0">
                <a:solidFill>
                  <a:schemeClr val="tx1"/>
                </a:solidFill>
                <a:latin typeface="Century Gothic" pitchFamily="34" charset="0"/>
              </a:rPr>
              <a:t>by eliminating errors commonly associated with paper-based medical records</a:t>
            </a:r>
          </a:p>
          <a:p>
            <a:pPr marL="355600" indent="-285750">
              <a:lnSpc>
                <a:spcPct val="110000"/>
              </a:lnSpc>
              <a:spcBef>
                <a:spcPts val="600"/>
              </a:spcBef>
              <a:spcAft>
                <a:spcPts val="600"/>
              </a:spcAft>
              <a:buClr>
                <a:srgbClr val="005295"/>
              </a:buClr>
              <a:buFont typeface="Calibri" pitchFamily="34" charset="0"/>
              <a:buChar char="●"/>
              <a:defRPr/>
            </a:pPr>
            <a:r>
              <a:rPr lang="en-US" sz="1700" dirty="0" smtClean="0">
                <a:solidFill>
                  <a:schemeClr val="tx1"/>
                </a:solidFill>
                <a:latin typeface="Century Gothic" pitchFamily="34" charset="0"/>
              </a:rPr>
              <a:t>Enhancing the </a:t>
            </a:r>
            <a:r>
              <a:rPr lang="en-US" sz="1700" b="1" dirty="0" smtClean="0">
                <a:solidFill>
                  <a:schemeClr val="tx1"/>
                </a:solidFill>
                <a:latin typeface="Century Gothic" pitchFamily="34" charset="0"/>
              </a:rPr>
              <a:t>continuity of care </a:t>
            </a:r>
            <a:r>
              <a:rPr lang="en-US" sz="1700" dirty="0" smtClean="0">
                <a:solidFill>
                  <a:schemeClr val="tx1"/>
                </a:solidFill>
                <a:latin typeface="Century Gothic" pitchFamily="34" charset="0"/>
              </a:rPr>
              <a:t>in the home environment through telehealth and </a:t>
            </a:r>
            <a:r>
              <a:rPr lang="en-US" sz="1700" dirty="0" err="1" smtClean="0">
                <a:solidFill>
                  <a:schemeClr val="tx1"/>
                </a:solidFill>
                <a:latin typeface="Century Gothic" pitchFamily="34" charset="0"/>
              </a:rPr>
              <a:t>telecare</a:t>
            </a:r>
            <a:r>
              <a:rPr lang="en-GB" sz="1700" dirty="0">
                <a:solidFill>
                  <a:schemeClr val="tx1"/>
                </a:solidFill>
                <a:latin typeface="Century Gothic" pitchFamily="34" charset="0"/>
              </a:rPr>
              <a:t> </a:t>
            </a:r>
          </a:p>
          <a:p>
            <a:pPr marL="355600" indent="-285750">
              <a:lnSpc>
                <a:spcPct val="110000"/>
              </a:lnSpc>
              <a:spcBef>
                <a:spcPts val="600"/>
              </a:spcBef>
              <a:spcAft>
                <a:spcPts val="600"/>
              </a:spcAft>
              <a:buClr>
                <a:srgbClr val="005295"/>
              </a:buClr>
              <a:buFont typeface="Calibri" pitchFamily="34" charset="0"/>
              <a:buChar char="●"/>
              <a:defRPr/>
            </a:pPr>
            <a:r>
              <a:rPr lang="en-US" sz="1700" dirty="0" smtClean="0">
                <a:solidFill>
                  <a:schemeClr val="tx1"/>
                </a:solidFill>
                <a:latin typeface="Century Gothic" pitchFamily="34" charset="0"/>
              </a:rPr>
              <a:t>Helping </a:t>
            </a:r>
            <a:r>
              <a:rPr lang="en-US" sz="1700" b="1" dirty="0" smtClean="0">
                <a:solidFill>
                  <a:schemeClr val="tx1"/>
                </a:solidFill>
                <a:latin typeface="Century Gothic" pitchFamily="34" charset="0"/>
              </a:rPr>
              <a:t>reduce health inequalities</a:t>
            </a:r>
            <a:r>
              <a:rPr lang="en-GB" sz="1700" b="1" dirty="0" smtClean="0">
                <a:solidFill>
                  <a:schemeClr val="tx1"/>
                </a:solidFill>
                <a:latin typeface="Century Gothic" pitchFamily="34" charset="0"/>
              </a:rPr>
              <a:t> </a:t>
            </a:r>
            <a:r>
              <a:rPr lang="en-GB" sz="1700" dirty="0" smtClean="0">
                <a:solidFill>
                  <a:schemeClr val="tx1"/>
                </a:solidFill>
                <a:latin typeface="Century Gothic" pitchFamily="34" charset="0"/>
              </a:rPr>
              <a:t>and</a:t>
            </a:r>
            <a:r>
              <a:rPr lang="en-GB" sz="1700" b="1" dirty="0" smtClean="0">
                <a:solidFill>
                  <a:schemeClr val="tx1"/>
                </a:solidFill>
                <a:latin typeface="Century Gothic" pitchFamily="34" charset="0"/>
              </a:rPr>
              <a:t> </a:t>
            </a:r>
            <a:r>
              <a:rPr lang="en-US" sz="1700" b="1" dirty="0" smtClean="0">
                <a:solidFill>
                  <a:schemeClr val="tx1"/>
                </a:solidFill>
                <a:latin typeface="Century Gothic" pitchFamily="34" charset="0"/>
              </a:rPr>
              <a:t>improving</a:t>
            </a:r>
            <a:r>
              <a:rPr lang="en-US" sz="1700" dirty="0" smtClean="0">
                <a:solidFill>
                  <a:schemeClr val="tx1"/>
                </a:solidFill>
                <a:latin typeface="Century Gothic" pitchFamily="34" charset="0"/>
              </a:rPr>
              <a:t> </a:t>
            </a:r>
            <a:r>
              <a:rPr lang="en-US" sz="1700" b="1" dirty="0" smtClean="0">
                <a:solidFill>
                  <a:schemeClr val="tx1"/>
                </a:solidFill>
                <a:latin typeface="Century Gothic" pitchFamily="34" charset="0"/>
              </a:rPr>
              <a:t>accessibility</a:t>
            </a:r>
            <a:r>
              <a:rPr lang="en-US" sz="1700" dirty="0" smtClean="0">
                <a:solidFill>
                  <a:schemeClr val="tx1"/>
                </a:solidFill>
                <a:latin typeface="Century Gothic" pitchFamily="34" charset="0"/>
              </a:rPr>
              <a:t> for patients living in rural and remote poorly served areas</a:t>
            </a:r>
          </a:p>
          <a:p>
            <a:pPr marL="355600" indent="-285750">
              <a:lnSpc>
                <a:spcPct val="110000"/>
              </a:lnSpc>
              <a:spcBef>
                <a:spcPts val="600"/>
              </a:spcBef>
              <a:spcAft>
                <a:spcPts val="600"/>
              </a:spcAft>
              <a:buClr>
                <a:srgbClr val="005295"/>
              </a:buClr>
              <a:buFont typeface="Calibri" pitchFamily="34" charset="0"/>
              <a:buChar char="●"/>
              <a:defRPr/>
            </a:pPr>
            <a:r>
              <a:rPr lang="en-GB" sz="1700" dirty="0" smtClean="0">
                <a:solidFill>
                  <a:schemeClr val="tx1"/>
                </a:solidFill>
                <a:latin typeface="Century Gothic" pitchFamily="34" charset="0"/>
              </a:rPr>
              <a:t>Allowing for a more </a:t>
            </a:r>
            <a:r>
              <a:rPr lang="en-GB" sz="1700" b="1" dirty="0" smtClean="0">
                <a:solidFill>
                  <a:schemeClr val="tx1"/>
                </a:solidFill>
                <a:latin typeface="Century Gothic" pitchFamily="34" charset="0"/>
              </a:rPr>
              <a:t>patient-centred</a:t>
            </a:r>
            <a:r>
              <a:rPr lang="en-GB" sz="1700" dirty="0" smtClean="0">
                <a:solidFill>
                  <a:schemeClr val="tx1"/>
                </a:solidFill>
                <a:latin typeface="Century Gothic" pitchFamily="34" charset="0"/>
              </a:rPr>
              <a:t> disease management</a:t>
            </a:r>
          </a:p>
          <a:p>
            <a:pPr marL="355600" indent="-285750">
              <a:lnSpc>
                <a:spcPct val="110000"/>
              </a:lnSpc>
              <a:spcBef>
                <a:spcPts val="600"/>
              </a:spcBef>
              <a:spcAft>
                <a:spcPts val="600"/>
              </a:spcAft>
              <a:buClr>
                <a:srgbClr val="005295"/>
              </a:buClr>
              <a:buFont typeface="Calibri" pitchFamily="34" charset="0"/>
              <a:buChar char="●"/>
              <a:defRPr/>
            </a:pPr>
            <a:r>
              <a:rPr lang="en-GB" sz="1700" dirty="0" smtClean="0">
                <a:solidFill>
                  <a:schemeClr val="tx1"/>
                </a:solidFill>
                <a:latin typeface="Century Gothic" pitchFamily="34" charset="0"/>
              </a:rPr>
              <a:t>Enhancing </a:t>
            </a:r>
            <a:r>
              <a:rPr lang="en-GB" sz="1700" dirty="0">
                <a:solidFill>
                  <a:schemeClr val="tx1"/>
                </a:solidFill>
                <a:latin typeface="Century Gothic" pitchFamily="34" charset="0"/>
              </a:rPr>
              <a:t>the </a:t>
            </a:r>
            <a:r>
              <a:rPr lang="en-GB" sz="1700" b="1" dirty="0">
                <a:solidFill>
                  <a:schemeClr val="tx1"/>
                </a:solidFill>
                <a:latin typeface="Century Gothic" pitchFamily="34" charset="0"/>
              </a:rPr>
              <a:t>relationship</a:t>
            </a:r>
            <a:r>
              <a:rPr lang="en-GB" sz="1700" dirty="0">
                <a:solidFill>
                  <a:schemeClr val="tx1"/>
                </a:solidFill>
                <a:latin typeface="Century Gothic" pitchFamily="34" charset="0"/>
              </a:rPr>
              <a:t> between </a:t>
            </a:r>
            <a:r>
              <a:rPr lang="en-GB" sz="1700" b="1" dirty="0">
                <a:solidFill>
                  <a:schemeClr val="tx1"/>
                </a:solidFill>
                <a:latin typeface="Century Gothic" pitchFamily="34" charset="0"/>
              </a:rPr>
              <a:t>patients</a:t>
            </a:r>
            <a:r>
              <a:rPr lang="en-GB" sz="1700" dirty="0">
                <a:solidFill>
                  <a:schemeClr val="tx1"/>
                </a:solidFill>
                <a:latin typeface="Century Gothic" pitchFamily="34" charset="0"/>
              </a:rPr>
              <a:t> and </a:t>
            </a:r>
            <a:r>
              <a:rPr lang="en-GB" sz="1700" b="1" dirty="0">
                <a:solidFill>
                  <a:schemeClr val="tx1"/>
                </a:solidFill>
                <a:latin typeface="Century Gothic" pitchFamily="34" charset="0"/>
              </a:rPr>
              <a:t>healthcare </a:t>
            </a:r>
            <a:r>
              <a:rPr lang="en-GB" sz="1700" b="1" dirty="0" smtClean="0">
                <a:solidFill>
                  <a:schemeClr val="tx1"/>
                </a:solidFill>
                <a:latin typeface="Century Gothic" pitchFamily="34" charset="0"/>
              </a:rPr>
              <a:t>professionals</a:t>
            </a:r>
            <a:r>
              <a:rPr lang="en-GB" sz="1700" dirty="0" smtClean="0">
                <a:solidFill>
                  <a:schemeClr val="tx1"/>
                </a:solidFill>
              </a:rPr>
              <a:t>, through </a:t>
            </a:r>
            <a:r>
              <a:rPr lang="en-GB" sz="1700" b="1" dirty="0" smtClean="0">
                <a:solidFill>
                  <a:schemeClr val="tx1"/>
                </a:solidFill>
              </a:rPr>
              <a:t>better </a:t>
            </a:r>
            <a:r>
              <a:rPr lang="en-GB" sz="1700" b="1" dirty="0">
                <a:solidFill>
                  <a:schemeClr val="tx1"/>
                </a:solidFill>
              </a:rPr>
              <a:t>more efficient communication </a:t>
            </a:r>
            <a:endParaRPr lang="en-GB" sz="1700" b="1" dirty="0" smtClean="0">
              <a:solidFill>
                <a:schemeClr val="tx1"/>
              </a:solidFill>
            </a:endParaRPr>
          </a:p>
          <a:p>
            <a:pPr marL="355600" indent="-285750">
              <a:lnSpc>
                <a:spcPct val="110000"/>
              </a:lnSpc>
              <a:spcBef>
                <a:spcPts val="600"/>
              </a:spcBef>
              <a:spcAft>
                <a:spcPts val="600"/>
              </a:spcAft>
              <a:buClr>
                <a:srgbClr val="005295"/>
              </a:buClr>
              <a:buFont typeface="Calibri" pitchFamily="34" charset="0"/>
              <a:buChar char="●"/>
              <a:defRPr/>
            </a:pPr>
            <a:r>
              <a:rPr lang="en-GB" sz="1700" dirty="0" smtClean="0">
                <a:solidFill>
                  <a:schemeClr val="tx1"/>
                </a:solidFill>
                <a:latin typeface="Century Gothic" pitchFamily="34" charset="0"/>
              </a:rPr>
              <a:t>Strengthening </a:t>
            </a:r>
            <a:r>
              <a:rPr lang="en-GB" sz="1700" b="1" dirty="0">
                <a:solidFill>
                  <a:schemeClr val="tx1"/>
                </a:solidFill>
                <a:latin typeface="Century Gothic" pitchFamily="34" charset="0"/>
              </a:rPr>
              <a:t>personalised healthcare </a:t>
            </a:r>
            <a:r>
              <a:rPr lang="en-GB" sz="1700" dirty="0">
                <a:solidFill>
                  <a:schemeClr val="tx1"/>
                </a:solidFill>
                <a:latin typeface="Century Gothic" pitchFamily="34" charset="0"/>
              </a:rPr>
              <a:t>for </a:t>
            </a:r>
            <a:r>
              <a:rPr lang="en-GB" sz="1700" dirty="0" smtClean="0">
                <a:solidFill>
                  <a:schemeClr val="tx1"/>
                </a:solidFill>
                <a:latin typeface="Century Gothic" pitchFamily="34" charset="0"/>
              </a:rPr>
              <a:t>patients</a:t>
            </a:r>
          </a:p>
          <a:p>
            <a:pPr marL="355600" indent="-285750">
              <a:lnSpc>
                <a:spcPct val="110000"/>
              </a:lnSpc>
              <a:spcBef>
                <a:spcPts val="600"/>
              </a:spcBef>
              <a:spcAft>
                <a:spcPts val="600"/>
              </a:spcAft>
              <a:buClr>
                <a:srgbClr val="005295"/>
              </a:buClr>
              <a:buFont typeface="Calibri" pitchFamily="34" charset="0"/>
              <a:buChar char="●"/>
              <a:defRPr/>
            </a:pPr>
            <a:r>
              <a:rPr lang="en-GB" sz="1700" b="1" dirty="0" smtClean="0">
                <a:solidFill>
                  <a:schemeClr val="tx1"/>
                </a:solidFill>
                <a:latin typeface="Century Gothic" pitchFamily="34" charset="0"/>
              </a:rPr>
              <a:t>Empowering</a:t>
            </a:r>
            <a:r>
              <a:rPr lang="en-GB" sz="1700" dirty="0" smtClean="0">
                <a:solidFill>
                  <a:schemeClr val="tx1"/>
                </a:solidFill>
                <a:latin typeface="Century Gothic" pitchFamily="34" charset="0"/>
              </a:rPr>
              <a:t> </a:t>
            </a:r>
            <a:r>
              <a:rPr lang="en-GB" sz="1700" b="1" dirty="0" smtClean="0">
                <a:solidFill>
                  <a:schemeClr val="tx1"/>
                </a:solidFill>
                <a:latin typeface="Century Gothic" pitchFamily="34" charset="0"/>
              </a:rPr>
              <a:t>patients</a:t>
            </a:r>
            <a:r>
              <a:rPr lang="en-GB" sz="1700" dirty="0" smtClean="0">
                <a:solidFill>
                  <a:schemeClr val="tx1"/>
                </a:solidFill>
                <a:latin typeface="Century Gothic" pitchFamily="34" charset="0"/>
              </a:rPr>
              <a:t> and enabling them to be more involved in managing their health</a:t>
            </a:r>
          </a:p>
          <a:p>
            <a:pPr marL="285750" indent="-285750">
              <a:lnSpc>
                <a:spcPct val="110000"/>
              </a:lnSpc>
              <a:spcBef>
                <a:spcPts val="600"/>
              </a:spcBef>
              <a:spcAft>
                <a:spcPts val="600"/>
              </a:spcAft>
              <a:buClr>
                <a:srgbClr val="005295"/>
              </a:buClr>
              <a:buFont typeface="Calibri" pitchFamily="34" charset="0"/>
              <a:buChar char="●"/>
              <a:defRPr/>
            </a:pPr>
            <a:endParaRPr lang="it-IT" sz="1800" dirty="0" smtClean="0">
              <a:solidFill>
                <a:srgbClr val="005295"/>
              </a:solidFill>
              <a:latin typeface="Century Gothic" pitchFamily="34" charset="0"/>
            </a:endParaRPr>
          </a:p>
          <a:p>
            <a:pPr eaLnBrk="1" fontAlgn="auto" hangingPunct="1">
              <a:spcAft>
                <a:spcPts val="0"/>
              </a:spcAft>
              <a:buFont typeface="Arial" pitchFamily="34" charset="0"/>
              <a:buNone/>
              <a:defRPr/>
            </a:pPr>
            <a:endParaRPr lang="nl-BE" sz="2000" dirty="0" smtClean="0">
              <a:solidFill>
                <a:schemeClr val="accent1">
                  <a:lumMod val="50000"/>
                </a:schemeClr>
              </a:solidFill>
              <a:latin typeface="Century Gothic" pitchFamily="34" charset="0"/>
            </a:endParaRPr>
          </a:p>
          <a:p>
            <a:pPr eaLnBrk="1" fontAlgn="auto" hangingPunct="1">
              <a:spcAft>
                <a:spcPts val="0"/>
              </a:spcAft>
              <a:buFont typeface="Arial" pitchFamily="34" charset="0"/>
              <a:buNone/>
              <a:defRPr/>
            </a:pPr>
            <a:endParaRPr lang="en-GB" sz="2000" dirty="0" smtClean="0">
              <a:solidFill>
                <a:schemeClr val="accent1">
                  <a:lumMod val="50000"/>
                </a:schemeClr>
              </a:solidFill>
              <a:latin typeface="Century Gothic" pitchFamily="34" charset="0"/>
            </a:endParaRP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273050" algn="ctr" eaLnBrk="0" hangingPunct="0">
              <a:defRPr/>
            </a:pPr>
            <a:r>
              <a:rPr lang="en-US" sz="3600" b="1" dirty="0">
                <a:solidFill>
                  <a:schemeClr val="tx1">
                    <a:lumMod val="75000"/>
                    <a:lumOff val="25000"/>
                  </a:schemeClr>
                </a:solidFill>
              </a:rPr>
              <a:t>        </a:t>
            </a:r>
            <a:r>
              <a:rPr lang="nl-BE" sz="3600" dirty="0">
                <a:solidFill>
                  <a:schemeClr val="tx1">
                    <a:lumMod val="75000"/>
                    <a:lumOff val="25000"/>
                  </a:schemeClr>
                </a:solidFill>
                <a:latin typeface="Century Gothic" pitchFamily="34" charset="0"/>
              </a:rPr>
              <a:t>eHealth as a Priority</a:t>
            </a:r>
            <a:endParaRPr lang="en-US" sz="3600" dirty="0">
              <a:solidFill>
                <a:schemeClr val="tx1">
                  <a:lumMod val="75000"/>
                  <a:lumOff val="25000"/>
                </a:schemeClr>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256212"/>
          </a:xfrm>
        </p:spPr>
        <p:txBody>
          <a:bodyPr>
            <a:noAutofit/>
          </a:bodyPr>
          <a:lstStyle/>
          <a:p>
            <a:pPr marL="88900" indent="-4763" eaLnBrk="1" hangingPunct="1">
              <a:spcAft>
                <a:spcPts val="400"/>
              </a:spcAft>
            </a:pPr>
            <a:r>
              <a:rPr lang="en-GB" sz="2400" smtClean="0">
                <a:latin typeface="Century Gothic" pitchFamily="34" charset="0"/>
              </a:rPr>
              <a:t>Challenges &amp; barriers to overcome if we are to unfold all this potential: </a:t>
            </a:r>
            <a:endParaRPr lang="en-GB" sz="2000" smtClean="0">
              <a:solidFill>
                <a:schemeClr val="tx1"/>
              </a:solidFill>
              <a:latin typeface="Century Gothic" pitchFamily="34" charset="0"/>
            </a:endParaRP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More </a:t>
            </a:r>
            <a:r>
              <a:rPr lang="en-US" sz="1800" b="1" smtClean="0">
                <a:solidFill>
                  <a:schemeClr val="tx1"/>
                </a:solidFill>
                <a:latin typeface="Century Gothic" pitchFamily="34" charset="0"/>
              </a:rPr>
              <a:t>solid data </a:t>
            </a:r>
            <a:r>
              <a:rPr lang="en-US" sz="1800" smtClean="0">
                <a:solidFill>
                  <a:schemeClr val="tx1"/>
                </a:solidFill>
                <a:latin typeface="Century Gothic" pitchFamily="34" charset="0"/>
              </a:rPr>
              <a:t>to produce </a:t>
            </a:r>
            <a:r>
              <a:rPr lang="en-US" sz="1800" b="1" smtClean="0">
                <a:solidFill>
                  <a:schemeClr val="tx1"/>
                </a:solidFill>
                <a:latin typeface="Century Gothic" pitchFamily="34" charset="0"/>
              </a:rPr>
              <a:t>sound evidence of real benefits </a:t>
            </a:r>
            <a:r>
              <a:rPr lang="en-US" sz="1800" smtClean="0">
                <a:solidFill>
                  <a:schemeClr val="tx1"/>
                </a:solidFill>
                <a:latin typeface="Century Gothic" pitchFamily="34" charset="0"/>
              </a:rPr>
              <a:t>(esp in telemedicine, thousand of small pilots but poor evidence of benefits &amp; comparability of results) </a:t>
            </a: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Bringing about more </a:t>
            </a:r>
            <a:r>
              <a:rPr lang="en-US" sz="1800" b="1" smtClean="0">
                <a:solidFill>
                  <a:schemeClr val="tx1"/>
                </a:solidFill>
                <a:latin typeface="Century Gothic" pitchFamily="34" charset="0"/>
              </a:rPr>
              <a:t>legal clarity </a:t>
            </a:r>
            <a:r>
              <a:rPr lang="en-US" sz="1800" smtClean="0">
                <a:solidFill>
                  <a:schemeClr val="tx1"/>
                </a:solidFill>
                <a:latin typeface="Century Gothic" pitchFamily="34" charset="0"/>
              </a:rPr>
              <a:t>&amp; addressing </a:t>
            </a:r>
            <a:r>
              <a:rPr lang="en-US" sz="1800" b="1" smtClean="0">
                <a:solidFill>
                  <a:schemeClr val="tx1"/>
                </a:solidFill>
                <a:latin typeface="Century Gothic" pitchFamily="34" charset="0"/>
              </a:rPr>
              <a:t>ethical issues </a:t>
            </a:r>
            <a:r>
              <a:rPr lang="en-US" sz="1800" smtClean="0">
                <a:solidFill>
                  <a:schemeClr val="tx1"/>
                </a:solidFill>
                <a:latin typeface="Century Gothic" pitchFamily="34" charset="0"/>
              </a:rPr>
              <a:t>at EU and national level (liability, reimbursement, confidentiality, etc.)  </a:t>
            </a: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Overcoming </a:t>
            </a:r>
            <a:r>
              <a:rPr lang="en-US" sz="1800" b="1" smtClean="0">
                <a:solidFill>
                  <a:schemeClr val="tx1"/>
                </a:solidFill>
                <a:latin typeface="Century Gothic" pitchFamily="34" charset="0"/>
              </a:rPr>
              <a:t>organisational issues </a:t>
            </a:r>
            <a:r>
              <a:rPr lang="en-US" sz="1800" smtClean="0">
                <a:solidFill>
                  <a:schemeClr val="tx1"/>
                </a:solidFill>
                <a:latin typeface="Century Gothic" pitchFamily="34" charset="0"/>
              </a:rPr>
              <a:t>and “</a:t>
            </a:r>
            <a:r>
              <a:rPr lang="en-US" sz="1800" b="1" smtClean="0">
                <a:solidFill>
                  <a:schemeClr val="tx1"/>
                </a:solidFill>
                <a:latin typeface="Century Gothic" pitchFamily="34" charset="0"/>
              </a:rPr>
              <a:t>resistance to change</a:t>
            </a:r>
            <a:r>
              <a:rPr lang="en-US" sz="1800" smtClean="0">
                <a:solidFill>
                  <a:schemeClr val="tx1"/>
                </a:solidFill>
                <a:latin typeface="Century Gothic" pitchFamily="34" charset="0"/>
              </a:rPr>
              <a:t>” </a:t>
            </a: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Resolving </a:t>
            </a:r>
            <a:r>
              <a:rPr lang="en-US" sz="1800" b="1" smtClean="0">
                <a:solidFill>
                  <a:schemeClr val="tx1"/>
                </a:solidFill>
                <a:latin typeface="Century Gothic" pitchFamily="34" charset="0"/>
              </a:rPr>
              <a:t>technical issues </a:t>
            </a:r>
            <a:r>
              <a:rPr lang="en-US" sz="1800" smtClean="0">
                <a:solidFill>
                  <a:schemeClr val="tx1"/>
                </a:solidFill>
                <a:latin typeface="Century Gothic" pitchFamily="34" charset="0"/>
              </a:rPr>
              <a:t>(technology is not a problem in itself but interoperabililty is) – </a:t>
            </a:r>
            <a:r>
              <a:rPr lang="en-US" sz="1800" b="1" smtClean="0">
                <a:solidFill>
                  <a:schemeClr val="tx1"/>
                </a:solidFill>
                <a:latin typeface="Century Gothic" pitchFamily="34" charset="0"/>
              </a:rPr>
              <a:t>eHealth in need of mHealth</a:t>
            </a: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Developing </a:t>
            </a:r>
            <a:r>
              <a:rPr lang="en-US" sz="1800" b="1" smtClean="0">
                <a:solidFill>
                  <a:schemeClr val="tx1"/>
                </a:solidFill>
                <a:latin typeface="Century Gothic" pitchFamily="34" charset="0"/>
              </a:rPr>
              <a:t>strategies</a:t>
            </a:r>
            <a:r>
              <a:rPr lang="en-US" sz="1800" smtClean="0">
                <a:solidFill>
                  <a:schemeClr val="tx1"/>
                </a:solidFill>
                <a:latin typeface="Century Gothic" pitchFamily="34" charset="0"/>
              </a:rPr>
              <a:t> at European, national and regional level </a:t>
            </a:r>
          </a:p>
          <a:p>
            <a:pPr marL="88900" indent="-4763">
              <a:lnSpc>
                <a:spcPct val="120000"/>
              </a:lnSpc>
              <a:spcBef>
                <a:spcPts val="500"/>
              </a:spcBef>
              <a:spcAft>
                <a:spcPts val="500"/>
              </a:spcAft>
              <a:buClr>
                <a:srgbClr val="005295"/>
              </a:buClr>
              <a:buFont typeface="Calibri" pitchFamily="34" charset="0"/>
              <a:buChar char="●"/>
            </a:pPr>
            <a:r>
              <a:rPr lang="en-US" sz="1800" smtClean="0">
                <a:solidFill>
                  <a:schemeClr val="tx1"/>
                </a:solidFill>
                <a:latin typeface="Century Gothic" pitchFamily="34" charset="0"/>
              </a:rPr>
              <a:t>Overcoming </a:t>
            </a:r>
            <a:r>
              <a:rPr lang="en-US" sz="1800" b="1" smtClean="0">
                <a:solidFill>
                  <a:schemeClr val="tx1"/>
                </a:solidFill>
                <a:latin typeface="Century Gothic" pitchFamily="34" charset="0"/>
              </a:rPr>
              <a:t>market fragmentation</a:t>
            </a:r>
          </a:p>
          <a:p>
            <a:pPr marL="88900" indent="-4763">
              <a:lnSpc>
                <a:spcPct val="120000"/>
              </a:lnSpc>
              <a:spcBef>
                <a:spcPts val="500"/>
              </a:spcBef>
              <a:spcAft>
                <a:spcPts val="500"/>
              </a:spcAft>
              <a:buClr>
                <a:srgbClr val="005295"/>
              </a:buClr>
              <a:buFont typeface="Calibri" pitchFamily="34" charset="0"/>
              <a:buChar char="●"/>
            </a:pPr>
            <a:r>
              <a:rPr lang="en-US" sz="1800" smtClean="0">
                <a:solidFill>
                  <a:srgbClr val="FF0000"/>
                </a:solidFill>
                <a:latin typeface="Century Gothic" pitchFamily="34" charset="0"/>
              </a:rPr>
              <a:t>Strengthening </a:t>
            </a:r>
            <a:r>
              <a:rPr lang="en-US" sz="1800" b="1" smtClean="0">
                <a:solidFill>
                  <a:srgbClr val="FF0000"/>
                </a:solidFill>
                <a:latin typeface="Century Gothic" pitchFamily="34" charset="0"/>
              </a:rPr>
              <a:t>user acceptance </a:t>
            </a:r>
            <a:r>
              <a:rPr lang="en-US" sz="1800" smtClean="0">
                <a:solidFill>
                  <a:srgbClr val="FF0000"/>
                </a:solidFill>
                <a:latin typeface="Century Gothic" pitchFamily="34" charset="0"/>
              </a:rPr>
              <a:t>(mainly, but not exclusively patients and health professionals)</a:t>
            </a:r>
            <a:endParaRPr lang="it-IT" sz="1800" smtClean="0">
              <a:solidFill>
                <a:srgbClr val="FF0000"/>
              </a:solidFill>
              <a:latin typeface="Century Gothic" pitchFamily="34" charset="0"/>
            </a:endParaRPr>
          </a:p>
          <a:p>
            <a:pPr marL="88900" indent="-4763" eaLnBrk="1" hangingPunct="1"/>
            <a:endParaRPr lang="nl-BE" sz="2000" smtClean="0">
              <a:solidFill>
                <a:srgbClr val="254061"/>
              </a:solidFill>
              <a:latin typeface="Century Gothic" pitchFamily="34" charset="0"/>
            </a:endParaRPr>
          </a:p>
          <a:p>
            <a:pPr marL="88900" indent="-4763" eaLnBrk="1" hangingPunct="1"/>
            <a:endParaRPr lang="en-GB" sz="2000" smtClean="0">
              <a:solidFill>
                <a:srgbClr val="254061"/>
              </a:solidFill>
              <a:latin typeface="Century Gothic" pitchFamily="34" charset="0"/>
            </a:endParaRP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273050" algn="ctr" eaLnBrk="0" hangingPunct="0">
              <a:defRPr/>
            </a:pPr>
            <a:r>
              <a:rPr lang="en-US" sz="3600" b="1" dirty="0">
                <a:solidFill>
                  <a:schemeClr val="tx1">
                    <a:lumMod val="75000"/>
                    <a:lumOff val="25000"/>
                  </a:schemeClr>
                </a:solidFill>
              </a:rPr>
              <a:t>        </a:t>
            </a:r>
            <a:r>
              <a:rPr lang="nl-BE" sz="3600" dirty="0">
                <a:solidFill>
                  <a:schemeClr val="tx1">
                    <a:lumMod val="75000"/>
                    <a:lumOff val="25000"/>
                  </a:schemeClr>
                </a:solidFill>
                <a:latin typeface="Century Gothic" pitchFamily="34" charset="0"/>
              </a:rPr>
              <a:t>eHealth as a Priority</a:t>
            </a:r>
            <a:endParaRPr lang="en-US" sz="3600" dirty="0">
              <a:solidFill>
                <a:schemeClr val="tx1">
                  <a:lumMod val="75000"/>
                  <a:lumOff val="25000"/>
                </a:schemeClr>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256212"/>
          </a:xfrm>
        </p:spPr>
        <p:txBody>
          <a:bodyPr rtlCol="0">
            <a:noAutofit/>
          </a:bodyPr>
          <a:lstStyle/>
          <a:p>
            <a:pPr marL="273050" algn="ctr" defTabSz="712788">
              <a:lnSpc>
                <a:spcPct val="120000"/>
              </a:lnSpc>
              <a:spcBef>
                <a:spcPts val="600"/>
              </a:spcBef>
              <a:spcAft>
                <a:spcPts val="600"/>
              </a:spcAft>
              <a:buClr>
                <a:srgbClr val="005295"/>
              </a:buClr>
              <a:buFont typeface="Arial" pitchFamily="34" charset="0"/>
              <a:buNone/>
              <a:defRPr/>
            </a:pPr>
            <a:r>
              <a:rPr lang="en-US" sz="2800" b="1" dirty="0" smtClean="0">
                <a:latin typeface="Century Gothic" pitchFamily="34" charset="0"/>
              </a:rPr>
              <a:t>Focus on patient acceptance</a:t>
            </a:r>
          </a:p>
          <a:p>
            <a:pPr marL="273050" defTabSz="712788">
              <a:spcBef>
                <a:spcPts val="600"/>
              </a:spcBef>
              <a:spcAft>
                <a:spcPts val="600"/>
              </a:spcAft>
              <a:buClr>
                <a:srgbClr val="005295"/>
              </a:buClr>
              <a:buFont typeface="Arial" pitchFamily="34" charset="0"/>
              <a:buNone/>
              <a:defRPr/>
            </a:pPr>
            <a:r>
              <a:rPr lang="en-US" sz="2000" b="1" dirty="0" smtClean="0">
                <a:latin typeface="Century Gothic" pitchFamily="34" charset="0"/>
              </a:rPr>
              <a:t>Patient acceptance </a:t>
            </a:r>
            <a:r>
              <a:rPr lang="en-US" sz="2000" dirty="0" smtClean="0">
                <a:latin typeface="Century Gothic" pitchFamily="34" charset="0"/>
              </a:rPr>
              <a:t>is too often </a:t>
            </a:r>
            <a:r>
              <a:rPr lang="en-US" sz="2000" b="1" dirty="0" smtClean="0">
                <a:latin typeface="Century Gothic" pitchFamily="34" charset="0"/>
              </a:rPr>
              <a:t>disregarded</a:t>
            </a:r>
            <a:r>
              <a:rPr lang="en-US" sz="2000" dirty="0" smtClean="0">
                <a:latin typeface="Century Gothic" pitchFamily="34" charset="0"/>
              </a:rPr>
              <a:t> or </a:t>
            </a:r>
            <a:r>
              <a:rPr lang="en-US" sz="2000" b="1" dirty="0" smtClean="0">
                <a:latin typeface="Century Gothic" pitchFamily="34" charset="0"/>
              </a:rPr>
              <a:t>not considered as one of the main driving forces </a:t>
            </a:r>
            <a:r>
              <a:rPr lang="en-US" sz="2000" dirty="0" smtClean="0">
                <a:latin typeface="Century Gothic" pitchFamily="34" charset="0"/>
              </a:rPr>
              <a:t>behind eHealth development while it currently represents one of the key barriers</a:t>
            </a:r>
          </a:p>
          <a:p>
            <a:pPr marL="273050" defTabSz="712788">
              <a:spcBef>
                <a:spcPts val="600"/>
              </a:spcBef>
              <a:spcAft>
                <a:spcPts val="600"/>
              </a:spcAft>
              <a:buClr>
                <a:srgbClr val="005295"/>
              </a:buClr>
              <a:buFont typeface="Arial" pitchFamily="34" charset="0"/>
              <a:buNone/>
              <a:defRPr/>
            </a:pPr>
            <a:r>
              <a:rPr lang="en-US" sz="2000" dirty="0" smtClean="0">
                <a:latin typeface="Century Gothic" pitchFamily="34" charset="0"/>
              </a:rPr>
              <a:t>We need to investigate </a:t>
            </a:r>
            <a:r>
              <a:rPr lang="en-US" sz="2000" b="1" u="sng" dirty="0" smtClean="0">
                <a:latin typeface="Century Gothic" pitchFamily="34" charset="0"/>
              </a:rPr>
              <a:t>what is behind user acceptance</a:t>
            </a:r>
            <a:r>
              <a:rPr lang="en-US" sz="2000" dirty="0" smtClean="0">
                <a:latin typeface="Century Gothic" pitchFamily="34" charset="0"/>
              </a:rPr>
              <a:t>:</a:t>
            </a:r>
          </a:p>
          <a:p>
            <a:pPr marL="558800" indent="-285750" defTabSz="712788">
              <a:spcBef>
                <a:spcPts val="600"/>
              </a:spcBef>
              <a:spcAft>
                <a:spcPts val="600"/>
              </a:spcAft>
              <a:buClr>
                <a:srgbClr val="005295"/>
              </a:buClr>
              <a:buFont typeface="Calibri" pitchFamily="34" charset="0"/>
              <a:buChar char="●"/>
              <a:defRPr/>
            </a:pPr>
            <a:r>
              <a:rPr lang="en-US" sz="2000" dirty="0" smtClean="0">
                <a:solidFill>
                  <a:schemeClr val="tx1"/>
                </a:solidFill>
                <a:latin typeface="Century Gothic" pitchFamily="34" charset="0"/>
              </a:rPr>
              <a:t>Enhancing the </a:t>
            </a:r>
            <a:r>
              <a:rPr lang="en-US" sz="2000" b="1" dirty="0" smtClean="0">
                <a:solidFill>
                  <a:schemeClr val="tx1"/>
                </a:solidFill>
                <a:latin typeface="Century Gothic" pitchFamily="34" charset="0"/>
              </a:rPr>
              <a:t>understanding of factors determining patient acceptance </a:t>
            </a:r>
            <a:endParaRPr lang="fr-BE" sz="2000" b="1" dirty="0" smtClean="0">
              <a:solidFill>
                <a:schemeClr val="tx1"/>
              </a:solidFill>
              <a:latin typeface="Century Gothic" pitchFamily="34" charset="0"/>
            </a:endParaRPr>
          </a:p>
          <a:p>
            <a:pPr marL="558800" indent="-285750" defTabSz="712788">
              <a:spcBef>
                <a:spcPts val="600"/>
              </a:spcBef>
              <a:spcAft>
                <a:spcPts val="600"/>
              </a:spcAft>
              <a:buClr>
                <a:srgbClr val="005295"/>
              </a:buClr>
              <a:buFont typeface="Calibri" pitchFamily="34" charset="0"/>
              <a:buChar char="●"/>
              <a:defRPr/>
            </a:pPr>
            <a:r>
              <a:rPr lang="fr-BE" sz="2000" dirty="0" err="1" smtClean="0">
                <a:solidFill>
                  <a:schemeClr val="tx1"/>
                </a:solidFill>
                <a:latin typeface="Century Gothic" pitchFamily="34" charset="0"/>
              </a:rPr>
              <a:t>Research</a:t>
            </a:r>
            <a:r>
              <a:rPr lang="fr-BE" sz="2000" dirty="0" smtClean="0">
                <a:solidFill>
                  <a:schemeClr val="tx1"/>
                </a:solidFill>
                <a:latin typeface="Century Gothic" pitchFamily="34" charset="0"/>
              </a:rPr>
              <a:t> </a:t>
            </a:r>
            <a:r>
              <a:rPr lang="fr-BE" sz="2000" dirty="0" err="1" smtClean="0">
                <a:solidFill>
                  <a:schemeClr val="tx1"/>
                </a:solidFill>
                <a:latin typeface="Century Gothic" pitchFamily="34" charset="0"/>
              </a:rPr>
              <a:t>demonstrated</a:t>
            </a:r>
            <a:r>
              <a:rPr lang="fr-BE" sz="2000" dirty="0" smtClean="0">
                <a:solidFill>
                  <a:schemeClr val="tx1"/>
                </a:solidFill>
                <a:latin typeface="Century Gothic" pitchFamily="34" charset="0"/>
              </a:rPr>
              <a:t> </a:t>
            </a:r>
            <a:r>
              <a:rPr lang="fr-BE" sz="2000" dirty="0" err="1" smtClean="0">
                <a:solidFill>
                  <a:schemeClr val="tx1"/>
                </a:solidFill>
                <a:latin typeface="Century Gothic" pitchFamily="34" charset="0"/>
              </a:rPr>
              <a:t>that</a:t>
            </a:r>
            <a:r>
              <a:rPr lang="fr-BE" sz="2000" dirty="0" smtClean="0">
                <a:solidFill>
                  <a:schemeClr val="tx1"/>
                </a:solidFill>
                <a:latin typeface="Century Gothic" pitchFamily="34" charset="0"/>
              </a:rPr>
              <a:t> </a:t>
            </a:r>
            <a:r>
              <a:rPr lang="fr-BE" sz="2000" b="1" dirty="0" smtClean="0">
                <a:solidFill>
                  <a:schemeClr val="tx1"/>
                </a:solidFill>
                <a:latin typeface="Century Gothic" pitchFamily="34" charset="0"/>
              </a:rPr>
              <a:t>patient </a:t>
            </a:r>
            <a:r>
              <a:rPr lang="fr-BE" sz="2000" b="1" dirty="0" err="1" smtClean="0">
                <a:solidFill>
                  <a:schemeClr val="tx1"/>
                </a:solidFill>
                <a:latin typeface="Century Gothic" pitchFamily="34" charset="0"/>
              </a:rPr>
              <a:t>involvement</a:t>
            </a:r>
            <a:r>
              <a:rPr lang="fr-BE" sz="2000" b="1" dirty="0" smtClean="0">
                <a:solidFill>
                  <a:schemeClr val="tx1"/>
                </a:solidFill>
                <a:latin typeface="Century Gothic" pitchFamily="34" charset="0"/>
              </a:rPr>
              <a:t> </a:t>
            </a:r>
            <a:r>
              <a:rPr lang="fr-BE" sz="2000" b="1" dirty="0" err="1" smtClean="0">
                <a:solidFill>
                  <a:schemeClr val="tx1"/>
                </a:solidFill>
                <a:latin typeface="Century Gothic" pitchFamily="34" charset="0"/>
              </a:rPr>
              <a:t>is</a:t>
            </a:r>
            <a:r>
              <a:rPr lang="fr-BE" sz="2000" b="1" dirty="0" smtClean="0">
                <a:solidFill>
                  <a:schemeClr val="tx1"/>
                </a:solidFill>
                <a:latin typeface="Century Gothic" pitchFamily="34" charset="0"/>
              </a:rPr>
              <a:t> key </a:t>
            </a:r>
            <a:r>
              <a:rPr lang="fr-BE" sz="2000" b="1" dirty="0" err="1" smtClean="0">
                <a:solidFill>
                  <a:schemeClr val="tx1"/>
                </a:solidFill>
                <a:latin typeface="Century Gothic" pitchFamily="34" charset="0"/>
              </a:rPr>
              <a:t>while</a:t>
            </a:r>
            <a:r>
              <a:rPr lang="fr-BE" sz="2000" b="1" dirty="0" smtClean="0">
                <a:solidFill>
                  <a:schemeClr val="tx1"/>
                </a:solidFill>
                <a:latin typeface="Century Gothic" pitchFamily="34" charset="0"/>
              </a:rPr>
              <a:t> in eHealth </a:t>
            </a:r>
            <a:r>
              <a:rPr lang="fr-BE" sz="2000" b="1" dirty="0" err="1" smtClean="0">
                <a:solidFill>
                  <a:schemeClr val="tx1"/>
                </a:solidFill>
                <a:latin typeface="Century Gothic" pitchFamily="34" charset="0"/>
              </a:rPr>
              <a:t>it</a:t>
            </a:r>
            <a:r>
              <a:rPr lang="fr-BE" sz="2000" b="1" dirty="0" smtClean="0">
                <a:solidFill>
                  <a:schemeClr val="tx1"/>
                </a:solidFill>
                <a:latin typeface="Century Gothic" pitchFamily="34" charset="0"/>
              </a:rPr>
              <a:t> has been </a:t>
            </a:r>
            <a:r>
              <a:rPr lang="fr-BE" sz="2000" b="1" dirty="0" err="1" smtClean="0">
                <a:solidFill>
                  <a:schemeClr val="tx1"/>
                </a:solidFill>
                <a:latin typeface="Century Gothic" pitchFamily="34" charset="0"/>
              </a:rPr>
              <a:t>so</a:t>
            </a:r>
            <a:r>
              <a:rPr lang="fr-BE" sz="2000" b="1" dirty="0" smtClean="0">
                <a:solidFill>
                  <a:schemeClr val="tx1"/>
                </a:solidFill>
                <a:latin typeface="Century Gothic" pitchFamily="34" charset="0"/>
              </a:rPr>
              <a:t> far </a:t>
            </a:r>
            <a:r>
              <a:rPr lang="fr-BE" sz="2000" b="1" dirty="0" err="1" smtClean="0">
                <a:solidFill>
                  <a:schemeClr val="tx1"/>
                </a:solidFill>
                <a:latin typeface="Century Gothic" pitchFamily="34" charset="0"/>
              </a:rPr>
              <a:t>very</a:t>
            </a:r>
            <a:r>
              <a:rPr lang="fr-BE" sz="2000" b="1" dirty="0" smtClean="0">
                <a:solidFill>
                  <a:schemeClr val="tx1"/>
                </a:solidFill>
                <a:latin typeface="Century Gothic" pitchFamily="34" charset="0"/>
              </a:rPr>
              <a:t> </a:t>
            </a:r>
            <a:r>
              <a:rPr lang="fr-BE" sz="2000" b="1" dirty="0" err="1" smtClean="0">
                <a:solidFill>
                  <a:schemeClr val="tx1"/>
                </a:solidFill>
                <a:latin typeface="Century Gothic" pitchFamily="34" charset="0"/>
              </a:rPr>
              <a:t>limited</a:t>
            </a:r>
            <a:r>
              <a:rPr lang="fr-BE" sz="2000" dirty="0" smtClean="0">
                <a:solidFill>
                  <a:schemeClr val="tx1"/>
                </a:solidFill>
                <a:latin typeface="Century Gothic" pitchFamily="34" charset="0"/>
              </a:rPr>
              <a:t>:</a:t>
            </a:r>
          </a:p>
          <a:p>
            <a:pPr marL="903288" lvl="1" indent="-368300" defTabSz="712788">
              <a:spcBef>
                <a:spcPts val="600"/>
              </a:spcBef>
              <a:spcAft>
                <a:spcPts val="600"/>
              </a:spcAft>
              <a:defRPr/>
            </a:pPr>
            <a:r>
              <a:rPr lang="fr-BE" sz="1800" dirty="0" err="1" smtClean="0">
                <a:solidFill>
                  <a:schemeClr val="tx1"/>
                </a:solidFill>
                <a:latin typeface="Century Gothic" pitchFamily="34" charset="0"/>
              </a:rPr>
              <a:t>too</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late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when</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processes</a:t>
            </a:r>
            <a:r>
              <a:rPr lang="fr-BE" sz="1800" dirty="0" smtClean="0">
                <a:solidFill>
                  <a:schemeClr val="tx1"/>
                </a:solidFill>
                <a:latin typeface="Century Gothic" pitchFamily="34" charset="0"/>
              </a:rPr>
              <a:t> and services have been </a:t>
            </a:r>
            <a:r>
              <a:rPr lang="fr-BE" sz="1800" dirty="0" err="1" smtClean="0">
                <a:solidFill>
                  <a:schemeClr val="tx1"/>
                </a:solidFill>
                <a:latin typeface="Century Gothic" pitchFamily="34" charset="0"/>
              </a:rPr>
              <a:t>already</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developed</a:t>
            </a:r>
            <a:endParaRPr lang="fr-BE" sz="1800" dirty="0" smtClean="0">
              <a:solidFill>
                <a:schemeClr val="tx1"/>
              </a:solidFill>
              <a:latin typeface="Century Gothic" pitchFamily="34" charset="0"/>
            </a:endParaRPr>
          </a:p>
          <a:p>
            <a:pPr marL="903288" lvl="1" indent="-368300" defTabSz="712788">
              <a:spcBef>
                <a:spcPts val="600"/>
              </a:spcBef>
              <a:spcAft>
                <a:spcPts val="600"/>
              </a:spcAft>
              <a:defRPr/>
            </a:pPr>
            <a:r>
              <a:rPr lang="en-GB" sz="1800" dirty="0" smtClean="0">
                <a:solidFill>
                  <a:schemeClr val="tx1"/>
                </a:solidFill>
                <a:latin typeface="Century Gothic" pitchFamily="34" charset="0"/>
              </a:rPr>
              <a:t>attempt </a:t>
            </a:r>
            <a:r>
              <a:rPr lang="en-GB" sz="1800" dirty="0">
                <a:solidFill>
                  <a:schemeClr val="tx1"/>
                </a:solidFill>
                <a:latin typeface="Century Gothic" pitchFamily="34" charset="0"/>
              </a:rPr>
              <a:t>to “convince” patients rather than engage with them to understand their attitudes, </a:t>
            </a:r>
            <a:r>
              <a:rPr lang="en-GB" sz="1800" dirty="0" smtClean="0">
                <a:solidFill>
                  <a:schemeClr val="tx1"/>
                </a:solidFill>
                <a:latin typeface="Century Gothic" pitchFamily="34" charset="0"/>
              </a:rPr>
              <a:t>requirements &amp; </a:t>
            </a:r>
            <a:r>
              <a:rPr lang="en-GB" sz="1800" dirty="0">
                <a:solidFill>
                  <a:schemeClr val="tx1"/>
                </a:solidFill>
                <a:latin typeface="Century Gothic" pitchFamily="34" charset="0"/>
              </a:rPr>
              <a:t>constraints </a:t>
            </a:r>
            <a:r>
              <a:rPr lang="en-GB" sz="1800" dirty="0" smtClean="0">
                <a:solidFill>
                  <a:schemeClr val="tx1"/>
                </a:solidFill>
                <a:latin typeface="Century Gothic" pitchFamily="34" charset="0"/>
              </a:rPr>
              <a:t>and </a:t>
            </a:r>
            <a:r>
              <a:rPr lang="en-GB" sz="1800" dirty="0">
                <a:solidFill>
                  <a:schemeClr val="tx1"/>
                </a:solidFill>
                <a:latin typeface="Century Gothic" pitchFamily="34" charset="0"/>
              </a:rPr>
              <a:t>design </a:t>
            </a:r>
            <a:r>
              <a:rPr lang="en-GB" sz="1800" dirty="0" smtClean="0">
                <a:solidFill>
                  <a:schemeClr val="tx1"/>
                </a:solidFill>
                <a:latin typeface="Century Gothic" pitchFamily="34" charset="0"/>
              </a:rPr>
              <a:t>services </a:t>
            </a:r>
            <a:r>
              <a:rPr lang="en-GB" sz="1800" dirty="0">
                <a:solidFill>
                  <a:schemeClr val="tx1"/>
                </a:solidFill>
                <a:latin typeface="Century Gothic" pitchFamily="34" charset="0"/>
              </a:rPr>
              <a:t>which fulfil their expectations to the largest extent possible.</a:t>
            </a:r>
            <a:endParaRPr lang="fr-BE" sz="1800" dirty="0">
              <a:solidFill>
                <a:schemeClr val="tx1"/>
              </a:solidFill>
              <a:latin typeface="Century Gothic" pitchFamily="34" charset="0"/>
            </a:endParaRPr>
          </a:p>
          <a:p>
            <a:pPr marL="558800" indent="-285750" defTabSz="712788">
              <a:lnSpc>
                <a:spcPct val="120000"/>
              </a:lnSpc>
              <a:spcBef>
                <a:spcPts val="600"/>
              </a:spcBef>
              <a:spcAft>
                <a:spcPts val="600"/>
              </a:spcAft>
              <a:buClr>
                <a:srgbClr val="005295"/>
              </a:buClr>
              <a:buFont typeface="Calibri" pitchFamily="34" charset="0"/>
              <a:buChar char="●"/>
              <a:defRPr/>
            </a:pPr>
            <a:endParaRPr lang="fr-BE" sz="1700" dirty="0">
              <a:solidFill>
                <a:srgbClr val="005295"/>
              </a:solidFill>
              <a:latin typeface="Century Gothic" pitchFamily="34" charset="0"/>
            </a:endParaRPr>
          </a:p>
          <a:p>
            <a:pPr marL="355600" indent="-285750">
              <a:lnSpc>
                <a:spcPct val="110000"/>
              </a:lnSpc>
              <a:spcBef>
                <a:spcPts val="600"/>
              </a:spcBef>
              <a:spcAft>
                <a:spcPts val="600"/>
              </a:spcAft>
              <a:buClr>
                <a:srgbClr val="005295"/>
              </a:buClr>
              <a:buFont typeface="Calibri" pitchFamily="34" charset="0"/>
              <a:buChar char="●"/>
              <a:defRPr/>
            </a:pPr>
            <a:endParaRPr lang="en-US" sz="1700" dirty="0" smtClean="0">
              <a:solidFill>
                <a:srgbClr val="005295"/>
              </a:solidFill>
              <a:latin typeface="Century Gothic" pitchFamily="34" charset="0"/>
            </a:endParaRPr>
          </a:p>
          <a:p>
            <a:pPr marL="285750" indent="-285750">
              <a:lnSpc>
                <a:spcPct val="110000"/>
              </a:lnSpc>
              <a:spcBef>
                <a:spcPts val="600"/>
              </a:spcBef>
              <a:spcAft>
                <a:spcPts val="600"/>
              </a:spcAft>
              <a:buClr>
                <a:srgbClr val="005295"/>
              </a:buClr>
              <a:buFont typeface="Calibri" pitchFamily="34" charset="0"/>
              <a:buChar char="●"/>
              <a:defRPr/>
            </a:pPr>
            <a:endParaRPr lang="it-IT" sz="1800" dirty="0" smtClean="0">
              <a:solidFill>
                <a:srgbClr val="005295"/>
              </a:solidFill>
              <a:latin typeface="Century Gothic" pitchFamily="34" charset="0"/>
            </a:endParaRPr>
          </a:p>
          <a:p>
            <a:pPr eaLnBrk="1" fontAlgn="auto" hangingPunct="1">
              <a:spcAft>
                <a:spcPts val="0"/>
              </a:spcAft>
              <a:buFont typeface="Arial" pitchFamily="34" charset="0"/>
              <a:buNone/>
              <a:defRPr/>
            </a:pPr>
            <a:endParaRPr lang="nl-BE" sz="2000" dirty="0" smtClean="0">
              <a:solidFill>
                <a:schemeClr val="accent1">
                  <a:lumMod val="50000"/>
                </a:schemeClr>
              </a:solidFill>
              <a:latin typeface="Century Gothic" pitchFamily="34" charset="0"/>
            </a:endParaRPr>
          </a:p>
          <a:p>
            <a:pPr eaLnBrk="1" fontAlgn="auto" hangingPunct="1">
              <a:spcAft>
                <a:spcPts val="0"/>
              </a:spcAft>
              <a:buFont typeface="Arial" pitchFamily="34" charset="0"/>
              <a:buNone/>
              <a:defRPr/>
            </a:pPr>
            <a:endParaRPr lang="en-GB" sz="2000" dirty="0" smtClean="0">
              <a:solidFill>
                <a:schemeClr val="accent1">
                  <a:lumMod val="50000"/>
                </a:schemeClr>
              </a:solidFill>
              <a:latin typeface="Century Gothic" pitchFamily="34" charset="0"/>
            </a:endParaRP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273050" algn="ctr" eaLnBrk="0" hangingPunct="0">
              <a:defRPr/>
            </a:pPr>
            <a:r>
              <a:rPr lang="en-US" sz="3600" b="1" dirty="0">
                <a:solidFill>
                  <a:schemeClr val="tx1">
                    <a:lumMod val="75000"/>
                    <a:lumOff val="25000"/>
                  </a:schemeClr>
                </a:solidFill>
              </a:rPr>
              <a:t>        </a:t>
            </a:r>
            <a:r>
              <a:rPr lang="nl-BE" sz="3600" dirty="0">
                <a:solidFill>
                  <a:schemeClr val="tx1">
                    <a:lumMod val="75000"/>
                    <a:lumOff val="25000"/>
                  </a:schemeClr>
                </a:solidFill>
                <a:latin typeface="Century Gothic" pitchFamily="34" charset="0"/>
              </a:rPr>
              <a:t>eHealth as a Priority</a:t>
            </a:r>
            <a:endParaRPr lang="en-US" sz="3600" dirty="0">
              <a:solidFill>
                <a:schemeClr val="tx1">
                  <a:lumMod val="75000"/>
                  <a:lumOff val="25000"/>
                </a:schemeClr>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256212"/>
          </a:xfrm>
        </p:spPr>
        <p:txBody>
          <a:bodyPr rtlCol="0">
            <a:noAutofit/>
          </a:bodyPr>
          <a:lstStyle/>
          <a:p>
            <a:pPr marL="273050" algn="ctr" defTabSz="712788">
              <a:lnSpc>
                <a:spcPct val="120000"/>
              </a:lnSpc>
              <a:spcBef>
                <a:spcPts val="600"/>
              </a:spcBef>
              <a:spcAft>
                <a:spcPts val="600"/>
              </a:spcAft>
              <a:buClr>
                <a:srgbClr val="005295"/>
              </a:buClr>
              <a:buFont typeface="Arial" pitchFamily="34" charset="0"/>
              <a:buNone/>
              <a:defRPr/>
            </a:pPr>
            <a:r>
              <a:rPr lang="en-US" sz="2800" b="1" dirty="0" smtClean="0"/>
              <a:t>Focus on patient acceptance</a:t>
            </a:r>
            <a:endParaRPr lang="en-US" sz="2800" dirty="0" smtClean="0"/>
          </a:p>
          <a:p>
            <a:pPr marL="558800" indent="-285750" defTabSz="712788">
              <a:spcBef>
                <a:spcPts val="800"/>
              </a:spcBef>
              <a:spcAft>
                <a:spcPts val="800"/>
              </a:spcAft>
              <a:buClr>
                <a:srgbClr val="005295"/>
              </a:buClr>
              <a:buFont typeface="Calibri" pitchFamily="34" charset="0"/>
              <a:buChar char="●"/>
              <a:defRPr/>
            </a:pPr>
            <a:r>
              <a:rPr lang="fr-BE" sz="1800" b="1" dirty="0" err="1">
                <a:solidFill>
                  <a:schemeClr val="tx1"/>
                </a:solidFill>
                <a:latin typeface="Century Gothic" pitchFamily="34" charset="0"/>
              </a:rPr>
              <a:t>Going</a:t>
            </a:r>
            <a:r>
              <a:rPr lang="fr-BE" sz="1800" b="1" dirty="0">
                <a:solidFill>
                  <a:schemeClr val="tx1"/>
                </a:solidFill>
                <a:latin typeface="Century Gothic" pitchFamily="34" charset="0"/>
              </a:rPr>
              <a:t> </a:t>
            </a:r>
            <a:r>
              <a:rPr lang="fr-BE" sz="1800" b="1" dirty="0" err="1">
                <a:solidFill>
                  <a:schemeClr val="tx1"/>
                </a:solidFill>
                <a:latin typeface="Century Gothic" pitchFamily="34" charset="0"/>
              </a:rPr>
              <a:t>beyond</a:t>
            </a:r>
            <a:r>
              <a:rPr lang="fr-BE" sz="1800" b="1" dirty="0">
                <a:solidFill>
                  <a:schemeClr val="tx1"/>
                </a:solidFill>
                <a:latin typeface="Century Gothic" pitchFamily="34" charset="0"/>
              </a:rPr>
              <a:t> user </a:t>
            </a:r>
            <a:r>
              <a:rPr lang="fr-BE" sz="1800" b="1" dirty="0" err="1">
                <a:solidFill>
                  <a:schemeClr val="tx1"/>
                </a:solidFill>
                <a:latin typeface="Century Gothic" pitchFamily="34" charset="0"/>
              </a:rPr>
              <a:t>requirements</a:t>
            </a:r>
            <a:r>
              <a:rPr lang="fr-BE" sz="1800" b="1" dirty="0">
                <a:solidFill>
                  <a:schemeClr val="tx1"/>
                </a:solidFill>
                <a:latin typeface="Century Gothic" pitchFamily="34" charset="0"/>
              </a:rPr>
              <a:t> </a:t>
            </a:r>
            <a:r>
              <a:rPr lang="fr-BE" sz="1800" dirty="0">
                <a:solidFill>
                  <a:schemeClr val="tx1"/>
                </a:solidFill>
                <a:latin typeface="Century Gothic" pitchFamily="34" charset="0"/>
              </a:rPr>
              <a:t>to </a:t>
            </a:r>
            <a:r>
              <a:rPr lang="fr-BE" sz="1800" dirty="0" err="1">
                <a:solidFill>
                  <a:schemeClr val="tx1"/>
                </a:solidFill>
                <a:latin typeface="Century Gothic" pitchFamily="34" charset="0"/>
              </a:rPr>
              <a:t>integrate</a:t>
            </a:r>
            <a:r>
              <a:rPr lang="fr-BE" sz="1800" dirty="0">
                <a:solidFill>
                  <a:schemeClr val="tx1"/>
                </a:solidFill>
                <a:latin typeface="Century Gothic" pitchFamily="34" charset="0"/>
              </a:rPr>
              <a:t> </a:t>
            </a:r>
            <a:r>
              <a:rPr lang="fr-BE" sz="1800" dirty="0" smtClean="0">
                <a:solidFill>
                  <a:schemeClr val="tx1"/>
                </a:solidFill>
                <a:latin typeface="Century Gothic" pitchFamily="34" charset="0"/>
              </a:rPr>
              <a:t>patients </a:t>
            </a:r>
            <a:r>
              <a:rPr lang="fr-BE" sz="1800" dirty="0">
                <a:solidFill>
                  <a:schemeClr val="tx1"/>
                </a:solidFill>
                <a:latin typeface="Century Gothic" pitchFamily="34" charset="0"/>
              </a:rPr>
              <a:t>expectations </a:t>
            </a:r>
            <a:r>
              <a:rPr lang="fr-BE" sz="1800" dirty="0" smtClean="0">
                <a:solidFill>
                  <a:schemeClr val="tx1"/>
                </a:solidFill>
                <a:latin typeface="Century Gothic" pitchFamily="34" charset="0"/>
              </a:rPr>
              <a:t>&amp; </a:t>
            </a:r>
            <a:r>
              <a:rPr lang="fr-BE" sz="1800" dirty="0">
                <a:solidFill>
                  <a:schemeClr val="tx1"/>
                </a:solidFill>
                <a:latin typeface="Century Gothic" pitchFamily="34" charset="0"/>
              </a:rPr>
              <a:t>patient </a:t>
            </a:r>
            <a:r>
              <a:rPr lang="fr-BE" sz="1800" dirty="0" err="1" smtClean="0">
                <a:solidFill>
                  <a:schemeClr val="tx1"/>
                </a:solidFill>
                <a:latin typeface="Century Gothic" pitchFamily="34" charset="0"/>
              </a:rPr>
              <a:t>outcomes</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other</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than</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clinically</a:t>
            </a:r>
            <a:r>
              <a:rPr lang="fr-BE" sz="1800" dirty="0" smtClean="0">
                <a:solidFill>
                  <a:schemeClr val="tx1"/>
                </a:solidFill>
                <a:latin typeface="Century Gothic" pitchFamily="34" charset="0"/>
              </a:rPr>
              <a:t>-relevant </a:t>
            </a:r>
            <a:r>
              <a:rPr lang="fr-BE" sz="1800" dirty="0" err="1" smtClean="0">
                <a:solidFill>
                  <a:schemeClr val="tx1"/>
                </a:solidFill>
                <a:latin typeface="Century Gothic" pitchFamily="34" charset="0"/>
              </a:rPr>
              <a:t>outcomes</a:t>
            </a:r>
            <a:r>
              <a:rPr lang="fr-BE" sz="1800" dirty="0" smtClean="0">
                <a:solidFill>
                  <a:schemeClr val="tx1"/>
                </a:solidFill>
                <a:latin typeface="Century Gothic" pitchFamily="34" charset="0"/>
              </a:rPr>
              <a:t>)</a:t>
            </a:r>
            <a:endParaRPr lang="fr-BE" sz="1800" dirty="0">
              <a:solidFill>
                <a:schemeClr val="tx1"/>
              </a:solidFill>
              <a:latin typeface="Century Gothic" pitchFamily="34" charset="0"/>
            </a:endParaRPr>
          </a:p>
          <a:p>
            <a:pPr marL="558800" indent="-285750" defTabSz="712788">
              <a:spcBef>
                <a:spcPts val="800"/>
              </a:spcBef>
              <a:spcAft>
                <a:spcPts val="800"/>
              </a:spcAft>
              <a:buClr>
                <a:srgbClr val="005295"/>
              </a:buClr>
              <a:buFont typeface="Calibri" pitchFamily="34" charset="0"/>
              <a:buChar char="●"/>
              <a:defRPr/>
            </a:pPr>
            <a:r>
              <a:rPr lang="fr-BE" sz="1800" b="1" dirty="0" err="1" smtClean="0">
                <a:solidFill>
                  <a:schemeClr val="tx1"/>
                </a:solidFill>
                <a:latin typeface="Century Gothic" pitchFamily="34" charset="0"/>
              </a:rPr>
              <a:t>Efficiency</a:t>
            </a:r>
            <a:r>
              <a:rPr lang="fr-BE" sz="1800" b="1" dirty="0" smtClean="0">
                <a:solidFill>
                  <a:schemeClr val="tx1"/>
                </a:solidFill>
                <a:latin typeface="Century Gothic" pitchFamily="34" charset="0"/>
              </a:rPr>
              <a:t> in the </a:t>
            </a:r>
            <a:r>
              <a:rPr lang="fr-BE" sz="1800" b="1" dirty="0" err="1" smtClean="0">
                <a:solidFill>
                  <a:schemeClr val="tx1"/>
                </a:solidFill>
                <a:latin typeface="Century Gothic" pitchFamily="34" charset="0"/>
              </a:rPr>
              <a:t>way</a:t>
            </a:r>
            <a:r>
              <a:rPr lang="fr-BE" sz="1800" b="1" dirty="0" smtClean="0">
                <a:solidFill>
                  <a:schemeClr val="tx1"/>
                </a:solidFill>
                <a:latin typeface="Century Gothic" pitchFamily="34" charset="0"/>
              </a:rPr>
              <a:t> eHealth </a:t>
            </a:r>
            <a:r>
              <a:rPr lang="fr-BE" sz="1800" b="1" dirty="0" err="1" smtClean="0">
                <a:solidFill>
                  <a:schemeClr val="tx1"/>
                </a:solidFill>
                <a:latin typeface="Century Gothic" pitchFamily="34" charset="0"/>
              </a:rPr>
              <a:t>is</a:t>
            </a:r>
            <a:r>
              <a:rPr lang="fr-BE" sz="1800" b="1" dirty="0" smtClean="0">
                <a:solidFill>
                  <a:schemeClr val="tx1"/>
                </a:solidFill>
                <a:latin typeface="Century Gothic" pitchFamily="34" charset="0"/>
              </a:rPr>
              <a:t> </a:t>
            </a:r>
            <a:r>
              <a:rPr lang="fr-BE" sz="1800" b="1" dirty="0" err="1" smtClean="0">
                <a:solidFill>
                  <a:schemeClr val="tx1"/>
                </a:solidFill>
                <a:latin typeface="Century Gothic" pitchFamily="34" charset="0"/>
              </a:rPr>
              <a:t>communicated</a:t>
            </a:r>
            <a:r>
              <a:rPr lang="fr-BE" sz="1800" b="1" dirty="0" smtClean="0">
                <a:solidFill>
                  <a:schemeClr val="tx1"/>
                </a:solidFill>
                <a:latin typeface="Century Gothic" pitchFamily="34" charset="0"/>
              </a:rPr>
              <a:t> </a:t>
            </a:r>
            <a:r>
              <a:rPr lang="fr-BE" sz="1800" dirty="0" smtClean="0">
                <a:solidFill>
                  <a:schemeClr val="tx1"/>
                </a:solidFill>
                <a:latin typeface="Century Gothic" pitchFamily="34" charset="0"/>
              </a:rPr>
              <a:t>to </a:t>
            </a:r>
            <a:r>
              <a:rPr lang="fr-BE" sz="1800" dirty="0">
                <a:solidFill>
                  <a:schemeClr val="tx1"/>
                </a:solidFill>
                <a:latin typeface="Century Gothic" pitchFamily="34" charset="0"/>
              </a:rPr>
              <a:t>patients </a:t>
            </a:r>
            <a:r>
              <a:rPr lang="fr-BE" sz="1800" dirty="0" smtClean="0">
                <a:solidFill>
                  <a:schemeClr val="tx1"/>
                </a:solidFill>
                <a:latin typeface="Century Gothic" pitchFamily="34" charset="0"/>
              </a:rPr>
              <a:t>– patients are not </a:t>
            </a:r>
            <a:r>
              <a:rPr lang="fr-BE" sz="1800" dirty="0" err="1" smtClean="0">
                <a:solidFill>
                  <a:schemeClr val="tx1"/>
                </a:solidFill>
                <a:latin typeface="Century Gothic" pitchFamily="34" charset="0"/>
              </a:rPr>
              <a:t>effectively</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reached</a:t>
            </a:r>
            <a:r>
              <a:rPr lang="fr-BE" sz="1800" dirty="0" smtClean="0">
                <a:solidFill>
                  <a:schemeClr val="tx1"/>
                </a:solidFill>
                <a:latin typeface="Century Gothic" pitchFamily="34" charset="0"/>
              </a:rPr>
              <a:t> out</a:t>
            </a:r>
          </a:p>
          <a:p>
            <a:pPr marL="558800" indent="-285750" defTabSz="712788">
              <a:spcBef>
                <a:spcPts val="800"/>
              </a:spcBef>
              <a:spcAft>
                <a:spcPts val="800"/>
              </a:spcAft>
              <a:buClr>
                <a:srgbClr val="005295"/>
              </a:buClr>
              <a:buFont typeface="Calibri" pitchFamily="34" charset="0"/>
              <a:buChar char="●"/>
              <a:defRPr/>
            </a:pPr>
            <a:r>
              <a:rPr lang="fr-BE" sz="1800" b="1" dirty="0" smtClean="0">
                <a:solidFill>
                  <a:schemeClr val="tx1"/>
                </a:solidFill>
                <a:latin typeface="Century Gothic" pitchFamily="34" charset="0"/>
              </a:rPr>
              <a:t>Patient </a:t>
            </a:r>
            <a:r>
              <a:rPr lang="fr-BE" sz="1800" b="1" dirty="0" err="1" smtClean="0">
                <a:solidFill>
                  <a:schemeClr val="tx1"/>
                </a:solidFill>
                <a:latin typeface="Century Gothic" pitchFamily="34" charset="0"/>
              </a:rPr>
              <a:t>empowerment</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is</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considered</a:t>
            </a:r>
            <a:r>
              <a:rPr lang="fr-BE" sz="1800" dirty="0" smtClean="0">
                <a:solidFill>
                  <a:schemeClr val="tx1"/>
                </a:solidFill>
                <a:latin typeface="Century Gothic" pitchFamily="34" charset="0"/>
              </a:rPr>
              <a:t> crucial to eHealth, but </a:t>
            </a:r>
            <a:r>
              <a:rPr lang="fr-BE" sz="1800" dirty="0" err="1" smtClean="0">
                <a:solidFill>
                  <a:schemeClr val="tx1"/>
                </a:solidFill>
                <a:latin typeface="Century Gothic" pitchFamily="34" charset="0"/>
              </a:rPr>
              <a:t>we</a:t>
            </a:r>
            <a:r>
              <a:rPr lang="fr-BE" sz="1800" dirty="0" smtClean="0">
                <a:solidFill>
                  <a:schemeClr val="tx1"/>
                </a:solidFill>
                <a:latin typeface="Century Gothic" pitchFamily="34" charset="0"/>
              </a:rPr>
              <a:t> do not </a:t>
            </a:r>
            <a:r>
              <a:rPr lang="fr-BE" sz="1800" dirty="0" err="1" smtClean="0">
                <a:solidFill>
                  <a:schemeClr val="tx1"/>
                </a:solidFill>
                <a:latin typeface="Century Gothic" pitchFamily="34" charset="0"/>
              </a:rPr>
              <a:t>invest</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enough</a:t>
            </a:r>
            <a:r>
              <a:rPr lang="fr-BE" sz="1800" dirty="0" smtClean="0">
                <a:solidFill>
                  <a:schemeClr val="tx1"/>
                </a:solidFill>
                <a:latin typeface="Century Gothic" pitchFamily="34" charset="0"/>
              </a:rPr>
              <a:t> in </a:t>
            </a:r>
            <a:r>
              <a:rPr lang="fr-BE" sz="1800" dirty="0" err="1" smtClean="0">
                <a:solidFill>
                  <a:schemeClr val="tx1"/>
                </a:solidFill>
                <a:latin typeface="Century Gothic" pitchFamily="34" charset="0"/>
              </a:rPr>
              <a:t>creating</a:t>
            </a:r>
            <a:r>
              <a:rPr lang="fr-BE" sz="1800" dirty="0" smtClean="0">
                <a:solidFill>
                  <a:schemeClr val="tx1"/>
                </a:solidFill>
                <a:latin typeface="Century Gothic" pitchFamily="34" charset="0"/>
              </a:rPr>
              <a:t> the conditions to </a:t>
            </a:r>
            <a:r>
              <a:rPr lang="fr-BE" sz="1800" dirty="0" err="1" smtClean="0">
                <a:solidFill>
                  <a:schemeClr val="tx1"/>
                </a:solidFill>
                <a:latin typeface="Century Gothic" pitchFamily="34" charset="0"/>
              </a:rPr>
              <a:t>make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this</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happen</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poor</a:t>
            </a:r>
            <a:r>
              <a:rPr lang="fr-BE" sz="1800" dirty="0" smtClean="0">
                <a:solidFill>
                  <a:schemeClr val="tx1"/>
                </a:solidFill>
                <a:latin typeface="Century Gothic" pitchFamily="34" charset="0"/>
              </a:rPr>
              <a:t> focus on patient </a:t>
            </a:r>
            <a:r>
              <a:rPr lang="fr-BE" sz="1800" dirty="0" err="1" smtClean="0">
                <a:solidFill>
                  <a:schemeClr val="tx1"/>
                </a:solidFill>
                <a:latin typeface="Century Gothic" pitchFamily="34" charset="0"/>
              </a:rPr>
              <a:t>literacy</a:t>
            </a:r>
            <a:r>
              <a:rPr lang="fr-BE" sz="1800" dirty="0" smtClean="0">
                <a:solidFill>
                  <a:schemeClr val="tx1"/>
                </a:solidFill>
                <a:latin typeface="Century Gothic" pitchFamily="34" charset="0"/>
              </a:rPr>
              <a:t> and eHealth, self-confidence, etc.) </a:t>
            </a:r>
          </a:p>
          <a:p>
            <a:pPr marL="558800" indent="-285750" defTabSz="712788">
              <a:spcBef>
                <a:spcPts val="800"/>
              </a:spcBef>
              <a:spcAft>
                <a:spcPts val="800"/>
              </a:spcAft>
              <a:buClr>
                <a:srgbClr val="005295"/>
              </a:buClr>
              <a:buFont typeface="Calibri" pitchFamily="34" charset="0"/>
              <a:buChar char="●"/>
              <a:defRPr/>
            </a:pPr>
            <a:r>
              <a:rPr lang="fr-BE" sz="1800" dirty="0" err="1" smtClean="0">
                <a:solidFill>
                  <a:schemeClr val="tx1"/>
                </a:solidFill>
                <a:latin typeface="Century Gothic" pitchFamily="34" charset="0"/>
              </a:rPr>
              <a:t>Users</a:t>
            </a:r>
            <a:r>
              <a:rPr lang="fr-BE" sz="1800" dirty="0" smtClean="0">
                <a:solidFill>
                  <a:schemeClr val="tx1"/>
                </a:solidFill>
                <a:latin typeface="Century Gothic" pitchFamily="34" charset="0"/>
              </a:rPr>
              <a:t> are </a:t>
            </a:r>
            <a:r>
              <a:rPr lang="fr-BE" sz="1800" dirty="0" err="1" smtClean="0">
                <a:solidFill>
                  <a:schemeClr val="tx1"/>
                </a:solidFill>
                <a:latin typeface="Century Gothic" pitchFamily="34" charset="0"/>
              </a:rPr>
              <a:t>regarded</a:t>
            </a:r>
            <a:r>
              <a:rPr lang="fr-BE" sz="1800" dirty="0" smtClean="0">
                <a:solidFill>
                  <a:schemeClr val="tx1"/>
                </a:solidFill>
                <a:latin typeface="Century Gothic" pitchFamily="34" charset="0"/>
              </a:rPr>
              <a:t> as </a:t>
            </a:r>
            <a:r>
              <a:rPr lang="fr-BE" sz="1800" dirty="0" err="1" smtClean="0">
                <a:solidFill>
                  <a:schemeClr val="tx1"/>
                </a:solidFill>
                <a:latin typeface="Century Gothic" pitchFamily="34" charset="0"/>
              </a:rPr>
              <a:t>separated</a:t>
            </a:r>
            <a:r>
              <a:rPr lang="fr-BE" sz="1800" dirty="0" smtClean="0">
                <a:solidFill>
                  <a:schemeClr val="tx1"/>
                </a:solidFill>
                <a:latin typeface="Century Gothic" pitchFamily="34" charset="0"/>
              </a:rPr>
              <a:t> groups </a:t>
            </a:r>
            <a:r>
              <a:rPr lang="fr-BE" sz="1800" dirty="0" err="1" smtClean="0">
                <a:solidFill>
                  <a:schemeClr val="tx1"/>
                </a:solidFill>
                <a:latin typeface="Century Gothic" pitchFamily="34" charset="0"/>
              </a:rPr>
              <a:t>while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we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need</a:t>
            </a:r>
            <a:r>
              <a:rPr lang="fr-BE" sz="1800" dirty="0" smtClean="0">
                <a:solidFill>
                  <a:schemeClr val="tx1"/>
                </a:solidFill>
                <a:latin typeface="Century Gothic" pitchFamily="34" charset="0"/>
              </a:rPr>
              <a:t> to </a:t>
            </a:r>
            <a:r>
              <a:rPr lang="fr-BE" sz="1800" b="1" dirty="0" err="1" smtClean="0">
                <a:solidFill>
                  <a:schemeClr val="tx1"/>
                </a:solidFill>
                <a:latin typeface="Century Gothic" pitchFamily="34" charset="0"/>
              </a:rPr>
              <a:t>strengthen</a:t>
            </a:r>
            <a:r>
              <a:rPr lang="fr-BE" sz="1800" b="1" dirty="0" smtClean="0">
                <a:solidFill>
                  <a:schemeClr val="tx1"/>
                </a:solidFill>
                <a:latin typeface="Century Gothic" pitchFamily="34" charset="0"/>
              </a:rPr>
              <a:t> trust and </a:t>
            </a:r>
            <a:r>
              <a:rPr lang="fr-BE" sz="1800" b="1" dirty="0" err="1" smtClean="0">
                <a:solidFill>
                  <a:schemeClr val="tx1"/>
                </a:solidFill>
                <a:latin typeface="Century Gothic" pitchFamily="34" charset="0"/>
              </a:rPr>
              <a:t>mutual</a:t>
            </a:r>
            <a:r>
              <a:rPr lang="fr-BE" sz="1800" b="1" dirty="0" smtClean="0">
                <a:solidFill>
                  <a:schemeClr val="tx1"/>
                </a:solidFill>
                <a:latin typeface="Century Gothic" pitchFamily="34" charset="0"/>
              </a:rPr>
              <a:t> </a:t>
            </a:r>
            <a:r>
              <a:rPr lang="fr-BE" sz="1800" b="1" dirty="0" err="1" smtClean="0">
                <a:solidFill>
                  <a:schemeClr val="tx1"/>
                </a:solidFill>
                <a:latin typeface="Century Gothic" pitchFamily="34" charset="0"/>
              </a:rPr>
              <a:t>understanding</a:t>
            </a:r>
            <a:r>
              <a:rPr lang="fr-BE" sz="1800" b="1" dirty="0" smtClean="0">
                <a:solidFill>
                  <a:schemeClr val="tx1"/>
                </a:solidFill>
                <a:latin typeface="Century Gothic" pitchFamily="34" charset="0"/>
              </a:rPr>
              <a:t> </a:t>
            </a:r>
            <a:r>
              <a:rPr lang="fr-BE" sz="1800" dirty="0" smtClean="0">
                <a:solidFill>
                  <a:schemeClr val="tx1"/>
                </a:solidFill>
                <a:latin typeface="Century Gothic" pitchFamily="34" charset="0"/>
              </a:rPr>
              <a:t>as the implications of eHealth on patient-</a:t>
            </a:r>
            <a:r>
              <a:rPr lang="fr-BE" sz="1800" dirty="0" err="1" smtClean="0">
                <a:solidFill>
                  <a:schemeClr val="tx1"/>
                </a:solidFill>
                <a:latin typeface="Century Gothic" pitchFamily="34" charset="0"/>
              </a:rPr>
              <a:t>professionals</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relationship</a:t>
            </a:r>
            <a:r>
              <a:rPr lang="fr-BE" sz="1800" dirty="0" smtClean="0">
                <a:solidFill>
                  <a:schemeClr val="tx1"/>
                </a:solidFill>
                <a:latin typeface="Century Gothic" pitchFamily="34" charset="0"/>
              </a:rPr>
              <a:t> are </a:t>
            </a:r>
            <a:r>
              <a:rPr lang="fr-BE" sz="1800" dirty="0" err="1" smtClean="0">
                <a:solidFill>
                  <a:schemeClr val="tx1"/>
                </a:solidFill>
                <a:latin typeface="Century Gothic" pitchFamily="34" charset="0"/>
              </a:rPr>
              <a:t>potentially</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very</a:t>
            </a:r>
            <a:r>
              <a:rPr lang="fr-BE" sz="1800" dirty="0" smtClean="0">
                <a:solidFill>
                  <a:schemeClr val="tx1"/>
                </a:solidFill>
                <a:latin typeface="Century Gothic" pitchFamily="34" charset="0"/>
              </a:rPr>
              <a:t> high</a:t>
            </a:r>
            <a:endParaRPr lang="fr-BE" sz="1800" dirty="0">
              <a:solidFill>
                <a:schemeClr val="tx1"/>
              </a:solidFill>
              <a:latin typeface="Century Gothic" pitchFamily="34" charset="0"/>
            </a:endParaRPr>
          </a:p>
          <a:p>
            <a:pPr marL="558800" indent="-285750" defTabSz="712788">
              <a:spcBef>
                <a:spcPts val="800"/>
              </a:spcBef>
              <a:spcAft>
                <a:spcPts val="800"/>
              </a:spcAft>
              <a:buClr>
                <a:srgbClr val="005295"/>
              </a:buClr>
              <a:buFont typeface="Calibri" pitchFamily="34" charset="0"/>
              <a:buChar char="●"/>
              <a:defRPr/>
            </a:pPr>
            <a:r>
              <a:rPr lang="fr-BE" sz="1800" b="1" dirty="0" smtClean="0">
                <a:solidFill>
                  <a:schemeClr val="tx1"/>
                </a:solidFill>
                <a:latin typeface="Century Gothic" pitchFamily="34" charset="0"/>
              </a:rPr>
              <a:t>Perceptions of patients </a:t>
            </a:r>
            <a:r>
              <a:rPr lang="fr-BE" sz="1800" b="1" dirty="0" err="1" smtClean="0">
                <a:solidFill>
                  <a:schemeClr val="tx1"/>
                </a:solidFill>
                <a:latin typeface="Century Gothic" pitchFamily="34" charset="0"/>
              </a:rPr>
              <a:t>who</a:t>
            </a:r>
            <a:r>
              <a:rPr lang="fr-BE" sz="1800" b="1" dirty="0" smtClean="0">
                <a:solidFill>
                  <a:schemeClr val="tx1"/>
                </a:solidFill>
                <a:latin typeface="Century Gothic" pitchFamily="34" charset="0"/>
              </a:rPr>
              <a:t> have </a:t>
            </a:r>
            <a:r>
              <a:rPr lang="fr-BE" sz="1800" b="1" dirty="0" err="1" smtClean="0">
                <a:solidFill>
                  <a:schemeClr val="tx1"/>
                </a:solidFill>
                <a:latin typeface="Century Gothic" pitchFamily="34" charset="0"/>
              </a:rPr>
              <a:t>used</a:t>
            </a:r>
            <a:r>
              <a:rPr lang="fr-BE" sz="1800" b="1" dirty="0" smtClean="0">
                <a:solidFill>
                  <a:schemeClr val="tx1"/>
                </a:solidFill>
                <a:latin typeface="Century Gothic" pitchFamily="34" charset="0"/>
              </a:rPr>
              <a:t> eHealth are far more positive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than</a:t>
            </a:r>
            <a:r>
              <a:rPr lang="fr-BE" sz="1800" dirty="0" smtClean="0">
                <a:solidFill>
                  <a:schemeClr val="tx1"/>
                </a:solidFill>
                <a:latin typeface="Century Gothic" pitchFamily="34" charset="0"/>
              </a:rPr>
              <a:t>  patients </a:t>
            </a:r>
            <a:r>
              <a:rPr lang="fr-BE" sz="1800" dirty="0" err="1" smtClean="0">
                <a:solidFill>
                  <a:schemeClr val="tx1"/>
                </a:solidFill>
                <a:latin typeface="Century Gothic" pitchFamily="34" charset="0"/>
              </a:rPr>
              <a:t>who</a:t>
            </a:r>
            <a:r>
              <a:rPr lang="fr-BE" sz="1800" dirty="0" smtClean="0">
                <a:solidFill>
                  <a:schemeClr val="tx1"/>
                </a:solidFill>
                <a:latin typeface="Century Gothic" pitchFamily="34" charset="0"/>
              </a:rPr>
              <a:t> have </a:t>
            </a:r>
            <a:r>
              <a:rPr lang="fr-BE" sz="1800" dirty="0" err="1" smtClean="0">
                <a:solidFill>
                  <a:schemeClr val="tx1"/>
                </a:solidFill>
                <a:latin typeface="Century Gothic" pitchFamily="34" charset="0"/>
              </a:rPr>
              <a:t>never</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used</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it</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meaning</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that</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many</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perceived</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barriers</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can</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be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overcome</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through</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targeted</a:t>
            </a:r>
            <a:r>
              <a:rPr lang="fr-BE" sz="1800" dirty="0" smtClean="0">
                <a:solidFill>
                  <a:schemeClr val="tx1"/>
                </a:solidFill>
                <a:latin typeface="Century Gothic" pitchFamily="34" charset="0"/>
              </a:rPr>
              <a:t> training &amp; </a:t>
            </a:r>
            <a:r>
              <a:rPr lang="fr-BE" sz="1800" dirty="0" err="1" smtClean="0">
                <a:solidFill>
                  <a:schemeClr val="tx1"/>
                </a:solidFill>
                <a:latin typeface="Century Gothic" pitchFamily="34" charset="0"/>
              </a:rPr>
              <a:t>investment</a:t>
            </a:r>
            <a:r>
              <a:rPr lang="fr-BE" sz="1800" dirty="0" smtClean="0">
                <a:solidFill>
                  <a:schemeClr val="tx1"/>
                </a:solidFill>
                <a:latin typeface="Century Gothic" pitchFamily="34" charset="0"/>
              </a:rPr>
              <a:t> in </a:t>
            </a:r>
            <a:r>
              <a:rPr lang="fr-BE" sz="1800" dirty="0" err="1" smtClean="0">
                <a:solidFill>
                  <a:schemeClr val="tx1"/>
                </a:solidFill>
                <a:latin typeface="Century Gothic" pitchFamily="34" charset="0"/>
              </a:rPr>
              <a:t>health</a:t>
            </a:r>
            <a:r>
              <a:rPr lang="fr-BE" sz="1800" dirty="0" smtClean="0">
                <a:solidFill>
                  <a:schemeClr val="tx1"/>
                </a:solidFill>
                <a:latin typeface="Century Gothic" pitchFamily="34" charset="0"/>
              </a:rPr>
              <a:t> </a:t>
            </a:r>
            <a:r>
              <a:rPr lang="fr-BE" sz="1800" dirty="0" err="1" smtClean="0">
                <a:solidFill>
                  <a:schemeClr val="tx1"/>
                </a:solidFill>
                <a:latin typeface="Century Gothic" pitchFamily="34" charset="0"/>
              </a:rPr>
              <a:t>literacy</a:t>
            </a:r>
            <a:endParaRPr lang="fr-BE" sz="1800" dirty="0">
              <a:solidFill>
                <a:schemeClr val="tx1"/>
              </a:solidFill>
              <a:latin typeface="Century Gothic" pitchFamily="34" charset="0"/>
            </a:endParaRPr>
          </a:p>
          <a:p>
            <a:pPr marL="558800" indent="-285750" defTabSz="712788">
              <a:lnSpc>
                <a:spcPct val="120000"/>
              </a:lnSpc>
              <a:spcBef>
                <a:spcPts val="600"/>
              </a:spcBef>
              <a:spcAft>
                <a:spcPts val="600"/>
              </a:spcAft>
              <a:buClr>
                <a:srgbClr val="005295"/>
              </a:buClr>
              <a:buFont typeface="Calibri" pitchFamily="34" charset="0"/>
              <a:buChar char="●"/>
              <a:defRPr/>
            </a:pPr>
            <a:endParaRPr lang="fr-BE" sz="1700" dirty="0">
              <a:solidFill>
                <a:srgbClr val="005295"/>
              </a:solidFill>
              <a:latin typeface="Century Gothic" pitchFamily="34" charset="0"/>
            </a:endParaRPr>
          </a:p>
          <a:p>
            <a:pPr marL="355600" indent="-285750">
              <a:lnSpc>
                <a:spcPct val="110000"/>
              </a:lnSpc>
              <a:spcBef>
                <a:spcPts val="600"/>
              </a:spcBef>
              <a:spcAft>
                <a:spcPts val="600"/>
              </a:spcAft>
              <a:buClr>
                <a:srgbClr val="005295"/>
              </a:buClr>
              <a:buFont typeface="Calibri" pitchFamily="34" charset="0"/>
              <a:buChar char="●"/>
              <a:defRPr/>
            </a:pPr>
            <a:endParaRPr lang="en-US" sz="1700" dirty="0" smtClean="0">
              <a:solidFill>
                <a:srgbClr val="005295"/>
              </a:solidFill>
              <a:latin typeface="Century Gothic" pitchFamily="34" charset="0"/>
            </a:endParaRPr>
          </a:p>
          <a:p>
            <a:pPr marL="285750" indent="-285750">
              <a:lnSpc>
                <a:spcPct val="110000"/>
              </a:lnSpc>
              <a:spcBef>
                <a:spcPts val="600"/>
              </a:spcBef>
              <a:spcAft>
                <a:spcPts val="600"/>
              </a:spcAft>
              <a:buClr>
                <a:srgbClr val="005295"/>
              </a:buClr>
              <a:buFont typeface="Calibri" pitchFamily="34" charset="0"/>
              <a:buChar char="●"/>
              <a:defRPr/>
            </a:pPr>
            <a:endParaRPr lang="it-IT" sz="1800" dirty="0" smtClean="0">
              <a:solidFill>
                <a:srgbClr val="005295"/>
              </a:solidFill>
              <a:latin typeface="Century Gothic" pitchFamily="34" charset="0"/>
            </a:endParaRPr>
          </a:p>
          <a:p>
            <a:pPr eaLnBrk="1" fontAlgn="auto" hangingPunct="1">
              <a:spcAft>
                <a:spcPts val="0"/>
              </a:spcAft>
              <a:buFont typeface="Arial" pitchFamily="34" charset="0"/>
              <a:buNone/>
              <a:defRPr/>
            </a:pPr>
            <a:endParaRPr lang="nl-BE" sz="2000" dirty="0" smtClean="0">
              <a:solidFill>
                <a:schemeClr val="accent1">
                  <a:lumMod val="50000"/>
                </a:schemeClr>
              </a:solidFill>
              <a:latin typeface="Century Gothic" pitchFamily="34" charset="0"/>
            </a:endParaRPr>
          </a:p>
          <a:p>
            <a:pPr eaLnBrk="1" fontAlgn="auto" hangingPunct="1">
              <a:spcAft>
                <a:spcPts val="0"/>
              </a:spcAft>
              <a:buFont typeface="Arial" pitchFamily="34" charset="0"/>
              <a:buNone/>
              <a:defRPr/>
            </a:pPr>
            <a:endParaRPr lang="en-GB" sz="2000" dirty="0" smtClean="0">
              <a:solidFill>
                <a:schemeClr val="accent1">
                  <a:lumMod val="50000"/>
                </a:schemeClr>
              </a:solidFill>
              <a:latin typeface="Century Gothic" pitchFamily="34" charset="0"/>
            </a:endParaRP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273050" algn="ctr" eaLnBrk="0" hangingPunct="0">
              <a:defRPr/>
            </a:pPr>
            <a:r>
              <a:rPr lang="en-US" sz="3600" b="1" dirty="0">
                <a:solidFill>
                  <a:schemeClr val="tx1">
                    <a:lumMod val="75000"/>
                    <a:lumOff val="25000"/>
                  </a:schemeClr>
                </a:solidFill>
              </a:rPr>
              <a:t>        </a:t>
            </a:r>
            <a:r>
              <a:rPr lang="nl-BE" sz="3600" dirty="0">
                <a:solidFill>
                  <a:schemeClr val="tx1">
                    <a:lumMod val="75000"/>
                    <a:lumOff val="25000"/>
                  </a:schemeClr>
                </a:solidFill>
                <a:latin typeface="Century Gothic" pitchFamily="34" charset="0"/>
              </a:rPr>
              <a:t>eHealth as a Priority</a:t>
            </a:r>
            <a:endParaRPr lang="en-US" sz="3600" dirty="0">
              <a:solidFill>
                <a:schemeClr val="tx1">
                  <a:lumMod val="75000"/>
                  <a:lumOff val="25000"/>
                </a:schemeClr>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399087"/>
          </a:xfrm>
        </p:spPr>
        <p:txBody>
          <a:bodyPr rtlCol="0">
            <a:noAutofit/>
          </a:bodyPr>
          <a:lstStyle/>
          <a:p>
            <a:pPr marL="88900" indent="-4763" eaLnBrk="1" fontAlgn="auto" hangingPunct="1">
              <a:spcAft>
                <a:spcPts val="400"/>
              </a:spcAft>
              <a:buFont typeface="Arial" pitchFamily="34" charset="0"/>
              <a:buNone/>
              <a:defRPr/>
            </a:pPr>
            <a:r>
              <a:rPr lang="en-GB" sz="2400" dirty="0">
                <a:latin typeface="Century Gothic" pitchFamily="34" charset="0"/>
              </a:rPr>
              <a:t>EPF and the wider patient community are committed to supporting </a:t>
            </a:r>
            <a:r>
              <a:rPr lang="en-GB" sz="2400" dirty="0" smtClean="0">
                <a:latin typeface="Century Gothic" pitchFamily="34" charset="0"/>
              </a:rPr>
              <a:t>the deployment </a:t>
            </a:r>
            <a:r>
              <a:rPr lang="en-GB" sz="2400" dirty="0">
                <a:latin typeface="Century Gothic" pitchFamily="34" charset="0"/>
              </a:rPr>
              <a:t>and wider uptake of </a:t>
            </a:r>
            <a:r>
              <a:rPr lang="en-GB" sz="2400" dirty="0" smtClean="0">
                <a:latin typeface="Century Gothic" pitchFamily="34" charset="0"/>
              </a:rPr>
              <a:t>eHealth by providing solid evidence of benefits. </a:t>
            </a:r>
          </a:p>
          <a:p>
            <a:pPr marL="88900" indent="-4763" eaLnBrk="1" fontAlgn="auto" hangingPunct="1">
              <a:spcAft>
                <a:spcPts val="400"/>
              </a:spcAft>
              <a:buFont typeface="Arial" pitchFamily="34" charset="0"/>
              <a:buNone/>
              <a:defRPr/>
            </a:pPr>
            <a:endParaRPr lang="en-GB" sz="1500" dirty="0" smtClean="0">
              <a:latin typeface="Century Gothic" pitchFamily="34" charset="0"/>
            </a:endParaRPr>
          </a:p>
          <a:p>
            <a:pPr marL="88900" indent="-4763" eaLnBrk="1" fontAlgn="auto" hangingPunct="1">
              <a:spcAft>
                <a:spcPts val="400"/>
              </a:spcAft>
              <a:buFont typeface="Arial" pitchFamily="34" charset="0"/>
              <a:buNone/>
              <a:defRPr/>
            </a:pPr>
            <a:r>
              <a:rPr lang="en-GB" sz="2400" dirty="0" smtClean="0">
                <a:latin typeface="Century Gothic" pitchFamily="34" charset="0"/>
              </a:rPr>
              <a:t>For this very reason we identified the following priority areas:</a:t>
            </a:r>
          </a:p>
          <a:p>
            <a:pPr marL="427037" indent="-342900" eaLnBrk="1" fontAlgn="auto" hangingPunct="1">
              <a:spcBef>
                <a:spcPts val="600"/>
              </a:spcBef>
              <a:spcAft>
                <a:spcPts val="600"/>
              </a:spcAft>
              <a:buClr>
                <a:srgbClr val="005295"/>
              </a:buClr>
              <a:buSzPct val="150000"/>
              <a:buFont typeface="Arial" pitchFamily="34" charset="0"/>
              <a:buChar char="•"/>
              <a:defRPr/>
            </a:pPr>
            <a:r>
              <a:rPr lang="en-GB" sz="2000" dirty="0">
                <a:solidFill>
                  <a:schemeClr val="tx1"/>
                </a:solidFill>
                <a:latin typeface="Century Gothic" pitchFamily="34" charset="0"/>
              </a:rPr>
              <a:t>E</a:t>
            </a:r>
            <a:r>
              <a:rPr lang="en-GB" sz="2000" dirty="0" smtClean="0">
                <a:solidFill>
                  <a:schemeClr val="tx1"/>
                </a:solidFill>
                <a:latin typeface="Century Gothic" pitchFamily="34" charset="0"/>
              </a:rPr>
              <a:t>xploring patient acceptance </a:t>
            </a:r>
          </a:p>
          <a:p>
            <a:pPr marL="427037" indent="-342900" eaLnBrk="1" fontAlgn="auto" hangingPunct="1">
              <a:spcBef>
                <a:spcPts val="600"/>
              </a:spcBef>
              <a:spcAft>
                <a:spcPts val="600"/>
              </a:spcAft>
              <a:buClr>
                <a:srgbClr val="005295"/>
              </a:buClr>
              <a:buSzPct val="150000"/>
              <a:buFont typeface="Arial" pitchFamily="34" charset="0"/>
              <a:buChar char="•"/>
              <a:defRPr/>
            </a:pPr>
            <a:r>
              <a:rPr lang="en-GB" sz="2000" dirty="0" smtClean="0">
                <a:solidFill>
                  <a:schemeClr val="tx1"/>
                </a:solidFill>
                <a:latin typeface="Century Gothic" pitchFamily="34" charset="0"/>
              </a:rPr>
              <a:t>Integrating user requirements, needs and expectations right from the onset</a:t>
            </a:r>
          </a:p>
          <a:p>
            <a:pPr marL="427037" indent="-342900" eaLnBrk="1" fontAlgn="auto" hangingPunct="1">
              <a:spcBef>
                <a:spcPts val="600"/>
              </a:spcBef>
              <a:spcAft>
                <a:spcPts val="600"/>
              </a:spcAft>
              <a:buClr>
                <a:srgbClr val="005295"/>
              </a:buClr>
              <a:buSzPct val="150000"/>
              <a:buFont typeface="Arial" pitchFamily="34" charset="0"/>
              <a:buChar char="•"/>
              <a:defRPr/>
            </a:pPr>
            <a:r>
              <a:rPr lang="en-GB" sz="2000" dirty="0" smtClean="0">
                <a:solidFill>
                  <a:schemeClr val="tx1"/>
                </a:solidFill>
                <a:latin typeface="Century Gothic" pitchFamily="34" charset="0"/>
              </a:rPr>
              <a:t>Patient - professionals relationship with a focus on confidence and trust</a:t>
            </a:r>
          </a:p>
          <a:p>
            <a:pPr marL="427037" indent="-342900" eaLnBrk="1" fontAlgn="auto" hangingPunct="1">
              <a:spcBef>
                <a:spcPts val="600"/>
              </a:spcBef>
              <a:spcAft>
                <a:spcPts val="600"/>
              </a:spcAft>
              <a:buClr>
                <a:srgbClr val="005295"/>
              </a:buClr>
              <a:buSzPct val="150000"/>
              <a:buFont typeface="Arial" pitchFamily="34" charset="0"/>
              <a:buChar char="•"/>
              <a:defRPr/>
            </a:pPr>
            <a:r>
              <a:rPr lang="en-GB" sz="2000" dirty="0" smtClean="0">
                <a:solidFill>
                  <a:schemeClr val="tx1"/>
                </a:solidFill>
                <a:latin typeface="Century Gothic" pitchFamily="34" charset="0"/>
              </a:rPr>
              <a:t>Health literacy</a:t>
            </a:r>
          </a:p>
          <a:p>
            <a:pPr marL="427037" indent="-342900" eaLnBrk="1" fontAlgn="auto" hangingPunct="1">
              <a:spcBef>
                <a:spcPts val="600"/>
              </a:spcBef>
              <a:spcAft>
                <a:spcPts val="600"/>
              </a:spcAft>
              <a:buClr>
                <a:srgbClr val="005295"/>
              </a:buClr>
              <a:buSzPct val="150000"/>
              <a:buFont typeface="Arial" pitchFamily="34" charset="0"/>
              <a:buChar char="•"/>
              <a:defRPr/>
            </a:pPr>
            <a:r>
              <a:rPr lang="en-GB" sz="2000" dirty="0" smtClean="0">
                <a:solidFill>
                  <a:schemeClr val="tx1"/>
                </a:solidFill>
                <a:latin typeface="Century Gothic" pitchFamily="34" charset="0"/>
              </a:rPr>
              <a:t>Establishing networks at EU-level with other key stakeholders to put patient at the centre</a:t>
            </a: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1258888" algn="ctr" eaLnBrk="0" hangingPunct="0">
              <a:defRPr/>
            </a:pPr>
            <a:r>
              <a:rPr lang="en-GB" sz="2800" dirty="0">
                <a:solidFill>
                  <a:schemeClr val="tx1"/>
                </a:solidFill>
                <a:latin typeface="Century Gothic" pitchFamily="34" charset="0"/>
              </a:rPr>
              <a:t>Projects:</a:t>
            </a:r>
            <a:br>
              <a:rPr lang="en-GB" sz="2800" dirty="0">
                <a:solidFill>
                  <a:schemeClr val="tx1"/>
                </a:solidFill>
                <a:latin typeface="Century Gothic" pitchFamily="34" charset="0"/>
              </a:rPr>
            </a:br>
            <a:r>
              <a:rPr lang="en-GB" sz="2800" dirty="0">
                <a:solidFill>
                  <a:schemeClr val="tx1"/>
                </a:solidFill>
                <a:latin typeface="Century Gothic" pitchFamily="34" charset="0"/>
              </a:rPr>
              <a:t>from </a:t>
            </a:r>
            <a:r>
              <a:rPr lang="en-GB" sz="2800" dirty="0">
                <a:solidFill>
                  <a:schemeClr val="tx1"/>
                </a:solidFill>
                <a:latin typeface="Century Gothic" pitchFamily="34" charset="0"/>
              </a:rPr>
              <a:t>practice to policy to </a:t>
            </a:r>
            <a:r>
              <a:rPr lang="en-GB" sz="2800" dirty="0">
                <a:solidFill>
                  <a:schemeClr val="tx1"/>
                </a:solidFill>
                <a:latin typeface="Century Gothic" pitchFamily="34" charset="0"/>
              </a:rPr>
              <a:t>practice</a:t>
            </a:r>
            <a:endParaRPr lang="en-GB" sz="2800" dirty="0">
              <a:solidFill>
                <a:schemeClr val="tx1"/>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399087"/>
          </a:xfrm>
        </p:spPr>
        <p:txBody>
          <a:bodyPr rtlCol="0">
            <a:noAutofit/>
          </a:bodyPr>
          <a:lstStyle/>
          <a:p>
            <a:pPr marL="88900" indent="-4763" eaLnBrk="1" fontAlgn="auto" hangingPunct="1">
              <a:spcAft>
                <a:spcPts val="400"/>
              </a:spcAft>
              <a:buFont typeface="Arial" pitchFamily="34" charset="0"/>
              <a:buNone/>
              <a:defRPr/>
            </a:pPr>
            <a:r>
              <a:rPr lang="en-GB" sz="2800" dirty="0" smtClean="0">
                <a:latin typeface="Century Gothic" pitchFamily="34" charset="0"/>
              </a:rPr>
              <a:t>How do we do this?</a:t>
            </a:r>
          </a:p>
          <a:p>
            <a:pPr marL="88900" indent="-4763" eaLnBrk="1" fontAlgn="auto" hangingPunct="1">
              <a:spcAft>
                <a:spcPts val="400"/>
              </a:spcAft>
              <a:buFont typeface="Arial" pitchFamily="34" charset="0"/>
              <a:buNone/>
              <a:defRPr/>
            </a:pPr>
            <a:r>
              <a:rPr lang="en-GB" sz="2400" dirty="0" smtClean="0">
                <a:latin typeface="Century Gothic" pitchFamily="34" charset="0"/>
              </a:rPr>
              <a:t>1. </a:t>
            </a:r>
            <a:r>
              <a:rPr lang="en-GB" sz="2400" u="sng" dirty="0" smtClean="0">
                <a:latin typeface="Century Gothic" pitchFamily="34" charset="0"/>
              </a:rPr>
              <a:t>Projects </a:t>
            </a:r>
          </a:p>
          <a:p>
            <a:pPr marL="901700" indent="-34290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Chain of Trust </a:t>
            </a:r>
            <a:r>
              <a:rPr lang="en-GB" sz="2000" dirty="0" smtClean="0">
                <a:solidFill>
                  <a:schemeClr val="tx1"/>
                </a:solidFill>
                <a:latin typeface="Century Gothic" pitchFamily="34" charset="0"/>
              </a:rPr>
              <a:t>on telehealth users’ confidence and trust </a:t>
            </a:r>
          </a:p>
          <a:p>
            <a:pPr marL="901700" indent="-34290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Renewing Health </a:t>
            </a:r>
            <a:r>
              <a:rPr lang="en-GB" sz="2000" dirty="0" smtClean="0">
                <a:solidFill>
                  <a:schemeClr val="tx1"/>
                </a:solidFill>
                <a:latin typeface="Century Gothic" pitchFamily="34" charset="0"/>
              </a:rPr>
              <a:t>on real life telemedicine pilots</a:t>
            </a:r>
          </a:p>
          <a:p>
            <a:pPr marL="901700" indent="-34290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SUSTAINS</a:t>
            </a:r>
            <a:r>
              <a:rPr lang="en-GB" sz="2000" dirty="0" smtClean="0">
                <a:solidFill>
                  <a:schemeClr val="tx1"/>
                </a:solidFill>
                <a:latin typeface="Century Gothic" pitchFamily="34" charset="0"/>
              </a:rPr>
              <a:t> on patient access to electronic health records</a:t>
            </a:r>
          </a:p>
          <a:p>
            <a:pPr marL="82550" eaLnBrk="1" fontAlgn="auto" hangingPunct="1">
              <a:spcAft>
                <a:spcPts val="400"/>
              </a:spcAft>
              <a:buClr>
                <a:srgbClr val="005295"/>
              </a:buClr>
              <a:buFont typeface="Arial" pitchFamily="34" charset="0"/>
              <a:buNone/>
              <a:defRPr/>
            </a:pPr>
            <a:r>
              <a:rPr lang="en-GB" sz="2400" dirty="0" smtClean="0">
                <a:latin typeface="Century Gothic" pitchFamily="34" charset="0"/>
              </a:rPr>
              <a:t>2. </a:t>
            </a:r>
            <a:r>
              <a:rPr lang="en-GB" sz="2400" u="sng" dirty="0" smtClean="0">
                <a:latin typeface="Century Gothic" pitchFamily="34" charset="0"/>
              </a:rPr>
              <a:t>Joint actions </a:t>
            </a:r>
          </a:p>
          <a:p>
            <a:pPr marL="903288" indent="-36830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eHealth Governance Initiative</a:t>
            </a:r>
            <a:r>
              <a:rPr lang="en-GB" sz="2000" dirty="0" smtClean="0">
                <a:solidFill>
                  <a:schemeClr val="tx1"/>
                </a:solidFill>
                <a:latin typeface="Century Gothic" pitchFamily="34" charset="0"/>
              </a:rPr>
              <a:t> co-leading the task force on Trust and Acceptability in eHealth</a:t>
            </a:r>
          </a:p>
          <a:p>
            <a:pPr marL="84137" eaLnBrk="1" fontAlgn="auto" hangingPunct="1">
              <a:spcAft>
                <a:spcPts val="400"/>
              </a:spcAft>
              <a:buClr>
                <a:srgbClr val="005295"/>
              </a:buClr>
              <a:buFont typeface="Arial" pitchFamily="34" charset="0"/>
              <a:buNone/>
              <a:defRPr/>
            </a:pPr>
            <a:r>
              <a:rPr lang="en-GB" sz="2400" dirty="0" smtClean="0">
                <a:latin typeface="Century Gothic" pitchFamily="34" charset="0"/>
              </a:rPr>
              <a:t>3. </a:t>
            </a:r>
            <a:r>
              <a:rPr lang="en-GB" sz="2400" u="sng" dirty="0" smtClean="0">
                <a:latin typeface="Century Gothic" pitchFamily="34" charset="0"/>
              </a:rPr>
              <a:t>Cooperating with other stakeholders</a:t>
            </a:r>
          </a:p>
          <a:p>
            <a:pPr marL="903288" indent="-28575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eHealth User Stakeholder Group</a:t>
            </a:r>
          </a:p>
          <a:p>
            <a:pPr marL="903288" indent="-285750" eaLnBrk="1" fontAlgn="auto" hangingPunct="1">
              <a:spcAft>
                <a:spcPts val="400"/>
              </a:spcAft>
              <a:buClr>
                <a:srgbClr val="005295"/>
              </a:buClr>
              <a:buFont typeface="Calibri" pitchFamily="34" charset="0"/>
              <a:buChar char="●"/>
              <a:defRPr/>
            </a:pPr>
            <a:r>
              <a:rPr lang="en-GB" sz="2000" b="1" dirty="0">
                <a:solidFill>
                  <a:schemeClr val="tx1"/>
                </a:solidFill>
                <a:latin typeface="Century Gothic" pitchFamily="34" charset="0"/>
              </a:rPr>
              <a:t>High level Task Force on </a:t>
            </a:r>
            <a:r>
              <a:rPr lang="en-GB" sz="2000" b="1" dirty="0" smtClean="0">
                <a:solidFill>
                  <a:schemeClr val="tx1"/>
                </a:solidFill>
                <a:latin typeface="Century Gothic" pitchFamily="34" charset="0"/>
              </a:rPr>
              <a:t>eHealth</a:t>
            </a:r>
          </a:p>
          <a:p>
            <a:pPr marL="903288" indent="-285750" eaLnBrk="1" fontAlgn="auto" hangingPunct="1">
              <a:spcAft>
                <a:spcPts val="400"/>
              </a:spcAft>
              <a:buClr>
                <a:srgbClr val="005295"/>
              </a:buClr>
              <a:buFont typeface="Calibri" pitchFamily="34" charset="0"/>
              <a:buChar char="●"/>
              <a:defRPr/>
            </a:pPr>
            <a:r>
              <a:rPr lang="en-GB" sz="2000" b="1" dirty="0" smtClean="0">
                <a:solidFill>
                  <a:schemeClr val="tx1"/>
                </a:solidFill>
                <a:latin typeface="Century Gothic" pitchFamily="34" charset="0"/>
              </a:rPr>
              <a:t>Transparent dialogue with eHealth industry players </a:t>
            </a:r>
            <a:r>
              <a:rPr lang="en-GB" sz="2000" dirty="0" smtClean="0">
                <a:solidFill>
                  <a:schemeClr val="tx1"/>
                </a:solidFill>
                <a:latin typeface="Century Gothic" pitchFamily="34" charset="0"/>
              </a:rPr>
              <a:t> </a:t>
            </a:r>
          </a:p>
        </p:txBody>
      </p:sp>
      <p:sp>
        <p:nvSpPr>
          <p:cNvPr id="4" name="Rectangle 4"/>
          <p:cNvSpPr>
            <a:spLocks noChangeArrowheads="1"/>
          </p:cNvSpPr>
          <p:nvPr/>
        </p:nvSpPr>
        <p:spPr bwMode="auto">
          <a:xfrm>
            <a:off x="0" y="0"/>
            <a:ext cx="9144000" cy="1071563"/>
          </a:xfrm>
          <a:prstGeom prst="rect">
            <a:avLst/>
          </a:prstGeom>
          <a:no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marL="1258888" algn="ctr" eaLnBrk="0" hangingPunct="0">
              <a:defRPr/>
            </a:pPr>
            <a:r>
              <a:rPr lang="en-GB" sz="2800" dirty="0">
                <a:solidFill>
                  <a:schemeClr val="tx1"/>
                </a:solidFill>
                <a:latin typeface="Century Gothic" pitchFamily="34" charset="0"/>
              </a:rPr>
              <a:t>Projects:</a:t>
            </a:r>
            <a:br>
              <a:rPr lang="en-GB" sz="2800" dirty="0">
                <a:solidFill>
                  <a:schemeClr val="tx1"/>
                </a:solidFill>
                <a:latin typeface="Century Gothic" pitchFamily="34" charset="0"/>
              </a:rPr>
            </a:br>
            <a:r>
              <a:rPr lang="en-GB" sz="2800" dirty="0">
                <a:solidFill>
                  <a:schemeClr val="tx1"/>
                </a:solidFill>
                <a:latin typeface="Century Gothic" pitchFamily="34" charset="0"/>
              </a:rPr>
              <a:t>from </a:t>
            </a:r>
            <a:r>
              <a:rPr lang="en-GB" sz="2800" dirty="0">
                <a:solidFill>
                  <a:schemeClr val="tx1"/>
                </a:solidFill>
                <a:latin typeface="Century Gothic" pitchFamily="34" charset="0"/>
              </a:rPr>
              <a:t>practice to policy to </a:t>
            </a:r>
            <a:r>
              <a:rPr lang="en-GB" sz="2800" dirty="0">
                <a:solidFill>
                  <a:schemeClr val="tx1"/>
                </a:solidFill>
                <a:latin typeface="Century Gothic" pitchFamily="34" charset="0"/>
              </a:rPr>
              <a:t>practice</a:t>
            </a:r>
            <a:endParaRPr lang="en-GB" sz="2800" dirty="0">
              <a:solidFill>
                <a:schemeClr val="tx1"/>
              </a:solidFill>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2049</Words>
  <Application>Microsoft Office PowerPoint</Application>
  <PresentationFormat>On-screen Show (4:3)</PresentationFormat>
  <Paragraphs>224</Paragraphs>
  <Slides>19</Slides>
  <Notes>12</Notes>
  <HiddenSlides>0</HiddenSlides>
  <MMClips>0</MMClips>
  <ScaleCrop>false</ScaleCrop>
  <HeadingPairs>
    <vt:vector size="6" baseType="variant">
      <vt:variant>
        <vt:lpstr>Fonts Used</vt:lpstr>
      </vt:variant>
      <vt:variant>
        <vt:i4>6</vt:i4>
      </vt:variant>
      <vt:variant>
        <vt:lpstr>Design Template</vt:lpstr>
      </vt:variant>
      <vt:variant>
        <vt:i4>9</vt:i4>
      </vt:variant>
      <vt:variant>
        <vt:lpstr>Slide Titles</vt:lpstr>
      </vt:variant>
      <vt:variant>
        <vt:i4>19</vt:i4>
      </vt:variant>
    </vt:vector>
  </HeadingPairs>
  <TitlesOfParts>
    <vt:vector size="34" baseType="lpstr">
      <vt:lpstr>Times</vt:lpstr>
      <vt:lpstr>Arial</vt:lpstr>
      <vt:lpstr>Calibri</vt:lpstr>
      <vt:lpstr>Century Gothic</vt:lpstr>
      <vt:lpstr>ITC Avant Garde Gothic</vt:lpstr>
      <vt:lpstr>Courier New</vt:lpstr>
      <vt:lpstr>Office Theme</vt:lpstr>
      <vt:lpstr>Office Theme</vt:lpstr>
      <vt:lpstr>Office Theme</vt:lpstr>
      <vt:lpstr>Office Theme</vt:lpstr>
      <vt:lpstr>Office Theme</vt:lpstr>
      <vt:lpstr>Office Theme</vt:lpstr>
      <vt:lpstr>Office Theme</vt: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Connectivity! Patient at the Centre?</vt:lpstr>
      <vt:lpstr>Finally…</vt:lpstr>
      <vt:lpstr>Slide 19</vt:lpstr>
    </vt:vector>
  </TitlesOfParts>
  <Company>MGDC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Grasso</dc:creator>
  <cp:lastModifiedBy>murrapi</cp:lastModifiedBy>
  <cp:revision>453</cp:revision>
  <dcterms:created xsi:type="dcterms:W3CDTF">2006-05-09T14:05:35Z</dcterms:created>
  <dcterms:modified xsi:type="dcterms:W3CDTF">2012-02-16T14:10:42Z</dcterms:modified>
</cp:coreProperties>
</file>