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handoutMasterIdLst>
    <p:handoutMasterId r:id="rId15"/>
  </p:handoutMasterIdLst>
  <p:sldIdLst>
    <p:sldId id="336" r:id="rId2"/>
    <p:sldId id="304" r:id="rId3"/>
    <p:sldId id="317" r:id="rId4"/>
    <p:sldId id="330" r:id="rId5"/>
    <p:sldId id="331" r:id="rId6"/>
    <p:sldId id="332" r:id="rId7"/>
    <p:sldId id="333" r:id="rId8"/>
    <p:sldId id="337" r:id="rId9"/>
    <p:sldId id="306" r:id="rId10"/>
    <p:sldId id="329" r:id="rId11"/>
    <p:sldId id="334" r:id="rId12"/>
    <p:sldId id="33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678"/>
    <a:srgbClr val="FF3300"/>
    <a:srgbClr val="990000"/>
    <a:srgbClr val="0000FF"/>
    <a:srgbClr val="002D86"/>
    <a:srgbClr val="0025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434"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B981D-FFA3-4A3C-9A4B-E47BF80D81FF}" type="doc">
      <dgm:prSet loTypeId="urn:microsoft.com/office/officeart/2005/8/layout/arrow2" loCatId="process" qsTypeId="urn:microsoft.com/office/officeart/2005/8/quickstyle/simple1" qsCatId="simple" csTypeId="urn:microsoft.com/office/officeart/2005/8/colors/accent1_2" csCatId="accent1" phldr="1"/>
      <dgm:spPr/>
    </dgm:pt>
    <dgm:pt modelId="{63F7A589-B397-4592-B87B-BD06477827AA}">
      <dgm:prSet phldrT="[Text]" custT="1"/>
      <dgm:spPr/>
      <dgm:t>
        <a:bodyPr/>
        <a:lstStyle/>
        <a:p>
          <a:pPr algn="ctr"/>
          <a:r>
            <a:rPr lang="en-GB" sz="3600" b="1" dirty="0" smtClean="0">
              <a:solidFill>
                <a:schemeClr val="accent3">
                  <a:lumMod val="60000"/>
                  <a:lumOff val="40000"/>
                </a:schemeClr>
              </a:solidFill>
            </a:rPr>
            <a:t>Iterative Cycle 1</a:t>
          </a:r>
          <a:endParaRPr lang="en-GB" sz="3600" b="1" dirty="0">
            <a:solidFill>
              <a:schemeClr val="accent3">
                <a:lumMod val="60000"/>
                <a:lumOff val="40000"/>
              </a:schemeClr>
            </a:solidFill>
          </a:endParaRPr>
        </a:p>
      </dgm:t>
    </dgm:pt>
    <dgm:pt modelId="{9CC96C8F-295D-47D7-B31B-259A7E7D4031}" type="parTrans" cxnId="{D7760EB2-24F7-46FD-8ADC-B1A261173513}">
      <dgm:prSet/>
      <dgm:spPr/>
      <dgm:t>
        <a:bodyPr/>
        <a:lstStyle/>
        <a:p>
          <a:endParaRPr lang="en-GB"/>
        </a:p>
      </dgm:t>
    </dgm:pt>
    <dgm:pt modelId="{0039331D-4BB2-4BE0-AEB2-08DD384829E2}" type="sibTrans" cxnId="{D7760EB2-24F7-46FD-8ADC-B1A261173513}">
      <dgm:prSet/>
      <dgm:spPr/>
      <dgm:t>
        <a:bodyPr/>
        <a:lstStyle/>
        <a:p>
          <a:endParaRPr lang="en-GB"/>
        </a:p>
      </dgm:t>
    </dgm:pt>
    <dgm:pt modelId="{FD1A647F-E381-4581-B5A9-3344907E4BBE}">
      <dgm:prSet phldrT="[Text]" custT="1"/>
      <dgm:spPr/>
      <dgm:t>
        <a:bodyPr/>
        <a:lstStyle/>
        <a:p>
          <a:pPr algn="ctr"/>
          <a:r>
            <a:rPr lang="en-GB" sz="3200" b="1" dirty="0" smtClean="0">
              <a:solidFill>
                <a:schemeClr val="accent3">
                  <a:lumMod val="75000"/>
                </a:schemeClr>
              </a:solidFill>
            </a:rPr>
            <a:t>Iterative Cycle 2</a:t>
          </a:r>
          <a:endParaRPr lang="en-GB" sz="3200" b="1" dirty="0">
            <a:solidFill>
              <a:schemeClr val="accent3">
                <a:lumMod val="75000"/>
              </a:schemeClr>
            </a:solidFill>
          </a:endParaRPr>
        </a:p>
      </dgm:t>
    </dgm:pt>
    <dgm:pt modelId="{D830F258-AA56-4D00-8BC6-94D2E0D37784}" type="parTrans" cxnId="{E602BA21-7F81-4293-896E-9AB3F0A1E195}">
      <dgm:prSet/>
      <dgm:spPr/>
      <dgm:t>
        <a:bodyPr/>
        <a:lstStyle/>
        <a:p>
          <a:endParaRPr lang="en-GB"/>
        </a:p>
      </dgm:t>
    </dgm:pt>
    <dgm:pt modelId="{08EB262D-F4D7-40A9-A3A5-B8D1C121EAA5}" type="sibTrans" cxnId="{E602BA21-7F81-4293-896E-9AB3F0A1E195}">
      <dgm:prSet/>
      <dgm:spPr/>
      <dgm:t>
        <a:bodyPr/>
        <a:lstStyle/>
        <a:p>
          <a:endParaRPr lang="en-GB"/>
        </a:p>
      </dgm:t>
    </dgm:pt>
    <dgm:pt modelId="{0BE78C80-953A-42BC-8BD3-01C40B010126}">
      <dgm:prSet phldrT="[Text]" custT="1"/>
      <dgm:spPr/>
      <dgm:t>
        <a:bodyPr/>
        <a:lstStyle/>
        <a:p>
          <a:pPr algn="ctr"/>
          <a:r>
            <a:rPr lang="en-GB" sz="3600" b="1" dirty="0" smtClean="0">
              <a:solidFill>
                <a:schemeClr val="accent3">
                  <a:lumMod val="50000"/>
                </a:schemeClr>
              </a:solidFill>
            </a:rPr>
            <a:t>Iterative Cycle 3</a:t>
          </a:r>
          <a:endParaRPr lang="en-GB" sz="3600" b="1" dirty="0">
            <a:solidFill>
              <a:schemeClr val="accent3">
                <a:lumMod val="50000"/>
              </a:schemeClr>
            </a:solidFill>
          </a:endParaRPr>
        </a:p>
      </dgm:t>
    </dgm:pt>
    <dgm:pt modelId="{7A6806BE-4333-4BCA-99A2-7ADEF92E0594}" type="parTrans" cxnId="{E2059D72-2622-4CAE-8588-D4439096CEA9}">
      <dgm:prSet/>
      <dgm:spPr/>
      <dgm:t>
        <a:bodyPr/>
        <a:lstStyle/>
        <a:p>
          <a:endParaRPr lang="en-GB"/>
        </a:p>
      </dgm:t>
    </dgm:pt>
    <dgm:pt modelId="{699A62E2-0F50-4B9B-AA02-F5A9721EFF98}" type="sibTrans" cxnId="{E2059D72-2622-4CAE-8588-D4439096CEA9}">
      <dgm:prSet/>
      <dgm:spPr/>
      <dgm:t>
        <a:bodyPr/>
        <a:lstStyle/>
        <a:p>
          <a:endParaRPr lang="en-GB"/>
        </a:p>
      </dgm:t>
    </dgm:pt>
    <dgm:pt modelId="{082B6C30-CD93-4468-9076-9329925D82E8}" type="pres">
      <dgm:prSet presAssocID="{0D0B981D-FFA3-4A3C-9A4B-E47BF80D81FF}" presName="arrowDiagram" presStyleCnt="0">
        <dgm:presLayoutVars>
          <dgm:chMax val="5"/>
          <dgm:dir/>
          <dgm:resizeHandles val="exact"/>
        </dgm:presLayoutVars>
      </dgm:prSet>
      <dgm:spPr/>
    </dgm:pt>
    <dgm:pt modelId="{6E701D61-2B30-41F4-9112-EE55CD254949}" type="pres">
      <dgm:prSet presAssocID="{0D0B981D-FFA3-4A3C-9A4B-E47BF80D81FF}" presName="arrow" presStyleLbl="bgShp" presStyleIdx="0" presStyleCnt="1"/>
      <dgm:spPr/>
    </dgm:pt>
    <dgm:pt modelId="{6D591802-8F50-45C8-965A-5BD65E93F096}" type="pres">
      <dgm:prSet presAssocID="{0D0B981D-FFA3-4A3C-9A4B-E47BF80D81FF}" presName="arrowDiagram3" presStyleCnt="0"/>
      <dgm:spPr/>
    </dgm:pt>
    <dgm:pt modelId="{48EA4BD7-1A51-4904-890E-BDC651FAF229}" type="pres">
      <dgm:prSet presAssocID="{63F7A589-B397-4592-B87B-BD06477827AA}" presName="bullet3a" presStyleLbl="node1" presStyleIdx="0" presStyleCnt="3"/>
      <dgm:spPr/>
    </dgm:pt>
    <dgm:pt modelId="{EBEFB905-54AD-40E7-98A1-C5DDFB47C02A}" type="pres">
      <dgm:prSet presAssocID="{63F7A589-B397-4592-B87B-BD06477827AA}" presName="textBox3a" presStyleLbl="revTx" presStyleIdx="0" presStyleCnt="3" custScaleX="117695">
        <dgm:presLayoutVars>
          <dgm:bulletEnabled val="1"/>
        </dgm:presLayoutVars>
      </dgm:prSet>
      <dgm:spPr/>
      <dgm:t>
        <a:bodyPr/>
        <a:lstStyle/>
        <a:p>
          <a:endParaRPr lang="en-GB"/>
        </a:p>
      </dgm:t>
    </dgm:pt>
    <dgm:pt modelId="{15CB4667-266A-40A9-A1BB-43F4B82B519F}" type="pres">
      <dgm:prSet presAssocID="{FD1A647F-E381-4581-B5A9-3344907E4BBE}" presName="bullet3b" presStyleLbl="node1" presStyleIdx="1" presStyleCnt="3"/>
      <dgm:spPr/>
    </dgm:pt>
    <dgm:pt modelId="{A81A8831-A4A2-4AFA-9B39-D83997F7BC31}" type="pres">
      <dgm:prSet presAssocID="{FD1A647F-E381-4581-B5A9-3344907E4BBE}" presName="textBox3b" presStyleLbl="revTx" presStyleIdx="1" presStyleCnt="3" custScaleX="141843" custScaleY="38465" custLinFactNeighborY="-27372">
        <dgm:presLayoutVars>
          <dgm:bulletEnabled val="1"/>
        </dgm:presLayoutVars>
      </dgm:prSet>
      <dgm:spPr/>
      <dgm:t>
        <a:bodyPr/>
        <a:lstStyle/>
        <a:p>
          <a:endParaRPr lang="en-GB"/>
        </a:p>
      </dgm:t>
    </dgm:pt>
    <dgm:pt modelId="{BCE061ED-A18B-4909-B44E-7B193B090D96}" type="pres">
      <dgm:prSet presAssocID="{0BE78C80-953A-42BC-8BD3-01C40B010126}" presName="bullet3c" presStyleLbl="node1" presStyleIdx="2" presStyleCnt="3"/>
      <dgm:spPr/>
    </dgm:pt>
    <dgm:pt modelId="{A856651B-4A06-4D0F-A670-F792EC99BC56}" type="pres">
      <dgm:prSet presAssocID="{0BE78C80-953A-42BC-8BD3-01C40B010126}" presName="textBox3c" presStyleLbl="revTx" presStyleIdx="2" presStyleCnt="3" custScaleX="134364" custLinFactNeighborY="4797">
        <dgm:presLayoutVars>
          <dgm:bulletEnabled val="1"/>
        </dgm:presLayoutVars>
      </dgm:prSet>
      <dgm:spPr/>
      <dgm:t>
        <a:bodyPr/>
        <a:lstStyle/>
        <a:p>
          <a:endParaRPr lang="en-GB"/>
        </a:p>
      </dgm:t>
    </dgm:pt>
  </dgm:ptLst>
  <dgm:cxnLst>
    <dgm:cxn modelId="{D7760EB2-24F7-46FD-8ADC-B1A261173513}" srcId="{0D0B981D-FFA3-4A3C-9A4B-E47BF80D81FF}" destId="{63F7A589-B397-4592-B87B-BD06477827AA}" srcOrd="0" destOrd="0" parTransId="{9CC96C8F-295D-47D7-B31B-259A7E7D4031}" sibTransId="{0039331D-4BB2-4BE0-AEB2-08DD384829E2}"/>
    <dgm:cxn modelId="{E1D9690A-7DDB-4CC0-B3E6-A03C0AE69497}" type="presOf" srcId="{0BE78C80-953A-42BC-8BD3-01C40B010126}" destId="{A856651B-4A06-4D0F-A670-F792EC99BC56}" srcOrd="0" destOrd="0" presId="urn:microsoft.com/office/officeart/2005/8/layout/arrow2"/>
    <dgm:cxn modelId="{5B835392-3332-4833-A8AC-B23D5B5E3A3A}" type="presOf" srcId="{0D0B981D-FFA3-4A3C-9A4B-E47BF80D81FF}" destId="{082B6C30-CD93-4468-9076-9329925D82E8}" srcOrd="0" destOrd="0" presId="urn:microsoft.com/office/officeart/2005/8/layout/arrow2"/>
    <dgm:cxn modelId="{45521875-29A3-4944-86EA-29CAA774F764}" type="presOf" srcId="{63F7A589-B397-4592-B87B-BD06477827AA}" destId="{EBEFB905-54AD-40E7-98A1-C5DDFB47C02A}" srcOrd="0" destOrd="0" presId="urn:microsoft.com/office/officeart/2005/8/layout/arrow2"/>
    <dgm:cxn modelId="{E602BA21-7F81-4293-896E-9AB3F0A1E195}" srcId="{0D0B981D-FFA3-4A3C-9A4B-E47BF80D81FF}" destId="{FD1A647F-E381-4581-B5A9-3344907E4BBE}" srcOrd="1" destOrd="0" parTransId="{D830F258-AA56-4D00-8BC6-94D2E0D37784}" sibTransId="{08EB262D-F4D7-40A9-A3A5-B8D1C121EAA5}"/>
    <dgm:cxn modelId="{5BC2DEB5-A146-49DC-8EE2-88CFF996D078}" type="presOf" srcId="{FD1A647F-E381-4581-B5A9-3344907E4BBE}" destId="{A81A8831-A4A2-4AFA-9B39-D83997F7BC31}" srcOrd="0" destOrd="0" presId="urn:microsoft.com/office/officeart/2005/8/layout/arrow2"/>
    <dgm:cxn modelId="{E2059D72-2622-4CAE-8588-D4439096CEA9}" srcId="{0D0B981D-FFA3-4A3C-9A4B-E47BF80D81FF}" destId="{0BE78C80-953A-42BC-8BD3-01C40B010126}" srcOrd="2" destOrd="0" parTransId="{7A6806BE-4333-4BCA-99A2-7ADEF92E0594}" sibTransId="{699A62E2-0F50-4B9B-AA02-F5A9721EFF98}"/>
    <dgm:cxn modelId="{FF8AAF71-2FDC-4387-97CC-0493088ED146}" type="presParOf" srcId="{082B6C30-CD93-4468-9076-9329925D82E8}" destId="{6E701D61-2B30-41F4-9112-EE55CD254949}" srcOrd="0" destOrd="0" presId="urn:microsoft.com/office/officeart/2005/8/layout/arrow2"/>
    <dgm:cxn modelId="{EA96D59C-1CAE-49B4-8F57-9014CE59BCB6}" type="presParOf" srcId="{082B6C30-CD93-4468-9076-9329925D82E8}" destId="{6D591802-8F50-45C8-965A-5BD65E93F096}" srcOrd="1" destOrd="0" presId="urn:microsoft.com/office/officeart/2005/8/layout/arrow2"/>
    <dgm:cxn modelId="{A9A6C7D1-6A10-4DF2-8ED5-9F2CB04556A8}" type="presParOf" srcId="{6D591802-8F50-45C8-965A-5BD65E93F096}" destId="{48EA4BD7-1A51-4904-890E-BDC651FAF229}" srcOrd="0" destOrd="0" presId="urn:microsoft.com/office/officeart/2005/8/layout/arrow2"/>
    <dgm:cxn modelId="{3A9193A4-3BF0-4A1F-AF96-2FA028E4D2D8}" type="presParOf" srcId="{6D591802-8F50-45C8-965A-5BD65E93F096}" destId="{EBEFB905-54AD-40E7-98A1-C5DDFB47C02A}" srcOrd="1" destOrd="0" presId="urn:microsoft.com/office/officeart/2005/8/layout/arrow2"/>
    <dgm:cxn modelId="{566B454A-32CC-4508-A429-CD31544155F9}" type="presParOf" srcId="{6D591802-8F50-45C8-965A-5BD65E93F096}" destId="{15CB4667-266A-40A9-A1BB-43F4B82B519F}" srcOrd="2" destOrd="0" presId="urn:microsoft.com/office/officeart/2005/8/layout/arrow2"/>
    <dgm:cxn modelId="{4097C390-4AC2-4D90-8D65-28A5F27662A9}" type="presParOf" srcId="{6D591802-8F50-45C8-965A-5BD65E93F096}" destId="{A81A8831-A4A2-4AFA-9B39-D83997F7BC31}" srcOrd="3" destOrd="0" presId="urn:microsoft.com/office/officeart/2005/8/layout/arrow2"/>
    <dgm:cxn modelId="{54A48C32-B7B3-4EF0-BFDA-BE870AA56F57}" type="presParOf" srcId="{6D591802-8F50-45C8-965A-5BD65E93F096}" destId="{BCE061ED-A18B-4909-B44E-7B193B090D96}" srcOrd="4" destOrd="0" presId="urn:microsoft.com/office/officeart/2005/8/layout/arrow2"/>
    <dgm:cxn modelId="{D07A3C9C-4C2D-4982-972D-2AC84659C9FC}" type="presParOf" srcId="{6D591802-8F50-45C8-965A-5BD65E93F096}" destId="{A856651B-4A06-4D0F-A670-F792EC99BC56}" srcOrd="5"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781D1-53B8-4F78-AD09-A43A486283CF}" type="datetimeFigureOut">
              <a:rPr lang="en-US" smtClean="0"/>
              <a:t>6/16/2014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2030A1-BB51-4EDB-B1CB-F5A2D40F763A}"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53572-6607-4B0A-9744-7E06B83CE2DB}" type="datetimeFigureOut">
              <a:rPr lang="en-US" smtClean="0"/>
              <a:pPr/>
              <a:t>6/16/2014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CA7F77-01A4-4CA1-8F12-8B144A04CE4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be able to highlight Cycle 1</a:t>
            </a:r>
            <a:endParaRPr lang="en-US" dirty="0"/>
          </a:p>
        </p:txBody>
      </p:sp>
      <p:sp>
        <p:nvSpPr>
          <p:cNvPr id="4" name="Slide Number Placeholder 3"/>
          <p:cNvSpPr>
            <a:spLocks noGrp="1"/>
          </p:cNvSpPr>
          <p:nvPr>
            <p:ph type="sldNum" sz="quarter" idx="10"/>
          </p:nvPr>
        </p:nvSpPr>
        <p:spPr/>
        <p:txBody>
          <a:bodyPr/>
          <a:lstStyle/>
          <a:p>
            <a:fld id="{5A062CBE-966C-44F4-B2AF-B2423323381F}" type="slidenum">
              <a:rPr lang="nl-BE" smtClean="0"/>
              <a:pPr/>
              <a:t>1</a:t>
            </a:fld>
            <a:endParaRPr lang="nl-BE"/>
          </a:p>
        </p:txBody>
      </p:sp>
    </p:spTree>
    <p:extLst>
      <p:ext uri="{BB962C8B-B14F-4D97-AF65-F5344CB8AC3E}">
        <p14:creationId xmlns:p14="http://schemas.microsoft.com/office/powerpoint/2010/main" xmlns="" val="278057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be able to highlight Cycle 1</a:t>
            </a:r>
            <a:endParaRPr lang="en-US" dirty="0"/>
          </a:p>
        </p:txBody>
      </p:sp>
      <p:sp>
        <p:nvSpPr>
          <p:cNvPr id="4" name="Slide Number Placeholder 3"/>
          <p:cNvSpPr>
            <a:spLocks noGrp="1"/>
          </p:cNvSpPr>
          <p:nvPr>
            <p:ph type="sldNum" sz="quarter" idx="10"/>
          </p:nvPr>
        </p:nvSpPr>
        <p:spPr/>
        <p:txBody>
          <a:bodyPr/>
          <a:lstStyle/>
          <a:p>
            <a:fld id="{5A062CBE-966C-44F4-B2AF-B2423323381F}" type="slidenum">
              <a:rPr lang="nl-BE" smtClean="0"/>
              <a:pPr/>
              <a:t>10</a:t>
            </a:fld>
            <a:endParaRPr lang="nl-BE"/>
          </a:p>
        </p:txBody>
      </p:sp>
    </p:spTree>
    <p:extLst>
      <p:ext uri="{BB962C8B-B14F-4D97-AF65-F5344CB8AC3E}">
        <p14:creationId xmlns="" xmlns:p14="http://schemas.microsoft.com/office/powerpoint/2010/main" val="2780573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be able to highlight Cycle 1</a:t>
            </a:r>
            <a:endParaRPr lang="en-US" dirty="0"/>
          </a:p>
        </p:txBody>
      </p:sp>
      <p:sp>
        <p:nvSpPr>
          <p:cNvPr id="4" name="Slide Number Placeholder 3"/>
          <p:cNvSpPr>
            <a:spLocks noGrp="1"/>
          </p:cNvSpPr>
          <p:nvPr>
            <p:ph type="sldNum" sz="quarter" idx="10"/>
          </p:nvPr>
        </p:nvSpPr>
        <p:spPr/>
        <p:txBody>
          <a:bodyPr/>
          <a:lstStyle/>
          <a:p>
            <a:fld id="{5A062CBE-966C-44F4-B2AF-B2423323381F}" type="slidenum">
              <a:rPr lang="nl-BE" smtClean="0"/>
              <a:pPr/>
              <a:t>11</a:t>
            </a:fld>
            <a:endParaRPr lang="nl-BE"/>
          </a:p>
        </p:txBody>
      </p:sp>
    </p:spTree>
    <p:extLst>
      <p:ext uri="{BB962C8B-B14F-4D97-AF65-F5344CB8AC3E}">
        <p14:creationId xmlns:p14="http://schemas.microsoft.com/office/powerpoint/2010/main" xmlns="" val="2780573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be able to highlight Cycle 1</a:t>
            </a:r>
            <a:endParaRPr lang="en-US" dirty="0"/>
          </a:p>
        </p:txBody>
      </p:sp>
      <p:sp>
        <p:nvSpPr>
          <p:cNvPr id="4" name="Slide Number Placeholder 3"/>
          <p:cNvSpPr>
            <a:spLocks noGrp="1"/>
          </p:cNvSpPr>
          <p:nvPr>
            <p:ph type="sldNum" sz="quarter" idx="10"/>
          </p:nvPr>
        </p:nvSpPr>
        <p:spPr/>
        <p:txBody>
          <a:bodyPr/>
          <a:lstStyle/>
          <a:p>
            <a:fld id="{5A062CBE-966C-44F4-B2AF-B2423323381F}" type="slidenum">
              <a:rPr lang="nl-BE" smtClean="0"/>
              <a:pPr/>
              <a:t>12</a:t>
            </a:fld>
            <a:endParaRPr lang="nl-BE"/>
          </a:p>
        </p:txBody>
      </p:sp>
    </p:spTree>
    <p:extLst>
      <p:ext uri="{BB962C8B-B14F-4D97-AF65-F5344CB8AC3E}">
        <p14:creationId xmlns:p14="http://schemas.microsoft.com/office/powerpoint/2010/main" xmlns="" val="278057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be able to highlight Cycle 1</a:t>
            </a:r>
            <a:endParaRPr lang="en-US" dirty="0"/>
          </a:p>
        </p:txBody>
      </p:sp>
      <p:sp>
        <p:nvSpPr>
          <p:cNvPr id="4" name="Slide Number Placeholder 3"/>
          <p:cNvSpPr>
            <a:spLocks noGrp="1"/>
          </p:cNvSpPr>
          <p:nvPr>
            <p:ph type="sldNum" sz="quarter" idx="10"/>
          </p:nvPr>
        </p:nvSpPr>
        <p:spPr/>
        <p:txBody>
          <a:bodyPr/>
          <a:lstStyle/>
          <a:p>
            <a:fld id="{5A062CBE-966C-44F4-B2AF-B2423323381F}" type="slidenum">
              <a:rPr lang="nl-BE" smtClean="0"/>
              <a:pPr/>
              <a:t>2</a:t>
            </a:fld>
            <a:endParaRPr lang="nl-BE"/>
          </a:p>
        </p:txBody>
      </p:sp>
    </p:spTree>
    <p:extLst>
      <p:ext uri="{BB962C8B-B14F-4D97-AF65-F5344CB8AC3E}">
        <p14:creationId xmlns="" xmlns:p14="http://schemas.microsoft.com/office/powerpoint/2010/main" val="278057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b="1" dirty="0" smtClean="0"/>
              <a:t>Abstract. </a:t>
            </a:r>
            <a:endParaRPr lang="en-GB" dirty="0" smtClean="0"/>
          </a:p>
          <a:p>
            <a:r>
              <a:rPr lang="en-US" dirty="0" smtClean="0"/>
              <a:t>The airways diseases asthma and chronic obstructive pulmonary disease affect over 400 million people world-wide and cause considerable morbidity and mortality. Airways disease costs the European Union in excess of €56 billion per annum. Current therapies are inadequate and we do not have sufficient tools to predict disease progression or response to current or future therapies. </a:t>
            </a:r>
            <a:r>
              <a:rPr lang="en-GB" dirty="0" smtClean="0"/>
              <a:t>Our consortium, </a:t>
            </a:r>
            <a:r>
              <a:rPr lang="en-US" dirty="0" smtClean="0"/>
              <a:t>Airway Disease </a:t>
            </a:r>
            <a:r>
              <a:rPr lang="en-US" dirty="0" err="1" smtClean="0"/>
              <a:t>PRedicting</a:t>
            </a:r>
            <a:r>
              <a:rPr lang="en-US" dirty="0" smtClean="0"/>
              <a:t> Outcomes through Patient Specific Computational </a:t>
            </a:r>
            <a:r>
              <a:rPr lang="en-US" dirty="0" err="1" smtClean="0"/>
              <a:t>Modelling</a:t>
            </a:r>
            <a:r>
              <a:rPr lang="en-US" dirty="0" smtClean="0"/>
              <a:t> (</a:t>
            </a:r>
            <a:r>
              <a:rPr lang="en-GB" dirty="0" err="1" smtClean="0"/>
              <a:t>AirPROM</a:t>
            </a:r>
            <a:r>
              <a:rPr lang="en-GB" dirty="0" smtClean="0"/>
              <a:t>), </a:t>
            </a:r>
            <a:r>
              <a:rPr lang="en-US" dirty="0" smtClean="0"/>
              <a:t>brings together the </a:t>
            </a:r>
            <a:r>
              <a:rPr lang="en-US" dirty="0" err="1" smtClean="0"/>
              <a:t>exisiting</a:t>
            </a:r>
            <a:r>
              <a:rPr lang="en-US" dirty="0" smtClean="0"/>
              <a:t> clinical consortia (</a:t>
            </a:r>
            <a:r>
              <a:rPr lang="en-US" dirty="0" err="1" smtClean="0"/>
              <a:t>EvA</a:t>
            </a:r>
            <a:r>
              <a:rPr lang="en-US" dirty="0" smtClean="0"/>
              <a:t> FP7, U-BIOPRED IMI and BTS Severe Asthma), and expertise in physiology, radiology, image analysis, bioengineering, data harmonization, data security and ethics, computational modeling and systems biology. We shall develop an integrated multi-scale model building upon existing models. This airway model will be comprised of an integrated ‘micro-scale’ and ‘macro-scale’ airway model informed and validated by ‘</a:t>
            </a:r>
            <a:r>
              <a:rPr lang="en-US" dirty="0" err="1" smtClean="0"/>
              <a:t>omic</a:t>
            </a:r>
            <a:r>
              <a:rPr lang="en-US" dirty="0" smtClean="0"/>
              <a:t> data and </a:t>
            </a:r>
            <a:r>
              <a:rPr lang="en-US" i="1" dirty="0" smtClean="0"/>
              <a:t>ex vivo</a:t>
            </a:r>
            <a:r>
              <a:rPr lang="en-US" dirty="0" smtClean="0"/>
              <a:t> models at the genome-</a:t>
            </a:r>
            <a:r>
              <a:rPr lang="en-US" dirty="0" err="1" smtClean="0"/>
              <a:t>transcriptome</a:t>
            </a:r>
            <a:r>
              <a:rPr lang="en-US" dirty="0" smtClean="0"/>
              <a:t>-cell-tissue scale and by CT and functional MRI imaging coupled to detailed physiology at the tissue-organ scale </a:t>
            </a:r>
            <a:r>
              <a:rPr lang="en-US" dirty="0" err="1" smtClean="0"/>
              <a:t>utilising</a:t>
            </a:r>
            <a:r>
              <a:rPr lang="en-US" dirty="0" smtClean="0"/>
              <a:t> Europe’s largest airway disease cohort. Validation will be undertaken cross-</a:t>
            </a:r>
            <a:r>
              <a:rPr lang="en-US" dirty="0" err="1" smtClean="0"/>
              <a:t>sectionally</a:t>
            </a:r>
            <a:r>
              <a:rPr lang="en-US" dirty="0" smtClean="0"/>
              <a:t>, following interventions and after longitudinal follow-up to incorporate both spatial and temporal dimensions. </a:t>
            </a:r>
            <a:r>
              <a:rPr lang="en-US" dirty="0" err="1" smtClean="0"/>
              <a:t>AirPROM</a:t>
            </a:r>
            <a:r>
              <a:rPr lang="en-US" dirty="0" smtClean="0"/>
              <a:t> has a comprehensive data management platform and a well-developed </a:t>
            </a:r>
            <a:r>
              <a:rPr lang="en-US" dirty="0" err="1" smtClean="0"/>
              <a:t>ethico</a:t>
            </a:r>
            <a:r>
              <a:rPr lang="en-US" dirty="0" smtClean="0"/>
              <a:t>-legal framework. Critically, </a:t>
            </a:r>
            <a:r>
              <a:rPr lang="en-US" dirty="0" err="1" smtClean="0"/>
              <a:t>AirPROM</a:t>
            </a:r>
            <a:r>
              <a:rPr lang="en-US" dirty="0" smtClean="0"/>
              <a:t> has an extensive exploitation plan, involving at its inception and throughout its evolution those that will ‘develop’ and ‘use’ the technologies emerging from this project. </a:t>
            </a:r>
            <a:r>
              <a:rPr lang="en-GB" dirty="0" err="1" smtClean="0"/>
              <a:t>AirPROM</a:t>
            </a:r>
            <a:r>
              <a:rPr lang="en-GB" dirty="0" smtClean="0"/>
              <a:t> therefore will bridge the critical gaps in our clinical management of airways disease, by providing validated models to predict disease progression and response to treatment and the platform to translate these patient-specific tools, so as to pave the way to improved, personalised management of airways disease.</a:t>
            </a:r>
          </a:p>
          <a:p>
            <a:endParaRPr lang="en-GB" dirty="0"/>
          </a:p>
        </p:txBody>
      </p:sp>
      <p:sp>
        <p:nvSpPr>
          <p:cNvPr id="4" name="Slide Number Placeholder 3"/>
          <p:cNvSpPr>
            <a:spLocks noGrp="1"/>
          </p:cNvSpPr>
          <p:nvPr>
            <p:ph type="sldNum" sz="quarter" idx="10"/>
          </p:nvPr>
        </p:nvSpPr>
        <p:spPr/>
        <p:txBody>
          <a:bodyPr/>
          <a:lstStyle/>
          <a:p>
            <a:fld id="{B6FB7230-F473-41E6-BE25-2017E5E8B16C}"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be able to highlight Cycle 1</a:t>
            </a:r>
            <a:endParaRPr lang="en-US" dirty="0"/>
          </a:p>
        </p:txBody>
      </p:sp>
      <p:sp>
        <p:nvSpPr>
          <p:cNvPr id="4" name="Slide Number Placeholder 3"/>
          <p:cNvSpPr>
            <a:spLocks noGrp="1"/>
          </p:cNvSpPr>
          <p:nvPr>
            <p:ph type="sldNum" sz="quarter" idx="10"/>
          </p:nvPr>
        </p:nvSpPr>
        <p:spPr/>
        <p:txBody>
          <a:bodyPr/>
          <a:lstStyle/>
          <a:p>
            <a:fld id="{5A062CBE-966C-44F4-B2AF-B2423323381F}" type="slidenum">
              <a:rPr lang="nl-BE" smtClean="0"/>
              <a:pPr/>
              <a:t>4</a:t>
            </a:fld>
            <a:endParaRPr lang="nl-BE"/>
          </a:p>
        </p:txBody>
      </p:sp>
    </p:spTree>
    <p:extLst>
      <p:ext uri="{BB962C8B-B14F-4D97-AF65-F5344CB8AC3E}">
        <p14:creationId xmlns="" xmlns:p14="http://schemas.microsoft.com/office/powerpoint/2010/main" val="278057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be able to highlight Cycle 1</a:t>
            </a:r>
            <a:endParaRPr lang="en-US" dirty="0"/>
          </a:p>
        </p:txBody>
      </p:sp>
      <p:sp>
        <p:nvSpPr>
          <p:cNvPr id="4" name="Slide Number Placeholder 3"/>
          <p:cNvSpPr>
            <a:spLocks noGrp="1"/>
          </p:cNvSpPr>
          <p:nvPr>
            <p:ph type="sldNum" sz="quarter" idx="10"/>
          </p:nvPr>
        </p:nvSpPr>
        <p:spPr/>
        <p:txBody>
          <a:bodyPr/>
          <a:lstStyle/>
          <a:p>
            <a:fld id="{5A062CBE-966C-44F4-B2AF-B2423323381F}" type="slidenum">
              <a:rPr lang="nl-BE" smtClean="0"/>
              <a:pPr/>
              <a:t>5</a:t>
            </a:fld>
            <a:endParaRPr lang="nl-BE"/>
          </a:p>
        </p:txBody>
      </p:sp>
    </p:spTree>
    <p:extLst>
      <p:ext uri="{BB962C8B-B14F-4D97-AF65-F5344CB8AC3E}">
        <p14:creationId xmlns="" xmlns:p14="http://schemas.microsoft.com/office/powerpoint/2010/main" val="278057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be able to highlight Cycle 1</a:t>
            </a:r>
            <a:endParaRPr lang="en-US" dirty="0"/>
          </a:p>
        </p:txBody>
      </p:sp>
      <p:sp>
        <p:nvSpPr>
          <p:cNvPr id="4" name="Slide Number Placeholder 3"/>
          <p:cNvSpPr>
            <a:spLocks noGrp="1"/>
          </p:cNvSpPr>
          <p:nvPr>
            <p:ph type="sldNum" sz="quarter" idx="10"/>
          </p:nvPr>
        </p:nvSpPr>
        <p:spPr/>
        <p:txBody>
          <a:bodyPr/>
          <a:lstStyle/>
          <a:p>
            <a:fld id="{5A062CBE-966C-44F4-B2AF-B2423323381F}" type="slidenum">
              <a:rPr lang="nl-BE" smtClean="0"/>
              <a:pPr/>
              <a:t>6</a:t>
            </a:fld>
            <a:endParaRPr lang="nl-BE"/>
          </a:p>
        </p:txBody>
      </p:sp>
    </p:spTree>
    <p:extLst>
      <p:ext uri="{BB962C8B-B14F-4D97-AF65-F5344CB8AC3E}">
        <p14:creationId xmlns="" xmlns:p14="http://schemas.microsoft.com/office/powerpoint/2010/main" val="2780573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be able to highlight Cycle 1</a:t>
            </a:r>
            <a:endParaRPr lang="en-US" dirty="0"/>
          </a:p>
        </p:txBody>
      </p:sp>
      <p:sp>
        <p:nvSpPr>
          <p:cNvPr id="4" name="Slide Number Placeholder 3"/>
          <p:cNvSpPr>
            <a:spLocks noGrp="1"/>
          </p:cNvSpPr>
          <p:nvPr>
            <p:ph type="sldNum" sz="quarter" idx="10"/>
          </p:nvPr>
        </p:nvSpPr>
        <p:spPr/>
        <p:txBody>
          <a:bodyPr/>
          <a:lstStyle/>
          <a:p>
            <a:fld id="{5A062CBE-966C-44F4-B2AF-B2423323381F}" type="slidenum">
              <a:rPr lang="nl-BE" smtClean="0"/>
              <a:pPr/>
              <a:t>7</a:t>
            </a:fld>
            <a:endParaRPr lang="nl-BE"/>
          </a:p>
        </p:txBody>
      </p:sp>
    </p:spTree>
    <p:extLst>
      <p:ext uri="{BB962C8B-B14F-4D97-AF65-F5344CB8AC3E}">
        <p14:creationId xmlns="" xmlns:p14="http://schemas.microsoft.com/office/powerpoint/2010/main" val="278057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be able to highlight Cycle 1</a:t>
            </a:r>
            <a:endParaRPr lang="en-US" dirty="0"/>
          </a:p>
        </p:txBody>
      </p:sp>
      <p:sp>
        <p:nvSpPr>
          <p:cNvPr id="4" name="Slide Number Placeholder 3"/>
          <p:cNvSpPr>
            <a:spLocks noGrp="1"/>
          </p:cNvSpPr>
          <p:nvPr>
            <p:ph type="sldNum" sz="quarter" idx="10"/>
          </p:nvPr>
        </p:nvSpPr>
        <p:spPr/>
        <p:txBody>
          <a:bodyPr/>
          <a:lstStyle/>
          <a:p>
            <a:fld id="{5A062CBE-966C-44F4-B2AF-B2423323381F}" type="slidenum">
              <a:rPr lang="nl-BE" smtClean="0"/>
              <a:pPr/>
              <a:t>8</a:t>
            </a:fld>
            <a:endParaRPr lang="nl-BE"/>
          </a:p>
        </p:txBody>
      </p:sp>
    </p:spTree>
    <p:extLst>
      <p:ext uri="{BB962C8B-B14F-4D97-AF65-F5344CB8AC3E}">
        <p14:creationId xmlns:p14="http://schemas.microsoft.com/office/powerpoint/2010/main" xmlns="" val="2780573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be able to highlight Cycle 1</a:t>
            </a:r>
            <a:endParaRPr lang="en-US" dirty="0"/>
          </a:p>
        </p:txBody>
      </p:sp>
      <p:sp>
        <p:nvSpPr>
          <p:cNvPr id="4" name="Slide Number Placeholder 3"/>
          <p:cNvSpPr>
            <a:spLocks noGrp="1"/>
          </p:cNvSpPr>
          <p:nvPr>
            <p:ph type="sldNum" sz="quarter" idx="10"/>
          </p:nvPr>
        </p:nvSpPr>
        <p:spPr/>
        <p:txBody>
          <a:bodyPr/>
          <a:lstStyle/>
          <a:p>
            <a:fld id="{5A062CBE-966C-44F4-B2AF-B2423323381F}" type="slidenum">
              <a:rPr lang="nl-BE" smtClean="0"/>
              <a:pPr/>
              <a:t>9</a:t>
            </a:fld>
            <a:endParaRPr lang="nl-BE"/>
          </a:p>
        </p:txBody>
      </p:sp>
    </p:spTree>
    <p:extLst>
      <p:ext uri="{BB962C8B-B14F-4D97-AF65-F5344CB8AC3E}">
        <p14:creationId xmlns="" xmlns:p14="http://schemas.microsoft.com/office/powerpoint/2010/main" val="2780573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49885-D372-4275-81F4-F8C10816788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0.xml"/><Relationship Id="rId7"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video" Target="file:///C:\Users\Chris\Documents\chris%20backup\My%20docs\meetings\nc3r%20oct%202013\novartis_002_generation.avi" TargetMode="Externa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2.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emf"/><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inhoud 4"/>
          <p:cNvSpPr>
            <a:spLocks noGrp="1"/>
          </p:cNvSpPr>
          <p:nvPr>
            <p:ph sz="half" idx="1"/>
          </p:nvPr>
        </p:nvSpPr>
        <p:spPr>
          <a:xfrm>
            <a:off x="395288" y="5589588"/>
            <a:ext cx="8291512" cy="608012"/>
          </a:xfrm>
        </p:spPr>
        <p:txBody>
          <a:bodyPr/>
          <a:lstStyle/>
          <a:p>
            <a:pPr marL="0" indent="0" algn="ctr" eaLnBrk="1" hangingPunct="1">
              <a:buFont typeface="Arial" charset="0"/>
              <a:buNone/>
            </a:pPr>
            <a:r>
              <a:rPr lang="nl-BE" smtClean="0"/>
              <a:t>  </a:t>
            </a:r>
            <a:r>
              <a:rPr lang="nl-BE" smtClean="0">
                <a:ea typeface="Calibri" pitchFamily="34" charset="0"/>
                <a:cs typeface="Times New Roman" pitchFamily="18" charset="0"/>
              </a:rPr>
              <a:t> </a:t>
            </a:r>
            <a:endParaRPr lang="nl-BE" smtClean="0"/>
          </a:p>
        </p:txBody>
      </p:sp>
      <p:pic>
        <p:nvPicPr>
          <p:cNvPr id="17413" name="Picture 2"/>
          <p:cNvPicPr>
            <a:picLocks noChangeAspect="1" noChangeArrowheads="1"/>
          </p:cNvPicPr>
          <p:nvPr/>
        </p:nvPicPr>
        <p:blipFill>
          <a:blip r:embed="rId3"/>
          <a:srcRect/>
          <a:stretch>
            <a:fillRect/>
          </a:stretch>
        </p:blipFill>
        <p:spPr bwMode="auto">
          <a:xfrm>
            <a:off x="1468438" y="5949950"/>
            <a:ext cx="6176962" cy="763588"/>
          </a:xfrm>
          <a:prstGeom prst="rect">
            <a:avLst/>
          </a:prstGeom>
          <a:noFill/>
          <a:ln w="9525">
            <a:noFill/>
            <a:miter lim="800000"/>
            <a:headEnd/>
            <a:tailEnd/>
          </a:ln>
        </p:spPr>
      </p:pic>
      <p:sp>
        <p:nvSpPr>
          <p:cNvPr id="11" name="Rectangle 2"/>
          <p:cNvSpPr>
            <a:spLocks noGrp="1" noChangeArrowheads="1"/>
          </p:cNvSpPr>
          <p:nvPr>
            <p:ph idx="1"/>
          </p:nvPr>
        </p:nvSpPr>
        <p:spPr>
          <a:xfrm>
            <a:off x="1371600" y="1773238"/>
            <a:ext cx="7385050" cy="4516437"/>
          </a:xfrm>
        </p:spPr>
        <p:txBody>
          <a:bodyPr/>
          <a:lstStyle/>
          <a:p>
            <a:pPr algn="ctr" eaLnBrk="1" hangingPunct="1"/>
            <a:endParaRPr lang="en-GB" smtClean="0">
              <a:solidFill>
                <a:schemeClr val="tx1"/>
              </a:solidFill>
            </a:endParaRPr>
          </a:p>
          <a:p>
            <a:pPr lvl="1" algn="ctr" eaLnBrk="1" hangingPunct="1"/>
            <a:endParaRPr lang="en-GB" smtClean="0">
              <a:solidFill>
                <a:schemeClr val="tx1"/>
              </a:solidFill>
            </a:endParaRPr>
          </a:p>
          <a:p>
            <a:pPr lvl="1" algn="ctr" eaLnBrk="1" hangingPunct="1">
              <a:buFontTx/>
              <a:buNone/>
            </a:pPr>
            <a:endParaRPr lang="en-GB" smtClean="0">
              <a:solidFill>
                <a:schemeClr val="tx1"/>
              </a:solidFill>
              <a:latin typeface="Symbol" pitchFamily="18" charset="2"/>
            </a:endParaRPr>
          </a:p>
          <a:p>
            <a:pPr algn="ctr" eaLnBrk="1" hangingPunct="1"/>
            <a:endParaRPr lang="en-GB" smtClean="0">
              <a:solidFill>
                <a:schemeClr val="tx1"/>
              </a:solidFill>
            </a:endParaRPr>
          </a:p>
          <a:p>
            <a:pPr algn="ctr" eaLnBrk="1" hangingPunct="1"/>
            <a:endParaRPr lang="en-GB" smtClean="0">
              <a:solidFill>
                <a:schemeClr val="tx1"/>
              </a:solidFill>
            </a:endParaRPr>
          </a:p>
          <a:p>
            <a:pPr algn="ctr" eaLnBrk="1" hangingPunct="1"/>
            <a:endParaRPr lang="en-GB" smtClean="0">
              <a:solidFill>
                <a:schemeClr val="tx1"/>
              </a:solidFill>
            </a:endParaRPr>
          </a:p>
        </p:txBody>
      </p:sp>
      <p:sp>
        <p:nvSpPr>
          <p:cNvPr id="12" name="Rectangle 3"/>
          <p:cNvSpPr>
            <a:spLocks noChangeArrowheads="1"/>
          </p:cNvSpPr>
          <p:nvPr/>
        </p:nvSpPr>
        <p:spPr bwMode="auto">
          <a:xfrm>
            <a:off x="0" y="1577722"/>
            <a:ext cx="9270999" cy="2400300"/>
          </a:xfrm>
          <a:prstGeom prst="rect">
            <a:avLst/>
          </a:prstGeom>
          <a:noFill/>
          <a:ln w="9525">
            <a:noFill/>
            <a:miter lim="800000"/>
            <a:headEnd/>
            <a:tailEnd/>
          </a:ln>
          <a:effectLst/>
        </p:spPr>
        <p:txBody>
          <a:bodyPr anchor="ctr"/>
          <a:lstStyle/>
          <a:p>
            <a:pPr algn="ctr">
              <a:lnSpc>
                <a:spcPct val="90000"/>
              </a:lnSpc>
              <a:defRPr/>
            </a:pPr>
            <a:r>
              <a:rPr lang="en-GB" sz="4800" b="1" dirty="0" smtClean="0">
                <a:solidFill>
                  <a:srgbClr val="FF0000"/>
                </a:solidFill>
                <a:effectLst>
                  <a:outerShdw blurRad="38100" dist="38100" dir="2700000" algn="tl">
                    <a:srgbClr val="000000">
                      <a:alpha val="43137"/>
                    </a:srgbClr>
                  </a:outerShdw>
                </a:effectLst>
                <a:latin typeface="Calibri"/>
                <a:ea typeface="+mj-ea"/>
                <a:cs typeface="+mj-cs"/>
              </a:rPr>
              <a:t>Air</a:t>
            </a:r>
            <a:r>
              <a:rPr lang="en-GB" sz="4800" b="1" dirty="0" smtClean="0">
                <a:solidFill>
                  <a:prstClr val="black"/>
                </a:solidFill>
                <a:effectLst>
                  <a:outerShdw blurRad="38100" dist="38100" dir="2700000" algn="tl">
                    <a:srgbClr val="000000">
                      <a:alpha val="43137"/>
                    </a:srgbClr>
                  </a:outerShdw>
                </a:effectLst>
                <a:latin typeface="Calibri"/>
                <a:ea typeface="+mj-ea"/>
                <a:cs typeface="+mj-cs"/>
              </a:rPr>
              <a:t>way Disease </a:t>
            </a:r>
            <a:r>
              <a:rPr lang="en-GB" sz="4800" b="1" dirty="0" err="1" smtClean="0">
                <a:solidFill>
                  <a:srgbClr val="FF0000"/>
                </a:solidFill>
                <a:effectLst>
                  <a:outerShdw blurRad="38100" dist="38100" dir="2700000" algn="tl">
                    <a:srgbClr val="000000">
                      <a:alpha val="43137"/>
                    </a:srgbClr>
                  </a:outerShdw>
                </a:effectLst>
                <a:latin typeface="Calibri"/>
                <a:ea typeface="+mj-ea"/>
                <a:cs typeface="+mj-cs"/>
              </a:rPr>
              <a:t>PR</a:t>
            </a:r>
            <a:r>
              <a:rPr lang="en-GB" sz="4800" b="1" dirty="0" err="1" smtClean="0">
                <a:solidFill>
                  <a:prstClr val="black"/>
                </a:solidFill>
                <a:effectLst>
                  <a:outerShdw blurRad="38100" dist="38100" dir="2700000" algn="tl">
                    <a:srgbClr val="000000">
                      <a:alpha val="43137"/>
                    </a:srgbClr>
                  </a:outerShdw>
                </a:effectLst>
                <a:latin typeface="Calibri"/>
                <a:ea typeface="+mj-ea"/>
                <a:cs typeface="+mj-cs"/>
              </a:rPr>
              <a:t>edicting</a:t>
            </a:r>
            <a:r>
              <a:rPr lang="en-GB" sz="4800" b="1" dirty="0" smtClean="0">
                <a:solidFill>
                  <a:prstClr val="black"/>
                </a:solidFill>
                <a:effectLst>
                  <a:outerShdw blurRad="38100" dist="38100" dir="2700000" algn="tl">
                    <a:srgbClr val="000000">
                      <a:alpha val="43137"/>
                    </a:srgbClr>
                  </a:outerShdw>
                </a:effectLst>
                <a:latin typeface="Calibri"/>
                <a:ea typeface="+mj-ea"/>
                <a:cs typeface="+mj-cs"/>
              </a:rPr>
              <a:t> </a:t>
            </a:r>
            <a:r>
              <a:rPr lang="en-GB" sz="4800" b="1" dirty="0" smtClean="0">
                <a:solidFill>
                  <a:srgbClr val="FF0000"/>
                </a:solidFill>
                <a:effectLst>
                  <a:outerShdw blurRad="38100" dist="38100" dir="2700000" algn="tl">
                    <a:srgbClr val="000000">
                      <a:alpha val="43137"/>
                    </a:srgbClr>
                  </a:outerShdw>
                </a:effectLst>
                <a:latin typeface="Calibri"/>
                <a:ea typeface="+mj-ea"/>
                <a:cs typeface="+mj-cs"/>
              </a:rPr>
              <a:t>O</a:t>
            </a:r>
            <a:r>
              <a:rPr lang="en-GB" sz="4800" b="1" dirty="0" smtClean="0">
                <a:solidFill>
                  <a:prstClr val="black"/>
                </a:solidFill>
                <a:effectLst>
                  <a:outerShdw blurRad="38100" dist="38100" dir="2700000" algn="tl">
                    <a:srgbClr val="000000">
                      <a:alpha val="43137"/>
                    </a:srgbClr>
                  </a:outerShdw>
                </a:effectLst>
                <a:latin typeface="Calibri"/>
                <a:ea typeface="+mj-ea"/>
                <a:cs typeface="+mj-cs"/>
              </a:rPr>
              <a:t>utcomes through Patient Specific Computational </a:t>
            </a:r>
            <a:r>
              <a:rPr lang="en-GB" sz="4800" b="1" dirty="0" smtClean="0">
                <a:solidFill>
                  <a:srgbClr val="FF0000"/>
                </a:solidFill>
                <a:effectLst>
                  <a:outerShdw blurRad="38100" dist="38100" dir="2700000" algn="tl">
                    <a:srgbClr val="000000">
                      <a:alpha val="43137"/>
                    </a:srgbClr>
                  </a:outerShdw>
                </a:effectLst>
                <a:latin typeface="Calibri"/>
                <a:ea typeface="+mj-ea"/>
                <a:cs typeface="+mj-cs"/>
              </a:rPr>
              <a:t>M</a:t>
            </a:r>
            <a:r>
              <a:rPr lang="en-GB" sz="4800" b="1" dirty="0" smtClean="0">
                <a:solidFill>
                  <a:prstClr val="black"/>
                </a:solidFill>
                <a:effectLst>
                  <a:outerShdw blurRad="38100" dist="38100" dir="2700000" algn="tl">
                    <a:srgbClr val="000000">
                      <a:alpha val="43137"/>
                    </a:srgbClr>
                  </a:outerShdw>
                </a:effectLst>
                <a:latin typeface="Calibri"/>
                <a:ea typeface="+mj-ea"/>
                <a:cs typeface="+mj-cs"/>
              </a:rPr>
              <a:t>odelling</a:t>
            </a:r>
            <a:endParaRPr lang="en-GB" sz="4800" b="1" dirty="0">
              <a:solidFill>
                <a:schemeClr val="accent2"/>
              </a:solidFill>
              <a:latin typeface="+mj-lt"/>
            </a:endParaRPr>
          </a:p>
        </p:txBody>
      </p:sp>
      <p:sp>
        <p:nvSpPr>
          <p:cNvPr id="13" name="Rectangle 4"/>
          <p:cNvSpPr>
            <a:spLocks noChangeArrowheads="1"/>
          </p:cNvSpPr>
          <p:nvPr/>
        </p:nvSpPr>
        <p:spPr bwMode="auto">
          <a:xfrm>
            <a:off x="762000" y="4207868"/>
            <a:ext cx="7620000" cy="1752600"/>
          </a:xfrm>
          <a:prstGeom prst="rect">
            <a:avLst/>
          </a:prstGeom>
          <a:noFill/>
          <a:ln w="9525">
            <a:noFill/>
            <a:miter lim="800000"/>
            <a:headEnd/>
            <a:tailEnd/>
          </a:ln>
        </p:spPr>
        <p:txBody>
          <a:bodyPr/>
          <a:lstStyle/>
          <a:p>
            <a:pPr marL="342900" indent="-342900" algn="ctr">
              <a:spcBef>
                <a:spcPts val="0"/>
              </a:spcBef>
              <a:buClr>
                <a:srgbClr val="FFCC00"/>
              </a:buClr>
            </a:pPr>
            <a:r>
              <a:rPr lang="en-GB" sz="2800" b="1" dirty="0" smtClean="0">
                <a:solidFill>
                  <a:schemeClr val="tx1"/>
                </a:solidFill>
                <a:latin typeface="Arial Narrow" pitchFamily="34" charset="0"/>
              </a:rPr>
              <a:t>Gaye </a:t>
            </a:r>
            <a:r>
              <a:rPr lang="en-GB" sz="2800" b="1" dirty="0" err="1" smtClean="0">
                <a:solidFill>
                  <a:schemeClr val="tx1"/>
                </a:solidFill>
                <a:latin typeface="Arial Narrow" pitchFamily="34" charset="0"/>
              </a:rPr>
              <a:t>Laverick</a:t>
            </a:r>
            <a:r>
              <a:rPr lang="en-GB" sz="2800" b="1" dirty="0" smtClean="0">
                <a:solidFill>
                  <a:schemeClr val="tx1"/>
                </a:solidFill>
                <a:latin typeface="Arial Narrow" pitchFamily="34" charset="0"/>
              </a:rPr>
              <a:t> and Chris  </a:t>
            </a:r>
            <a:r>
              <a:rPr lang="en-GB" sz="2800" b="1" dirty="0" err="1">
                <a:solidFill>
                  <a:schemeClr val="tx1"/>
                </a:solidFill>
                <a:latin typeface="Arial Narrow" pitchFamily="34" charset="0"/>
              </a:rPr>
              <a:t>Brightling</a:t>
            </a:r>
            <a:endParaRPr lang="en-GB" sz="2800" dirty="0">
              <a:solidFill>
                <a:schemeClr val="tx1"/>
              </a:solidFill>
              <a:latin typeface="Arial Narrow" pitchFamily="34" charset="0"/>
            </a:endParaRPr>
          </a:p>
          <a:p>
            <a:pPr marL="342900" indent="-342900" algn="ctr">
              <a:spcBef>
                <a:spcPts val="0"/>
              </a:spcBef>
              <a:buClr>
                <a:srgbClr val="FFCC00"/>
              </a:buClr>
            </a:pPr>
            <a:r>
              <a:rPr lang="en-GB" sz="2400" dirty="0" smtClean="0">
                <a:solidFill>
                  <a:schemeClr val="tx1"/>
                </a:solidFill>
                <a:latin typeface="Arial Narrow" pitchFamily="34" charset="0"/>
              </a:rPr>
              <a:t>Participant and Coordinator</a:t>
            </a:r>
            <a:r>
              <a:rPr lang="en-GB" sz="2400" b="1" dirty="0" smtClean="0">
                <a:solidFill>
                  <a:schemeClr val="tx1"/>
                </a:solidFill>
                <a:latin typeface="Arial Narrow" pitchFamily="34" charset="0"/>
              </a:rPr>
              <a:t> </a:t>
            </a:r>
          </a:p>
          <a:p>
            <a:pPr marL="342900" indent="-342900" algn="ctr">
              <a:spcBef>
                <a:spcPts val="0"/>
              </a:spcBef>
              <a:buClr>
                <a:srgbClr val="FFCC00"/>
              </a:buClr>
            </a:pPr>
            <a:r>
              <a:rPr lang="en-GB" sz="2400" dirty="0" smtClean="0">
                <a:solidFill>
                  <a:schemeClr val="tx1"/>
                </a:solidFill>
                <a:latin typeface="Arial Narrow" pitchFamily="34" charset="0"/>
              </a:rPr>
              <a:t>Leicester, UK</a:t>
            </a:r>
            <a:endParaRPr lang="en-GB" sz="2400" dirty="0">
              <a:solidFill>
                <a:schemeClr val="tx1"/>
              </a:solidFill>
              <a:latin typeface="Arial Narrow" pitchFamily="34" charset="0"/>
            </a:endParaRPr>
          </a:p>
        </p:txBody>
      </p:sp>
      <p:pic>
        <p:nvPicPr>
          <p:cNvPr id="14" name="Picture 13" descr="airprom12.jpg"/>
          <p:cNvPicPr>
            <a:picLocks noChangeAspect="1"/>
          </p:cNvPicPr>
          <p:nvPr/>
        </p:nvPicPr>
        <p:blipFill>
          <a:blip r:embed="rId4" cstate="print"/>
          <a:stretch>
            <a:fillRect/>
          </a:stretch>
        </p:blipFill>
        <p:spPr>
          <a:xfrm>
            <a:off x="0" y="-1"/>
            <a:ext cx="2207172" cy="1866415"/>
          </a:xfrm>
          <a:prstGeom prst="rect">
            <a:avLst/>
          </a:prstGeom>
        </p:spPr>
      </p:pic>
    </p:spTree>
    <p:extLst>
      <p:ext uri="{BB962C8B-B14F-4D97-AF65-F5344CB8AC3E}">
        <p14:creationId xmlns:p14="http://schemas.microsoft.com/office/powerpoint/2010/main" xmlns="" val="707810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irprom12.jpg"/>
          <p:cNvPicPr>
            <a:picLocks noChangeAspect="1"/>
          </p:cNvPicPr>
          <p:nvPr/>
        </p:nvPicPr>
        <p:blipFill>
          <a:blip r:embed="rId4" cstate="print"/>
          <a:stretch>
            <a:fillRect/>
          </a:stretch>
        </p:blipFill>
        <p:spPr>
          <a:xfrm>
            <a:off x="-1" y="-1"/>
            <a:ext cx="1718441" cy="1453137"/>
          </a:xfrm>
          <a:prstGeom prst="rect">
            <a:avLst/>
          </a:prstGeom>
        </p:spPr>
      </p:pic>
      <p:sp>
        <p:nvSpPr>
          <p:cNvPr id="4" name="Title 1"/>
          <p:cNvSpPr>
            <a:spLocks noGrp="1"/>
          </p:cNvSpPr>
          <p:nvPr>
            <p:ph type="title"/>
          </p:nvPr>
        </p:nvSpPr>
        <p:spPr>
          <a:xfrm>
            <a:off x="1006472" y="0"/>
            <a:ext cx="8137528" cy="854078"/>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ysClr val="windowText" lastClr="000000"/>
                </a:solidFill>
                <a:effectLst/>
                <a:uLnTx/>
                <a:uFillTx/>
              </a:rPr>
              <a:t>Multi-scale models within </a:t>
            </a:r>
            <a:r>
              <a:rPr kumimoji="0" lang="en-US" sz="4000" b="1" i="0" u="none" strike="noStrike" kern="0" cap="none" spc="0" normalizeH="0" baseline="0" noProof="0" dirty="0" err="1" smtClean="0">
                <a:ln>
                  <a:noFill/>
                </a:ln>
                <a:solidFill>
                  <a:sysClr val="windowText" lastClr="000000"/>
                </a:solidFill>
                <a:effectLst/>
                <a:uLnTx/>
                <a:uFillTx/>
              </a:rPr>
              <a:t>AirPROM</a:t>
            </a:r>
            <a:endParaRPr kumimoji="0" lang="en-US" sz="4000" b="1" i="0" u="none" strike="noStrike" kern="0" cap="none" spc="0" normalizeH="0" baseline="0" noProof="0" dirty="0" smtClean="0">
              <a:ln>
                <a:noFill/>
              </a:ln>
              <a:solidFill>
                <a:sysClr val="windowText" lastClr="000000"/>
              </a:solidFill>
              <a:effectLst/>
              <a:uLnTx/>
              <a:uFillTx/>
            </a:endParaRPr>
          </a:p>
        </p:txBody>
      </p:sp>
      <p:grpSp>
        <p:nvGrpSpPr>
          <p:cNvPr id="5" name="Group 7"/>
          <p:cNvGrpSpPr/>
          <p:nvPr/>
        </p:nvGrpSpPr>
        <p:grpSpPr>
          <a:xfrm>
            <a:off x="3704354" y="1222006"/>
            <a:ext cx="2239949" cy="2541223"/>
            <a:chOff x="3131840" y="1700808"/>
            <a:chExt cx="2157231" cy="2376264"/>
          </a:xfrm>
        </p:grpSpPr>
        <p:sp>
          <p:nvSpPr>
            <p:cNvPr id="6" name="Rounded Rectangle 5"/>
            <p:cNvSpPr/>
            <p:nvPr/>
          </p:nvSpPr>
          <p:spPr>
            <a:xfrm>
              <a:off x="3131840" y="1700808"/>
              <a:ext cx="2157231" cy="2376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tx1"/>
                </a:solidFill>
                <a:latin typeface="Arial" pitchFamily="34" charset="0"/>
                <a:cs typeface="Arial" pitchFamily="34" charset="0"/>
              </a:endParaRPr>
            </a:p>
          </p:txBody>
        </p:sp>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38996" y="1828484"/>
              <a:ext cx="1875882" cy="1600516"/>
            </a:xfrm>
            <a:prstGeom prst="rect">
              <a:avLst/>
            </a:prstGeom>
          </p:spPr>
        </p:pic>
        <p:sp>
          <p:nvSpPr>
            <p:cNvPr id="8" name="TextBox 7"/>
            <p:cNvSpPr txBox="1"/>
            <p:nvPr/>
          </p:nvSpPr>
          <p:spPr>
            <a:xfrm>
              <a:off x="3275918" y="3433603"/>
              <a:ext cx="1952419" cy="546815"/>
            </a:xfrm>
            <a:prstGeom prst="rect">
              <a:avLst/>
            </a:prstGeom>
            <a:noFill/>
          </p:spPr>
          <p:txBody>
            <a:bodyPr wrap="square" rtlCol="0">
              <a:spAutoFit/>
            </a:bodyPr>
            <a:lstStyle/>
            <a:p>
              <a:pPr algn="ctr"/>
              <a:r>
                <a:rPr lang="en-GB" sz="1600" b="1" dirty="0" smtClean="0">
                  <a:solidFill>
                    <a:schemeClr val="tx1"/>
                  </a:solidFill>
                  <a:latin typeface="Arial" pitchFamily="34" charset="0"/>
                  <a:cs typeface="Arial" pitchFamily="34" charset="0"/>
                </a:rPr>
                <a:t>Airway Generation </a:t>
              </a:r>
            </a:p>
            <a:p>
              <a:pPr algn="ctr"/>
              <a:r>
                <a:rPr lang="en-GB" sz="1600" b="1" dirty="0" smtClean="0">
                  <a:solidFill>
                    <a:schemeClr val="tx1"/>
                  </a:solidFill>
                  <a:latin typeface="Arial" pitchFamily="34" charset="0"/>
                  <a:cs typeface="Arial" pitchFamily="34" charset="0"/>
                </a:rPr>
                <a:t>Algorithm (Oxford)</a:t>
              </a:r>
              <a:endParaRPr lang="en-GB" sz="1600" b="1" dirty="0">
                <a:solidFill>
                  <a:schemeClr val="tx1"/>
                </a:solidFill>
                <a:latin typeface="Arial" pitchFamily="34" charset="0"/>
                <a:cs typeface="Arial" pitchFamily="34" charset="0"/>
              </a:endParaRPr>
            </a:p>
          </p:txBody>
        </p:sp>
      </p:grpSp>
      <p:grpSp>
        <p:nvGrpSpPr>
          <p:cNvPr id="9" name="Group 27"/>
          <p:cNvGrpSpPr/>
          <p:nvPr/>
        </p:nvGrpSpPr>
        <p:grpSpPr>
          <a:xfrm>
            <a:off x="442137" y="1158944"/>
            <a:ext cx="2601280" cy="2698897"/>
            <a:chOff x="118089" y="1641608"/>
            <a:chExt cx="2345899" cy="2479678"/>
          </a:xfrm>
        </p:grpSpPr>
        <p:sp>
          <p:nvSpPr>
            <p:cNvPr id="10" name="Rounded Rectangle 9"/>
            <p:cNvSpPr/>
            <p:nvPr/>
          </p:nvSpPr>
          <p:spPr>
            <a:xfrm>
              <a:off x="213571" y="1641608"/>
              <a:ext cx="2122933" cy="24354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tx1"/>
                </a:solidFill>
                <a:latin typeface="Arial" pitchFamily="34" charset="0"/>
                <a:cs typeface="Arial" pitchFamily="34" charset="0"/>
              </a:endParaRPr>
            </a:p>
          </p:txBody>
        </p:sp>
        <p:sp>
          <p:nvSpPr>
            <p:cNvPr id="11" name="TextBox 10"/>
            <p:cNvSpPr txBox="1"/>
            <p:nvPr/>
          </p:nvSpPr>
          <p:spPr>
            <a:xfrm>
              <a:off x="118089" y="3290288"/>
              <a:ext cx="2345899" cy="830998"/>
            </a:xfrm>
            <a:prstGeom prst="rect">
              <a:avLst/>
            </a:prstGeom>
            <a:noFill/>
          </p:spPr>
          <p:txBody>
            <a:bodyPr wrap="none" rtlCol="0">
              <a:spAutoFit/>
            </a:bodyPr>
            <a:lstStyle/>
            <a:p>
              <a:pPr algn="ctr"/>
              <a:r>
                <a:rPr lang="en-GB" sz="1600" b="1" dirty="0" smtClean="0">
                  <a:solidFill>
                    <a:schemeClr val="tx1"/>
                  </a:solidFill>
                  <a:latin typeface="Arial" pitchFamily="34" charset="0"/>
                  <a:cs typeface="Arial" pitchFamily="34" charset="0"/>
                </a:rPr>
                <a:t>Major Airway &amp; Lobar </a:t>
              </a:r>
            </a:p>
            <a:p>
              <a:pPr algn="ctr"/>
              <a:r>
                <a:rPr lang="en-GB" sz="1600" b="1" dirty="0" smtClean="0">
                  <a:solidFill>
                    <a:schemeClr val="tx1"/>
                  </a:solidFill>
                  <a:latin typeface="Arial" pitchFamily="34" charset="0"/>
                  <a:cs typeface="Arial" pitchFamily="34" charset="0"/>
                </a:rPr>
                <a:t>Segmentations </a:t>
              </a:r>
            </a:p>
            <a:p>
              <a:pPr algn="ctr"/>
              <a:r>
                <a:rPr lang="en-GB" sz="1600" b="1" dirty="0" smtClean="0">
                  <a:solidFill>
                    <a:schemeClr val="tx1"/>
                  </a:solidFill>
                  <a:latin typeface="Arial" pitchFamily="34" charset="0"/>
                  <a:cs typeface="Arial" pitchFamily="34" charset="0"/>
                </a:rPr>
                <a:t>(Materialise, </a:t>
              </a:r>
              <a:r>
                <a:rPr lang="en-GB" sz="1600" b="1" dirty="0" err="1" smtClean="0">
                  <a:solidFill>
                    <a:schemeClr val="tx1"/>
                  </a:solidFill>
                  <a:latin typeface="Arial" pitchFamily="34" charset="0"/>
                  <a:cs typeface="Arial" pitchFamily="34" charset="0"/>
                </a:rPr>
                <a:t>FluidDa</a:t>
              </a:r>
              <a:r>
                <a:rPr lang="en-GB" sz="1600" b="1" dirty="0" smtClean="0">
                  <a:solidFill>
                    <a:schemeClr val="tx1"/>
                  </a:solidFill>
                  <a:latin typeface="Arial" pitchFamily="34" charset="0"/>
                  <a:cs typeface="Arial" pitchFamily="34" charset="0"/>
                </a:rPr>
                <a:t>)</a:t>
              </a:r>
              <a:endParaRPr lang="en-GB" sz="1600" b="1" dirty="0">
                <a:solidFill>
                  <a:schemeClr val="tx1"/>
                </a:solidFill>
                <a:latin typeface="Arial" pitchFamily="34" charset="0"/>
                <a:cs typeface="Arial" pitchFamily="34" charset="0"/>
              </a:endParaRPr>
            </a:p>
          </p:txBody>
        </p:sp>
        <p:pic>
          <p:nvPicPr>
            <p:cNvPr id="13" name="Picture 12"/>
            <p:cNvPicPr>
              <a:picLocks noChangeAspect="1"/>
            </p:cNvPicPr>
            <p:nvPr/>
          </p:nvPicPr>
          <p:blipFill rotWithShape="1">
            <a:blip r:embed="rId6">
              <a:extLst>
                <a:ext uri="{28A0092B-C50C-407E-A947-70E740481C1C}">
                  <a14:useLocalDpi xmlns="" xmlns:a14="http://schemas.microsoft.com/office/drawing/2010/main" val="0"/>
                </a:ext>
              </a:extLst>
            </a:blip>
            <a:srcRect l="12353" t="6650" r="8909" b="2434"/>
            <a:stretch/>
          </p:blipFill>
          <p:spPr>
            <a:xfrm>
              <a:off x="395792" y="1692045"/>
              <a:ext cx="1758490" cy="1641179"/>
            </a:xfrm>
            <a:prstGeom prst="rect">
              <a:avLst/>
            </a:prstGeom>
          </p:spPr>
        </p:pic>
      </p:grpSp>
      <p:grpSp>
        <p:nvGrpSpPr>
          <p:cNvPr id="14" name="Group 20"/>
          <p:cNvGrpSpPr/>
          <p:nvPr/>
        </p:nvGrpSpPr>
        <p:grpSpPr>
          <a:xfrm>
            <a:off x="473668" y="4028267"/>
            <a:ext cx="2564057" cy="2632233"/>
            <a:chOff x="4529095" y="4293096"/>
            <a:chExt cx="2388794" cy="2420406"/>
          </a:xfrm>
        </p:grpSpPr>
        <p:sp>
          <p:nvSpPr>
            <p:cNvPr id="15" name="Rounded Rectangle 14"/>
            <p:cNvSpPr/>
            <p:nvPr/>
          </p:nvSpPr>
          <p:spPr>
            <a:xfrm>
              <a:off x="4567195" y="4293096"/>
              <a:ext cx="2326302" cy="2376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tx1"/>
                </a:solidFill>
                <a:latin typeface="Arial" pitchFamily="34" charset="0"/>
                <a:cs typeface="Arial" pitchFamily="34" charset="0"/>
              </a:endParaRPr>
            </a:p>
          </p:txBody>
        </p:sp>
        <p:sp>
          <p:nvSpPr>
            <p:cNvPr id="16" name="TextBox 15"/>
            <p:cNvSpPr txBox="1"/>
            <p:nvPr/>
          </p:nvSpPr>
          <p:spPr>
            <a:xfrm>
              <a:off x="4529095" y="5882505"/>
              <a:ext cx="2388794" cy="830997"/>
            </a:xfrm>
            <a:prstGeom prst="rect">
              <a:avLst/>
            </a:prstGeom>
            <a:noFill/>
          </p:spPr>
          <p:txBody>
            <a:bodyPr wrap="none" rtlCol="0">
              <a:spAutoFit/>
            </a:bodyPr>
            <a:lstStyle/>
            <a:p>
              <a:pPr algn="ctr"/>
              <a:r>
                <a:rPr lang="en-GB" sz="1600" b="1" dirty="0" smtClean="0">
                  <a:solidFill>
                    <a:schemeClr val="tx1"/>
                  </a:solidFill>
                  <a:latin typeface="Arial" pitchFamily="34" charset="0"/>
                  <a:cs typeface="Arial" pitchFamily="34" charset="0"/>
                </a:rPr>
                <a:t>Multi-scale organ level</a:t>
              </a:r>
            </a:p>
            <a:p>
              <a:pPr algn="ctr"/>
              <a:r>
                <a:rPr lang="en-GB" sz="1600" b="1" dirty="0" smtClean="0">
                  <a:solidFill>
                    <a:schemeClr val="tx1"/>
                  </a:solidFill>
                  <a:latin typeface="Arial" pitchFamily="34" charset="0"/>
                  <a:cs typeface="Arial" pitchFamily="34" charset="0"/>
                </a:rPr>
                <a:t>model</a:t>
              </a:r>
            </a:p>
            <a:p>
              <a:pPr algn="ctr"/>
              <a:r>
                <a:rPr lang="en-GB" sz="1600" b="1" dirty="0" smtClean="0">
                  <a:solidFill>
                    <a:schemeClr val="tx1"/>
                  </a:solidFill>
                  <a:latin typeface="Arial" pitchFamily="34" charset="0"/>
                  <a:cs typeface="Arial" pitchFamily="34" charset="0"/>
                </a:rPr>
                <a:t>(Nottingham) </a:t>
              </a:r>
              <a:endParaRPr lang="en-GB" sz="1600" b="1" dirty="0">
                <a:solidFill>
                  <a:schemeClr val="tx1"/>
                </a:solidFill>
                <a:latin typeface="Arial" pitchFamily="34" charset="0"/>
                <a:cs typeface="Arial" pitchFamily="34" charset="0"/>
              </a:endParaRPr>
            </a:p>
          </p:txBody>
        </p:sp>
        <p:pic>
          <p:nvPicPr>
            <p:cNvPr id="17" name="Picture 16"/>
            <p:cNvPicPr>
              <a:picLocks noChangeAspect="1"/>
            </p:cNvPicPr>
            <p:nvPr/>
          </p:nvPicPr>
          <p:blipFill rotWithShape="1">
            <a:blip r:embed="rId7" cstate="print">
              <a:extLst>
                <a:ext uri="{28A0092B-C50C-407E-A947-70E740481C1C}">
                  <a14:useLocalDpi xmlns="" xmlns:a14="http://schemas.microsoft.com/office/drawing/2010/main" val="0"/>
                </a:ext>
              </a:extLst>
            </a:blip>
            <a:srcRect l="2667" r="8279" b="38854"/>
            <a:stretch/>
          </p:blipFill>
          <p:spPr>
            <a:xfrm>
              <a:off x="4983190" y="4353714"/>
              <a:ext cx="1512166" cy="1529818"/>
            </a:xfrm>
            <a:prstGeom prst="rect">
              <a:avLst/>
            </a:prstGeom>
          </p:spPr>
        </p:pic>
      </p:grpSp>
      <p:grpSp>
        <p:nvGrpSpPr>
          <p:cNvPr id="18" name="Group 15"/>
          <p:cNvGrpSpPr/>
          <p:nvPr/>
        </p:nvGrpSpPr>
        <p:grpSpPr>
          <a:xfrm>
            <a:off x="3704354" y="4075565"/>
            <a:ext cx="2492197" cy="2621198"/>
            <a:chOff x="2987824" y="1591018"/>
            <a:chExt cx="2316133" cy="2456665"/>
          </a:xfrm>
        </p:grpSpPr>
        <p:sp>
          <p:nvSpPr>
            <p:cNvPr id="19" name="Rounded Rectangle 18"/>
            <p:cNvSpPr/>
            <p:nvPr/>
          </p:nvSpPr>
          <p:spPr>
            <a:xfrm>
              <a:off x="2987824" y="1591018"/>
              <a:ext cx="2281220" cy="24268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tx1"/>
                </a:solidFill>
                <a:latin typeface="Arial" pitchFamily="34" charset="0"/>
                <a:cs typeface="Arial" pitchFamily="34" charset="0"/>
              </a:endParaRPr>
            </a:p>
          </p:txBody>
        </p:sp>
        <p:sp>
          <p:nvSpPr>
            <p:cNvPr id="20" name="TextBox 19"/>
            <p:cNvSpPr txBox="1"/>
            <p:nvPr/>
          </p:nvSpPr>
          <p:spPr>
            <a:xfrm>
              <a:off x="3317516" y="3462908"/>
              <a:ext cx="1986441" cy="584775"/>
            </a:xfrm>
            <a:prstGeom prst="rect">
              <a:avLst/>
            </a:prstGeom>
            <a:noFill/>
          </p:spPr>
          <p:txBody>
            <a:bodyPr wrap="none" rtlCol="0">
              <a:spAutoFit/>
            </a:bodyPr>
            <a:lstStyle/>
            <a:p>
              <a:pPr algn="ctr"/>
              <a:r>
                <a:rPr lang="en-GB" sz="1600" b="1" dirty="0" smtClean="0">
                  <a:solidFill>
                    <a:schemeClr val="tx1"/>
                  </a:solidFill>
                  <a:latin typeface="Arial" pitchFamily="34" charset="0"/>
                  <a:cs typeface="Arial" pitchFamily="34" charset="0"/>
                </a:rPr>
                <a:t>Functional Models</a:t>
              </a:r>
            </a:p>
            <a:p>
              <a:pPr algn="ctr"/>
              <a:r>
                <a:rPr lang="en-GB" sz="1600" b="1" dirty="0" smtClean="0">
                  <a:solidFill>
                    <a:schemeClr val="tx1"/>
                  </a:solidFill>
                  <a:latin typeface="Arial" pitchFamily="34" charset="0"/>
                  <a:cs typeface="Arial" pitchFamily="34" charset="0"/>
                </a:rPr>
                <a:t>(Oxford)</a:t>
              </a:r>
            </a:p>
          </p:txBody>
        </p:sp>
        <p:pic>
          <p:nvPicPr>
            <p:cNvPr id="21" name="Picture 20"/>
            <p:cNvPicPr>
              <a:picLocks noChangeAspect="1"/>
            </p:cNvPicPr>
            <p:nvPr/>
          </p:nvPicPr>
          <p:blipFill rotWithShape="1">
            <a:blip r:embed="rId8">
              <a:extLst>
                <a:ext uri="{28A0092B-C50C-407E-A947-70E740481C1C}">
                  <a14:useLocalDpi xmlns="" xmlns:a14="http://schemas.microsoft.com/office/drawing/2010/main" val="0"/>
                </a:ext>
              </a:extLst>
            </a:blip>
            <a:srcRect l="49212" t="6224" b="35678"/>
            <a:stretch/>
          </p:blipFill>
          <p:spPr>
            <a:xfrm>
              <a:off x="3059832" y="1882950"/>
              <a:ext cx="2154732" cy="1641178"/>
            </a:xfrm>
            <a:prstGeom prst="rect">
              <a:avLst/>
            </a:prstGeom>
          </p:spPr>
        </p:pic>
      </p:grpSp>
      <p:sp>
        <p:nvSpPr>
          <p:cNvPr id="22" name="Right Arrow 21"/>
          <p:cNvSpPr/>
          <p:nvPr/>
        </p:nvSpPr>
        <p:spPr>
          <a:xfrm>
            <a:off x="2920576" y="2390962"/>
            <a:ext cx="783778" cy="3507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tx1"/>
              </a:solidFill>
              <a:latin typeface="Arial" pitchFamily="34" charset="0"/>
              <a:cs typeface="Arial" pitchFamily="34" charset="0"/>
            </a:endParaRPr>
          </a:p>
        </p:txBody>
      </p:sp>
      <p:sp>
        <p:nvSpPr>
          <p:cNvPr id="23" name="Right Arrow 22"/>
          <p:cNvSpPr/>
          <p:nvPr/>
        </p:nvSpPr>
        <p:spPr>
          <a:xfrm rot="5400000">
            <a:off x="4715264" y="3699464"/>
            <a:ext cx="446756" cy="3507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600" b="1" dirty="0">
              <a:solidFill>
                <a:schemeClr val="tx1"/>
              </a:solidFill>
              <a:latin typeface="Arial" pitchFamily="34" charset="0"/>
              <a:cs typeface="Arial" pitchFamily="34" charset="0"/>
            </a:endParaRPr>
          </a:p>
        </p:txBody>
      </p:sp>
      <p:sp>
        <p:nvSpPr>
          <p:cNvPr id="24" name="Left-Right Arrow 23"/>
          <p:cNvSpPr/>
          <p:nvPr/>
        </p:nvSpPr>
        <p:spPr>
          <a:xfrm>
            <a:off x="3002449" y="5083619"/>
            <a:ext cx="720080" cy="3699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tx1"/>
              </a:solidFill>
              <a:latin typeface="Arial" pitchFamily="34" charset="0"/>
              <a:cs typeface="Arial" pitchFamily="34" charset="0"/>
            </a:endParaRPr>
          </a:p>
        </p:txBody>
      </p:sp>
      <p:sp>
        <p:nvSpPr>
          <p:cNvPr id="25" name="Bent-Up Arrow 24"/>
          <p:cNvSpPr/>
          <p:nvPr/>
        </p:nvSpPr>
        <p:spPr>
          <a:xfrm>
            <a:off x="6168909" y="5924145"/>
            <a:ext cx="1772041" cy="503122"/>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tx1"/>
              </a:solidFill>
              <a:latin typeface="Arial" pitchFamily="34" charset="0"/>
              <a:cs typeface="Arial" pitchFamily="34" charset="0"/>
            </a:endParaRPr>
          </a:p>
        </p:txBody>
      </p:sp>
      <p:grpSp>
        <p:nvGrpSpPr>
          <p:cNvPr id="26" name="Group 43"/>
          <p:cNvGrpSpPr/>
          <p:nvPr/>
        </p:nvGrpSpPr>
        <p:grpSpPr>
          <a:xfrm>
            <a:off x="6495276" y="3713192"/>
            <a:ext cx="2434442" cy="2217944"/>
            <a:chOff x="6424500" y="1643862"/>
            <a:chExt cx="2376265" cy="2433210"/>
          </a:xfrm>
        </p:grpSpPr>
        <p:sp>
          <p:nvSpPr>
            <p:cNvPr id="27" name="Rounded Rectangle 26"/>
            <p:cNvSpPr/>
            <p:nvPr/>
          </p:nvSpPr>
          <p:spPr>
            <a:xfrm>
              <a:off x="6438368" y="1643862"/>
              <a:ext cx="2361617" cy="2433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tx1"/>
                </a:solidFill>
                <a:latin typeface="Arial" pitchFamily="34" charset="0"/>
                <a:cs typeface="Arial" pitchFamily="34" charset="0"/>
              </a:endParaRPr>
            </a:p>
          </p:txBody>
        </p:sp>
        <p:pic>
          <p:nvPicPr>
            <p:cNvPr id="28" name="Picture 27"/>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6558733" y="1825660"/>
              <a:ext cx="2121665" cy="1584176"/>
            </a:xfrm>
            <a:prstGeom prst="rect">
              <a:avLst/>
            </a:prstGeom>
          </p:spPr>
        </p:pic>
        <p:sp>
          <p:nvSpPr>
            <p:cNvPr id="29" name="TextBox 28"/>
            <p:cNvSpPr txBox="1"/>
            <p:nvPr/>
          </p:nvSpPr>
          <p:spPr>
            <a:xfrm>
              <a:off x="6424500" y="3409836"/>
              <a:ext cx="2376265" cy="486767"/>
            </a:xfrm>
            <a:prstGeom prst="rect">
              <a:avLst/>
            </a:prstGeom>
            <a:noFill/>
          </p:spPr>
          <p:txBody>
            <a:bodyPr wrap="square" rtlCol="0">
              <a:spAutoFit/>
            </a:bodyPr>
            <a:lstStyle/>
            <a:p>
              <a:pPr algn="ctr"/>
              <a:r>
                <a:rPr lang="en-GB" sz="1600" b="1" dirty="0" smtClean="0">
                  <a:solidFill>
                    <a:schemeClr val="tx1"/>
                  </a:solidFill>
                  <a:latin typeface="Arial" pitchFamily="34" charset="0"/>
                  <a:cs typeface="Arial" pitchFamily="34" charset="0"/>
                </a:rPr>
                <a:t>Predictions of </a:t>
              </a:r>
              <a:r>
                <a:rPr lang="en-GB" sz="1600" b="1" dirty="0">
                  <a:solidFill>
                    <a:schemeClr val="tx1"/>
                  </a:solidFill>
                  <a:latin typeface="Arial" pitchFamily="34" charset="0"/>
                  <a:cs typeface="Arial" pitchFamily="34" charset="0"/>
                </a:rPr>
                <a:t>C</a:t>
              </a:r>
              <a:r>
                <a:rPr lang="en-GB" sz="1600" b="1" dirty="0" smtClean="0">
                  <a:solidFill>
                    <a:schemeClr val="tx1"/>
                  </a:solidFill>
                  <a:latin typeface="Arial" pitchFamily="34" charset="0"/>
                  <a:cs typeface="Arial" pitchFamily="34" charset="0"/>
                </a:rPr>
                <a:t>linical Measures</a:t>
              </a:r>
            </a:p>
          </p:txBody>
        </p:sp>
      </p:grpSp>
      <p:pic>
        <p:nvPicPr>
          <p:cNvPr id="30" name="novartis_002_generation.avi">
            <a:hlinkClick r:id="" action="ppaction://media"/>
          </p:cNvPr>
          <p:cNvPicPr>
            <a:picLocks noRot="1" noChangeAspect="1"/>
          </p:cNvPicPr>
          <p:nvPr>
            <a:videoFile r:link="rId1"/>
          </p:nvPr>
        </p:nvPicPr>
        <p:blipFill>
          <a:blip r:embed="rId10" cstate="print"/>
          <a:srcRect l="16862" r="12471"/>
          <a:stretch>
            <a:fillRect/>
          </a:stretch>
        </p:blipFill>
        <p:spPr>
          <a:xfrm>
            <a:off x="6162767" y="1071546"/>
            <a:ext cx="2565070" cy="2571217"/>
          </a:xfrm>
          <a:prstGeom prst="rect">
            <a:avLst/>
          </a:prstGeom>
        </p:spPr>
      </p:pic>
    </p:spTree>
    <p:extLst>
      <p:ext uri="{BB962C8B-B14F-4D97-AF65-F5344CB8AC3E}">
        <p14:creationId xmlns="" xmlns:p14="http://schemas.microsoft.com/office/powerpoint/2010/main" val="7078103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0"/>
                                        </p:tgtEl>
                                      </p:cBhvr>
                                    </p:cmd>
                                  </p:childTnLst>
                                </p:cTn>
                              </p:par>
                            </p:childTnLst>
                          </p:cTn>
                        </p:par>
                      </p:childTnLst>
                    </p:cTn>
                  </p:par>
                </p:childTnLst>
              </p:cTn>
              <p:nextCondLst>
                <p:cond evt="onClick" delay="0">
                  <p:tgtEl>
                    <p:spTgt spid="30"/>
                  </p:tgtEl>
                </p:cond>
              </p:nextCondLst>
            </p:seq>
            <p:video>
              <p:cMediaNode>
                <p:cTn id="7" fill="hold" display="0">
                  <p:stCondLst>
                    <p:cond delay="indefinite"/>
                  </p:stCondLst>
                  <p:endCondLst>
                    <p:cond evt="onNext" delay="0">
                      <p:tgtEl>
                        <p:sldTgt/>
                      </p:tgtEl>
                    </p:cond>
                    <p:cond evt="onPrev" delay="0">
                      <p:tgtEl>
                        <p:sldTgt/>
                      </p:tgtEl>
                    </p:cond>
                  </p:endCondLst>
                </p:cTn>
                <p:tgtEl>
                  <p:spTgt spid="3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2"/>
          <p:cNvPicPr>
            <a:picLocks noChangeAspect="1" noChangeArrowheads="1"/>
          </p:cNvPicPr>
          <p:nvPr/>
        </p:nvPicPr>
        <p:blipFill>
          <a:blip r:embed="rId3"/>
          <a:srcRect/>
          <a:stretch>
            <a:fillRect/>
          </a:stretch>
        </p:blipFill>
        <p:spPr bwMode="auto">
          <a:xfrm>
            <a:off x="1468438" y="5949950"/>
            <a:ext cx="6176962" cy="763588"/>
          </a:xfrm>
          <a:prstGeom prst="rect">
            <a:avLst/>
          </a:prstGeom>
          <a:noFill/>
          <a:ln w="9525">
            <a:noFill/>
            <a:miter lim="800000"/>
            <a:headEnd/>
            <a:tailEnd/>
          </a:ln>
        </p:spPr>
      </p:pic>
      <p:sp>
        <p:nvSpPr>
          <p:cNvPr id="6"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The opportunity to improve the care and treatments that people with respiratory conditions receive.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To raise my awareness and understanding of respiratory conditions</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GB"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Being involved in research means you are monitored much more closely</a:t>
            </a:r>
          </a:p>
        </p:txBody>
      </p:sp>
      <p:pic>
        <p:nvPicPr>
          <p:cNvPr id="7" name="Picture 6" descr="airprom12.jpg"/>
          <p:cNvPicPr>
            <a:picLocks noChangeAspect="1"/>
          </p:cNvPicPr>
          <p:nvPr/>
        </p:nvPicPr>
        <p:blipFill>
          <a:blip r:embed="rId4" cstate="print"/>
          <a:stretch>
            <a:fillRect/>
          </a:stretch>
        </p:blipFill>
        <p:spPr>
          <a:xfrm>
            <a:off x="0" y="-1"/>
            <a:ext cx="1436144" cy="1214423"/>
          </a:xfrm>
          <a:prstGeom prst="rect">
            <a:avLst/>
          </a:prstGeom>
        </p:spPr>
      </p:pic>
      <p:sp>
        <p:nvSpPr>
          <p:cNvPr id="4" name="Rectangle 2"/>
          <p:cNvSpPr>
            <a:spLocks noGrp="1" noChangeArrowheads="1"/>
          </p:cNvSpPr>
          <p:nvPr>
            <p:ph type="title"/>
          </p:nvPr>
        </p:nvSpPr>
        <p:spPr>
          <a:xfrm>
            <a:off x="1142976" y="214290"/>
            <a:ext cx="8229600" cy="1143000"/>
          </a:xfrm>
        </p:spPr>
        <p:txBody>
          <a:bodyPr/>
          <a:lstStyle/>
          <a:p>
            <a:pPr eaLnBrk="1" hangingPunct="1"/>
            <a:r>
              <a:rPr lang="en-GB" sz="4000" b="1" u="sng" dirty="0" smtClean="0"/>
              <a:t>Why do I get Involved in Research</a:t>
            </a:r>
          </a:p>
        </p:txBody>
      </p:sp>
    </p:spTree>
    <p:extLst>
      <p:ext uri="{BB962C8B-B14F-4D97-AF65-F5344CB8AC3E}">
        <p14:creationId xmlns:p14="http://schemas.microsoft.com/office/powerpoint/2010/main" xmlns="" val="707810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2"/>
          <p:cNvPicPr>
            <a:picLocks noChangeAspect="1" noChangeArrowheads="1"/>
          </p:cNvPicPr>
          <p:nvPr/>
        </p:nvPicPr>
        <p:blipFill>
          <a:blip r:embed="rId3"/>
          <a:srcRect/>
          <a:stretch>
            <a:fillRect/>
          </a:stretch>
        </p:blipFill>
        <p:spPr bwMode="auto">
          <a:xfrm>
            <a:off x="1468438" y="5949950"/>
            <a:ext cx="6176962" cy="763588"/>
          </a:xfrm>
          <a:prstGeom prst="rect">
            <a:avLst/>
          </a:prstGeom>
          <a:noFill/>
          <a:ln w="9525">
            <a:noFill/>
            <a:miter lim="800000"/>
            <a:headEnd/>
            <a:tailEnd/>
          </a:ln>
        </p:spPr>
      </p:pic>
      <p:sp>
        <p:nvSpPr>
          <p:cNvPr id="4" name="Rectangle 3"/>
          <p:cNvSpPr txBox="1">
            <a:spLocks noChangeArrowheads="1"/>
          </p:cNvSpPr>
          <p:nvPr/>
        </p:nvSpPr>
        <p:spPr>
          <a:xfrm>
            <a:off x="571472" y="1714488"/>
            <a:ext cx="8229600" cy="366554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Staff have a better understanding of your condition – are therefore able to respond more appropriately.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Having the opportunity to try new treatments and be involved in studies of how we manage respiratory patients, means that my asthma is often better controlled.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descr="airprom12.jpg"/>
          <p:cNvPicPr>
            <a:picLocks noChangeAspect="1"/>
          </p:cNvPicPr>
          <p:nvPr/>
        </p:nvPicPr>
        <p:blipFill>
          <a:blip r:embed="rId4" cstate="print"/>
          <a:stretch>
            <a:fillRect/>
          </a:stretch>
        </p:blipFill>
        <p:spPr>
          <a:xfrm>
            <a:off x="-1" y="-1"/>
            <a:ext cx="1718441" cy="1453137"/>
          </a:xfrm>
          <a:prstGeom prst="rect">
            <a:avLst/>
          </a:prstGeom>
        </p:spPr>
      </p:pic>
    </p:spTree>
    <p:extLst>
      <p:ext uri="{BB962C8B-B14F-4D97-AF65-F5344CB8AC3E}">
        <p14:creationId xmlns:p14="http://schemas.microsoft.com/office/powerpoint/2010/main" xmlns="" val="707810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2"/>
          <p:cNvPicPr>
            <a:picLocks noChangeAspect="1" noChangeArrowheads="1"/>
          </p:cNvPicPr>
          <p:nvPr/>
        </p:nvPicPr>
        <p:blipFill>
          <a:blip r:embed="rId3"/>
          <a:srcRect/>
          <a:stretch>
            <a:fillRect/>
          </a:stretch>
        </p:blipFill>
        <p:spPr bwMode="auto">
          <a:xfrm>
            <a:off x="1468438" y="5949950"/>
            <a:ext cx="6176962" cy="763588"/>
          </a:xfrm>
          <a:prstGeom prst="rect">
            <a:avLst/>
          </a:prstGeom>
          <a:noFill/>
          <a:ln w="9525">
            <a:noFill/>
            <a:miter lim="800000"/>
            <a:headEnd/>
            <a:tailEnd/>
          </a:ln>
        </p:spPr>
      </p:pic>
      <p:pic>
        <p:nvPicPr>
          <p:cNvPr id="12" name="Picture 11" descr="airprom12.jpg"/>
          <p:cNvPicPr>
            <a:picLocks noChangeAspect="1"/>
          </p:cNvPicPr>
          <p:nvPr/>
        </p:nvPicPr>
        <p:blipFill>
          <a:blip r:embed="rId4" cstate="print"/>
          <a:stretch>
            <a:fillRect/>
          </a:stretch>
        </p:blipFill>
        <p:spPr>
          <a:xfrm>
            <a:off x="0" y="642918"/>
            <a:ext cx="1267183" cy="1071547"/>
          </a:xfrm>
          <a:prstGeom prst="rect">
            <a:avLst/>
          </a:prstGeom>
        </p:spPr>
      </p:pic>
      <p:grpSp>
        <p:nvGrpSpPr>
          <p:cNvPr id="2" name="Group 48"/>
          <p:cNvGrpSpPr/>
          <p:nvPr/>
        </p:nvGrpSpPr>
        <p:grpSpPr>
          <a:xfrm>
            <a:off x="571472" y="1785926"/>
            <a:ext cx="4089187" cy="4010367"/>
            <a:chOff x="214282" y="1000108"/>
            <a:chExt cx="4643470" cy="3071834"/>
          </a:xfrm>
        </p:grpSpPr>
        <p:pic>
          <p:nvPicPr>
            <p:cNvPr id="16" name="Picture 4"/>
            <p:cNvPicPr>
              <a:picLocks noChangeAspect="1" noChangeArrowheads="1"/>
            </p:cNvPicPr>
            <p:nvPr/>
          </p:nvPicPr>
          <p:blipFill>
            <a:blip r:embed="rId5">
              <a:duotone>
                <a:srgbClr val="A28E6A">
                  <a:shade val="45000"/>
                  <a:satMod val="135000"/>
                </a:srgbClr>
                <a:prstClr val="white"/>
              </a:duotone>
            </a:blip>
            <a:srcRect t="4171" r="5797" b="6151"/>
            <a:stretch>
              <a:fillRect/>
            </a:stretch>
          </p:blipFill>
          <p:spPr bwMode="auto">
            <a:xfrm>
              <a:off x="214282" y="1000108"/>
              <a:ext cx="4643470" cy="3071834"/>
            </a:xfrm>
            <a:prstGeom prst="rect">
              <a:avLst/>
            </a:prstGeom>
            <a:ln>
              <a:noFill/>
            </a:ln>
            <a:effectLst>
              <a:outerShdw blurRad="292100" dist="139700" dir="2700000" algn="tl" rotWithShape="0">
                <a:srgbClr val="333333">
                  <a:alpha val="65000"/>
                </a:srgbClr>
              </a:outerShdw>
            </a:effectLst>
          </p:spPr>
        </p:pic>
        <p:sp>
          <p:nvSpPr>
            <p:cNvPr id="17" name="TextBox 35"/>
            <p:cNvSpPr txBox="1">
              <a:spLocks noChangeArrowheads="1"/>
            </p:cNvSpPr>
            <p:nvPr/>
          </p:nvSpPr>
          <p:spPr bwMode="auto">
            <a:xfrm>
              <a:off x="1500166" y="2500306"/>
              <a:ext cx="323850" cy="3698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charset="0"/>
                </a:rPr>
                <a:t>■</a:t>
              </a:r>
            </a:p>
          </p:txBody>
        </p:sp>
        <p:sp>
          <p:nvSpPr>
            <p:cNvPr id="18" name="TextBox 35"/>
            <p:cNvSpPr txBox="1">
              <a:spLocks noChangeArrowheads="1"/>
            </p:cNvSpPr>
            <p:nvPr/>
          </p:nvSpPr>
          <p:spPr bwMode="auto">
            <a:xfrm>
              <a:off x="1142976" y="3500438"/>
              <a:ext cx="323850" cy="3698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charset="0"/>
                </a:rPr>
                <a:t>■</a:t>
              </a:r>
            </a:p>
          </p:txBody>
        </p:sp>
        <p:sp>
          <p:nvSpPr>
            <p:cNvPr id="19" name="TextBox 35"/>
            <p:cNvSpPr txBox="1">
              <a:spLocks noChangeArrowheads="1"/>
            </p:cNvSpPr>
            <p:nvPr/>
          </p:nvSpPr>
          <p:spPr bwMode="auto">
            <a:xfrm>
              <a:off x="2857488" y="3214686"/>
              <a:ext cx="323850" cy="3698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charset="0"/>
                </a:rPr>
                <a:t>■</a:t>
              </a:r>
            </a:p>
          </p:txBody>
        </p:sp>
        <p:sp>
          <p:nvSpPr>
            <p:cNvPr id="20" name="TextBox 35"/>
            <p:cNvSpPr txBox="1">
              <a:spLocks noChangeArrowheads="1"/>
            </p:cNvSpPr>
            <p:nvPr/>
          </p:nvSpPr>
          <p:spPr bwMode="auto">
            <a:xfrm>
              <a:off x="3571868" y="2571744"/>
              <a:ext cx="323850" cy="3698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charset="0"/>
                </a:rPr>
                <a:t>■</a:t>
              </a:r>
            </a:p>
          </p:txBody>
        </p:sp>
        <p:sp>
          <p:nvSpPr>
            <p:cNvPr id="21" name="TextBox 35"/>
            <p:cNvSpPr txBox="1">
              <a:spLocks noChangeArrowheads="1"/>
            </p:cNvSpPr>
            <p:nvPr/>
          </p:nvSpPr>
          <p:spPr bwMode="auto">
            <a:xfrm>
              <a:off x="2928926" y="1928802"/>
              <a:ext cx="323850" cy="3698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charset="0"/>
                </a:rPr>
                <a:t>■</a:t>
              </a:r>
            </a:p>
          </p:txBody>
        </p:sp>
        <p:sp>
          <p:nvSpPr>
            <p:cNvPr id="22" name="TextBox 35"/>
            <p:cNvSpPr txBox="1">
              <a:spLocks noChangeArrowheads="1"/>
            </p:cNvSpPr>
            <p:nvPr/>
          </p:nvSpPr>
          <p:spPr bwMode="auto">
            <a:xfrm>
              <a:off x="1785918" y="3000372"/>
              <a:ext cx="323850" cy="3698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charset="0"/>
                </a:rPr>
                <a:t>■</a:t>
              </a:r>
            </a:p>
          </p:txBody>
        </p:sp>
        <p:sp>
          <p:nvSpPr>
            <p:cNvPr id="23" name="TextBox 35"/>
            <p:cNvSpPr txBox="1">
              <a:spLocks noChangeArrowheads="1"/>
            </p:cNvSpPr>
            <p:nvPr/>
          </p:nvSpPr>
          <p:spPr bwMode="auto">
            <a:xfrm>
              <a:off x="3643306" y="2928934"/>
              <a:ext cx="323850" cy="3698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charset="0"/>
                </a:rPr>
                <a:t>■</a:t>
              </a:r>
            </a:p>
          </p:txBody>
        </p:sp>
        <p:sp>
          <p:nvSpPr>
            <p:cNvPr id="24" name="TextBox 35"/>
            <p:cNvSpPr txBox="1">
              <a:spLocks noChangeArrowheads="1"/>
            </p:cNvSpPr>
            <p:nvPr/>
          </p:nvSpPr>
          <p:spPr bwMode="auto">
            <a:xfrm>
              <a:off x="2285984" y="3000372"/>
              <a:ext cx="323850" cy="3698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charset="0"/>
                </a:rPr>
                <a:t>■</a:t>
              </a:r>
            </a:p>
          </p:txBody>
        </p:sp>
        <p:sp>
          <p:nvSpPr>
            <p:cNvPr id="25" name="TextBox 35"/>
            <p:cNvSpPr txBox="1">
              <a:spLocks noChangeArrowheads="1"/>
            </p:cNvSpPr>
            <p:nvPr/>
          </p:nvSpPr>
          <p:spPr bwMode="auto">
            <a:xfrm>
              <a:off x="2143108" y="2643182"/>
              <a:ext cx="323850" cy="3698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charset="0"/>
                </a:rPr>
                <a:t>■</a:t>
              </a:r>
            </a:p>
          </p:txBody>
        </p:sp>
        <p:sp>
          <p:nvSpPr>
            <p:cNvPr id="26" name="TextBox 35"/>
            <p:cNvSpPr txBox="1">
              <a:spLocks noChangeArrowheads="1"/>
            </p:cNvSpPr>
            <p:nvPr/>
          </p:nvSpPr>
          <p:spPr bwMode="auto">
            <a:xfrm>
              <a:off x="2143108" y="2500306"/>
              <a:ext cx="323850" cy="3698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charset="0"/>
                </a:rPr>
                <a:t>■</a:t>
              </a:r>
            </a:p>
          </p:txBody>
        </p:sp>
        <p:sp>
          <p:nvSpPr>
            <p:cNvPr id="27" name="TextBox 35"/>
            <p:cNvSpPr txBox="1">
              <a:spLocks noChangeArrowheads="1"/>
            </p:cNvSpPr>
            <p:nvPr/>
          </p:nvSpPr>
          <p:spPr bwMode="auto">
            <a:xfrm>
              <a:off x="2571736" y="2643182"/>
              <a:ext cx="323850" cy="36988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charset="0"/>
                </a:rPr>
                <a:t>■</a:t>
              </a:r>
            </a:p>
          </p:txBody>
        </p:sp>
      </p:grpSp>
      <p:sp>
        <p:nvSpPr>
          <p:cNvPr id="28" name="TextBox 27"/>
          <p:cNvSpPr txBox="1"/>
          <p:nvPr/>
        </p:nvSpPr>
        <p:spPr>
          <a:xfrm>
            <a:off x="4929190" y="1857364"/>
            <a:ext cx="4000496" cy="3785652"/>
          </a:xfrm>
          <a:prstGeom prst="rect">
            <a:avLst/>
          </a:prstGeom>
          <a:noFill/>
        </p:spPr>
        <p:txBody>
          <a:bodyPr wrap="square" rtlCol="0">
            <a:spAutoFit/>
          </a:bodyPr>
          <a:lstStyle/>
          <a:p>
            <a:pPr algn="just"/>
            <a:r>
              <a:rPr lang="en-GB" sz="2000" b="1" dirty="0" smtClean="0">
                <a:solidFill>
                  <a:schemeClr val="tx1"/>
                </a:solidFill>
                <a:latin typeface="Arial" pitchFamily="34" charset="0"/>
                <a:cs typeface="Arial" pitchFamily="34" charset="0"/>
              </a:rPr>
              <a:t>Consortium Membership</a:t>
            </a:r>
          </a:p>
          <a:p>
            <a:pPr algn="just">
              <a:buFont typeface="Arial" pitchFamily="34" charset="0"/>
              <a:buChar char="•"/>
            </a:pPr>
            <a:r>
              <a:rPr lang="en-GB" sz="2000" dirty="0" smtClean="0">
                <a:solidFill>
                  <a:schemeClr val="tx1"/>
                </a:solidFill>
                <a:latin typeface="Arial" pitchFamily="34" charset="0"/>
                <a:cs typeface="Arial" pitchFamily="34" charset="0"/>
              </a:rPr>
              <a:t>11 EU countries</a:t>
            </a:r>
          </a:p>
          <a:p>
            <a:pPr algn="just">
              <a:buFont typeface="Arial" pitchFamily="34" charset="0"/>
              <a:buChar char="•"/>
            </a:pPr>
            <a:r>
              <a:rPr lang="en-GB" sz="2000" dirty="0" smtClean="0">
                <a:solidFill>
                  <a:schemeClr val="tx1"/>
                </a:solidFill>
                <a:latin typeface="Arial" pitchFamily="34" charset="0"/>
                <a:cs typeface="Arial" pitchFamily="34" charset="0"/>
              </a:rPr>
              <a:t>25 Academic partners</a:t>
            </a:r>
          </a:p>
          <a:p>
            <a:pPr algn="just">
              <a:buFont typeface="Arial" pitchFamily="34" charset="0"/>
              <a:buChar char="•"/>
            </a:pPr>
            <a:r>
              <a:rPr lang="en-GB" sz="2000" dirty="0" smtClean="0">
                <a:solidFill>
                  <a:schemeClr val="tx1"/>
                </a:solidFill>
                <a:latin typeface="Arial" pitchFamily="34" charset="0"/>
                <a:cs typeface="Arial" pitchFamily="34" charset="0"/>
              </a:rPr>
              <a:t>3 SMEs</a:t>
            </a:r>
          </a:p>
          <a:p>
            <a:pPr algn="just">
              <a:buFont typeface="Arial" pitchFamily="34" charset="0"/>
              <a:buChar char="•"/>
            </a:pPr>
            <a:r>
              <a:rPr lang="en-GB" sz="2000" dirty="0" smtClean="0">
                <a:solidFill>
                  <a:schemeClr val="tx1"/>
                </a:solidFill>
                <a:latin typeface="Arial" pitchFamily="34" charset="0"/>
                <a:cs typeface="Arial" pitchFamily="34" charset="0"/>
              </a:rPr>
              <a:t>3 Large industry partners</a:t>
            </a:r>
          </a:p>
          <a:p>
            <a:pPr algn="just">
              <a:buFont typeface="Arial" pitchFamily="34" charset="0"/>
              <a:buChar char="•"/>
            </a:pPr>
            <a:r>
              <a:rPr lang="en-GB" sz="2000" dirty="0" smtClean="0">
                <a:solidFill>
                  <a:schemeClr val="tx1"/>
                </a:solidFill>
                <a:latin typeface="Arial" pitchFamily="34" charset="0"/>
                <a:cs typeface="Arial" pitchFamily="34" charset="0"/>
              </a:rPr>
              <a:t>European Respiratory Society</a:t>
            </a:r>
          </a:p>
          <a:p>
            <a:pPr algn="just">
              <a:buFont typeface="Arial" pitchFamily="34" charset="0"/>
              <a:buChar char="•"/>
            </a:pPr>
            <a:r>
              <a:rPr lang="en-GB" sz="2000" dirty="0" smtClean="0">
                <a:solidFill>
                  <a:schemeClr val="tx1"/>
                </a:solidFill>
                <a:latin typeface="Arial" pitchFamily="34" charset="0"/>
                <a:cs typeface="Arial" pitchFamily="34" charset="0"/>
              </a:rPr>
              <a:t>2 patient organisations ELF, EFA</a:t>
            </a:r>
          </a:p>
          <a:p>
            <a:pPr algn="just"/>
            <a:endParaRPr lang="en-GB" sz="2000" dirty="0" smtClean="0">
              <a:solidFill>
                <a:schemeClr val="tx1"/>
              </a:solidFill>
              <a:latin typeface="Arial" pitchFamily="34" charset="0"/>
              <a:cs typeface="Arial" pitchFamily="34" charset="0"/>
            </a:endParaRPr>
          </a:p>
          <a:p>
            <a:pPr algn="just"/>
            <a:r>
              <a:rPr lang="en-GB" sz="2000" b="1" dirty="0" smtClean="0">
                <a:solidFill>
                  <a:schemeClr val="tx1"/>
                </a:solidFill>
                <a:latin typeface="Arial" pitchFamily="34" charset="0"/>
                <a:cs typeface="Arial" pitchFamily="34" charset="0"/>
              </a:rPr>
              <a:t>European Approach Essential</a:t>
            </a:r>
            <a:endParaRPr lang="en-GB" sz="2000" dirty="0" smtClean="0">
              <a:solidFill>
                <a:schemeClr val="tx1"/>
              </a:solidFill>
              <a:latin typeface="Arial" pitchFamily="34" charset="0"/>
              <a:cs typeface="Arial" pitchFamily="34" charset="0"/>
            </a:endParaRPr>
          </a:p>
          <a:p>
            <a:pPr algn="just">
              <a:buFont typeface="Arial" pitchFamily="34" charset="0"/>
              <a:buChar char="•"/>
            </a:pPr>
            <a:r>
              <a:rPr lang="en-GB" sz="2000" dirty="0" smtClean="0">
                <a:solidFill>
                  <a:schemeClr val="tx1"/>
                </a:solidFill>
                <a:latin typeface="Arial" pitchFamily="34" charset="0"/>
                <a:cs typeface="Arial" pitchFamily="34" charset="0"/>
              </a:rPr>
              <a:t>Breadth of expertise</a:t>
            </a:r>
          </a:p>
          <a:p>
            <a:pPr algn="just">
              <a:buFont typeface="Arial" pitchFamily="34" charset="0"/>
              <a:buChar char="•"/>
            </a:pPr>
            <a:r>
              <a:rPr lang="en-GB" sz="2000" dirty="0" smtClean="0">
                <a:solidFill>
                  <a:schemeClr val="tx1"/>
                </a:solidFill>
                <a:latin typeface="Arial" pitchFamily="34" charset="0"/>
                <a:cs typeface="Arial" pitchFamily="34" charset="0"/>
              </a:rPr>
              <a:t>Clinical validation</a:t>
            </a:r>
          </a:p>
          <a:p>
            <a:pPr algn="just">
              <a:buFont typeface="Arial" pitchFamily="34" charset="0"/>
              <a:buChar char="•"/>
            </a:pPr>
            <a:r>
              <a:rPr lang="en-GB" sz="2000" dirty="0" smtClean="0">
                <a:solidFill>
                  <a:schemeClr val="tx1"/>
                </a:solidFill>
                <a:latin typeface="Arial" pitchFamily="34" charset="0"/>
                <a:cs typeface="Arial" pitchFamily="34" charset="0"/>
              </a:rPr>
              <a:t>Exploitation</a:t>
            </a:r>
            <a:endParaRPr lang="en-GB" sz="2000" dirty="0">
              <a:solidFill>
                <a:schemeClr val="tx1"/>
              </a:solidFill>
              <a:latin typeface="Arial" pitchFamily="34" charset="0"/>
              <a:cs typeface="Arial" pitchFamily="34" charset="0"/>
            </a:endParaRPr>
          </a:p>
        </p:txBody>
      </p:sp>
      <p:sp>
        <p:nvSpPr>
          <p:cNvPr id="31" name="Rectangle 30"/>
          <p:cNvSpPr/>
          <p:nvPr/>
        </p:nvSpPr>
        <p:spPr>
          <a:xfrm>
            <a:off x="0" y="-24"/>
            <a:ext cx="9144000" cy="646331"/>
          </a:xfrm>
          <a:prstGeom prst="rect">
            <a:avLst/>
          </a:prstGeom>
          <a:solidFill>
            <a:srgbClr val="002060"/>
          </a:solidFill>
        </p:spPr>
        <p:txBody>
          <a:bodyPr wrap="square">
            <a:spAutoFit/>
          </a:bodyPr>
          <a:lstStyle/>
          <a:p>
            <a:r>
              <a:rPr lang="en-GB" sz="3600" dirty="0" smtClean="0">
                <a:solidFill>
                  <a:schemeClr val="bg1"/>
                </a:solidFill>
                <a:latin typeface="Arial" pitchFamily="34" charset="0"/>
                <a:cs typeface="Arial" pitchFamily="34" charset="0"/>
              </a:rPr>
              <a:t>www.</a:t>
            </a:r>
            <a:r>
              <a:rPr lang="en-GB" sz="3600" b="1" dirty="0" smtClean="0">
                <a:solidFill>
                  <a:schemeClr val="bg1"/>
                </a:solidFill>
                <a:latin typeface="Arial" pitchFamily="34" charset="0"/>
                <a:cs typeface="Arial" pitchFamily="34" charset="0"/>
              </a:rPr>
              <a:t>airprom</a:t>
            </a:r>
            <a:r>
              <a:rPr lang="en-GB" sz="3600" dirty="0" smtClean="0">
                <a:solidFill>
                  <a:schemeClr val="bg1"/>
                </a:solidFill>
                <a:latin typeface="Arial" pitchFamily="34" charset="0"/>
                <a:cs typeface="Arial" pitchFamily="34" charset="0"/>
              </a:rPr>
              <a:t>.european-lung-foundation.org</a:t>
            </a:r>
            <a:endParaRPr lang="en-GB" sz="36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707810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71470" y="-24"/>
            <a:ext cx="9572692" cy="1143000"/>
          </a:xfrm>
        </p:spPr>
        <p:txBody>
          <a:bodyPr>
            <a:normAutofit fontScale="90000"/>
          </a:bodyPr>
          <a:lstStyle/>
          <a:p>
            <a:pPr algn="ctr" eaLnBrk="1" hangingPunct="1">
              <a:buFont typeface="Wingdings 2" pitchFamily="18" charset="2"/>
              <a:buNone/>
            </a:pPr>
            <a:r>
              <a:rPr lang="en-GB" sz="4000" b="1" dirty="0" smtClean="0">
                <a:solidFill>
                  <a:srgbClr val="FF0000"/>
                </a:solidFill>
                <a:effectLst>
                  <a:outerShdw blurRad="38100" dist="38100" dir="2700000" algn="tl">
                    <a:srgbClr val="000000">
                      <a:alpha val="43137"/>
                    </a:srgbClr>
                  </a:outerShdw>
                </a:effectLst>
              </a:rPr>
              <a:t>Air</a:t>
            </a:r>
            <a:r>
              <a:rPr lang="en-GB" sz="4000" b="1" dirty="0" smtClean="0">
                <a:effectLst>
                  <a:outerShdw blurRad="38100" dist="38100" dir="2700000" algn="tl">
                    <a:srgbClr val="000000">
                      <a:alpha val="43137"/>
                    </a:srgbClr>
                  </a:outerShdw>
                </a:effectLst>
              </a:rPr>
              <a:t>way Disease </a:t>
            </a:r>
            <a:r>
              <a:rPr lang="en-GB" sz="4000" b="1" dirty="0" err="1" smtClean="0">
                <a:solidFill>
                  <a:srgbClr val="FF0000"/>
                </a:solidFill>
                <a:effectLst>
                  <a:outerShdw blurRad="38100" dist="38100" dir="2700000" algn="tl">
                    <a:srgbClr val="000000">
                      <a:alpha val="43137"/>
                    </a:srgbClr>
                  </a:outerShdw>
                </a:effectLst>
              </a:rPr>
              <a:t>PR</a:t>
            </a:r>
            <a:r>
              <a:rPr lang="en-GB" sz="4000" b="1" dirty="0" err="1" smtClean="0">
                <a:effectLst>
                  <a:outerShdw blurRad="38100" dist="38100" dir="2700000" algn="tl">
                    <a:srgbClr val="000000">
                      <a:alpha val="43137"/>
                    </a:srgbClr>
                  </a:outerShdw>
                </a:effectLst>
              </a:rPr>
              <a:t>edicting</a:t>
            </a:r>
            <a:r>
              <a:rPr lang="en-GB" sz="4000" b="1" dirty="0" smtClean="0">
                <a:effectLst>
                  <a:outerShdw blurRad="38100" dist="38100" dir="2700000" algn="tl">
                    <a:srgbClr val="000000">
                      <a:alpha val="43137"/>
                    </a:srgbClr>
                  </a:outerShdw>
                </a:effectLst>
              </a:rPr>
              <a:t> </a:t>
            </a:r>
            <a:r>
              <a:rPr lang="en-GB" sz="4000" b="1" dirty="0" smtClean="0">
                <a:solidFill>
                  <a:srgbClr val="FF0000"/>
                </a:solidFill>
                <a:effectLst>
                  <a:outerShdw blurRad="38100" dist="38100" dir="2700000" algn="tl">
                    <a:srgbClr val="000000">
                      <a:alpha val="43137"/>
                    </a:srgbClr>
                  </a:outerShdw>
                </a:effectLst>
              </a:rPr>
              <a:t>O</a:t>
            </a:r>
            <a:r>
              <a:rPr lang="en-GB" sz="4000" b="1" dirty="0" smtClean="0">
                <a:effectLst>
                  <a:outerShdw blurRad="38100" dist="38100" dir="2700000" algn="tl">
                    <a:srgbClr val="000000">
                      <a:alpha val="43137"/>
                    </a:srgbClr>
                  </a:outerShdw>
                </a:effectLst>
              </a:rPr>
              <a:t>utcomes through Patient Specific Computational </a:t>
            </a:r>
            <a:r>
              <a:rPr lang="en-GB" sz="4000" b="1" dirty="0" smtClean="0">
                <a:solidFill>
                  <a:srgbClr val="FF0000"/>
                </a:solidFill>
                <a:effectLst>
                  <a:outerShdw blurRad="38100" dist="38100" dir="2700000" algn="tl">
                    <a:srgbClr val="000000">
                      <a:alpha val="43137"/>
                    </a:srgbClr>
                  </a:outerShdw>
                </a:effectLst>
              </a:rPr>
              <a:t>M</a:t>
            </a:r>
            <a:r>
              <a:rPr lang="en-GB" sz="4000" b="1" dirty="0" smtClean="0">
                <a:effectLst>
                  <a:outerShdw blurRad="38100" dist="38100" dir="2700000" algn="tl">
                    <a:srgbClr val="000000">
                      <a:alpha val="43137"/>
                    </a:srgbClr>
                  </a:outerShdw>
                </a:effectLst>
              </a:rPr>
              <a:t>odelling</a:t>
            </a:r>
          </a:p>
        </p:txBody>
      </p:sp>
      <p:cxnSp>
        <p:nvCxnSpPr>
          <p:cNvPr id="6" name="Straight Connector 5"/>
          <p:cNvCxnSpPr/>
          <p:nvPr/>
        </p:nvCxnSpPr>
        <p:spPr>
          <a:xfrm>
            <a:off x="0" y="1142984"/>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srcRect/>
          <a:stretch>
            <a:fillRect/>
          </a:stretch>
        </p:blipFill>
        <p:spPr bwMode="auto">
          <a:xfrm>
            <a:off x="357158" y="1428736"/>
            <a:ext cx="4037604" cy="5159546"/>
          </a:xfrm>
          <a:prstGeom prst="rect">
            <a:avLst/>
          </a:prstGeom>
          <a:noFill/>
          <a:ln w="9525">
            <a:noFill/>
            <a:miter lim="800000"/>
            <a:headEnd/>
            <a:tailEnd/>
          </a:ln>
          <a:effectLst/>
        </p:spPr>
      </p:pic>
      <p:pic>
        <p:nvPicPr>
          <p:cNvPr id="10" name="Picture 9" descr="who_logo_en.gif"/>
          <p:cNvPicPr>
            <a:picLocks noChangeAspect="1"/>
          </p:cNvPicPr>
          <p:nvPr/>
        </p:nvPicPr>
        <p:blipFill>
          <a:blip r:embed="rId4"/>
          <a:stretch>
            <a:fillRect/>
          </a:stretch>
        </p:blipFill>
        <p:spPr>
          <a:xfrm>
            <a:off x="2428860" y="4945372"/>
            <a:ext cx="1519234" cy="465803"/>
          </a:xfrm>
          <a:prstGeom prst="rect">
            <a:avLst/>
          </a:prstGeom>
          <a:solidFill>
            <a:schemeClr val="tx2"/>
          </a:solidFill>
        </p:spPr>
      </p:pic>
      <p:sp>
        <p:nvSpPr>
          <p:cNvPr id="11" name="TextBox 10"/>
          <p:cNvSpPr txBox="1"/>
          <p:nvPr/>
        </p:nvSpPr>
        <p:spPr>
          <a:xfrm>
            <a:off x="4572000" y="1077086"/>
            <a:ext cx="4500594" cy="5386090"/>
          </a:xfrm>
          <a:prstGeom prst="rect">
            <a:avLst/>
          </a:prstGeom>
          <a:noFill/>
        </p:spPr>
        <p:txBody>
          <a:bodyPr wrap="square" rtlCol="0">
            <a:spAutoFit/>
          </a:bodyPr>
          <a:lstStyle/>
          <a:p>
            <a:pPr algn="ctr"/>
            <a:r>
              <a:rPr lang="en-GB" sz="4000" b="1" u="sng" dirty="0" err="1" smtClean="0">
                <a:solidFill>
                  <a:schemeClr val="tx1"/>
                </a:solidFill>
              </a:rPr>
              <a:t>AirPROM</a:t>
            </a:r>
            <a:r>
              <a:rPr lang="en-GB" sz="4000" b="1" dirty="0" smtClean="0">
                <a:solidFill>
                  <a:schemeClr val="tx1"/>
                </a:solidFill>
              </a:rPr>
              <a:t> </a:t>
            </a:r>
          </a:p>
          <a:p>
            <a:endParaRPr lang="en-GB" b="1" dirty="0" smtClean="0">
              <a:solidFill>
                <a:schemeClr val="tx1"/>
              </a:solidFill>
            </a:endParaRPr>
          </a:p>
          <a:p>
            <a:pPr algn="just">
              <a:buFont typeface="Arial" pitchFamily="34" charset="0"/>
              <a:buChar char="•"/>
            </a:pPr>
            <a:r>
              <a:rPr lang="en-GB" sz="2800" b="1" dirty="0" smtClean="0">
                <a:solidFill>
                  <a:schemeClr val="tx1"/>
                </a:solidFill>
              </a:rPr>
              <a:t> Validated models to predict airways disease progression and response to treatment</a:t>
            </a:r>
          </a:p>
          <a:p>
            <a:pPr algn="just">
              <a:buFont typeface="Arial" pitchFamily="34" charset="0"/>
              <a:buChar char="•"/>
            </a:pPr>
            <a:endParaRPr lang="en-GB" sz="2800" b="1" dirty="0" smtClean="0">
              <a:solidFill>
                <a:schemeClr val="tx1"/>
              </a:solidFill>
            </a:endParaRPr>
          </a:p>
          <a:p>
            <a:pPr algn="just">
              <a:buFont typeface="Arial" pitchFamily="34" charset="0"/>
              <a:buChar char="•"/>
            </a:pPr>
            <a:r>
              <a:rPr lang="en-GB" sz="2800" b="1" dirty="0" smtClean="0">
                <a:solidFill>
                  <a:schemeClr val="tx1"/>
                </a:solidFill>
              </a:rPr>
              <a:t> Platform to translate patient-specific tools</a:t>
            </a:r>
          </a:p>
          <a:p>
            <a:pPr algn="just">
              <a:buFont typeface="Arial" pitchFamily="34" charset="0"/>
              <a:buChar char="•"/>
            </a:pPr>
            <a:endParaRPr lang="en-GB" sz="2800" b="1" dirty="0" smtClean="0">
              <a:solidFill>
                <a:schemeClr val="tx1"/>
              </a:solidFill>
            </a:endParaRPr>
          </a:p>
          <a:p>
            <a:pPr algn="just">
              <a:buFont typeface="Arial" pitchFamily="34" charset="0"/>
              <a:buChar char="•"/>
            </a:pPr>
            <a:r>
              <a:rPr lang="en-GB" sz="2800" b="1" dirty="0" smtClean="0">
                <a:solidFill>
                  <a:schemeClr val="tx1"/>
                </a:solidFill>
              </a:rPr>
              <a:t> Personalised management of airways disease.</a:t>
            </a:r>
            <a:endParaRPr lang="en-GB" sz="2800" b="1" dirty="0">
              <a:solidFill>
                <a:schemeClr val="tx1"/>
              </a:solidFill>
            </a:endParaRPr>
          </a:p>
        </p:txBody>
      </p:sp>
      <p:pic>
        <p:nvPicPr>
          <p:cNvPr id="12" name="Picture 11" descr="airprom12.jpg"/>
          <p:cNvPicPr>
            <a:picLocks noChangeAspect="1"/>
          </p:cNvPicPr>
          <p:nvPr/>
        </p:nvPicPr>
        <p:blipFill>
          <a:blip r:embed="rId5" cstate="print"/>
          <a:stretch>
            <a:fillRect/>
          </a:stretch>
        </p:blipFill>
        <p:spPr>
          <a:xfrm>
            <a:off x="8045779" y="5929330"/>
            <a:ext cx="1098220" cy="92867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2"/>
          <p:cNvPicPr>
            <a:picLocks noChangeAspect="1" noChangeArrowheads="1"/>
          </p:cNvPicPr>
          <p:nvPr/>
        </p:nvPicPr>
        <p:blipFill>
          <a:blip r:embed="rId3"/>
          <a:srcRect/>
          <a:stretch>
            <a:fillRect/>
          </a:stretch>
        </p:blipFill>
        <p:spPr bwMode="auto">
          <a:xfrm>
            <a:off x="1468438" y="6044546"/>
            <a:ext cx="6176962" cy="763588"/>
          </a:xfrm>
          <a:prstGeom prst="rect">
            <a:avLst/>
          </a:prstGeom>
          <a:noFill/>
          <a:ln w="9525">
            <a:noFill/>
            <a:miter lim="800000"/>
            <a:headEnd/>
            <a:tailEnd/>
          </a:ln>
        </p:spPr>
      </p:pic>
      <p:pic>
        <p:nvPicPr>
          <p:cNvPr id="12" name="Picture 11" descr="airprom12.jpg"/>
          <p:cNvPicPr>
            <a:picLocks noChangeAspect="1"/>
          </p:cNvPicPr>
          <p:nvPr/>
        </p:nvPicPr>
        <p:blipFill>
          <a:blip r:embed="rId4" cstate="print"/>
          <a:stretch>
            <a:fillRect/>
          </a:stretch>
        </p:blipFill>
        <p:spPr>
          <a:xfrm>
            <a:off x="-1" y="-1"/>
            <a:ext cx="1718441" cy="1453137"/>
          </a:xfrm>
          <a:prstGeom prst="rect">
            <a:avLst/>
          </a:prstGeom>
        </p:spPr>
      </p:pic>
      <p:sp>
        <p:nvSpPr>
          <p:cNvPr id="26" name="Rectangle 2"/>
          <p:cNvSpPr>
            <a:spLocks noGrp="1" noChangeArrowheads="1"/>
          </p:cNvSpPr>
          <p:nvPr>
            <p:ph type="title"/>
          </p:nvPr>
        </p:nvSpPr>
        <p:spPr>
          <a:xfrm>
            <a:off x="457200" y="274638"/>
            <a:ext cx="8229600" cy="1143000"/>
          </a:xfrm>
        </p:spPr>
        <p:txBody>
          <a:bodyPr/>
          <a:lstStyle/>
          <a:p>
            <a:pPr eaLnBrk="1" hangingPunct="1"/>
            <a:r>
              <a:rPr lang="en-GB" u="sng" smtClean="0"/>
              <a:t>Background</a:t>
            </a:r>
          </a:p>
        </p:txBody>
      </p:sp>
      <p:sp>
        <p:nvSpPr>
          <p:cNvPr id="32"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Diagnosed with asthma at age 38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Over the next 3-4 years had numerous admissions to hospital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2004 had first referral to Glenfield difficult asthma service in Leicester</a:t>
            </a: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707810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2"/>
          <p:cNvPicPr>
            <a:picLocks noChangeAspect="1" noChangeArrowheads="1"/>
          </p:cNvPicPr>
          <p:nvPr/>
        </p:nvPicPr>
        <p:blipFill>
          <a:blip r:embed="rId3"/>
          <a:srcRect/>
          <a:stretch>
            <a:fillRect/>
          </a:stretch>
        </p:blipFill>
        <p:spPr bwMode="auto">
          <a:xfrm>
            <a:off x="1468438" y="6044546"/>
            <a:ext cx="6176962" cy="763588"/>
          </a:xfrm>
          <a:prstGeom prst="rect">
            <a:avLst/>
          </a:prstGeom>
          <a:noFill/>
          <a:ln w="9525">
            <a:noFill/>
            <a:miter lim="800000"/>
            <a:headEnd/>
            <a:tailEnd/>
          </a:ln>
        </p:spPr>
      </p:pic>
      <p:pic>
        <p:nvPicPr>
          <p:cNvPr id="12" name="Picture 11" descr="airprom12.jpg"/>
          <p:cNvPicPr>
            <a:picLocks noChangeAspect="1"/>
          </p:cNvPicPr>
          <p:nvPr/>
        </p:nvPicPr>
        <p:blipFill>
          <a:blip r:embed="rId4" cstate="print"/>
          <a:stretch>
            <a:fillRect/>
          </a:stretch>
        </p:blipFill>
        <p:spPr>
          <a:xfrm>
            <a:off x="-1" y="-1"/>
            <a:ext cx="1718441" cy="1453137"/>
          </a:xfrm>
          <a:prstGeom prst="rect">
            <a:avLst/>
          </a:prstGeom>
        </p:spPr>
      </p:pic>
      <p:sp>
        <p:nvSpPr>
          <p:cNvPr id="4" name="Rectangle 3"/>
          <p:cNvSpPr txBox="1">
            <a:spLocks noChangeArrowheads="1"/>
          </p:cNvSpPr>
          <p:nvPr/>
        </p:nvSpPr>
        <p:spPr>
          <a:xfrm>
            <a:off x="914400" y="1142984"/>
            <a:ext cx="8229600" cy="492922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Asthma control improved till 2010</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Admitted to Peterborough District Hospital with severe asthma attack which required admission to High Dependency Unit.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Following discharge was referred back to Glenfield Difficult asthma clinic.</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At this point I started to consider becoming involved in research</a:t>
            </a:r>
          </a:p>
        </p:txBody>
      </p:sp>
    </p:spTree>
    <p:extLst>
      <p:ext uri="{BB962C8B-B14F-4D97-AF65-F5344CB8AC3E}">
        <p14:creationId xmlns="" xmlns:p14="http://schemas.microsoft.com/office/powerpoint/2010/main" val="707810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2"/>
          <p:cNvPicPr>
            <a:picLocks noChangeAspect="1" noChangeArrowheads="1"/>
          </p:cNvPicPr>
          <p:nvPr/>
        </p:nvPicPr>
        <p:blipFill>
          <a:blip r:embed="rId3"/>
          <a:srcRect/>
          <a:stretch>
            <a:fillRect/>
          </a:stretch>
        </p:blipFill>
        <p:spPr bwMode="auto">
          <a:xfrm>
            <a:off x="1468438" y="6044546"/>
            <a:ext cx="6176962" cy="763588"/>
          </a:xfrm>
          <a:prstGeom prst="rect">
            <a:avLst/>
          </a:prstGeom>
          <a:noFill/>
          <a:ln w="9525">
            <a:noFill/>
            <a:miter lim="800000"/>
            <a:headEnd/>
            <a:tailEnd/>
          </a:ln>
        </p:spPr>
      </p:pic>
      <p:pic>
        <p:nvPicPr>
          <p:cNvPr id="12" name="Picture 11" descr="airprom12.jpg"/>
          <p:cNvPicPr>
            <a:picLocks noChangeAspect="1"/>
          </p:cNvPicPr>
          <p:nvPr/>
        </p:nvPicPr>
        <p:blipFill>
          <a:blip r:embed="rId4" cstate="print"/>
          <a:stretch>
            <a:fillRect/>
          </a:stretch>
        </p:blipFill>
        <p:spPr>
          <a:xfrm>
            <a:off x="-1" y="-1"/>
            <a:ext cx="1718441" cy="1453137"/>
          </a:xfrm>
          <a:prstGeom prst="rect">
            <a:avLst/>
          </a:prstGeom>
        </p:spPr>
      </p:pic>
      <p:sp>
        <p:nvSpPr>
          <p:cNvPr id="4" name="Rectangle 2"/>
          <p:cNvSpPr>
            <a:spLocks noGrp="1" noChangeArrowheads="1"/>
          </p:cNvSpPr>
          <p:nvPr>
            <p:ph type="title"/>
          </p:nvPr>
        </p:nvSpPr>
        <p:spPr>
          <a:xfrm>
            <a:off x="1714480" y="285728"/>
            <a:ext cx="7429520" cy="1143000"/>
          </a:xfrm>
        </p:spPr>
        <p:txBody>
          <a:bodyPr>
            <a:normAutofit fontScale="90000"/>
          </a:bodyPr>
          <a:lstStyle/>
          <a:p>
            <a:pPr eaLnBrk="1" hangingPunct="1"/>
            <a:r>
              <a:rPr lang="en-GB" sz="4000" b="1" u="sng" dirty="0" smtClean="0"/>
              <a:t>How Am I involved in the AIRPROM project</a:t>
            </a:r>
          </a:p>
        </p:txBody>
      </p:sp>
      <p:sp>
        <p:nvSpPr>
          <p:cNvPr id="5" name="Rectangle 4"/>
          <p:cNvSpPr txBox="1">
            <a:spLocks noChangeArrowheads="1"/>
          </p:cNvSpPr>
          <p:nvPr/>
        </p:nvSpPr>
        <p:spPr>
          <a:xfrm>
            <a:off x="914400" y="1571612"/>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I have been involved in respiratory research studies since 2010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More recently these studies have been part of this project and included new drugs and observational studies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707810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2"/>
          <p:cNvPicPr>
            <a:picLocks noChangeAspect="1" noChangeArrowheads="1"/>
          </p:cNvPicPr>
          <p:nvPr/>
        </p:nvPicPr>
        <p:blipFill>
          <a:blip r:embed="rId3"/>
          <a:srcRect/>
          <a:stretch>
            <a:fillRect/>
          </a:stretch>
        </p:blipFill>
        <p:spPr bwMode="auto">
          <a:xfrm>
            <a:off x="1468438" y="6044546"/>
            <a:ext cx="6176962" cy="763588"/>
          </a:xfrm>
          <a:prstGeom prst="rect">
            <a:avLst/>
          </a:prstGeom>
          <a:noFill/>
          <a:ln w="9525">
            <a:noFill/>
            <a:miter lim="800000"/>
            <a:headEnd/>
            <a:tailEnd/>
          </a:ln>
        </p:spPr>
      </p:pic>
      <p:pic>
        <p:nvPicPr>
          <p:cNvPr id="12" name="Picture 11" descr="airprom12.jpg"/>
          <p:cNvPicPr>
            <a:picLocks noChangeAspect="1"/>
          </p:cNvPicPr>
          <p:nvPr/>
        </p:nvPicPr>
        <p:blipFill>
          <a:blip r:embed="rId4" cstate="print"/>
          <a:stretch>
            <a:fillRect/>
          </a:stretch>
        </p:blipFill>
        <p:spPr>
          <a:xfrm>
            <a:off x="-1" y="-1"/>
            <a:ext cx="1718441" cy="1453137"/>
          </a:xfrm>
          <a:prstGeom prst="rect">
            <a:avLst/>
          </a:prstGeom>
        </p:spPr>
      </p:pic>
      <p:sp>
        <p:nvSpPr>
          <p:cNvPr id="4" name="Rectangle 3"/>
          <p:cNvSpPr txBox="1">
            <a:spLocks noChangeArrowheads="1"/>
          </p:cNvSpPr>
          <p:nvPr/>
        </p:nvSpPr>
        <p:spPr>
          <a:xfrm>
            <a:off x="642910" y="1428736"/>
            <a:ext cx="8229600" cy="4505342"/>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Being involved in the research projects has meant that I have taken part in some new and novel measurements in the area of respiratory disease including :</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GB" sz="2800" b="0" i="0" u="none" strike="noStrike" kern="1200" cap="none" spc="0" normalizeH="0" baseline="0" noProof="0" smtClean="0">
              <a:ln>
                <a:noFill/>
              </a:ln>
              <a:solidFill>
                <a:schemeClr val="tx1"/>
              </a:solidFill>
              <a:effectLst/>
              <a:uLnTx/>
              <a:uFillTx/>
              <a:latin typeface="+mn-lt"/>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   Small airways testing</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   MRI Scan</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   CT scans</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GB" sz="2800" b="0" i="0" u="none" strike="noStrike" kern="1200" cap="none" spc="0" normalizeH="0" baseline="0" noProof="0" smtClean="0">
                <a:ln>
                  <a:noFill/>
                </a:ln>
                <a:solidFill>
                  <a:schemeClr val="tx1"/>
                </a:solidFill>
                <a:effectLst/>
                <a:uLnTx/>
                <a:uFillTx/>
                <a:latin typeface="+mn-lt"/>
                <a:ea typeface="+mn-ea"/>
                <a:cs typeface="+mn-cs"/>
              </a:rPr>
              <a:t>~   Thermoplasty</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707810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2"/>
          <p:cNvPicPr>
            <a:picLocks noChangeAspect="1" noChangeArrowheads="1"/>
          </p:cNvPicPr>
          <p:nvPr/>
        </p:nvPicPr>
        <p:blipFill>
          <a:blip r:embed="rId3"/>
          <a:srcRect/>
          <a:stretch>
            <a:fillRect/>
          </a:stretch>
        </p:blipFill>
        <p:spPr bwMode="auto">
          <a:xfrm>
            <a:off x="1468438" y="5949950"/>
            <a:ext cx="6176962" cy="763588"/>
          </a:xfrm>
          <a:prstGeom prst="rect">
            <a:avLst/>
          </a:prstGeom>
          <a:noFill/>
          <a:ln w="9525">
            <a:noFill/>
            <a:miter lim="800000"/>
            <a:headEnd/>
            <a:tailEnd/>
          </a:ln>
        </p:spPr>
      </p:pic>
      <p:sp>
        <p:nvSpPr>
          <p:cNvPr id="33" name="Rectangle 3"/>
          <p:cNvSpPr txBox="1">
            <a:spLocks noChangeArrowheads="1"/>
          </p:cNvSpPr>
          <p:nvPr/>
        </p:nvSpPr>
        <p:spPr>
          <a:xfrm>
            <a:off x="571472" y="1928802"/>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Patients are a main focus of research projects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With a hope to improve and tailor treatments better to individual patient needs</a:t>
            </a:r>
          </a:p>
        </p:txBody>
      </p:sp>
      <p:pic>
        <p:nvPicPr>
          <p:cNvPr id="34" name="Picture 33" descr="airprom12.jpg"/>
          <p:cNvPicPr>
            <a:picLocks noChangeAspect="1"/>
          </p:cNvPicPr>
          <p:nvPr/>
        </p:nvPicPr>
        <p:blipFill>
          <a:blip r:embed="rId4" cstate="print"/>
          <a:stretch>
            <a:fillRect/>
          </a:stretch>
        </p:blipFill>
        <p:spPr>
          <a:xfrm>
            <a:off x="-1" y="-1"/>
            <a:ext cx="1718441" cy="1453137"/>
          </a:xfrm>
          <a:prstGeom prst="rect">
            <a:avLst/>
          </a:prstGeom>
        </p:spPr>
      </p:pic>
      <p:sp>
        <p:nvSpPr>
          <p:cNvPr id="32" name="Rectangle 2"/>
          <p:cNvSpPr>
            <a:spLocks noGrp="1" noChangeArrowheads="1"/>
          </p:cNvSpPr>
          <p:nvPr>
            <p:ph type="title"/>
          </p:nvPr>
        </p:nvSpPr>
        <p:spPr>
          <a:xfrm>
            <a:off x="1700186" y="428604"/>
            <a:ext cx="7443814" cy="1143000"/>
          </a:xfrm>
        </p:spPr>
        <p:txBody>
          <a:bodyPr>
            <a:normAutofit fontScale="90000"/>
          </a:bodyPr>
          <a:lstStyle/>
          <a:p>
            <a:pPr eaLnBrk="1" hangingPunct="1"/>
            <a:r>
              <a:rPr lang="en-GB" sz="4000" b="1" u="sng" dirty="0" smtClean="0"/>
              <a:t>What Capacity have patients been involved in AIRPROM</a:t>
            </a:r>
          </a:p>
        </p:txBody>
      </p:sp>
    </p:spTree>
    <p:extLst>
      <p:ext uri="{BB962C8B-B14F-4D97-AF65-F5344CB8AC3E}">
        <p14:creationId xmlns:p14="http://schemas.microsoft.com/office/powerpoint/2010/main" xmlns="" val="707810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2"/>
          <p:cNvPicPr>
            <a:picLocks noChangeAspect="1" noChangeArrowheads="1"/>
          </p:cNvPicPr>
          <p:nvPr/>
        </p:nvPicPr>
        <p:blipFill>
          <a:blip r:embed="rId3"/>
          <a:srcRect/>
          <a:stretch>
            <a:fillRect/>
          </a:stretch>
        </p:blipFill>
        <p:spPr bwMode="auto">
          <a:xfrm>
            <a:off x="1468438" y="6044546"/>
            <a:ext cx="6176962" cy="763588"/>
          </a:xfrm>
          <a:prstGeom prst="rect">
            <a:avLst/>
          </a:prstGeom>
          <a:noFill/>
          <a:ln w="9525">
            <a:noFill/>
            <a:miter lim="800000"/>
            <a:headEnd/>
            <a:tailEnd/>
          </a:ln>
        </p:spPr>
      </p:pic>
      <p:pic>
        <p:nvPicPr>
          <p:cNvPr id="12" name="Picture 11" descr="airprom12.jpg"/>
          <p:cNvPicPr>
            <a:picLocks noChangeAspect="1"/>
          </p:cNvPicPr>
          <p:nvPr/>
        </p:nvPicPr>
        <p:blipFill>
          <a:blip r:embed="rId4" cstate="print"/>
          <a:stretch>
            <a:fillRect/>
          </a:stretch>
        </p:blipFill>
        <p:spPr>
          <a:xfrm>
            <a:off x="-1" y="-1"/>
            <a:ext cx="1718441" cy="1453137"/>
          </a:xfrm>
          <a:prstGeom prst="rect">
            <a:avLst/>
          </a:prstGeom>
        </p:spPr>
      </p:pic>
      <p:graphicFrame>
        <p:nvGraphicFramePr>
          <p:cNvPr id="8" name="Diagram 7"/>
          <p:cNvGraphicFramePr/>
          <p:nvPr/>
        </p:nvGraphicFramePr>
        <p:xfrm>
          <a:off x="0" y="489186"/>
          <a:ext cx="9001156" cy="47149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p:cNvSpPr txBox="1"/>
          <p:nvPr/>
        </p:nvSpPr>
        <p:spPr>
          <a:xfrm>
            <a:off x="381300" y="1422309"/>
            <a:ext cx="3173113" cy="1200329"/>
          </a:xfrm>
          <a:prstGeom prst="rect">
            <a:avLst/>
          </a:prstGeom>
          <a:noFill/>
          <a:ln>
            <a:solidFill>
              <a:schemeClr val="tx1"/>
            </a:solidFill>
          </a:ln>
        </p:spPr>
        <p:txBody>
          <a:bodyPr wrap="none" rtlCol="0">
            <a:spAutoFit/>
          </a:bodyPr>
          <a:lstStyle/>
          <a:p>
            <a:pPr algn="ctr"/>
            <a:r>
              <a:rPr lang="en-GB" sz="3600" b="1" dirty="0" smtClean="0">
                <a:solidFill>
                  <a:srgbClr val="C00000"/>
                </a:solidFill>
                <a:effectLst>
                  <a:outerShdw blurRad="38100" dist="38100" dir="2700000" algn="tl">
                    <a:srgbClr val="000000">
                      <a:alpha val="43137"/>
                    </a:srgbClr>
                  </a:outerShdw>
                </a:effectLst>
              </a:rPr>
              <a:t>Integrated </a:t>
            </a:r>
          </a:p>
          <a:p>
            <a:pPr algn="ctr"/>
            <a:r>
              <a:rPr lang="en-GB" sz="3600" b="1" dirty="0" smtClean="0">
                <a:solidFill>
                  <a:srgbClr val="C00000"/>
                </a:solidFill>
                <a:effectLst>
                  <a:outerShdw blurRad="38100" dist="38100" dir="2700000" algn="tl">
                    <a:srgbClr val="000000">
                      <a:alpha val="43137"/>
                    </a:srgbClr>
                  </a:outerShdw>
                </a:effectLst>
              </a:rPr>
              <a:t>Iterative Cycles</a:t>
            </a:r>
            <a:endParaRPr lang="en-GB" sz="3600" b="1" dirty="0">
              <a:solidFill>
                <a:srgbClr val="C00000"/>
              </a:solidFill>
              <a:effectLst>
                <a:outerShdw blurRad="38100" dist="38100" dir="2700000" algn="tl">
                  <a:srgbClr val="000000">
                    <a:alpha val="43137"/>
                  </a:srgbClr>
                </a:outerShdw>
              </a:effectLst>
            </a:endParaRPr>
          </a:p>
        </p:txBody>
      </p:sp>
      <p:grpSp>
        <p:nvGrpSpPr>
          <p:cNvPr id="2" name="Group 41"/>
          <p:cNvGrpSpPr/>
          <p:nvPr/>
        </p:nvGrpSpPr>
        <p:grpSpPr>
          <a:xfrm>
            <a:off x="3517360" y="3586142"/>
            <a:ext cx="1351717" cy="2338818"/>
            <a:chOff x="3517360" y="4500570"/>
            <a:chExt cx="1351717" cy="2338818"/>
          </a:xfrm>
        </p:grpSpPr>
        <p:sp>
          <p:nvSpPr>
            <p:cNvPr id="15" name="Curved Right Arrow 14"/>
            <p:cNvSpPr/>
            <p:nvPr/>
          </p:nvSpPr>
          <p:spPr>
            <a:xfrm rot="16200000">
              <a:off x="3985230" y="5995603"/>
              <a:ext cx="258279" cy="7521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6" name="Curved Right Arrow 15"/>
            <p:cNvSpPr/>
            <p:nvPr/>
          </p:nvSpPr>
          <p:spPr>
            <a:xfrm rot="5400000">
              <a:off x="3961695" y="4566844"/>
              <a:ext cx="258279" cy="7521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7" name="Oval 16"/>
            <p:cNvSpPr/>
            <p:nvPr/>
          </p:nvSpPr>
          <p:spPr>
            <a:xfrm>
              <a:off x="3517360" y="5066012"/>
              <a:ext cx="1192964" cy="12210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Multi-Scale Model</a:t>
              </a:r>
              <a:endParaRPr lang="en-GB" sz="1600" b="1" dirty="0">
                <a:solidFill>
                  <a:schemeClr val="tx1"/>
                </a:solidFill>
              </a:endParaRPr>
            </a:p>
          </p:txBody>
        </p:sp>
        <p:sp>
          <p:nvSpPr>
            <p:cNvPr id="18" name="TextBox 17"/>
            <p:cNvSpPr txBox="1"/>
            <p:nvPr/>
          </p:nvSpPr>
          <p:spPr>
            <a:xfrm>
              <a:off x="3777847" y="4500570"/>
              <a:ext cx="707245" cy="338554"/>
            </a:xfrm>
            <a:prstGeom prst="rect">
              <a:avLst/>
            </a:prstGeom>
            <a:noFill/>
          </p:spPr>
          <p:txBody>
            <a:bodyPr wrap="none" rtlCol="0">
              <a:spAutoFit/>
            </a:bodyPr>
            <a:lstStyle/>
            <a:p>
              <a:r>
                <a:rPr lang="en-GB" sz="1600" b="1" dirty="0" smtClean="0">
                  <a:solidFill>
                    <a:schemeClr val="tx1"/>
                  </a:solidFill>
                </a:rPr>
                <a:t>TEST</a:t>
              </a:r>
              <a:endParaRPr lang="en-GB" sz="1600" b="1" dirty="0">
                <a:solidFill>
                  <a:schemeClr val="tx1"/>
                </a:solidFill>
              </a:endParaRPr>
            </a:p>
          </p:txBody>
        </p:sp>
        <p:sp>
          <p:nvSpPr>
            <p:cNvPr id="19" name="TextBox 18"/>
            <p:cNvSpPr txBox="1"/>
            <p:nvPr/>
          </p:nvSpPr>
          <p:spPr>
            <a:xfrm>
              <a:off x="3647331" y="6500834"/>
              <a:ext cx="1221746" cy="338554"/>
            </a:xfrm>
            <a:prstGeom prst="rect">
              <a:avLst/>
            </a:prstGeom>
            <a:noFill/>
          </p:spPr>
          <p:txBody>
            <a:bodyPr wrap="none" rtlCol="0">
              <a:spAutoFit/>
            </a:bodyPr>
            <a:lstStyle/>
            <a:p>
              <a:r>
                <a:rPr lang="en-GB" sz="1600" b="1" dirty="0" smtClean="0">
                  <a:solidFill>
                    <a:schemeClr val="tx1"/>
                  </a:solidFill>
                </a:rPr>
                <a:t>VALIDATE</a:t>
              </a:r>
              <a:endParaRPr lang="en-GB" sz="1600" b="1" dirty="0">
                <a:solidFill>
                  <a:schemeClr val="tx1"/>
                </a:solidFill>
              </a:endParaRPr>
            </a:p>
          </p:txBody>
        </p:sp>
      </p:grpSp>
      <p:grpSp>
        <p:nvGrpSpPr>
          <p:cNvPr id="3" name="Group 42"/>
          <p:cNvGrpSpPr/>
          <p:nvPr/>
        </p:nvGrpSpPr>
        <p:grpSpPr>
          <a:xfrm>
            <a:off x="5379300" y="2799342"/>
            <a:ext cx="1351717" cy="2338818"/>
            <a:chOff x="3517360" y="4500570"/>
            <a:chExt cx="1351717" cy="2338818"/>
          </a:xfrm>
        </p:grpSpPr>
        <p:sp>
          <p:nvSpPr>
            <p:cNvPr id="21" name="Curved Right Arrow 20"/>
            <p:cNvSpPr/>
            <p:nvPr/>
          </p:nvSpPr>
          <p:spPr>
            <a:xfrm rot="16200000">
              <a:off x="3985230" y="5995603"/>
              <a:ext cx="258279" cy="7521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22" name="Curved Right Arrow 21"/>
            <p:cNvSpPr/>
            <p:nvPr/>
          </p:nvSpPr>
          <p:spPr>
            <a:xfrm rot="5400000">
              <a:off x="3961695" y="4566844"/>
              <a:ext cx="258279" cy="7521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23" name="Oval 22"/>
            <p:cNvSpPr/>
            <p:nvPr/>
          </p:nvSpPr>
          <p:spPr>
            <a:xfrm>
              <a:off x="3517360" y="5066012"/>
              <a:ext cx="1192964" cy="12210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Multi-Scale Model</a:t>
              </a:r>
              <a:endParaRPr lang="en-GB" sz="1600" b="1" dirty="0">
                <a:solidFill>
                  <a:schemeClr val="tx1"/>
                </a:solidFill>
              </a:endParaRPr>
            </a:p>
          </p:txBody>
        </p:sp>
        <p:sp>
          <p:nvSpPr>
            <p:cNvPr id="24" name="TextBox 23"/>
            <p:cNvSpPr txBox="1"/>
            <p:nvPr/>
          </p:nvSpPr>
          <p:spPr>
            <a:xfrm>
              <a:off x="3777847" y="4500570"/>
              <a:ext cx="707245" cy="338554"/>
            </a:xfrm>
            <a:prstGeom prst="rect">
              <a:avLst/>
            </a:prstGeom>
            <a:noFill/>
          </p:spPr>
          <p:txBody>
            <a:bodyPr wrap="none" rtlCol="0">
              <a:spAutoFit/>
            </a:bodyPr>
            <a:lstStyle/>
            <a:p>
              <a:r>
                <a:rPr lang="en-GB" sz="1600" b="1" dirty="0" smtClean="0">
                  <a:solidFill>
                    <a:schemeClr val="tx1"/>
                  </a:solidFill>
                </a:rPr>
                <a:t>TEST</a:t>
              </a:r>
              <a:endParaRPr lang="en-GB" sz="1600" b="1" dirty="0">
                <a:solidFill>
                  <a:schemeClr val="tx1"/>
                </a:solidFill>
              </a:endParaRPr>
            </a:p>
          </p:txBody>
        </p:sp>
        <p:sp>
          <p:nvSpPr>
            <p:cNvPr id="25" name="TextBox 24"/>
            <p:cNvSpPr txBox="1"/>
            <p:nvPr/>
          </p:nvSpPr>
          <p:spPr>
            <a:xfrm>
              <a:off x="3647331" y="6500834"/>
              <a:ext cx="1221746" cy="338554"/>
            </a:xfrm>
            <a:prstGeom prst="rect">
              <a:avLst/>
            </a:prstGeom>
            <a:noFill/>
          </p:spPr>
          <p:txBody>
            <a:bodyPr wrap="none" rtlCol="0">
              <a:spAutoFit/>
            </a:bodyPr>
            <a:lstStyle/>
            <a:p>
              <a:r>
                <a:rPr lang="en-GB" sz="1600" b="1" dirty="0" smtClean="0">
                  <a:solidFill>
                    <a:schemeClr val="tx1"/>
                  </a:solidFill>
                </a:rPr>
                <a:t>VALIDATE</a:t>
              </a:r>
              <a:endParaRPr lang="en-GB" sz="1600" b="1" dirty="0">
                <a:solidFill>
                  <a:schemeClr val="tx1"/>
                </a:solidFill>
              </a:endParaRPr>
            </a:p>
          </p:txBody>
        </p:sp>
      </p:grpSp>
      <p:grpSp>
        <p:nvGrpSpPr>
          <p:cNvPr id="4" name="Group 48"/>
          <p:cNvGrpSpPr/>
          <p:nvPr/>
        </p:nvGrpSpPr>
        <p:grpSpPr>
          <a:xfrm>
            <a:off x="7429520" y="2013524"/>
            <a:ext cx="1351717" cy="2338818"/>
            <a:chOff x="3517360" y="4500570"/>
            <a:chExt cx="1351717" cy="2338818"/>
          </a:xfrm>
        </p:grpSpPr>
        <p:sp>
          <p:nvSpPr>
            <p:cNvPr id="27" name="Curved Right Arrow 26"/>
            <p:cNvSpPr/>
            <p:nvPr/>
          </p:nvSpPr>
          <p:spPr>
            <a:xfrm rot="16200000">
              <a:off x="3985230" y="5995603"/>
              <a:ext cx="258279" cy="7521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28" name="Curved Right Arrow 27"/>
            <p:cNvSpPr/>
            <p:nvPr/>
          </p:nvSpPr>
          <p:spPr>
            <a:xfrm rot="5400000">
              <a:off x="3961695" y="4566844"/>
              <a:ext cx="258279" cy="7521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29" name="Oval 28"/>
            <p:cNvSpPr/>
            <p:nvPr/>
          </p:nvSpPr>
          <p:spPr>
            <a:xfrm>
              <a:off x="3517360" y="5066012"/>
              <a:ext cx="1192964" cy="12210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Multi-Scale Model</a:t>
              </a:r>
              <a:endParaRPr lang="en-GB" sz="1600" b="1" dirty="0">
                <a:solidFill>
                  <a:schemeClr val="tx1"/>
                </a:solidFill>
              </a:endParaRPr>
            </a:p>
          </p:txBody>
        </p:sp>
        <p:sp>
          <p:nvSpPr>
            <p:cNvPr id="30" name="TextBox 29"/>
            <p:cNvSpPr txBox="1"/>
            <p:nvPr/>
          </p:nvSpPr>
          <p:spPr>
            <a:xfrm>
              <a:off x="3777847" y="4500570"/>
              <a:ext cx="707245" cy="338554"/>
            </a:xfrm>
            <a:prstGeom prst="rect">
              <a:avLst/>
            </a:prstGeom>
            <a:noFill/>
          </p:spPr>
          <p:txBody>
            <a:bodyPr wrap="none" rtlCol="0">
              <a:spAutoFit/>
            </a:bodyPr>
            <a:lstStyle/>
            <a:p>
              <a:r>
                <a:rPr lang="en-GB" sz="1600" b="1" dirty="0" smtClean="0">
                  <a:solidFill>
                    <a:schemeClr val="tx1"/>
                  </a:solidFill>
                </a:rPr>
                <a:t>TEST</a:t>
              </a:r>
              <a:endParaRPr lang="en-GB" sz="1600" b="1" dirty="0">
                <a:solidFill>
                  <a:schemeClr val="tx1"/>
                </a:solidFill>
              </a:endParaRPr>
            </a:p>
          </p:txBody>
        </p:sp>
        <p:sp>
          <p:nvSpPr>
            <p:cNvPr id="31" name="TextBox 30"/>
            <p:cNvSpPr txBox="1"/>
            <p:nvPr/>
          </p:nvSpPr>
          <p:spPr>
            <a:xfrm>
              <a:off x="3647331" y="6500834"/>
              <a:ext cx="1221746" cy="338554"/>
            </a:xfrm>
            <a:prstGeom prst="rect">
              <a:avLst/>
            </a:prstGeom>
            <a:noFill/>
          </p:spPr>
          <p:txBody>
            <a:bodyPr wrap="none" rtlCol="0">
              <a:spAutoFit/>
            </a:bodyPr>
            <a:lstStyle/>
            <a:p>
              <a:r>
                <a:rPr lang="en-GB" sz="1600" b="1" dirty="0" smtClean="0">
                  <a:solidFill>
                    <a:schemeClr val="tx1"/>
                  </a:solidFill>
                </a:rPr>
                <a:t>VALIDATE</a:t>
              </a:r>
              <a:endParaRPr lang="en-GB" sz="1600" b="1" dirty="0">
                <a:solidFill>
                  <a:schemeClr val="tx1"/>
                </a:solidFill>
              </a:endParaRPr>
            </a:p>
          </p:txBody>
        </p:sp>
      </p:grpSp>
    </p:spTree>
    <p:extLst>
      <p:ext uri="{BB962C8B-B14F-4D97-AF65-F5344CB8AC3E}">
        <p14:creationId xmlns="" xmlns:p14="http://schemas.microsoft.com/office/powerpoint/2010/main" val="707810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TotalTime>
  <Words>827</Words>
  <Application>Microsoft Office PowerPoint</Application>
  <PresentationFormat>On-screen Show (4:3)</PresentationFormat>
  <Paragraphs>130</Paragraphs>
  <Slides>12</Slides>
  <Notes>12</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Slide 1</vt:lpstr>
      <vt:lpstr>Slide 2</vt:lpstr>
      <vt:lpstr>Airway Disease PRedicting Outcomes through Patient Specific Computational Modelling</vt:lpstr>
      <vt:lpstr>Background</vt:lpstr>
      <vt:lpstr>Slide 5</vt:lpstr>
      <vt:lpstr>How Am I involved in the AIRPROM project</vt:lpstr>
      <vt:lpstr>Slide 7</vt:lpstr>
      <vt:lpstr>What Capacity have patients been involved in AIRPROM</vt:lpstr>
      <vt:lpstr>Slide 9</vt:lpstr>
      <vt:lpstr>Multi-scale models within AirPROM</vt:lpstr>
      <vt:lpstr>Why do I get Involved in Research</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R&amp;D as the foundation of successful joint working</dc:title>
  <dc:creator>Chris</dc:creator>
  <cp:lastModifiedBy>Chris</cp:lastModifiedBy>
  <cp:revision>15</cp:revision>
  <dcterms:created xsi:type="dcterms:W3CDTF">2011-10-29T13:26:13Z</dcterms:created>
  <dcterms:modified xsi:type="dcterms:W3CDTF">2014-06-16T08:24:38Z</dcterms:modified>
</cp:coreProperties>
</file>