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1"/>
    <p:sldMasterId id="2147483967" r:id="rId2"/>
    <p:sldMasterId id="2147484024" r:id="rId3"/>
  </p:sldMasterIdLst>
  <p:notesMasterIdLst>
    <p:notesMasterId r:id="rId19"/>
  </p:notesMasterIdLst>
  <p:handoutMasterIdLst>
    <p:handoutMasterId r:id="rId20"/>
  </p:handoutMasterIdLst>
  <p:sldIdLst>
    <p:sldId id="524" r:id="rId4"/>
    <p:sldId id="659" r:id="rId5"/>
    <p:sldId id="663" r:id="rId6"/>
    <p:sldId id="603" r:id="rId7"/>
    <p:sldId id="660" r:id="rId8"/>
    <p:sldId id="662" r:id="rId9"/>
    <p:sldId id="656" r:id="rId10"/>
    <p:sldId id="652" r:id="rId11"/>
    <p:sldId id="565" r:id="rId12"/>
    <p:sldId id="568" r:id="rId13"/>
    <p:sldId id="577" r:id="rId14"/>
    <p:sldId id="628" r:id="rId15"/>
    <p:sldId id="641" r:id="rId16"/>
    <p:sldId id="579" r:id="rId17"/>
    <p:sldId id="630" r:id="rId18"/>
  </p:sldIdLst>
  <p:sldSz cx="9144000" cy="6858000" type="screen4x3"/>
  <p:notesSz cx="6669088" cy="9928225"/>
  <p:defaultTextStyle>
    <a:defPPr>
      <a:defRPr lang="en-GB"/>
    </a:defPPr>
    <a:lvl1pPr algn="l" rtl="0" fontAlgn="base">
      <a:spcBef>
        <a:spcPct val="0"/>
      </a:spcBef>
      <a:spcAft>
        <a:spcPct val="0"/>
      </a:spcAft>
      <a:defRPr sz="1200" b="1" kern="1200">
        <a:solidFill>
          <a:srgbClr val="0F5494"/>
        </a:solidFill>
        <a:latin typeface="Verdana" pitchFamily="34" charset="0"/>
        <a:ea typeface="+mn-ea"/>
        <a:cs typeface="+mn-cs"/>
      </a:defRPr>
    </a:lvl1pPr>
    <a:lvl2pPr marL="457200" algn="l" rtl="0" fontAlgn="base">
      <a:spcBef>
        <a:spcPct val="0"/>
      </a:spcBef>
      <a:spcAft>
        <a:spcPct val="0"/>
      </a:spcAft>
      <a:defRPr sz="1200" b="1" kern="1200">
        <a:solidFill>
          <a:srgbClr val="0F5494"/>
        </a:solidFill>
        <a:latin typeface="Verdana" pitchFamily="34" charset="0"/>
        <a:ea typeface="+mn-ea"/>
        <a:cs typeface="+mn-cs"/>
      </a:defRPr>
    </a:lvl2pPr>
    <a:lvl3pPr marL="914400" algn="l" rtl="0" fontAlgn="base">
      <a:spcBef>
        <a:spcPct val="0"/>
      </a:spcBef>
      <a:spcAft>
        <a:spcPct val="0"/>
      </a:spcAft>
      <a:defRPr sz="1200" b="1" kern="1200">
        <a:solidFill>
          <a:srgbClr val="0F5494"/>
        </a:solidFill>
        <a:latin typeface="Verdana" pitchFamily="34" charset="0"/>
        <a:ea typeface="+mn-ea"/>
        <a:cs typeface="+mn-cs"/>
      </a:defRPr>
    </a:lvl3pPr>
    <a:lvl4pPr marL="1371600" algn="l" rtl="0" fontAlgn="base">
      <a:spcBef>
        <a:spcPct val="0"/>
      </a:spcBef>
      <a:spcAft>
        <a:spcPct val="0"/>
      </a:spcAft>
      <a:defRPr sz="1200" b="1" kern="1200">
        <a:solidFill>
          <a:srgbClr val="0F5494"/>
        </a:solidFill>
        <a:latin typeface="Verdana" pitchFamily="34" charset="0"/>
        <a:ea typeface="+mn-ea"/>
        <a:cs typeface="+mn-cs"/>
      </a:defRPr>
    </a:lvl4pPr>
    <a:lvl5pPr marL="1828800" algn="l" rtl="0" fontAlgn="base">
      <a:spcBef>
        <a:spcPct val="0"/>
      </a:spcBef>
      <a:spcAft>
        <a:spcPct val="0"/>
      </a:spcAft>
      <a:defRPr sz="1200" b="1" kern="1200">
        <a:solidFill>
          <a:srgbClr val="0F5494"/>
        </a:solidFill>
        <a:latin typeface="Verdana" pitchFamily="34" charset="0"/>
        <a:ea typeface="+mn-ea"/>
        <a:cs typeface="+mn-cs"/>
      </a:defRPr>
    </a:lvl5pPr>
    <a:lvl6pPr marL="2286000" algn="l" defTabSz="914400" rtl="0" eaLnBrk="1" latinLnBrk="0" hangingPunct="1">
      <a:defRPr sz="1200" b="1" kern="1200">
        <a:solidFill>
          <a:srgbClr val="0F5494"/>
        </a:solidFill>
        <a:latin typeface="Verdana" pitchFamily="34" charset="0"/>
        <a:ea typeface="+mn-ea"/>
        <a:cs typeface="+mn-cs"/>
      </a:defRPr>
    </a:lvl6pPr>
    <a:lvl7pPr marL="2743200" algn="l" defTabSz="914400" rtl="0" eaLnBrk="1" latinLnBrk="0" hangingPunct="1">
      <a:defRPr sz="1200" b="1" kern="1200">
        <a:solidFill>
          <a:srgbClr val="0F5494"/>
        </a:solidFill>
        <a:latin typeface="Verdana" pitchFamily="34" charset="0"/>
        <a:ea typeface="+mn-ea"/>
        <a:cs typeface="+mn-cs"/>
      </a:defRPr>
    </a:lvl7pPr>
    <a:lvl8pPr marL="3200400" algn="l" defTabSz="914400" rtl="0" eaLnBrk="1" latinLnBrk="0" hangingPunct="1">
      <a:defRPr sz="1200" b="1" kern="1200">
        <a:solidFill>
          <a:srgbClr val="0F5494"/>
        </a:solidFill>
        <a:latin typeface="Verdana" pitchFamily="34" charset="0"/>
        <a:ea typeface="+mn-ea"/>
        <a:cs typeface="+mn-cs"/>
      </a:defRPr>
    </a:lvl8pPr>
    <a:lvl9pPr marL="3657600" algn="l" defTabSz="914400" rtl="0" eaLnBrk="1" latinLnBrk="0" hangingPunct="1">
      <a:defRPr sz="1200" b="1" kern="1200">
        <a:solidFill>
          <a:srgbClr val="0F5494"/>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ojan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F5494"/>
    <a:srgbClr val="FF0000"/>
    <a:srgbClr val="66FFFF"/>
    <a:srgbClr val="BDDEF1"/>
    <a:srgbClr val="2D5EC1"/>
    <a:srgbClr val="3E6FD2"/>
    <a:srgbClr val="3166CF"/>
    <a:srgbClr val="9FD0EB"/>
    <a:srgbClr val="584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78680" autoAdjust="0"/>
  </p:normalViewPr>
  <p:slideViewPr>
    <p:cSldViewPr snapToGrid="0">
      <p:cViewPr>
        <p:scale>
          <a:sx n="66" d="100"/>
          <a:sy n="66" d="100"/>
        </p:scale>
        <p:origin x="-2178" y="-582"/>
      </p:cViewPr>
      <p:guideLst>
        <p:guide orient="horz" pos="2160"/>
        <p:guide pos="2880"/>
      </p:guideLst>
    </p:cSldViewPr>
  </p:slideViewPr>
  <p:notesTextViewPr>
    <p:cViewPr>
      <p:scale>
        <a:sx n="100" d="100"/>
        <a:sy n="100" d="100"/>
      </p:scale>
      <p:origin x="0" y="0"/>
    </p:cViewPr>
  </p:notesTextViewPr>
  <p:sorterViewPr>
    <p:cViewPr>
      <p:scale>
        <a:sx n="146" d="100"/>
        <a:sy n="146" d="100"/>
      </p:scale>
      <p:origin x="0" y="1800"/>
    </p:cViewPr>
  </p:sorterViewPr>
  <p:notesViewPr>
    <p:cSldViewPr snapToGrid="0">
      <p:cViewPr>
        <p:scale>
          <a:sx n="100" d="100"/>
          <a:sy n="100" d="100"/>
        </p:scale>
        <p:origin x="-1692" y="504"/>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net1.cec.eu.int\rtd\E\E4\Dora\Chronic_respiratory_disease\Chronic%20Respiratory%20Diseases_final2.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40"/>
      <c:rAngAx val="0"/>
      <c:perspective val="30"/>
    </c:view3D>
    <c:floor>
      <c:thickness val="0"/>
    </c:floor>
    <c:sideWall>
      <c:thickness val="0"/>
    </c:sideWall>
    <c:backWall>
      <c:thickness val="0"/>
    </c:backWall>
    <c:plotArea>
      <c:layout/>
      <c:pie3DChart>
        <c:varyColors val="1"/>
        <c:ser>
          <c:idx val="0"/>
          <c:order val="0"/>
          <c:cat>
            <c:strRef>
              <c:f>Sheet4!$E$5:$E$8</c:f>
              <c:strCache>
                <c:ptCount val="4"/>
                <c:pt idx="0">
                  <c:v>CR</c:v>
                </c:pt>
                <c:pt idx="1">
                  <c:v>MC</c:v>
                </c:pt>
                <c:pt idx="2">
                  <c:v>ERC</c:v>
                </c:pt>
                <c:pt idx="3">
                  <c:v>SME</c:v>
                </c:pt>
              </c:strCache>
            </c:strRef>
          </c:cat>
          <c:val>
            <c:numRef>
              <c:f>Sheet4!$F$5:$F$8</c:f>
              <c:numCache>
                <c:formatCode>_ [$€-80C]\ * #,##0.00_ ;_ [$€-80C]\ * \-#,##0.00_ ;_ [$€-80C]\ * "-"??_ ;_ @_ </c:formatCode>
                <c:ptCount val="4"/>
                <c:pt idx="0">
                  <c:v>236225498.09</c:v>
                </c:pt>
                <c:pt idx="1">
                  <c:v>13599227.880000001</c:v>
                </c:pt>
                <c:pt idx="2">
                  <c:v>32041027.099999998</c:v>
                </c:pt>
                <c:pt idx="3">
                  <c:v>8774152.8499999996</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AB57B8-4F89-4717-B559-A7FCB1482360}" type="doc">
      <dgm:prSet loTypeId="urn:microsoft.com/office/officeart/2005/8/layout/radial1" loCatId="relationship" qsTypeId="urn:microsoft.com/office/officeart/2005/8/quickstyle/simple1" qsCatId="simple" csTypeId="urn:microsoft.com/office/officeart/2005/8/colors/accent2_2" csCatId="accent2" phldr="1"/>
      <dgm:spPr/>
    </dgm:pt>
    <dgm:pt modelId="{5D092EEA-AFAB-4D7F-96C6-31D291E0292F}">
      <dgm:prSet custT="1"/>
      <dgm:spPr>
        <a:solidFill>
          <a:srgbClr val="FF0000"/>
        </a:solidFill>
      </dgm:spPr>
      <dgm: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solidFill>
                <a:srgbClr val="FFFF00"/>
              </a:solidFill>
              <a:effectLst/>
              <a:latin typeface="+mn-lt"/>
            </a:rPr>
            <a:t>EU </a:t>
          </a:r>
          <a:r>
            <a:rPr kumimoji="0" lang="en-GB" sz="1800" b="1" i="0" u="none" strike="noStrike" cap="none" normalizeH="0" baseline="0" dirty="0" smtClean="0">
              <a:ln/>
              <a:solidFill>
                <a:srgbClr val="FFFF00"/>
              </a:solidFill>
              <a:effectLst/>
              <a:latin typeface="+mn-lt"/>
            </a:rPr>
            <a:t>health Research</a:t>
          </a:r>
          <a:endParaRPr kumimoji="0" lang="en-GB" sz="1800" b="1" i="0" u="none" strike="noStrike" cap="none" normalizeH="0" baseline="0" dirty="0" smtClean="0">
            <a:ln/>
            <a:solidFill>
              <a:srgbClr val="FFFF00"/>
            </a:solidFill>
            <a:effectLst/>
            <a:latin typeface="+mn-lt"/>
          </a:endParaRPr>
        </a:p>
      </dgm:t>
    </dgm:pt>
    <dgm:pt modelId="{C7B69D67-6288-42B9-B636-1E2FE4CFB4A4}" type="parTrans" cxnId="{EC21AAB5-841B-4782-A282-4BEB27EC20F4}">
      <dgm:prSet/>
      <dgm:spPr/>
      <dgm:t>
        <a:bodyPr/>
        <a:lstStyle/>
        <a:p>
          <a:endParaRPr lang="en-GB" sz="1400">
            <a:latin typeface="+mn-lt"/>
          </a:endParaRPr>
        </a:p>
      </dgm:t>
    </dgm:pt>
    <dgm:pt modelId="{D4211BF3-F346-4F9E-BF5C-04B2EA6C1814}" type="sibTrans" cxnId="{EC21AAB5-841B-4782-A282-4BEB27EC20F4}">
      <dgm:prSet/>
      <dgm:spPr/>
      <dgm:t>
        <a:bodyPr/>
        <a:lstStyle/>
        <a:p>
          <a:endParaRPr lang="en-GB" sz="1400">
            <a:latin typeface="+mn-lt"/>
          </a:endParaRPr>
        </a:p>
      </dgm:t>
    </dgm:pt>
    <dgm:pt modelId="{75904866-5885-415D-9DFC-BB3554DC85CA}">
      <dgm:prSet custT="1"/>
      <dgm:spPr>
        <a:solidFill>
          <a:srgbClr val="990033"/>
        </a:solidFill>
      </dgm:spPr>
      <dgm: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solidFill>
                <a:srgbClr val="FFFF00"/>
              </a:solidFill>
              <a:effectLst/>
              <a:latin typeface="+mn-lt"/>
            </a:rPr>
            <a:t>Collaborative </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solidFill>
                <a:srgbClr val="FFFF00"/>
              </a:solidFill>
              <a:effectLst/>
              <a:latin typeface="+mn-lt"/>
            </a:rPr>
            <a:t>Research</a:t>
          </a:r>
        </a:p>
      </dgm:t>
    </dgm:pt>
    <dgm:pt modelId="{78B0BE96-B342-4AC1-9195-28AF5074BFB5}" type="parTrans" cxnId="{1B852DC1-560A-41D6-948B-E1F4BD503C9A}">
      <dgm:prSet custT="1"/>
      <dgm:spPr/>
      <dgm:t>
        <a:bodyPr/>
        <a:lstStyle/>
        <a:p>
          <a:endParaRPr lang="en-GB" sz="1400">
            <a:latin typeface="+mn-lt"/>
          </a:endParaRPr>
        </a:p>
      </dgm:t>
    </dgm:pt>
    <dgm:pt modelId="{B2D38ACD-E194-4554-A31C-AD96A8F21EEA}" type="sibTrans" cxnId="{1B852DC1-560A-41D6-948B-E1F4BD503C9A}">
      <dgm:prSet/>
      <dgm:spPr/>
      <dgm:t>
        <a:bodyPr/>
        <a:lstStyle/>
        <a:p>
          <a:endParaRPr lang="en-GB" sz="1400">
            <a:latin typeface="+mn-lt"/>
          </a:endParaRPr>
        </a:p>
      </dgm:t>
    </dgm:pt>
    <dgm:pt modelId="{BAC72923-1641-4F05-A3A9-85200F7ABDFE}">
      <dgm:prSet custT="1"/>
      <dgm:spPr>
        <a:solidFill>
          <a:srgbClr val="990033"/>
        </a:solidFill>
      </dgm:spPr>
      <dgm: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solidFill>
                <a:srgbClr val="FFFF00"/>
              </a:solidFill>
              <a:effectLst/>
              <a:latin typeface="+mn-lt"/>
            </a:rPr>
            <a:t>Public-</a:t>
          </a:r>
          <a:br>
            <a:rPr kumimoji="0" lang="en-GB" sz="1400" b="1" i="0" u="none" strike="noStrike" cap="none" normalizeH="0" baseline="0" dirty="0" smtClean="0">
              <a:ln/>
              <a:solidFill>
                <a:srgbClr val="FFFF00"/>
              </a:solidFill>
              <a:effectLst/>
              <a:latin typeface="+mn-lt"/>
            </a:rPr>
          </a:br>
          <a:r>
            <a:rPr kumimoji="0" lang="en-GB" sz="1400" b="1" i="0" u="none" strike="noStrike" cap="none" normalizeH="0" baseline="0" dirty="0" smtClean="0">
              <a:ln/>
              <a:solidFill>
                <a:srgbClr val="FFFF00"/>
              </a:solidFill>
              <a:effectLst/>
              <a:latin typeface="+mn-lt"/>
            </a:rPr>
            <a:t>Private </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solidFill>
                <a:srgbClr val="FFFF00"/>
              </a:solidFill>
              <a:effectLst/>
              <a:latin typeface="+mn-lt"/>
            </a:rPr>
            <a:t>Partnerships</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effectLst/>
              <a:latin typeface="+mn-lt"/>
            </a:rPr>
            <a:t>IMI</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effectLst/>
              <a:latin typeface="+mn-lt"/>
            </a:rPr>
            <a:t>Bio-Eco</a:t>
          </a:r>
          <a:endParaRPr kumimoji="0" lang="en-GB" sz="1400" b="1" i="0" u="none" strike="noStrike" cap="none" normalizeH="0" baseline="0" dirty="0" smtClean="0">
            <a:ln/>
            <a:effectLst/>
            <a:latin typeface="+mn-lt"/>
          </a:endParaRPr>
        </a:p>
      </dgm:t>
    </dgm:pt>
    <dgm:pt modelId="{3DD944DD-6AA8-442D-B2F1-599F352BEE28}" type="parTrans" cxnId="{396107EC-458A-4D70-8092-691C28A43E17}">
      <dgm:prSet custT="1"/>
      <dgm:spPr/>
      <dgm:t>
        <a:bodyPr/>
        <a:lstStyle/>
        <a:p>
          <a:endParaRPr lang="en-GB" sz="1400">
            <a:latin typeface="+mn-lt"/>
          </a:endParaRPr>
        </a:p>
      </dgm:t>
    </dgm:pt>
    <dgm:pt modelId="{0857CFFF-362B-4C95-8C8C-57B4786567C3}" type="sibTrans" cxnId="{396107EC-458A-4D70-8092-691C28A43E17}">
      <dgm:prSet/>
      <dgm:spPr/>
      <dgm:t>
        <a:bodyPr/>
        <a:lstStyle/>
        <a:p>
          <a:endParaRPr lang="en-GB" sz="1400">
            <a:latin typeface="+mn-lt"/>
          </a:endParaRPr>
        </a:p>
      </dgm:t>
    </dgm:pt>
    <dgm:pt modelId="{8693E940-F38F-4E1D-AD1D-568F6BC74419}">
      <dgm:prSet custT="1"/>
      <dgm:spPr>
        <a:solidFill>
          <a:srgbClr val="990033"/>
        </a:solidFill>
      </dgm:spPr>
      <dgm: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solidFill>
                <a:srgbClr val="FFFF00"/>
              </a:solidFill>
              <a:effectLst/>
              <a:latin typeface="+mn-lt"/>
            </a:rPr>
            <a:t>Capacity</a:t>
          </a:r>
          <a:br>
            <a:rPr kumimoji="0" lang="en-GB" sz="1400" b="1" i="0" u="none" strike="noStrike" cap="none" normalizeH="0" baseline="0" dirty="0" smtClean="0">
              <a:ln/>
              <a:solidFill>
                <a:srgbClr val="FFFF00"/>
              </a:solidFill>
              <a:effectLst/>
              <a:latin typeface="+mn-lt"/>
            </a:rPr>
          </a:br>
          <a:r>
            <a:rPr kumimoji="0" lang="en-GB" sz="1400" b="1" i="0" u="none" strike="noStrike" cap="none" normalizeH="0" baseline="0" dirty="0" smtClean="0">
              <a:ln/>
              <a:solidFill>
                <a:srgbClr val="FFFF00"/>
              </a:solidFill>
              <a:effectLst/>
              <a:latin typeface="+mn-lt"/>
            </a:rPr>
            <a:t>Building</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effectLst/>
              <a:latin typeface="+mn-lt"/>
            </a:rPr>
            <a:t>Infrastructures</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effectLst/>
              <a:latin typeface="+mn-lt"/>
            </a:rPr>
            <a:t>(CT, </a:t>
          </a:r>
          <a:r>
            <a:rPr kumimoji="0" lang="fr-FR" sz="1400" b="1" i="0" u="none" strike="noStrike" cap="none" normalizeH="0" baseline="0" dirty="0" err="1" smtClean="0">
              <a:ln/>
              <a:effectLst/>
              <a:latin typeface="+mn-lt"/>
            </a:rPr>
            <a:t>registries</a:t>
          </a:r>
          <a:r>
            <a:rPr kumimoji="0" lang="fr-FR" sz="1400" b="1" i="0" u="none" strike="noStrike" cap="none" normalizeH="0" baseline="0" dirty="0" smtClean="0">
              <a:ln/>
              <a:effectLst/>
              <a:latin typeface="+mn-lt"/>
            </a:rPr>
            <a:t>, </a:t>
          </a:r>
          <a:r>
            <a:rPr kumimoji="0" lang="fr-FR" sz="1400" b="1" i="0" u="none" strike="noStrike" cap="none" normalizeH="0" baseline="0" dirty="0" err="1" smtClean="0">
              <a:ln/>
              <a:effectLst/>
              <a:latin typeface="+mn-lt"/>
            </a:rPr>
            <a:t>biobank</a:t>
          </a:r>
          <a:r>
            <a:rPr kumimoji="0" lang="fr-FR" sz="1400" b="1" i="0" u="none" strike="noStrike" cap="none" normalizeH="0" baseline="0" dirty="0" smtClean="0">
              <a:ln/>
              <a:effectLst/>
              <a:latin typeface="+mn-lt"/>
            </a:rPr>
            <a:t>)</a:t>
          </a:r>
          <a:endParaRPr kumimoji="0" lang="en-GB" sz="1400" b="1" i="0" u="none" strike="noStrike" cap="none" normalizeH="0" baseline="0" dirty="0" smtClean="0">
            <a:ln/>
            <a:effectLst/>
            <a:latin typeface="+mn-lt"/>
          </a:endParaRPr>
        </a:p>
      </dgm:t>
    </dgm:pt>
    <dgm:pt modelId="{970E4475-752E-44A2-AAB6-1FF35C5046FA}" type="parTrans" cxnId="{559389EF-F60F-4915-B779-684AF0BD41E4}">
      <dgm:prSet custT="1"/>
      <dgm:spPr/>
      <dgm:t>
        <a:bodyPr/>
        <a:lstStyle/>
        <a:p>
          <a:endParaRPr lang="en-GB" sz="1400">
            <a:latin typeface="+mn-lt"/>
          </a:endParaRPr>
        </a:p>
      </dgm:t>
    </dgm:pt>
    <dgm:pt modelId="{7214459B-1255-4320-9F2C-FF648053C9DC}" type="sibTrans" cxnId="{559389EF-F60F-4915-B779-684AF0BD41E4}">
      <dgm:prSet/>
      <dgm:spPr/>
      <dgm:t>
        <a:bodyPr/>
        <a:lstStyle/>
        <a:p>
          <a:endParaRPr lang="en-GB" sz="1400">
            <a:latin typeface="+mn-lt"/>
          </a:endParaRPr>
        </a:p>
      </dgm:t>
    </dgm:pt>
    <dgm:pt modelId="{592B0DDF-D0B1-407F-9D8D-EF6D84FFC059}">
      <dgm:prSet custT="1"/>
      <dgm:spPr>
        <a:solidFill>
          <a:srgbClr val="00B050"/>
        </a:solidFill>
      </dgm:spPr>
      <dgm: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solidFill>
                <a:srgbClr val="FFFF00"/>
              </a:solidFill>
              <a:effectLst/>
              <a:latin typeface="+mn-lt"/>
            </a:rPr>
            <a:t>Legislation</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effectLst/>
              <a:latin typeface="+mn-lt"/>
            </a:rPr>
            <a:t>Reg. or </a:t>
          </a:r>
          <a:r>
            <a:rPr kumimoji="0" lang="en-GB" sz="1400" b="1" i="0" u="none" strike="noStrike" cap="none" normalizeH="0" baseline="0" dirty="0" err="1" smtClean="0">
              <a:ln/>
              <a:effectLst/>
              <a:latin typeface="+mn-lt"/>
            </a:rPr>
            <a:t>Direc</a:t>
          </a:r>
          <a:r>
            <a:rPr kumimoji="0" lang="en-GB" sz="1400" b="1" i="0" u="none" strike="noStrike" cap="none" normalizeH="0" baseline="0" dirty="0" smtClean="0">
              <a:ln/>
              <a:effectLst/>
              <a:latin typeface="+mn-lt"/>
            </a:rPr>
            <a:t>. </a:t>
          </a:r>
          <a:r>
            <a:rPr kumimoji="0" lang="en-GB" sz="1400" b="1" i="0" u="none" strike="noStrike" cap="none" normalizeH="0" baseline="0" dirty="0" smtClean="0">
              <a:ln/>
              <a:effectLst/>
              <a:latin typeface="Tahoma" pitchFamily="34" charset="0"/>
            </a:rPr>
            <a:t>(</a:t>
          </a:r>
          <a:r>
            <a:rPr kumimoji="0" lang="en-GB" sz="1400" b="1" i="0" u="none" strike="noStrike" cap="none" normalizeH="0" baseline="0" dirty="0" err="1" smtClean="0">
              <a:ln/>
              <a:effectLst/>
              <a:latin typeface="Tahoma" pitchFamily="34" charset="0"/>
            </a:rPr>
            <a:t>eg</a:t>
          </a:r>
          <a:r>
            <a:rPr kumimoji="0" lang="en-GB" sz="1400" b="1" i="0" u="none" strike="noStrike" cap="none" normalizeH="0" baseline="0" dirty="0" smtClean="0">
              <a:ln/>
              <a:effectLst/>
              <a:latin typeface="Tahoma" pitchFamily="34" charset="0"/>
            </a:rPr>
            <a:t> CT, data protection, medical devices)</a:t>
          </a:r>
          <a:endParaRPr kumimoji="0" lang="en-GB" sz="1400" b="1" i="0" u="none" strike="noStrike" cap="none" normalizeH="0" baseline="0" dirty="0" smtClean="0">
            <a:ln/>
            <a:effectLst/>
            <a:latin typeface="+mn-lt"/>
          </a:endParaRPr>
        </a:p>
      </dgm:t>
    </dgm:pt>
    <dgm:pt modelId="{4E86DDFF-A1DC-4FB6-9324-93BD45E74883}" type="parTrans" cxnId="{C1EC2AC2-F14E-47D4-B9B0-1A2632A608F4}">
      <dgm:prSet custT="1"/>
      <dgm:spPr/>
      <dgm:t>
        <a:bodyPr/>
        <a:lstStyle/>
        <a:p>
          <a:endParaRPr lang="en-GB" sz="1400">
            <a:latin typeface="+mn-lt"/>
          </a:endParaRPr>
        </a:p>
      </dgm:t>
    </dgm:pt>
    <dgm:pt modelId="{D9E6C493-0359-48E6-BA8C-BC36E98B3F09}" type="sibTrans" cxnId="{C1EC2AC2-F14E-47D4-B9B0-1A2632A608F4}">
      <dgm:prSet/>
      <dgm:spPr/>
      <dgm:t>
        <a:bodyPr/>
        <a:lstStyle/>
        <a:p>
          <a:endParaRPr lang="en-GB" sz="1400">
            <a:latin typeface="+mn-lt"/>
          </a:endParaRPr>
        </a:p>
      </dgm:t>
    </dgm:pt>
    <dgm:pt modelId="{B30A419A-21BA-403D-A6B6-4B334165669D}">
      <dgm:prSet custT="1"/>
      <dgm:spPr>
        <a:solidFill>
          <a:srgbClr val="990033"/>
        </a:solidFill>
      </dgm:spPr>
      <dgm: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solidFill>
                <a:srgbClr val="FFFF00"/>
              </a:solidFill>
              <a:effectLst/>
              <a:latin typeface="+mn-lt"/>
            </a:rPr>
            <a:t>International</a:t>
          </a:r>
          <a:br>
            <a:rPr kumimoji="0" lang="en-GB" sz="1400" b="1" i="0" u="none" strike="noStrike" cap="none" normalizeH="0" baseline="0" dirty="0" smtClean="0">
              <a:ln/>
              <a:solidFill>
                <a:srgbClr val="FFFF00"/>
              </a:solidFill>
              <a:effectLst/>
              <a:latin typeface="+mn-lt"/>
            </a:rPr>
          </a:br>
          <a:r>
            <a:rPr kumimoji="0" lang="en-GB" sz="1400" b="1" i="0" u="none" strike="noStrike" cap="none" normalizeH="0" baseline="0" dirty="0" smtClean="0">
              <a:ln/>
              <a:solidFill>
                <a:srgbClr val="FFFF00"/>
              </a:solidFill>
              <a:effectLst/>
              <a:latin typeface="+mn-lt"/>
            </a:rPr>
            <a:t>co-operation</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effectLst/>
              <a:latin typeface="+mn-lt"/>
            </a:rPr>
            <a:t>Global consortia </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effectLst/>
              <a:latin typeface="+mn-lt"/>
            </a:rPr>
            <a:t>GACD</a:t>
          </a:r>
        </a:p>
      </dgm:t>
    </dgm:pt>
    <dgm:pt modelId="{B2B6908A-2736-41B4-A147-96AB879533B0}" type="parTrans" cxnId="{EA04DE2B-5B4B-4AFC-A984-05C27B4D846E}">
      <dgm:prSet custT="1"/>
      <dgm:spPr/>
      <dgm:t>
        <a:bodyPr/>
        <a:lstStyle/>
        <a:p>
          <a:endParaRPr lang="en-GB" sz="1400">
            <a:latin typeface="+mn-lt"/>
          </a:endParaRPr>
        </a:p>
      </dgm:t>
    </dgm:pt>
    <dgm:pt modelId="{67E232C1-7463-4C7B-9326-824B7AC7419E}" type="sibTrans" cxnId="{EA04DE2B-5B4B-4AFC-A984-05C27B4D846E}">
      <dgm:prSet/>
      <dgm:spPr/>
      <dgm:t>
        <a:bodyPr/>
        <a:lstStyle/>
        <a:p>
          <a:endParaRPr lang="en-GB" sz="1400">
            <a:latin typeface="+mn-lt"/>
          </a:endParaRPr>
        </a:p>
      </dgm:t>
    </dgm:pt>
    <dgm:pt modelId="{CAC5EF92-DFCF-4E2F-A903-1085C5A9D60D}">
      <dgm:prSet custT="1"/>
      <dgm:spPr>
        <a:solidFill>
          <a:srgbClr val="990033"/>
        </a:solidFill>
      </dgm:spPr>
      <dgm: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solidFill>
                <a:srgbClr val="FFFF00"/>
              </a:solidFill>
              <a:effectLst/>
              <a:latin typeface="+mn-lt"/>
            </a:rPr>
            <a:t>MS Coordination</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effectLst/>
              <a:latin typeface="Tahoma" pitchFamily="34" charset="0"/>
            </a:rPr>
            <a:t>ERA-NET</a:t>
          </a:r>
        </a:p>
        <a:p>
          <a:pPr marL="3175" lvl="0" indent="0" algn="ctr" defTabSz="914400" rtl="0">
            <a:lnSpc>
              <a:spcPct val="100000"/>
            </a:lnSpc>
            <a:spcBef>
              <a:spcPct val="0"/>
            </a:spcBef>
            <a:spcAft>
              <a:spcPct val="0"/>
            </a:spcAft>
            <a:buNone/>
          </a:pPr>
          <a:r>
            <a:rPr kumimoji="0" lang="fr-BE" sz="1400" b="1" i="0" u="none" strike="noStrike" cap="none" normalizeH="0" baseline="0" dirty="0" err="1" smtClean="0">
              <a:ln/>
              <a:effectLst/>
              <a:latin typeface="Tahoma" pitchFamily="34" charset="0"/>
            </a:rPr>
            <a:t>JPIs</a:t>
          </a:r>
          <a:r>
            <a:rPr kumimoji="0" lang="fr-BE" sz="1400" b="1" i="0" u="none" strike="noStrike" cap="none" normalizeH="0" baseline="0" dirty="0" smtClean="0">
              <a:ln/>
              <a:effectLst/>
              <a:latin typeface="Tahoma" pitchFamily="34" charset="0"/>
            </a:rPr>
            <a:t> (JPND), MYBL, AAL, EIP AHA</a:t>
          </a:r>
          <a:endParaRPr kumimoji="0" lang="fr-BE" sz="1400" b="1" i="0" u="none" strike="noStrike" cap="none" normalizeH="0" baseline="0" dirty="0" smtClean="0">
            <a:ln/>
            <a:effectLst/>
            <a:latin typeface="+mn-lt"/>
          </a:endParaRPr>
        </a:p>
        <a:p>
          <a:pPr marL="3175" marR="0" lvl="0" indent="0" algn="ctr" defTabSz="914400" rtl="0" eaLnBrk="1" fontAlgn="base" latinLnBrk="0" hangingPunct="1">
            <a:lnSpc>
              <a:spcPct val="100000"/>
            </a:lnSpc>
            <a:spcBef>
              <a:spcPct val="0"/>
            </a:spcBef>
            <a:spcAft>
              <a:spcPct val="0"/>
            </a:spcAft>
            <a:buClrTx/>
            <a:buSzTx/>
            <a:buFontTx/>
            <a:buNone/>
            <a:tabLst/>
          </a:pPr>
          <a:r>
            <a:rPr kumimoji="0" lang="fr-BE" sz="1400" b="1" i="0" u="none" strike="noStrike" cap="none" normalizeH="0" baseline="0" dirty="0" smtClean="0">
              <a:ln/>
              <a:effectLst/>
              <a:latin typeface="+mn-lt"/>
            </a:rPr>
            <a:t>Joint Action</a:t>
          </a:r>
          <a:endParaRPr kumimoji="0" lang="en-GB" sz="1400" b="1" i="0" u="none" strike="noStrike" cap="none" normalizeH="0" baseline="0" dirty="0" smtClean="0">
            <a:ln/>
            <a:effectLst/>
            <a:latin typeface="+mn-lt"/>
          </a:endParaRPr>
        </a:p>
      </dgm:t>
    </dgm:pt>
    <dgm:pt modelId="{A325BFDF-2BF4-4AC8-A488-E923A7F19A5B}" type="parTrans" cxnId="{BBF3ED39-3623-411F-A1E3-137B49EE284A}">
      <dgm:prSet custT="1"/>
      <dgm:spPr/>
      <dgm:t>
        <a:bodyPr/>
        <a:lstStyle/>
        <a:p>
          <a:endParaRPr lang="en-GB" sz="1400">
            <a:latin typeface="+mn-lt"/>
          </a:endParaRPr>
        </a:p>
      </dgm:t>
    </dgm:pt>
    <dgm:pt modelId="{8E26DC72-573E-4917-9C3F-4A2719A322A5}" type="sibTrans" cxnId="{BBF3ED39-3623-411F-A1E3-137B49EE284A}">
      <dgm:prSet/>
      <dgm:spPr/>
      <dgm:t>
        <a:bodyPr/>
        <a:lstStyle/>
        <a:p>
          <a:endParaRPr lang="en-GB" sz="1400">
            <a:latin typeface="+mn-lt"/>
          </a:endParaRPr>
        </a:p>
      </dgm:t>
    </dgm:pt>
    <dgm:pt modelId="{301CEC3F-7507-4879-B2B2-2C58A3A62AF9}">
      <dgm:prSet custT="1"/>
      <dgm:spPr>
        <a:solidFill>
          <a:srgbClr val="990033"/>
        </a:solidFill>
      </dgm:spPr>
      <dgm:t>
        <a:bodyPr/>
        <a:lstStyle/>
        <a:p>
          <a:pPr marR="0" rtl="0" eaLnBrk="1" fontAlgn="base" latinLnBrk="0" hangingPunct="1">
            <a:buClrTx/>
            <a:buSzTx/>
            <a:buFontTx/>
            <a:tabLst/>
          </a:pPr>
          <a:r>
            <a:rPr kumimoji="0" lang="en-GB" sz="1400" b="1" i="0" u="none" strike="noStrike" cap="none" normalizeH="0" baseline="0" dirty="0" smtClean="0">
              <a:ln/>
              <a:solidFill>
                <a:srgbClr val="FFFF00"/>
              </a:solidFill>
              <a:effectLst/>
              <a:latin typeface="+mn-lt"/>
            </a:rPr>
            <a:t>Bottom-up research</a:t>
          </a:r>
        </a:p>
        <a:p>
          <a:pPr marR="0" rtl="0" eaLnBrk="1" fontAlgn="base" latinLnBrk="0" hangingPunct="1">
            <a:buClrTx/>
            <a:buSzTx/>
            <a:buFontTx/>
            <a:tabLst/>
          </a:pPr>
          <a:r>
            <a:rPr kumimoji="0" lang="en-GB" sz="1400" b="1" i="0" u="none" strike="noStrike" cap="none" normalizeH="0" baseline="0" dirty="0" smtClean="0">
              <a:ln/>
              <a:solidFill>
                <a:schemeClr val="bg1"/>
              </a:solidFill>
              <a:effectLst/>
              <a:latin typeface="+mn-lt"/>
            </a:rPr>
            <a:t>ERC, MC</a:t>
          </a:r>
        </a:p>
      </dgm:t>
    </dgm:pt>
    <dgm:pt modelId="{4FBF40A2-4030-45AD-BBEF-A2BC57395C3B}" type="parTrans" cxnId="{7EA1EA22-BA18-4BD2-BF92-6570E40B5053}">
      <dgm:prSet/>
      <dgm:spPr/>
      <dgm:t>
        <a:bodyPr/>
        <a:lstStyle/>
        <a:p>
          <a:endParaRPr lang="en-US"/>
        </a:p>
      </dgm:t>
    </dgm:pt>
    <dgm:pt modelId="{99B717BC-9541-4678-812D-A05BDD5B7751}" type="sibTrans" cxnId="{7EA1EA22-BA18-4BD2-BF92-6570E40B5053}">
      <dgm:prSet/>
      <dgm:spPr/>
      <dgm:t>
        <a:bodyPr/>
        <a:lstStyle/>
        <a:p>
          <a:endParaRPr lang="en-US"/>
        </a:p>
      </dgm:t>
    </dgm:pt>
    <dgm:pt modelId="{23150CD9-249E-4FAE-9007-3B901A109335}" type="pres">
      <dgm:prSet presAssocID="{72AB57B8-4F89-4717-B559-A7FCB1482360}" presName="cycle" presStyleCnt="0">
        <dgm:presLayoutVars>
          <dgm:chMax val="1"/>
          <dgm:dir/>
          <dgm:animLvl val="ctr"/>
          <dgm:resizeHandles val="exact"/>
        </dgm:presLayoutVars>
      </dgm:prSet>
      <dgm:spPr/>
    </dgm:pt>
    <dgm:pt modelId="{0099E6F2-EFA3-44CD-A155-D04FC1579F3E}" type="pres">
      <dgm:prSet presAssocID="{5D092EEA-AFAB-4D7F-96C6-31D291E0292F}" presName="centerShape" presStyleLbl="node0" presStyleIdx="0" presStyleCnt="1" custScaleX="124658" custScaleY="104414"/>
      <dgm:spPr/>
      <dgm:t>
        <a:bodyPr/>
        <a:lstStyle/>
        <a:p>
          <a:endParaRPr lang="en-GB"/>
        </a:p>
      </dgm:t>
    </dgm:pt>
    <dgm:pt modelId="{791CE906-2FFE-43E6-8C14-88082ECBCD51}" type="pres">
      <dgm:prSet presAssocID="{78B0BE96-B342-4AC1-9195-28AF5074BFB5}" presName="Name9" presStyleLbl="parChTrans1D2" presStyleIdx="0" presStyleCnt="7"/>
      <dgm:spPr/>
      <dgm:t>
        <a:bodyPr/>
        <a:lstStyle/>
        <a:p>
          <a:endParaRPr lang="en-GB"/>
        </a:p>
      </dgm:t>
    </dgm:pt>
    <dgm:pt modelId="{397F9DC1-4487-4534-8A0D-99A5C9A6E94D}" type="pres">
      <dgm:prSet presAssocID="{78B0BE96-B342-4AC1-9195-28AF5074BFB5}" presName="connTx" presStyleLbl="parChTrans1D2" presStyleIdx="0" presStyleCnt="7"/>
      <dgm:spPr/>
      <dgm:t>
        <a:bodyPr/>
        <a:lstStyle/>
        <a:p>
          <a:endParaRPr lang="en-GB"/>
        </a:p>
      </dgm:t>
    </dgm:pt>
    <dgm:pt modelId="{A7EF510A-9EB4-4C9E-9B41-89A08D083747}" type="pres">
      <dgm:prSet presAssocID="{75904866-5885-415D-9DFC-BB3554DC85CA}" presName="node" presStyleLbl="node1" presStyleIdx="0" presStyleCnt="7" custScaleX="136441" custRadScaleRad="97185" custRadScaleInc="-7256">
        <dgm:presLayoutVars>
          <dgm:bulletEnabled val="1"/>
        </dgm:presLayoutVars>
      </dgm:prSet>
      <dgm:spPr/>
      <dgm:t>
        <a:bodyPr/>
        <a:lstStyle/>
        <a:p>
          <a:endParaRPr lang="en-GB"/>
        </a:p>
      </dgm:t>
    </dgm:pt>
    <dgm:pt modelId="{C914237D-16F7-4203-AB10-C973ED331309}" type="pres">
      <dgm:prSet presAssocID="{4FBF40A2-4030-45AD-BBEF-A2BC57395C3B}" presName="Name9" presStyleLbl="parChTrans1D2" presStyleIdx="1" presStyleCnt="7"/>
      <dgm:spPr/>
      <dgm:t>
        <a:bodyPr/>
        <a:lstStyle/>
        <a:p>
          <a:endParaRPr lang="en-US"/>
        </a:p>
      </dgm:t>
    </dgm:pt>
    <dgm:pt modelId="{8A40A2D1-0F85-4F5D-A044-169E7AFFAF59}" type="pres">
      <dgm:prSet presAssocID="{4FBF40A2-4030-45AD-BBEF-A2BC57395C3B}" presName="connTx" presStyleLbl="parChTrans1D2" presStyleIdx="1" presStyleCnt="7"/>
      <dgm:spPr/>
      <dgm:t>
        <a:bodyPr/>
        <a:lstStyle/>
        <a:p>
          <a:endParaRPr lang="en-US"/>
        </a:p>
      </dgm:t>
    </dgm:pt>
    <dgm:pt modelId="{ADB9C3D2-AAFE-4FDF-8A53-3692D369D598}" type="pres">
      <dgm:prSet presAssocID="{301CEC3F-7507-4879-B2B2-2C58A3A62AF9}" presName="node" presStyleLbl="node1" presStyleIdx="1" presStyleCnt="7" custScaleX="151255" custRadScaleRad="104629" custRadScaleInc="7812">
        <dgm:presLayoutVars>
          <dgm:bulletEnabled val="1"/>
        </dgm:presLayoutVars>
      </dgm:prSet>
      <dgm:spPr/>
      <dgm:t>
        <a:bodyPr/>
        <a:lstStyle/>
        <a:p>
          <a:endParaRPr lang="en-US"/>
        </a:p>
      </dgm:t>
    </dgm:pt>
    <dgm:pt modelId="{A80DE4AC-6B7C-4D27-BFDF-DB266FE1DE3A}" type="pres">
      <dgm:prSet presAssocID="{3DD944DD-6AA8-442D-B2F1-599F352BEE28}" presName="Name9" presStyleLbl="parChTrans1D2" presStyleIdx="2" presStyleCnt="7"/>
      <dgm:spPr/>
      <dgm:t>
        <a:bodyPr/>
        <a:lstStyle/>
        <a:p>
          <a:endParaRPr lang="en-GB"/>
        </a:p>
      </dgm:t>
    </dgm:pt>
    <dgm:pt modelId="{A01A1153-53C9-405F-B6AE-CF0C9908ED4A}" type="pres">
      <dgm:prSet presAssocID="{3DD944DD-6AA8-442D-B2F1-599F352BEE28}" presName="connTx" presStyleLbl="parChTrans1D2" presStyleIdx="2" presStyleCnt="7"/>
      <dgm:spPr/>
      <dgm:t>
        <a:bodyPr/>
        <a:lstStyle/>
        <a:p>
          <a:endParaRPr lang="en-GB"/>
        </a:p>
      </dgm:t>
    </dgm:pt>
    <dgm:pt modelId="{B725F93C-011D-467E-A8C4-9D680615AB77}" type="pres">
      <dgm:prSet presAssocID="{BAC72923-1641-4F05-A3A9-85200F7ABDFE}" presName="node" presStyleLbl="node1" presStyleIdx="2" presStyleCnt="7" custScaleX="122871" custRadScaleRad="98363" custRadScaleInc="174728">
        <dgm:presLayoutVars>
          <dgm:bulletEnabled val="1"/>
        </dgm:presLayoutVars>
      </dgm:prSet>
      <dgm:spPr/>
      <dgm:t>
        <a:bodyPr/>
        <a:lstStyle/>
        <a:p>
          <a:endParaRPr lang="en-GB"/>
        </a:p>
      </dgm:t>
    </dgm:pt>
    <dgm:pt modelId="{A0D4D449-47E6-4168-968F-1569BF1D41C8}" type="pres">
      <dgm:prSet presAssocID="{970E4475-752E-44A2-AAB6-1FF35C5046FA}" presName="Name9" presStyleLbl="parChTrans1D2" presStyleIdx="3" presStyleCnt="7"/>
      <dgm:spPr/>
      <dgm:t>
        <a:bodyPr/>
        <a:lstStyle/>
        <a:p>
          <a:endParaRPr lang="en-GB"/>
        </a:p>
      </dgm:t>
    </dgm:pt>
    <dgm:pt modelId="{475DE4D8-3AD1-4445-9D4A-A0D6D8463F42}" type="pres">
      <dgm:prSet presAssocID="{970E4475-752E-44A2-AAB6-1FF35C5046FA}" presName="connTx" presStyleLbl="parChTrans1D2" presStyleIdx="3" presStyleCnt="7"/>
      <dgm:spPr/>
      <dgm:t>
        <a:bodyPr/>
        <a:lstStyle/>
        <a:p>
          <a:endParaRPr lang="en-GB"/>
        </a:p>
      </dgm:t>
    </dgm:pt>
    <dgm:pt modelId="{FE235130-3364-4792-802D-773DFDC5278B}" type="pres">
      <dgm:prSet presAssocID="{8693E940-F38F-4E1D-AD1D-568F6BC74419}" presName="node" presStyleLbl="node1" presStyleIdx="3" presStyleCnt="7" custScaleX="149591" custRadScaleRad="113723" custRadScaleInc="-210729">
        <dgm:presLayoutVars>
          <dgm:bulletEnabled val="1"/>
        </dgm:presLayoutVars>
      </dgm:prSet>
      <dgm:spPr/>
      <dgm:t>
        <a:bodyPr/>
        <a:lstStyle/>
        <a:p>
          <a:endParaRPr lang="en-GB"/>
        </a:p>
      </dgm:t>
    </dgm:pt>
    <dgm:pt modelId="{ACF750D2-FC73-4D45-8481-6BE453D7A0EF}" type="pres">
      <dgm:prSet presAssocID="{4E86DDFF-A1DC-4FB6-9324-93BD45E74883}" presName="Name9" presStyleLbl="parChTrans1D2" presStyleIdx="4" presStyleCnt="7"/>
      <dgm:spPr/>
      <dgm:t>
        <a:bodyPr/>
        <a:lstStyle/>
        <a:p>
          <a:endParaRPr lang="en-GB"/>
        </a:p>
      </dgm:t>
    </dgm:pt>
    <dgm:pt modelId="{5975DB4D-F655-4F39-B3BF-28003C22402F}" type="pres">
      <dgm:prSet presAssocID="{4E86DDFF-A1DC-4FB6-9324-93BD45E74883}" presName="connTx" presStyleLbl="parChTrans1D2" presStyleIdx="4" presStyleCnt="7"/>
      <dgm:spPr/>
      <dgm:t>
        <a:bodyPr/>
        <a:lstStyle/>
        <a:p>
          <a:endParaRPr lang="en-GB"/>
        </a:p>
      </dgm:t>
    </dgm:pt>
    <dgm:pt modelId="{A9B33BD4-AB59-4DA1-9C34-B53C0A48829F}" type="pres">
      <dgm:prSet presAssocID="{592B0DDF-D0B1-407F-9D8D-EF6D84FFC059}" presName="node" presStyleLbl="node1" presStyleIdx="4" presStyleCnt="7" custScaleX="129673" custScaleY="104109" custRadScaleRad="104352" custRadScaleInc="18409">
        <dgm:presLayoutVars>
          <dgm:bulletEnabled val="1"/>
        </dgm:presLayoutVars>
      </dgm:prSet>
      <dgm:spPr/>
      <dgm:t>
        <a:bodyPr/>
        <a:lstStyle/>
        <a:p>
          <a:endParaRPr lang="en-GB"/>
        </a:p>
      </dgm:t>
    </dgm:pt>
    <dgm:pt modelId="{0A444A15-C7A5-410B-B9EE-C8FB7F98572C}" type="pres">
      <dgm:prSet presAssocID="{B2B6908A-2736-41B4-A147-96AB879533B0}" presName="Name9" presStyleLbl="parChTrans1D2" presStyleIdx="5" presStyleCnt="7"/>
      <dgm:spPr/>
      <dgm:t>
        <a:bodyPr/>
        <a:lstStyle/>
        <a:p>
          <a:endParaRPr lang="en-GB"/>
        </a:p>
      </dgm:t>
    </dgm:pt>
    <dgm:pt modelId="{43E6E8FF-9EA5-424A-BC48-6B991FEC04C4}" type="pres">
      <dgm:prSet presAssocID="{B2B6908A-2736-41B4-A147-96AB879533B0}" presName="connTx" presStyleLbl="parChTrans1D2" presStyleIdx="5" presStyleCnt="7"/>
      <dgm:spPr/>
      <dgm:t>
        <a:bodyPr/>
        <a:lstStyle/>
        <a:p>
          <a:endParaRPr lang="en-GB"/>
        </a:p>
      </dgm:t>
    </dgm:pt>
    <dgm:pt modelId="{D002E8AB-9B69-4FDA-90C7-9420138F115F}" type="pres">
      <dgm:prSet presAssocID="{B30A419A-21BA-403D-A6B6-4B334165669D}" presName="node" presStyleLbl="node1" presStyleIdx="5" presStyleCnt="7" custScaleX="156713" custScaleY="113993" custRadScaleRad="106955" custRadScaleInc="-1714">
        <dgm:presLayoutVars>
          <dgm:bulletEnabled val="1"/>
        </dgm:presLayoutVars>
      </dgm:prSet>
      <dgm:spPr/>
      <dgm:t>
        <a:bodyPr/>
        <a:lstStyle/>
        <a:p>
          <a:endParaRPr lang="en-GB"/>
        </a:p>
      </dgm:t>
    </dgm:pt>
    <dgm:pt modelId="{B3DC6567-7F93-4180-9649-6A1C3779F660}" type="pres">
      <dgm:prSet presAssocID="{A325BFDF-2BF4-4AC8-A488-E923A7F19A5B}" presName="Name9" presStyleLbl="parChTrans1D2" presStyleIdx="6" presStyleCnt="7"/>
      <dgm:spPr/>
      <dgm:t>
        <a:bodyPr/>
        <a:lstStyle/>
        <a:p>
          <a:endParaRPr lang="en-GB"/>
        </a:p>
      </dgm:t>
    </dgm:pt>
    <dgm:pt modelId="{CBB5D8B4-A4E9-4B4E-8959-67A889B444A6}" type="pres">
      <dgm:prSet presAssocID="{A325BFDF-2BF4-4AC8-A488-E923A7F19A5B}" presName="connTx" presStyleLbl="parChTrans1D2" presStyleIdx="6" presStyleCnt="7"/>
      <dgm:spPr/>
      <dgm:t>
        <a:bodyPr/>
        <a:lstStyle/>
        <a:p>
          <a:endParaRPr lang="en-GB"/>
        </a:p>
      </dgm:t>
    </dgm:pt>
    <dgm:pt modelId="{30FABE75-747B-4FAC-8490-9C4A4F7443E6}" type="pres">
      <dgm:prSet presAssocID="{CAC5EF92-DFCF-4E2F-A903-1085C5A9D60D}" presName="node" presStyleLbl="node1" presStyleIdx="6" presStyleCnt="7" custScaleX="142551" custScaleY="108460" custRadScaleRad="115007" custRadScaleInc="-13200">
        <dgm:presLayoutVars>
          <dgm:bulletEnabled val="1"/>
        </dgm:presLayoutVars>
      </dgm:prSet>
      <dgm:spPr/>
      <dgm:t>
        <a:bodyPr/>
        <a:lstStyle/>
        <a:p>
          <a:endParaRPr lang="en-GB"/>
        </a:p>
      </dgm:t>
    </dgm:pt>
  </dgm:ptLst>
  <dgm:cxnLst>
    <dgm:cxn modelId="{367AB0E5-BB48-41E2-A650-C5163BA4DD98}" type="presOf" srcId="{B2B6908A-2736-41B4-A147-96AB879533B0}" destId="{0A444A15-C7A5-410B-B9EE-C8FB7F98572C}" srcOrd="0" destOrd="0" presId="urn:microsoft.com/office/officeart/2005/8/layout/radial1"/>
    <dgm:cxn modelId="{C7DEFF32-1899-495C-AC55-85A74DEC548B}" type="presOf" srcId="{78B0BE96-B342-4AC1-9195-28AF5074BFB5}" destId="{791CE906-2FFE-43E6-8C14-88082ECBCD51}" srcOrd="0" destOrd="0" presId="urn:microsoft.com/office/officeart/2005/8/layout/radial1"/>
    <dgm:cxn modelId="{217827F6-C385-425C-A2FE-DE9B4419EB40}" type="presOf" srcId="{4FBF40A2-4030-45AD-BBEF-A2BC57395C3B}" destId="{8A40A2D1-0F85-4F5D-A044-169E7AFFAF59}" srcOrd="1" destOrd="0" presId="urn:microsoft.com/office/officeart/2005/8/layout/radial1"/>
    <dgm:cxn modelId="{CE8D0EF2-7D9D-4640-A01B-C1737EE033A9}" type="presOf" srcId="{8693E940-F38F-4E1D-AD1D-568F6BC74419}" destId="{FE235130-3364-4792-802D-773DFDC5278B}" srcOrd="0" destOrd="0" presId="urn:microsoft.com/office/officeart/2005/8/layout/radial1"/>
    <dgm:cxn modelId="{396107EC-458A-4D70-8092-691C28A43E17}" srcId="{5D092EEA-AFAB-4D7F-96C6-31D291E0292F}" destId="{BAC72923-1641-4F05-A3A9-85200F7ABDFE}" srcOrd="2" destOrd="0" parTransId="{3DD944DD-6AA8-442D-B2F1-599F352BEE28}" sibTransId="{0857CFFF-362B-4C95-8C8C-57B4786567C3}"/>
    <dgm:cxn modelId="{49AA16DE-9EB4-4D63-8780-C78EE612A628}" type="presOf" srcId="{CAC5EF92-DFCF-4E2F-A903-1085C5A9D60D}" destId="{30FABE75-747B-4FAC-8490-9C4A4F7443E6}" srcOrd="0" destOrd="0" presId="urn:microsoft.com/office/officeart/2005/8/layout/radial1"/>
    <dgm:cxn modelId="{52780C45-E4B6-4A61-AD3D-C5BB4037241F}" type="presOf" srcId="{72AB57B8-4F89-4717-B559-A7FCB1482360}" destId="{23150CD9-249E-4FAE-9007-3B901A109335}" srcOrd="0" destOrd="0" presId="urn:microsoft.com/office/officeart/2005/8/layout/radial1"/>
    <dgm:cxn modelId="{67EA59F3-31E0-41DB-BBC3-1DA1CF0D7D21}" type="presOf" srcId="{B30A419A-21BA-403D-A6B6-4B334165669D}" destId="{D002E8AB-9B69-4FDA-90C7-9420138F115F}" srcOrd="0" destOrd="0" presId="urn:microsoft.com/office/officeart/2005/8/layout/radial1"/>
    <dgm:cxn modelId="{BBF3ED39-3623-411F-A1E3-137B49EE284A}" srcId="{5D092EEA-AFAB-4D7F-96C6-31D291E0292F}" destId="{CAC5EF92-DFCF-4E2F-A903-1085C5A9D60D}" srcOrd="6" destOrd="0" parTransId="{A325BFDF-2BF4-4AC8-A488-E923A7F19A5B}" sibTransId="{8E26DC72-573E-4917-9C3F-4A2719A322A5}"/>
    <dgm:cxn modelId="{EA04DE2B-5B4B-4AFC-A984-05C27B4D846E}" srcId="{5D092EEA-AFAB-4D7F-96C6-31D291E0292F}" destId="{B30A419A-21BA-403D-A6B6-4B334165669D}" srcOrd="5" destOrd="0" parTransId="{B2B6908A-2736-41B4-A147-96AB879533B0}" sibTransId="{67E232C1-7463-4C7B-9326-824B7AC7419E}"/>
    <dgm:cxn modelId="{9E0B86BF-8144-4AB5-B531-6C1E7682675F}" type="presOf" srcId="{4E86DDFF-A1DC-4FB6-9324-93BD45E74883}" destId="{ACF750D2-FC73-4D45-8481-6BE453D7A0EF}" srcOrd="0" destOrd="0" presId="urn:microsoft.com/office/officeart/2005/8/layout/radial1"/>
    <dgm:cxn modelId="{B0F51836-8E60-4C97-8494-608DBA078AB8}" type="presOf" srcId="{592B0DDF-D0B1-407F-9D8D-EF6D84FFC059}" destId="{A9B33BD4-AB59-4DA1-9C34-B53C0A48829F}" srcOrd="0" destOrd="0" presId="urn:microsoft.com/office/officeart/2005/8/layout/radial1"/>
    <dgm:cxn modelId="{3F63B202-DD2C-4EA5-A8CD-7EC1C664A80E}" type="presOf" srcId="{A325BFDF-2BF4-4AC8-A488-E923A7F19A5B}" destId="{CBB5D8B4-A4E9-4B4E-8959-67A889B444A6}" srcOrd="1" destOrd="0" presId="urn:microsoft.com/office/officeart/2005/8/layout/radial1"/>
    <dgm:cxn modelId="{D06CB5F0-7AD5-4358-92AA-FA33F7204A91}" type="presOf" srcId="{970E4475-752E-44A2-AAB6-1FF35C5046FA}" destId="{A0D4D449-47E6-4168-968F-1569BF1D41C8}" srcOrd="0" destOrd="0" presId="urn:microsoft.com/office/officeart/2005/8/layout/radial1"/>
    <dgm:cxn modelId="{45936654-A895-4017-B0F1-F032A60BDE3C}" type="presOf" srcId="{5D092EEA-AFAB-4D7F-96C6-31D291E0292F}" destId="{0099E6F2-EFA3-44CD-A155-D04FC1579F3E}" srcOrd="0" destOrd="0" presId="urn:microsoft.com/office/officeart/2005/8/layout/radial1"/>
    <dgm:cxn modelId="{449530C1-CF2C-46B6-AF78-88AF56C00426}" type="presOf" srcId="{B2B6908A-2736-41B4-A147-96AB879533B0}" destId="{43E6E8FF-9EA5-424A-BC48-6B991FEC04C4}" srcOrd="1" destOrd="0" presId="urn:microsoft.com/office/officeart/2005/8/layout/radial1"/>
    <dgm:cxn modelId="{1B852DC1-560A-41D6-948B-E1F4BD503C9A}" srcId="{5D092EEA-AFAB-4D7F-96C6-31D291E0292F}" destId="{75904866-5885-415D-9DFC-BB3554DC85CA}" srcOrd="0" destOrd="0" parTransId="{78B0BE96-B342-4AC1-9195-28AF5074BFB5}" sibTransId="{B2D38ACD-E194-4554-A31C-AD96A8F21EEA}"/>
    <dgm:cxn modelId="{6B8A204C-BC25-4329-BA1E-761EA0C1E0F6}" type="presOf" srcId="{BAC72923-1641-4F05-A3A9-85200F7ABDFE}" destId="{B725F93C-011D-467E-A8C4-9D680615AB77}" srcOrd="0" destOrd="0" presId="urn:microsoft.com/office/officeart/2005/8/layout/radial1"/>
    <dgm:cxn modelId="{EC21AAB5-841B-4782-A282-4BEB27EC20F4}" srcId="{72AB57B8-4F89-4717-B559-A7FCB1482360}" destId="{5D092EEA-AFAB-4D7F-96C6-31D291E0292F}" srcOrd="0" destOrd="0" parTransId="{C7B69D67-6288-42B9-B636-1E2FE4CFB4A4}" sibTransId="{D4211BF3-F346-4F9E-BF5C-04B2EA6C1814}"/>
    <dgm:cxn modelId="{74789459-1622-4327-B995-9905A6E1375B}" type="presOf" srcId="{75904866-5885-415D-9DFC-BB3554DC85CA}" destId="{A7EF510A-9EB4-4C9E-9B41-89A08D083747}" srcOrd="0" destOrd="0" presId="urn:microsoft.com/office/officeart/2005/8/layout/radial1"/>
    <dgm:cxn modelId="{0167C55B-B129-427C-A913-11EBD777D642}" type="presOf" srcId="{301CEC3F-7507-4879-B2B2-2C58A3A62AF9}" destId="{ADB9C3D2-AAFE-4FDF-8A53-3692D369D598}" srcOrd="0" destOrd="0" presId="urn:microsoft.com/office/officeart/2005/8/layout/radial1"/>
    <dgm:cxn modelId="{C97A78C3-5DBF-43C6-8F0C-4667F64E7FB1}" type="presOf" srcId="{4E86DDFF-A1DC-4FB6-9324-93BD45E74883}" destId="{5975DB4D-F655-4F39-B3BF-28003C22402F}" srcOrd="1" destOrd="0" presId="urn:microsoft.com/office/officeart/2005/8/layout/radial1"/>
    <dgm:cxn modelId="{ED186BEF-3701-4180-B110-253EF94583A7}" type="presOf" srcId="{3DD944DD-6AA8-442D-B2F1-599F352BEE28}" destId="{A80DE4AC-6B7C-4D27-BFDF-DB266FE1DE3A}" srcOrd="0" destOrd="0" presId="urn:microsoft.com/office/officeart/2005/8/layout/radial1"/>
    <dgm:cxn modelId="{C1EC2AC2-F14E-47D4-B9B0-1A2632A608F4}" srcId="{5D092EEA-AFAB-4D7F-96C6-31D291E0292F}" destId="{592B0DDF-D0B1-407F-9D8D-EF6D84FFC059}" srcOrd="4" destOrd="0" parTransId="{4E86DDFF-A1DC-4FB6-9324-93BD45E74883}" sibTransId="{D9E6C493-0359-48E6-BA8C-BC36E98B3F09}"/>
    <dgm:cxn modelId="{1FCF56C1-A31D-4485-9470-147EB0CBB93B}" type="presOf" srcId="{A325BFDF-2BF4-4AC8-A488-E923A7F19A5B}" destId="{B3DC6567-7F93-4180-9649-6A1C3779F660}" srcOrd="0" destOrd="0" presId="urn:microsoft.com/office/officeart/2005/8/layout/radial1"/>
    <dgm:cxn modelId="{98A133D9-ACF6-44E6-BB16-16CC0B049625}" type="presOf" srcId="{970E4475-752E-44A2-AAB6-1FF35C5046FA}" destId="{475DE4D8-3AD1-4445-9D4A-A0D6D8463F42}" srcOrd="1" destOrd="0" presId="urn:microsoft.com/office/officeart/2005/8/layout/radial1"/>
    <dgm:cxn modelId="{BA20BEB5-DF49-479C-9B38-B9CD3D7B1338}" type="presOf" srcId="{3DD944DD-6AA8-442D-B2F1-599F352BEE28}" destId="{A01A1153-53C9-405F-B6AE-CF0C9908ED4A}" srcOrd="1" destOrd="0" presId="urn:microsoft.com/office/officeart/2005/8/layout/radial1"/>
    <dgm:cxn modelId="{7EA1EA22-BA18-4BD2-BF92-6570E40B5053}" srcId="{5D092EEA-AFAB-4D7F-96C6-31D291E0292F}" destId="{301CEC3F-7507-4879-B2B2-2C58A3A62AF9}" srcOrd="1" destOrd="0" parTransId="{4FBF40A2-4030-45AD-BBEF-A2BC57395C3B}" sibTransId="{99B717BC-9541-4678-812D-A05BDD5B7751}"/>
    <dgm:cxn modelId="{549A7F86-0D82-4603-86F8-39C53E9783CE}" type="presOf" srcId="{78B0BE96-B342-4AC1-9195-28AF5074BFB5}" destId="{397F9DC1-4487-4534-8A0D-99A5C9A6E94D}" srcOrd="1" destOrd="0" presId="urn:microsoft.com/office/officeart/2005/8/layout/radial1"/>
    <dgm:cxn modelId="{5F5B235E-0254-48CD-BB93-63E8ABC21164}" type="presOf" srcId="{4FBF40A2-4030-45AD-BBEF-A2BC57395C3B}" destId="{C914237D-16F7-4203-AB10-C973ED331309}" srcOrd="0" destOrd="0" presId="urn:microsoft.com/office/officeart/2005/8/layout/radial1"/>
    <dgm:cxn modelId="{559389EF-F60F-4915-B779-684AF0BD41E4}" srcId="{5D092EEA-AFAB-4D7F-96C6-31D291E0292F}" destId="{8693E940-F38F-4E1D-AD1D-568F6BC74419}" srcOrd="3" destOrd="0" parTransId="{970E4475-752E-44A2-AAB6-1FF35C5046FA}" sibTransId="{7214459B-1255-4320-9F2C-FF648053C9DC}"/>
    <dgm:cxn modelId="{FFB22BA3-0AD7-4068-A42D-5C6132CCDB14}" type="presParOf" srcId="{23150CD9-249E-4FAE-9007-3B901A109335}" destId="{0099E6F2-EFA3-44CD-A155-D04FC1579F3E}" srcOrd="0" destOrd="0" presId="urn:microsoft.com/office/officeart/2005/8/layout/radial1"/>
    <dgm:cxn modelId="{8585C7F4-6A0D-4D55-90B4-A49FB054E9E6}" type="presParOf" srcId="{23150CD9-249E-4FAE-9007-3B901A109335}" destId="{791CE906-2FFE-43E6-8C14-88082ECBCD51}" srcOrd="1" destOrd="0" presId="urn:microsoft.com/office/officeart/2005/8/layout/radial1"/>
    <dgm:cxn modelId="{C8677B6D-3468-4A9E-A35C-82B5CD1F5878}" type="presParOf" srcId="{791CE906-2FFE-43E6-8C14-88082ECBCD51}" destId="{397F9DC1-4487-4534-8A0D-99A5C9A6E94D}" srcOrd="0" destOrd="0" presId="urn:microsoft.com/office/officeart/2005/8/layout/radial1"/>
    <dgm:cxn modelId="{3BB30F8D-614A-4005-A5E3-03C21679DC72}" type="presParOf" srcId="{23150CD9-249E-4FAE-9007-3B901A109335}" destId="{A7EF510A-9EB4-4C9E-9B41-89A08D083747}" srcOrd="2" destOrd="0" presId="urn:microsoft.com/office/officeart/2005/8/layout/radial1"/>
    <dgm:cxn modelId="{5F7B364A-EF5E-48C1-9003-D16CAA4E69CF}" type="presParOf" srcId="{23150CD9-249E-4FAE-9007-3B901A109335}" destId="{C914237D-16F7-4203-AB10-C973ED331309}" srcOrd="3" destOrd="0" presId="urn:microsoft.com/office/officeart/2005/8/layout/radial1"/>
    <dgm:cxn modelId="{B80573CD-E06F-415A-A9EF-9D9F2EDA6094}" type="presParOf" srcId="{C914237D-16F7-4203-AB10-C973ED331309}" destId="{8A40A2D1-0F85-4F5D-A044-169E7AFFAF59}" srcOrd="0" destOrd="0" presId="urn:microsoft.com/office/officeart/2005/8/layout/radial1"/>
    <dgm:cxn modelId="{7CD411E2-529D-417A-BFD7-3E65E4FBC9F7}" type="presParOf" srcId="{23150CD9-249E-4FAE-9007-3B901A109335}" destId="{ADB9C3D2-AAFE-4FDF-8A53-3692D369D598}" srcOrd="4" destOrd="0" presId="urn:microsoft.com/office/officeart/2005/8/layout/radial1"/>
    <dgm:cxn modelId="{6D4DBB8B-6CDF-4E94-91D6-24BB998F6A05}" type="presParOf" srcId="{23150CD9-249E-4FAE-9007-3B901A109335}" destId="{A80DE4AC-6B7C-4D27-BFDF-DB266FE1DE3A}" srcOrd="5" destOrd="0" presId="urn:microsoft.com/office/officeart/2005/8/layout/radial1"/>
    <dgm:cxn modelId="{98471828-77D9-42A9-B104-FC00A5E79F75}" type="presParOf" srcId="{A80DE4AC-6B7C-4D27-BFDF-DB266FE1DE3A}" destId="{A01A1153-53C9-405F-B6AE-CF0C9908ED4A}" srcOrd="0" destOrd="0" presId="urn:microsoft.com/office/officeart/2005/8/layout/radial1"/>
    <dgm:cxn modelId="{0C46CFC8-8B55-4CA9-98FE-CF6C2DC4462C}" type="presParOf" srcId="{23150CD9-249E-4FAE-9007-3B901A109335}" destId="{B725F93C-011D-467E-A8C4-9D680615AB77}" srcOrd="6" destOrd="0" presId="urn:microsoft.com/office/officeart/2005/8/layout/radial1"/>
    <dgm:cxn modelId="{4A78A04D-C9C1-487F-B5C6-979F1CD21D2C}" type="presParOf" srcId="{23150CD9-249E-4FAE-9007-3B901A109335}" destId="{A0D4D449-47E6-4168-968F-1569BF1D41C8}" srcOrd="7" destOrd="0" presId="urn:microsoft.com/office/officeart/2005/8/layout/radial1"/>
    <dgm:cxn modelId="{F5A1E28F-E638-4C72-B384-93585CFF91E9}" type="presParOf" srcId="{A0D4D449-47E6-4168-968F-1569BF1D41C8}" destId="{475DE4D8-3AD1-4445-9D4A-A0D6D8463F42}" srcOrd="0" destOrd="0" presId="urn:microsoft.com/office/officeart/2005/8/layout/radial1"/>
    <dgm:cxn modelId="{48CE82DD-8A20-48B1-9E4F-9BA1D24F4C23}" type="presParOf" srcId="{23150CD9-249E-4FAE-9007-3B901A109335}" destId="{FE235130-3364-4792-802D-773DFDC5278B}" srcOrd="8" destOrd="0" presId="urn:microsoft.com/office/officeart/2005/8/layout/radial1"/>
    <dgm:cxn modelId="{1EB4C157-860A-42BE-8895-944D8E27D81B}" type="presParOf" srcId="{23150CD9-249E-4FAE-9007-3B901A109335}" destId="{ACF750D2-FC73-4D45-8481-6BE453D7A0EF}" srcOrd="9" destOrd="0" presId="urn:microsoft.com/office/officeart/2005/8/layout/radial1"/>
    <dgm:cxn modelId="{0A861A71-DF8A-40BA-884B-BF1CC873EBC2}" type="presParOf" srcId="{ACF750D2-FC73-4D45-8481-6BE453D7A0EF}" destId="{5975DB4D-F655-4F39-B3BF-28003C22402F}" srcOrd="0" destOrd="0" presId="urn:microsoft.com/office/officeart/2005/8/layout/radial1"/>
    <dgm:cxn modelId="{A51730EE-57B7-4AD7-A955-88E6639FCD54}" type="presParOf" srcId="{23150CD9-249E-4FAE-9007-3B901A109335}" destId="{A9B33BD4-AB59-4DA1-9C34-B53C0A48829F}" srcOrd="10" destOrd="0" presId="urn:microsoft.com/office/officeart/2005/8/layout/radial1"/>
    <dgm:cxn modelId="{D2059ACC-9F28-4754-967A-321C87A71A64}" type="presParOf" srcId="{23150CD9-249E-4FAE-9007-3B901A109335}" destId="{0A444A15-C7A5-410B-B9EE-C8FB7F98572C}" srcOrd="11" destOrd="0" presId="urn:microsoft.com/office/officeart/2005/8/layout/radial1"/>
    <dgm:cxn modelId="{8A2B89CC-595A-43EB-A00E-A712EFF2436F}" type="presParOf" srcId="{0A444A15-C7A5-410B-B9EE-C8FB7F98572C}" destId="{43E6E8FF-9EA5-424A-BC48-6B991FEC04C4}" srcOrd="0" destOrd="0" presId="urn:microsoft.com/office/officeart/2005/8/layout/radial1"/>
    <dgm:cxn modelId="{1B5EAC11-FCBD-4C7A-AB0B-053059AA6A20}" type="presParOf" srcId="{23150CD9-249E-4FAE-9007-3B901A109335}" destId="{D002E8AB-9B69-4FDA-90C7-9420138F115F}" srcOrd="12" destOrd="0" presId="urn:microsoft.com/office/officeart/2005/8/layout/radial1"/>
    <dgm:cxn modelId="{5F736B8E-70E9-4A14-A7A1-497BE6A64B07}" type="presParOf" srcId="{23150CD9-249E-4FAE-9007-3B901A109335}" destId="{B3DC6567-7F93-4180-9649-6A1C3779F660}" srcOrd="13" destOrd="0" presId="urn:microsoft.com/office/officeart/2005/8/layout/radial1"/>
    <dgm:cxn modelId="{5AB2249C-DAEC-4536-BF1C-D33535E01795}" type="presParOf" srcId="{B3DC6567-7F93-4180-9649-6A1C3779F660}" destId="{CBB5D8B4-A4E9-4B4E-8959-67A889B444A6}" srcOrd="0" destOrd="0" presId="urn:microsoft.com/office/officeart/2005/8/layout/radial1"/>
    <dgm:cxn modelId="{20374F61-F181-4387-890F-E79A94EEA847}" type="presParOf" srcId="{23150CD9-249E-4FAE-9007-3B901A109335}" destId="{30FABE75-747B-4FAC-8490-9C4A4F7443E6}" srcOrd="14" destOrd="0" presId="urn:microsoft.com/office/officeart/2005/8/layout/radial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9E6F2-EFA3-44CD-A155-D04FC1579F3E}">
      <dsp:nvSpPr>
        <dsp:cNvPr id="0" name=""/>
        <dsp:cNvSpPr/>
      </dsp:nvSpPr>
      <dsp:spPr>
        <a:xfrm>
          <a:off x="3648029" y="2248713"/>
          <a:ext cx="1890201" cy="158324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kern="1200" cap="none" normalizeH="0" baseline="0" dirty="0" smtClean="0">
              <a:ln/>
              <a:solidFill>
                <a:srgbClr val="FFFF00"/>
              </a:solidFill>
              <a:effectLst/>
              <a:latin typeface="+mn-lt"/>
            </a:rPr>
            <a:t>EU </a:t>
          </a:r>
          <a:r>
            <a:rPr kumimoji="0" lang="en-GB" sz="1800" b="1" i="0" u="none" strike="noStrike" kern="1200" cap="none" normalizeH="0" baseline="0" dirty="0" smtClean="0">
              <a:ln/>
              <a:solidFill>
                <a:srgbClr val="FFFF00"/>
              </a:solidFill>
              <a:effectLst/>
              <a:latin typeface="+mn-lt"/>
            </a:rPr>
            <a:t>health Research</a:t>
          </a:r>
          <a:endParaRPr kumimoji="0" lang="en-GB" sz="1800" b="1" i="0" u="none" strike="noStrike" kern="1200" cap="none" normalizeH="0" baseline="0" dirty="0" smtClean="0">
            <a:ln/>
            <a:solidFill>
              <a:srgbClr val="FFFF00"/>
            </a:solidFill>
            <a:effectLst/>
            <a:latin typeface="+mn-lt"/>
          </a:endParaRPr>
        </a:p>
      </dsp:txBody>
      <dsp:txXfrm>
        <a:off x="3924843" y="2480573"/>
        <a:ext cx="1336573" cy="1119520"/>
      </dsp:txXfrm>
    </dsp:sp>
    <dsp:sp modelId="{791CE906-2FFE-43E6-8C14-88082ECBCD51}">
      <dsp:nvSpPr>
        <dsp:cNvPr id="0" name=""/>
        <dsp:cNvSpPr/>
      </dsp:nvSpPr>
      <dsp:spPr>
        <a:xfrm rot="16088050">
          <a:off x="4225778" y="1903097"/>
          <a:ext cx="661607" cy="30564"/>
        </a:xfrm>
        <a:custGeom>
          <a:avLst/>
          <a:gdLst/>
          <a:ahLst/>
          <a:cxnLst/>
          <a:rect l="0" t="0" r="0" b="0"/>
          <a:pathLst>
            <a:path>
              <a:moveTo>
                <a:pt x="0" y="15282"/>
              </a:moveTo>
              <a:lnTo>
                <a:pt x="661607" y="152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a:latin typeface="+mn-lt"/>
          </a:endParaRPr>
        </a:p>
      </dsp:txBody>
      <dsp:txXfrm rot="10800000">
        <a:off x="4540041" y="1901840"/>
        <a:ext cx="33080" cy="33080"/>
      </dsp:txXfrm>
    </dsp:sp>
    <dsp:sp modelId="{A7EF510A-9EB4-4C9E-9B41-89A08D083747}">
      <dsp:nvSpPr>
        <dsp:cNvPr id="0" name=""/>
        <dsp:cNvSpPr/>
      </dsp:nvSpPr>
      <dsp:spPr>
        <a:xfrm>
          <a:off x="3486685" y="71657"/>
          <a:ext cx="2068868" cy="1516310"/>
        </a:xfrm>
        <a:prstGeom prst="ellipse">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solidFill>
                <a:srgbClr val="FFFF00"/>
              </a:solidFill>
              <a:effectLst/>
              <a:latin typeface="+mn-lt"/>
            </a:rPr>
            <a:t>Collaborative </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solidFill>
                <a:srgbClr val="FFFF00"/>
              </a:solidFill>
              <a:effectLst/>
              <a:latin typeface="+mn-lt"/>
            </a:rPr>
            <a:t>Research</a:t>
          </a:r>
        </a:p>
      </dsp:txBody>
      <dsp:txXfrm>
        <a:off x="3789664" y="293715"/>
        <a:ext cx="1462910" cy="1072194"/>
      </dsp:txXfrm>
    </dsp:sp>
    <dsp:sp modelId="{C914237D-16F7-4203-AB10-C973ED331309}">
      <dsp:nvSpPr>
        <dsp:cNvPr id="0" name=""/>
        <dsp:cNvSpPr/>
      </dsp:nvSpPr>
      <dsp:spPr>
        <a:xfrm rot="19406242">
          <a:off x="5246586" y="2336415"/>
          <a:ext cx="550115" cy="30564"/>
        </a:xfrm>
        <a:custGeom>
          <a:avLst/>
          <a:gdLst/>
          <a:ahLst/>
          <a:cxnLst/>
          <a:rect l="0" t="0" r="0" b="0"/>
          <a:pathLst>
            <a:path>
              <a:moveTo>
                <a:pt x="0" y="15282"/>
              </a:moveTo>
              <a:lnTo>
                <a:pt x="550115" y="152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07891" y="2337945"/>
        <a:ext cx="27505" cy="27505"/>
      </dsp:txXfrm>
    </dsp:sp>
    <dsp:sp modelId="{ADB9C3D2-AAFE-4FDF-8A53-3692D369D598}">
      <dsp:nvSpPr>
        <dsp:cNvPr id="0" name=""/>
        <dsp:cNvSpPr/>
      </dsp:nvSpPr>
      <dsp:spPr>
        <a:xfrm>
          <a:off x="5358898" y="863754"/>
          <a:ext cx="2293494" cy="1516310"/>
        </a:xfrm>
        <a:prstGeom prst="ellipse">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R="0" lvl="0" algn="ctr" defTabSz="622300" rtl="0" eaLnBrk="1" fontAlgn="base" latinLnBrk="0" hangingPunct="1">
            <a:lnSpc>
              <a:spcPct val="90000"/>
            </a:lnSpc>
            <a:spcBef>
              <a:spcPct val="0"/>
            </a:spcBef>
            <a:spcAft>
              <a:spcPct val="35000"/>
            </a:spcAft>
            <a:buClrTx/>
            <a:buSzTx/>
            <a:buFontTx/>
            <a:tabLst/>
          </a:pPr>
          <a:r>
            <a:rPr kumimoji="0" lang="en-GB" sz="1400" b="1" i="0" u="none" strike="noStrike" kern="1200" cap="none" normalizeH="0" baseline="0" dirty="0" smtClean="0">
              <a:ln/>
              <a:solidFill>
                <a:srgbClr val="FFFF00"/>
              </a:solidFill>
              <a:effectLst/>
              <a:latin typeface="+mn-lt"/>
            </a:rPr>
            <a:t>Bottom-up research</a:t>
          </a:r>
        </a:p>
        <a:p>
          <a:pPr marR="0" lvl="0" algn="ctr" defTabSz="622300" rtl="0" eaLnBrk="1" fontAlgn="base" latinLnBrk="0" hangingPunct="1">
            <a:lnSpc>
              <a:spcPct val="90000"/>
            </a:lnSpc>
            <a:spcBef>
              <a:spcPct val="0"/>
            </a:spcBef>
            <a:spcAft>
              <a:spcPct val="35000"/>
            </a:spcAft>
            <a:buClrTx/>
            <a:buSzTx/>
            <a:buFontTx/>
            <a:tabLst/>
          </a:pPr>
          <a:r>
            <a:rPr kumimoji="0" lang="en-GB" sz="1400" b="1" i="0" u="none" strike="noStrike" kern="1200" cap="none" normalizeH="0" baseline="0" dirty="0" smtClean="0">
              <a:ln/>
              <a:solidFill>
                <a:schemeClr val="bg1"/>
              </a:solidFill>
              <a:effectLst/>
              <a:latin typeface="+mn-lt"/>
            </a:rPr>
            <a:t>ERC, MC</a:t>
          </a:r>
        </a:p>
      </dsp:txBody>
      <dsp:txXfrm>
        <a:off x="5694772" y="1085812"/>
        <a:ext cx="1621746" cy="1072194"/>
      </dsp:txXfrm>
    </dsp:sp>
    <dsp:sp modelId="{A80DE4AC-6B7C-4D27-BFDF-DB266FE1DE3A}">
      <dsp:nvSpPr>
        <dsp:cNvPr id="0" name=""/>
        <dsp:cNvSpPr/>
      </dsp:nvSpPr>
      <dsp:spPr>
        <a:xfrm rot="3467232">
          <a:off x="4890965" y="3984759"/>
          <a:ext cx="613650" cy="30564"/>
        </a:xfrm>
        <a:custGeom>
          <a:avLst/>
          <a:gdLst/>
          <a:ahLst/>
          <a:cxnLst/>
          <a:rect l="0" t="0" r="0" b="0"/>
          <a:pathLst>
            <a:path>
              <a:moveTo>
                <a:pt x="0" y="15282"/>
              </a:moveTo>
              <a:lnTo>
                <a:pt x="613650" y="152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a:latin typeface="+mn-lt"/>
          </a:endParaRPr>
        </a:p>
      </dsp:txBody>
      <dsp:txXfrm>
        <a:off x="5182449" y="3984700"/>
        <a:ext cx="30682" cy="30682"/>
      </dsp:txXfrm>
    </dsp:sp>
    <dsp:sp modelId="{B725F93C-011D-467E-A8C4-9D680615AB77}">
      <dsp:nvSpPr>
        <dsp:cNvPr id="0" name=""/>
        <dsp:cNvSpPr/>
      </dsp:nvSpPr>
      <dsp:spPr>
        <a:xfrm>
          <a:off x="4854845" y="4176117"/>
          <a:ext cx="1863105" cy="1516310"/>
        </a:xfrm>
        <a:prstGeom prst="ellipse">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solidFill>
                <a:srgbClr val="FFFF00"/>
              </a:solidFill>
              <a:effectLst/>
              <a:latin typeface="+mn-lt"/>
            </a:rPr>
            <a:t>Public-</a:t>
          </a:r>
          <a:br>
            <a:rPr kumimoji="0" lang="en-GB" sz="1400" b="1" i="0" u="none" strike="noStrike" kern="1200" cap="none" normalizeH="0" baseline="0" dirty="0" smtClean="0">
              <a:ln/>
              <a:solidFill>
                <a:srgbClr val="FFFF00"/>
              </a:solidFill>
              <a:effectLst/>
              <a:latin typeface="+mn-lt"/>
            </a:rPr>
          </a:br>
          <a:r>
            <a:rPr kumimoji="0" lang="en-GB" sz="1400" b="1" i="0" u="none" strike="noStrike" kern="1200" cap="none" normalizeH="0" baseline="0" dirty="0" smtClean="0">
              <a:ln/>
              <a:solidFill>
                <a:srgbClr val="FFFF00"/>
              </a:solidFill>
              <a:effectLst/>
              <a:latin typeface="+mn-lt"/>
            </a:rPr>
            <a:t>Private </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solidFill>
                <a:srgbClr val="FFFF00"/>
              </a:solidFill>
              <a:effectLst/>
              <a:latin typeface="+mn-lt"/>
            </a:rPr>
            <a:t>Partnerships</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effectLst/>
              <a:latin typeface="+mn-lt"/>
            </a:rPr>
            <a:t>IMI</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dirty="0" smtClean="0">
              <a:ln/>
              <a:effectLst/>
              <a:latin typeface="+mn-lt"/>
            </a:rPr>
            <a:t>Bio-Eco</a:t>
          </a:r>
          <a:endParaRPr kumimoji="0" lang="en-GB" sz="1400" b="1" i="0" u="none" strike="noStrike" kern="1200" cap="none" normalizeH="0" baseline="0" dirty="0" smtClean="0">
            <a:ln/>
            <a:effectLst/>
            <a:latin typeface="+mn-lt"/>
          </a:endParaRPr>
        </a:p>
      </dsp:txBody>
      <dsp:txXfrm>
        <a:off x="5127690" y="4398175"/>
        <a:ext cx="1317415" cy="1072194"/>
      </dsp:txXfrm>
    </dsp:sp>
    <dsp:sp modelId="{A0D4D449-47E6-4168-968F-1569BF1D41C8}">
      <dsp:nvSpPr>
        <dsp:cNvPr id="0" name=""/>
        <dsp:cNvSpPr/>
      </dsp:nvSpPr>
      <dsp:spPr>
        <a:xfrm rot="605895">
          <a:off x="5513415" y="3236673"/>
          <a:ext cx="535925" cy="30564"/>
        </a:xfrm>
        <a:custGeom>
          <a:avLst/>
          <a:gdLst/>
          <a:ahLst/>
          <a:cxnLst/>
          <a:rect l="0" t="0" r="0" b="0"/>
          <a:pathLst>
            <a:path>
              <a:moveTo>
                <a:pt x="0" y="15282"/>
              </a:moveTo>
              <a:lnTo>
                <a:pt x="535925" y="152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a:latin typeface="+mn-lt"/>
          </a:endParaRPr>
        </a:p>
      </dsp:txBody>
      <dsp:txXfrm>
        <a:off x="5767979" y="3238557"/>
        <a:ext cx="26796" cy="26796"/>
      </dsp:txXfrm>
    </dsp:sp>
    <dsp:sp modelId="{FE235130-3364-4792-802D-773DFDC5278B}">
      <dsp:nvSpPr>
        <dsp:cNvPr id="0" name=""/>
        <dsp:cNvSpPr/>
      </dsp:nvSpPr>
      <dsp:spPr>
        <a:xfrm>
          <a:off x="6006964" y="2735960"/>
          <a:ext cx="2268263" cy="1516310"/>
        </a:xfrm>
        <a:prstGeom prst="ellipse">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solidFill>
                <a:srgbClr val="FFFF00"/>
              </a:solidFill>
              <a:effectLst/>
              <a:latin typeface="+mn-lt"/>
            </a:rPr>
            <a:t>Capacity</a:t>
          </a:r>
          <a:br>
            <a:rPr kumimoji="0" lang="en-GB" sz="1400" b="1" i="0" u="none" strike="noStrike" kern="1200" cap="none" normalizeH="0" baseline="0" dirty="0" smtClean="0">
              <a:ln/>
              <a:solidFill>
                <a:srgbClr val="FFFF00"/>
              </a:solidFill>
              <a:effectLst/>
              <a:latin typeface="+mn-lt"/>
            </a:rPr>
          </a:br>
          <a:r>
            <a:rPr kumimoji="0" lang="en-GB" sz="1400" b="1" i="0" u="none" strike="noStrike" kern="1200" cap="none" normalizeH="0" baseline="0" dirty="0" smtClean="0">
              <a:ln/>
              <a:solidFill>
                <a:srgbClr val="FFFF00"/>
              </a:solidFill>
              <a:effectLst/>
              <a:latin typeface="+mn-lt"/>
            </a:rPr>
            <a:t>Building</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effectLst/>
              <a:latin typeface="+mn-lt"/>
            </a:rPr>
            <a:t>Infrastructures</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dirty="0" smtClean="0">
              <a:ln/>
              <a:effectLst/>
              <a:latin typeface="+mn-lt"/>
            </a:rPr>
            <a:t>(CT, </a:t>
          </a:r>
          <a:r>
            <a:rPr kumimoji="0" lang="fr-FR" sz="1400" b="1" i="0" u="none" strike="noStrike" kern="1200" cap="none" normalizeH="0" baseline="0" dirty="0" err="1" smtClean="0">
              <a:ln/>
              <a:effectLst/>
              <a:latin typeface="+mn-lt"/>
            </a:rPr>
            <a:t>registries</a:t>
          </a:r>
          <a:r>
            <a:rPr kumimoji="0" lang="fr-FR" sz="1400" b="1" i="0" u="none" strike="noStrike" kern="1200" cap="none" normalizeH="0" baseline="0" dirty="0" smtClean="0">
              <a:ln/>
              <a:effectLst/>
              <a:latin typeface="+mn-lt"/>
            </a:rPr>
            <a:t>, </a:t>
          </a:r>
          <a:r>
            <a:rPr kumimoji="0" lang="fr-FR" sz="1400" b="1" i="0" u="none" strike="noStrike" kern="1200" cap="none" normalizeH="0" baseline="0" dirty="0" err="1" smtClean="0">
              <a:ln/>
              <a:effectLst/>
              <a:latin typeface="+mn-lt"/>
            </a:rPr>
            <a:t>biobank</a:t>
          </a:r>
          <a:r>
            <a:rPr kumimoji="0" lang="fr-FR" sz="1400" b="1" i="0" u="none" strike="noStrike" kern="1200" cap="none" normalizeH="0" baseline="0" dirty="0" smtClean="0">
              <a:ln/>
              <a:effectLst/>
              <a:latin typeface="+mn-lt"/>
            </a:rPr>
            <a:t>)</a:t>
          </a:r>
          <a:endParaRPr kumimoji="0" lang="en-GB" sz="1400" b="1" i="0" u="none" strike="noStrike" kern="1200" cap="none" normalizeH="0" baseline="0" dirty="0" smtClean="0">
            <a:ln/>
            <a:effectLst/>
            <a:latin typeface="+mn-lt"/>
          </a:endParaRPr>
        </a:p>
      </dsp:txBody>
      <dsp:txXfrm>
        <a:off x="6339143" y="2958018"/>
        <a:ext cx="1603905" cy="1072194"/>
      </dsp:txXfrm>
    </dsp:sp>
    <dsp:sp modelId="{ACF750D2-FC73-4D45-8481-6BE453D7A0EF}">
      <dsp:nvSpPr>
        <dsp:cNvPr id="0" name=""/>
        <dsp:cNvSpPr/>
      </dsp:nvSpPr>
      <dsp:spPr>
        <a:xfrm rot="7226882">
          <a:off x="3630977" y="4046892"/>
          <a:ext cx="722982" cy="30564"/>
        </a:xfrm>
        <a:custGeom>
          <a:avLst/>
          <a:gdLst/>
          <a:ahLst/>
          <a:cxnLst/>
          <a:rect l="0" t="0" r="0" b="0"/>
          <a:pathLst>
            <a:path>
              <a:moveTo>
                <a:pt x="0" y="15282"/>
              </a:moveTo>
              <a:lnTo>
                <a:pt x="722982" y="152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a:latin typeface="+mn-lt"/>
          </a:endParaRPr>
        </a:p>
      </dsp:txBody>
      <dsp:txXfrm rot="10800000">
        <a:off x="3974394" y="4044100"/>
        <a:ext cx="36149" cy="36149"/>
      </dsp:txXfrm>
    </dsp:sp>
    <dsp:sp modelId="{A9B33BD4-AB59-4DA1-9C34-B53C0A48829F}">
      <dsp:nvSpPr>
        <dsp:cNvPr id="0" name=""/>
        <dsp:cNvSpPr/>
      </dsp:nvSpPr>
      <dsp:spPr>
        <a:xfrm>
          <a:off x="2406564" y="4298313"/>
          <a:ext cx="1966244" cy="157861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solidFill>
                <a:srgbClr val="FFFF00"/>
              </a:solidFill>
              <a:effectLst/>
              <a:latin typeface="+mn-lt"/>
            </a:rPr>
            <a:t>Legislation</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effectLst/>
              <a:latin typeface="+mn-lt"/>
            </a:rPr>
            <a:t>Reg. or </a:t>
          </a:r>
          <a:r>
            <a:rPr kumimoji="0" lang="en-GB" sz="1400" b="1" i="0" u="none" strike="noStrike" kern="1200" cap="none" normalizeH="0" baseline="0" dirty="0" err="1" smtClean="0">
              <a:ln/>
              <a:effectLst/>
              <a:latin typeface="+mn-lt"/>
            </a:rPr>
            <a:t>Direc</a:t>
          </a:r>
          <a:r>
            <a:rPr kumimoji="0" lang="en-GB" sz="1400" b="1" i="0" u="none" strike="noStrike" kern="1200" cap="none" normalizeH="0" baseline="0" dirty="0" smtClean="0">
              <a:ln/>
              <a:effectLst/>
              <a:latin typeface="+mn-lt"/>
            </a:rPr>
            <a:t>. </a:t>
          </a:r>
          <a:r>
            <a:rPr kumimoji="0" lang="en-GB" sz="1400" b="1" i="0" u="none" strike="noStrike" kern="1200" cap="none" normalizeH="0" baseline="0" dirty="0" smtClean="0">
              <a:ln/>
              <a:effectLst/>
              <a:latin typeface="Tahoma" pitchFamily="34" charset="0"/>
            </a:rPr>
            <a:t>(</a:t>
          </a:r>
          <a:r>
            <a:rPr kumimoji="0" lang="en-GB" sz="1400" b="1" i="0" u="none" strike="noStrike" kern="1200" cap="none" normalizeH="0" baseline="0" dirty="0" err="1" smtClean="0">
              <a:ln/>
              <a:effectLst/>
              <a:latin typeface="Tahoma" pitchFamily="34" charset="0"/>
            </a:rPr>
            <a:t>eg</a:t>
          </a:r>
          <a:r>
            <a:rPr kumimoji="0" lang="en-GB" sz="1400" b="1" i="0" u="none" strike="noStrike" kern="1200" cap="none" normalizeH="0" baseline="0" dirty="0" smtClean="0">
              <a:ln/>
              <a:effectLst/>
              <a:latin typeface="Tahoma" pitchFamily="34" charset="0"/>
            </a:rPr>
            <a:t> CT, data protection, medical devices)</a:t>
          </a:r>
          <a:endParaRPr kumimoji="0" lang="en-GB" sz="1400" b="1" i="0" u="none" strike="noStrike" kern="1200" cap="none" normalizeH="0" baseline="0" dirty="0" smtClean="0">
            <a:ln/>
            <a:effectLst/>
            <a:latin typeface="+mn-lt"/>
          </a:endParaRPr>
        </a:p>
      </dsp:txBody>
      <dsp:txXfrm>
        <a:off x="2694514" y="4529496"/>
        <a:ext cx="1390344" cy="1116249"/>
      </dsp:txXfrm>
    </dsp:sp>
    <dsp:sp modelId="{0A444A15-C7A5-410B-B9EE-C8FB7F98572C}">
      <dsp:nvSpPr>
        <dsp:cNvPr id="0" name=""/>
        <dsp:cNvSpPr/>
      </dsp:nvSpPr>
      <dsp:spPr>
        <a:xfrm rot="10002127">
          <a:off x="3349798" y="3278937"/>
          <a:ext cx="338285" cy="30564"/>
        </a:xfrm>
        <a:custGeom>
          <a:avLst/>
          <a:gdLst/>
          <a:ahLst/>
          <a:cxnLst/>
          <a:rect l="0" t="0" r="0" b="0"/>
          <a:pathLst>
            <a:path>
              <a:moveTo>
                <a:pt x="0" y="15282"/>
              </a:moveTo>
              <a:lnTo>
                <a:pt x="338285" y="152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a:latin typeface="+mn-lt"/>
          </a:endParaRPr>
        </a:p>
      </dsp:txBody>
      <dsp:txXfrm rot="10800000">
        <a:off x="3510483" y="3285762"/>
        <a:ext cx="16914" cy="16914"/>
      </dsp:txXfrm>
    </dsp:sp>
    <dsp:sp modelId="{D002E8AB-9B69-4FDA-90C7-9420138F115F}">
      <dsp:nvSpPr>
        <dsp:cNvPr id="0" name=""/>
        <dsp:cNvSpPr/>
      </dsp:nvSpPr>
      <dsp:spPr>
        <a:xfrm>
          <a:off x="1036231" y="2735952"/>
          <a:ext cx="2376255" cy="1728487"/>
        </a:xfrm>
        <a:prstGeom prst="ellipse">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solidFill>
                <a:srgbClr val="FFFF00"/>
              </a:solidFill>
              <a:effectLst/>
              <a:latin typeface="+mn-lt"/>
            </a:rPr>
            <a:t>International</a:t>
          </a:r>
          <a:br>
            <a:rPr kumimoji="0" lang="en-GB" sz="1400" b="1" i="0" u="none" strike="noStrike" kern="1200" cap="none" normalizeH="0" baseline="0" dirty="0" smtClean="0">
              <a:ln/>
              <a:solidFill>
                <a:srgbClr val="FFFF00"/>
              </a:solidFill>
              <a:effectLst/>
              <a:latin typeface="+mn-lt"/>
            </a:rPr>
          </a:br>
          <a:r>
            <a:rPr kumimoji="0" lang="en-GB" sz="1400" b="1" i="0" u="none" strike="noStrike" kern="1200" cap="none" normalizeH="0" baseline="0" dirty="0" smtClean="0">
              <a:ln/>
              <a:solidFill>
                <a:srgbClr val="FFFF00"/>
              </a:solidFill>
              <a:effectLst/>
              <a:latin typeface="+mn-lt"/>
            </a:rPr>
            <a:t>co-operation</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effectLst/>
              <a:latin typeface="+mn-lt"/>
            </a:rPr>
            <a:t>Global consortia </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effectLst/>
              <a:latin typeface="+mn-lt"/>
            </a:rPr>
            <a:t>GACD</a:t>
          </a:r>
        </a:p>
      </dsp:txBody>
      <dsp:txXfrm>
        <a:off x="1384225" y="2989083"/>
        <a:ext cx="1680267" cy="1222225"/>
      </dsp:txXfrm>
    </dsp:sp>
    <dsp:sp modelId="{B3DC6567-7F93-4180-9649-6A1C3779F660}">
      <dsp:nvSpPr>
        <dsp:cNvPr id="0" name=""/>
        <dsp:cNvSpPr/>
      </dsp:nvSpPr>
      <dsp:spPr>
        <a:xfrm rot="12910629">
          <a:off x="3177044" y="2295700"/>
          <a:ext cx="762577" cy="30564"/>
        </a:xfrm>
        <a:custGeom>
          <a:avLst/>
          <a:gdLst/>
          <a:ahLst/>
          <a:cxnLst/>
          <a:rect l="0" t="0" r="0" b="0"/>
          <a:pathLst>
            <a:path>
              <a:moveTo>
                <a:pt x="0" y="15282"/>
              </a:moveTo>
              <a:lnTo>
                <a:pt x="762577" y="152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a:latin typeface="+mn-lt"/>
          </a:endParaRPr>
        </a:p>
      </dsp:txBody>
      <dsp:txXfrm rot="10800000">
        <a:off x="3539268" y="2291918"/>
        <a:ext cx="38128" cy="38128"/>
      </dsp:txXfrm>
    </dsp:sp>
    <dsp:sp modelId="{30FABE75-747B-4FAC-8490-9C4A4F7443E6}">
      <dsp:nvSpPr>
        <dsp:cNvPr id="0" name=""/>
        <dsp:cNvSpPr/>
      </dsp:nvSpPr>
      <dsp:spPr>
        <a:xfrm>
          <a:off x="1373075" y="710208"/>
          <a:ext cx="2161515" cy="1644590"/>
        </a:xfrm>
        <a:prstGeom prst="ellipse">
          <a:avLst/>
        </a:prstGeom>
        <a:solidFill>
          <a:srgbClr val="9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solidFill>
                <a:srgbClr val="FFFF00"/>
              </a:solidFill>
              <a:effectLst/>
              <a:latin typeface="+mn-lt"/>
            </a:rPr>
            <a:t>MS Coordination</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effectLst/>
              <a:latin typeface="Tahoma" pitchFamily="34" charset="0"/>
            </a:rPr>
            <a:t>ERA-NET</a:t>
          </a:r>
        </a:p>
        <a:p>
          <a:pPr marL="3175" lvl="0" indent="0" algn="ctr" defTabSz="914400" rtl="0">
            <a:lnSpc>
              <a:spcPct val="100000"/>
            </a:lnSpc>
            <a:spcBef>
              <a:spcPct val="0"/>
            </a:spcBef>
            <a:spcAft>
              <a:spcPct val="0"/>
            </a:spcAft>
            <a:buNone/>
          </a:pPr>
          <a:r>
            <a:rPr kumimoji="0" lang="fr-BE" sz="1400" b="1" i="0" u="none" strike="noStrike" kern="1200" cap="none" normalizeH="0" baseline="0" dirty="0" err="1" smtClean="0">
              <a:ln/>
              <a:effectLst/>
              <a:latin typeface="Tahoma" pitchFamily="34" charset="0"/>
            </a:rPr>
            <a:t>JPIs</a:t>
          </a:r>
          <a:r>
            <a:rPr kumimoji="0" lang="fr-BE" sz="1400" b="1" i="0" u="none" strike="noStrike" kern="1200" cap="none" normalizeH="0" baseline="0" dirty="0" smtClean="0">
              <a:ln/>
              <a:effectLst/>
              <a:latin typeface="Tahoma" pitchFamily="34" charset="0"/>
            </a:rPr>
            <a:t> (JPND), MYBL, AAL, EIP AHA</a:t>
          </a:r>
          <a:endParaRPr kumimoji="0" lang="fr-BE" sz="1400" b="1" i="0" u="none" strike="noStrike" kern="1200" cap="none" normalizeH="0" baseline="0" dirty="0" smtClean="0">
            <a:ln/>
            <a:effectLst/>
            <a:latin typeface="+mn-lt"/>
          </a:endParaRPr>
        </a:p>
        <a:p>
          <a:pPr marL="3175" marR="0" lvl="0" indent="0" algn="ctr" defTabSz="914400" rtl="0" eaLnBrk="1" fontAlgn="base" latinLnBrk="0" hangingPunct="1">
            <a:lnSpc>
              <a:spcPct val="100000"/>
            </a:lnSpc>
            <a:spcBef>
              <a:spcPct val="0"/>
            </a:spcBef>
            <a:spcAft>
              <a:spcPct val="0"/>
            </a:spcAft>
            <a:buClrTx/>
            <a:buSzTx/>
            <a:buFontTx/>
            <a:buNone/>
            <a:tabLst/>
          </a:pPr>
          <a:r>
            <a:rPr kumimoji="0" lang="fr-BE" sz="1400" b="1" i="0" u="none" strike="noStrike" kern="1200" cap="none" normalizeH="0" baseline="0" dirty="0" smtClean="0">
              <a:ln/>
              <a:effectLst/>
              <a:latin typeface="+mn-lt"/>
            </a:rPr>
            <a:t>Joint Action</a:t>
          </a:r>
          <a:endParaRPr kumimoji="0" lang="en-GB" sz="1400" b="1" i="0" u="none" strike="noStrike" kern="1200" cap="none" normalizeH="0" baseline="0" dirty="0" smtClean="0">
            <a:ln/>
            <a:effectLst/>
            <a:latin typeface="+mn-lt"/>
          </a:endParaRPr>
        </a:p>
      </dsp:txBody>
      <dsp:txXfrm>
        <a:off x="1689622" y="951053"/>
        <a:ext cx="1528421" cy="11629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2" y="1"/>
            <a:ext cx="289066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0" tIns="45725" rIns="91450" bIns="45725" numCol="1" anchor="t" anchorCtr="0" compatLnSpc="1">
            <a:prstTxWarp prst="textNoShape">
              <a:avLst/>
            </a:prstTxWarp>
          </a:bodyPr>
          <a:lstStyle>
            <a:lvl1pPr>
              <a:defRPr b="0">
                <a:solidFill>
                  <a:schemeClr val="tx1"/>
                </a:solidFill>
                <a:latin typeface="Arial" charset="0"/>
              </a:defRPr>
            </a:lvl1pPr>
          </a:lstStyle>
          <a:p>
            <a:endParaRPr lang="en-GB"/>
          </a:p>
        </p:txBody>
      </p:sp>
      <p:sp>
        <p:nvSpPr>
          <p:cNvPr id="37891" name="Rectangle 3"/>
          <p:cNvSpPr>
            <a:spLocks noGrp="1" noChangeArrowheads="1"/>
          </p:cNvSpPr>
          <p:nvPr>
            <p:ph type="dt" sz="quarter" idx="1"/>
          </p:nvPr>
        </p:nvSpPr>
        <p:spPr bwMode="auto">
          <a:xfrm>
            <a:off x="3776868" y="1"/>
            <a:ext cx="289066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0" tIns="45725" rIns="91450" bIns="45725" numCol="1" anchor="t" anchorCtr="0" compatLnSpc="1">
            <a:prstTxWarp prst="textNoShape">
              <a:avLst/>
            </a:prstTxWarp>
          </a:bodyPr>
          <a:lstStyle>
            <a:lvl1pPr algn="r">
              <a:defRPr b="0">
                <a:solidFill>
                  <a:schemeClr val="tx1"/>
                </a:solidFill>
                <a:latin typeface="Arial" charset="0"/>
              </a:defRPr>
            </a:lvl1pPr>
          </a:lstStyle>
          <a:p>
            <a:endParaRPr lang="en-GB"/>
          </a:p>
        </p:txBody>
      </p:sp>
      <p:sp>
        <p:nvSpPr>
          <p:cNvPr id="37892" name="Rectangle 4"/>
          <p:cNvSpPr>
            <a:spLocks noGrp="1" noChangeArrowheads="1"/>
          </p:cNvSpPr>
          <p:nvPr>
            <p:ph type="ftr" sz="quarter" idx="2"/>
          </p:nvPr>
        </p:nvSpPr>
        <p:spPr bwMode="auto">
          <a:xfrm>
            <a:off x="2" y="9429675"/>
            <a:ext cx="2890665"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0" tIns="45725" rIns="91450" bIns="45725" numCol="1" anchor="b" anchorCtr="0" compatLnSpc="1">
            <a:prstTxWarp prst="textNoShape">
              <a:avLst/>
            </a:prstTxWarp>
          </a:bodyPr>
          <a:lstStyle>
            <a:lvl1pPr>
              <a:defRPr b="0">
                <a:solidFill>
                  <a:schemeClr val="tx1"/>
                </a:solidFill>
                <a:latin typeface="Arial" charset="0"/>
              </a:defRPr>
            </a:lvl1pPr>
          </a:lstStyle>
          <a:p>
            <a:endParaRPr lang="en-GB"/>
          </a:p>
        </p:txBody>
      </p:sp>
      <p:sp>
        <p:nvSpPr>
          <p:cNvPr id="37893" name="Rectangle 5"/>
          <p:cNvSpPr>
            <a:spLocks noGrp="1" noChangeArrowheads="1"/>
          </p:cNvSpPr>
          <p:nvPr>
            <p:ph type="sldNum" sz="quarter" idx="3"/>
          </p:nvPr>
        </p:nvSpPr>
        <p:spPr bwMode="auto">
          <a:xfrm>
            <a:off x="3776868" y="9429675"/>
            <a:ext cx="2890665"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0" tIns="45725" rIns="91450" bIns="45725" numCol="1" anchor="b" anchorCtr="0" compatLnSpc="1">
            <a:prstTxWarp prst="textNoShape">
              <a:avLst/>
            </a:prstTxWarp>
          </a:bodyPr>
          <a:lstStyle>
            <a:lvl1pPr algn="r">
              <a:defRPr b="0">
                <a:solidFill>
                  <a:schemeClr val="tx1"/>
                </a:solidFill>
                <a:latin typeface="Arial" charset="0"/>
              </a:defRPr>
            </a:lvl1pPr>
          </a:lstStyle>
          <a:p>
            <a:fld id="{40FDBCFC-E930-4B27-99B5-56A8170ECD3F}" type="slidenum">
              <a:rPr lang="en-GB"/>
              <a:pPr/>
              <a:t>‹#›</a:t>
            </a:fld>
            <a:endParaRPr lang="en-GB"/>
          </a:p>
        </p:txBody>
      </p:sp>
    </p:spTree>
    <p:extLst>
      <p:ext uri="{BB962C8B-B14F-4D97-AF65-F5344CB8AC3E}">
        <p14:creationId xmlns:p14="http://schemas.microsoft.com/office/powerpoint/2010/main" val="2799353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1"/>
            <a:ext cx="289066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0" tIns="45725" rIns="91450" bIns="45725" numCol="1" anchor="t" anchorCtr="0" compatLnSpc="1">
            <a:prstTxWarp prst="textNoShape">
              <a:avLst/>
            </a:prstTxWarp>
          </a:bodyPr>
          <a:lstStyle>
            <a:lvl1pPr>
              <a:defRPr b="0">
                <a:solidFill>
                  <a:schemeClr val="tx1"/>
                </a:solidFill>
                <a:latin typeface="Arial" charset="0"/>
              </a:defRPr>
            </a:lvl1pPr>
          </a:lstStyle>
          <a:p>
            <a:endParaRPr lang="en-GB"/>
          </a:p>
        </p:txBody>
      </p:sp>
      <p:sp>
        <p:nvSpPr>
          <p:cNvPr id="36867" name="Rectangle 3"/>
          <p:cNvSpPr>
            <a:spLocks noGrp="1" noChangeArrowheads="1"/>
          </p:cNvSpPr>
          <p:nvPr>
            <p:ph type="dt" idx="1"/>
          </p:nvPr>
        </p:nvSpPr>
        <p:spPr bwMode="auto">
          <a:xfrm>
            <a:off x="3776868" y="1"/>
            <a:ext cx="2890665"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0" tIns="45725" rIns="91450" bIns="45725" numCol="1" anchor="t" anchorCtr="0" compatLnSpc="1">
            <a:prstTxWarp prst="textNoShape">
              <a:avLst/>
            </a:prstTxWarp>
          </a:bodyPr>
          <a:lstStyle>
            <a:lvl1pPr algn="r">
              <a:defRPr b="0">
                <a:solidFill>
                  <a:schemeClr val="tx1"/>
                </a:solidFill>
                <a:latin typeface="Arial" charset="0"/>
              </a:defRPr>
            </a:lvl1pPr>
          </a:lstStyle>
          <a:p>
            <a:endParaRPr lang="en-GB"/>
          </a:p>
        </p:txBody>
      </p:sp>
      <p:sp>
        <p:nvSpPr>
          <p:cNvPr id="36868" name="Rectangle 4"/>
          <p:cNvSpPr>
            <a:spLocks noGrp="1" noRot="1" noChangeAspect="1" noChangeArrowheads="1" noTextEdit="1"/>
          </p:cNvSpPr>
          <p:nvPr>
            <p:ph type="sldImg" idx="2"/>
          </p:nvPr>
        </p:nvSpPr>
        <p:spPr bwMode="auto">
          <a:xfrm>
            <a:off x="855663" y="746125"/>
            <a:ext cx="4959350"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66600" y="4715633"/>
            <a:ext cx="5335893" cy="446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0" tIns="45725" rIns="91450" bIns="4572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6870" name="Rectangle 6"/>
          <p:cNvSpPr>
            <a:spLocks noGrp="1" noChangeArrowheads="1"/>
          </p:cNvSpPr>
          <p:nvPr>
            <p:ph type="ftr" sz="quarter" idx="4"/>
          </p:nvPr>
        </p:nvSpPr>
        <p:spPr bwMode="auto">
          <a:xfrm>
            <a:off x="2" y="9429675"/>
            <a:ext cx="2890665"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0" tIns="45725" rIns="91450" bIns="45725" numCol="1" anchor="b" anchorCtr="0" compatLnSpc="1">
            <a:prstTxWarp prst="textNoShape">
              <a:avLst/>
            </a:prstTxWarp>
          </a:bodyPr>
          <a:lstStyle>
            <a:lvl1pPr>
              <a:defRPr b="0">
                <a:solidFill>
                  <a:schemeClr val="tx1"/>
                </a:solidFill>
                <a:latin typeface="Arial" charset="0"/>
              </a:defRPr>
            </a:lvl1pPr>
          </a:lstStyle>
          <a:p>
            <a:endParaRPr lang="en-GB"/>
          </a:p>
        </p:txBody>
      </p:sp>
      <p:sp>
        <p:nvSpPr>
          <p:cNvPr id="36871" name="Rectangle 7"/>
          <p:cNvSpPr>
            <a:spLocks noGrp="1" noChangeArrowheads="1"/>
          </p:cNvSpPr>
          <p:nvPr>
            <p:ph type="sldNum" sz="quarter" idx="5"/>
          </p:nvPr>
        </p:nvSpPr>
        <p:spPr bwMode="auto">
          <a:xfrm>
            <a:off x="3776868" y="9429675"/>
            <a:ext cx="2890665"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0" tIns="45725" rIns="91450" bIns="45725" numCol="1" anchor="b" anchorCtr="0" compatLnSpc="1">
            <a:prstTxWarp prst="textNoShape">
              <a:avLst/>
            </a:prstTxWarp>
          </a:bodyPr>
          <a:lstStyle>
            <a:lvl1pPr algn="r">
              <a:defRPr b="0">
                <a:solidFill>
                  <a:schemeClr val="tx1"/>
                </a:solidFill>
                <a:latin typeface="Arial" charset="0"/>
              </a:defRPr>
            </a:lvl1pPr>
          </a:lstStyle>
          <a:p>
            <a:fld id="{DD448253-CD1E-4ADC-9448-9D4B9FAB7E8C}" type="slidenum">
              <a:rPr lang="en-GB"/>
              <a:pPr/>
              <a:t>‹#›</a:t>
            </a:fld>
            <a:endParaRPr lang="en-GB"/>
          </a:p>
        </p:txBody>
      </p:sp>
    </p:spTree>
    <p:extLst>
      <p:ext uri="{BB962C8B-B14F-4D97-AF65-F5344CB8AC3E}">
        <p14:creationId xmlns:p14="http://schemas.microsoft.com/office/powerpoint/2010/main" val="2443328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1200" b="1">
                <a:solidFill>
                  <a:srgbClr val="0F5494"/>
                </a:solidFill>
                <a:latin typeface="Verdana" pitchFamily="34" charset="0"/>
              </a:defRPr>
            </a:lvl1pPr>
            <a:lvl2pPr marL="737377" indent="-283606" eaLnBrk="0" hangingPunct="0">
              <a:defRPr sz="1200" b="1">
                <a:solidFill>
                  <a:srgbClr val="0F5494"/>
                </a:solidFill>
                <a:latin typeface="Verdana" pitchFamily="34" charset="0"/>
              </a:defRPr>
            </a:lvl2pPr>
            <a:lvl3pPr marL="1134426" indent="-226885" eaLnBrk="0" hangingPunct="0">
              <a:defRPr sz="1200" b="1">
                <a:solidFill>
                  <a:srgbClr val="0F5494"/>
                </a:solidFill>
                <a:latin typeface="Verdana" pitchFamily="34" charset="0"/>
              </a:defRPr>
            </a:lvl3pPr>
            <a:lvl4pPr marL="1588197" indent="-226885" eaLnBrk="0" hangingPunct="0">
              <a:defRPr sz="1200" b="1">
                <a:solidFill>
                  <a:srgbClr val="0F5494"/>
                </a:solidFill>
                <a:latin typeface="Verdana" pitchFamily="34" charset="0"/>
              </a:defRPr>
            </a:lvl4pPr>
            <a:lvl5pPr marL="2041967" indent="-226885" eaLnBrk="0" hangingPunct="0">
              <a:defRPr sz="1200" b="1">
                <a:solidFill>
                  <a:srgbClr val="0F5494"/>
                </a:solidFill>
                <a:latin typeface="Verdana" pitchFamily="34" charset="0"/>
              </a:defRPr>
            </a:lvl5pPr>
            <a:lvl6pPr marL="2495737" indent="-226885" eaLnBrk="0" fontAlgn="base" hangingPunct="0">
              <a:spcBef>
                <a:spcPct val="0"/>
              </a:spcBef>
              <a:spcAft>
                <a:spcPct val="0"/>
              </a:spcAft>
              <a:defRPr sz="1200" b="1">
                <a:solidFill>
                  <a:srgbClr val="0F5494"/>
                </a:solidFill>
                <a:latin typeface="Verdana" pitchFamily="34" charset="0"/>
              </a:defRPr>
            </a:lvl6pPr>
            <a:lvl7pPr marL="2949507" indent="-226885" eaLnBrk="0" fontAlgn="base" hangingPunct="0">
              <a:spcBef>
                <a:spcPct val="0"/>
              </a:spcBef>
              <a:spcAft>
                <a:spcPct val="0"/>
              </a:spcAft>
              <a:defRPr sz="1200" b="1">
                <a:solidFill>
                  <a:srgbClr val="0F5494"/>
                </a:solidFill>
                <a:latin typeface="Verdana" pitchFamily="34" charset="0"/>
              </a:defRPr>
            </a:lvl7pPr>
            <a:lvl8pPr marL="3403278" indent="-226885" eaLnBrk="0" fontAlgn="base" hangingPunct="0">
              <a:spcBef>
                <a:spcPct val="0"/>
              </a:spcBef>
              <a:spcAft>
                <a:spcPct val="0"/>
              </a:spcAft>
              <a:defRPr sz="1200" b="1">
                <a:solidFill>
                  <a:srgbClr val="0F5494"/>
                </a:solidFill>
                <a:latin typeface="Verdana" pitchFamily="34" charset="0"/>
              </a:defRPr>
            </a:lvl8pPr>
            <a:lvl9pPr marL="3857049" indent="-226885" eaLnBrk="0" fontAlgn="base" hangingPunct="0">
              <a:spcBef>
                <a:spcPct val="0"/>
              </a:spcBef>
              <a:spcAft>
                <a:spcPct val="0"/>
              </a:spcAft>
              <a:defRPr sz="1200" b="1">
                <a:solidFill>
                  <a:srgbClr val="0F5494"/>
                </a:solidFill>
                <a:latin typeface="Verdana" pitchFamily="34" charset="0"/>
              </a:defRPr>
            </a:lvl9pPr>
          </a:lstStyle>
          <a:p>
            <a:pPr eaLnBrk="1" hangingPunct="1"/>
            <a:fld id="{DA3F9041-BF2E-45DB-A23D-8246F46F8CD5}" type="slidenum">
              <a:rPr lang="en-GB" b="0" smtClean="0">
                <a:solidFill>
                  <a:schemeClr val="tx1"/>
                </a:solidFill>
                <a:latin typeface="Arial" charset="0"/>
              </a:rPr>
              <a:pPr eaLnBrk="1" hangingPunct="1"/>
              <a:t>1</a:t>
            </a:fld>
            <a:endParaRPr lang="en-GB" b="0" smtClean="0">
              <a:solidFill>
                <a:schemeClr val="tx1"/>
              </a:solidFill>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dirty="0" smtClean="0"/>
              <a:t>Thank you for the invitation</a:t>
            </a:r>
          </a:p>
          <a:p>
            <a:r>
              <a:rPr lang="en-US" dirty="0" err="1" smtClean="0"/>
              <a:t>Dr</a:t>
            </a:r>
            <a:r>
              <a:rPr lang="en-US" dirty="0" smtClean="0"/>
              <a:t> </a:t>
            </a:r>
            <a:r>
              <a:rPr lang="en-US" dirty="0" err="1" smtClean="0"/>
              <a:t>Draghia</a:t>
            </a:r>
            <a:r>
              <a:rPr lang="en-US" dirty="0" smtClean="0"/>
              <a:t> </a:t>
            </a:r>
            <a:r>
              <a:rPr lang="en-US" dirty="0" err="1" smtClean="0"/>
              <a:t>Akli</a:t>
            </a:r>
            <a:r>
              <a:rPr lang="en-US" dirty="0" smtClean="0"/>
              <a:t> could not make it today due to a late request</a:t>
            </a:r>
          </a:p>
          <a:p>
            <a:r>
              <a:rPr lang="en-US" dirty="0" smtClean="0"/>
              <a:t>I am part of the Medical research unit dealing with</a:t>
            </a:r>
            <a:r>
              <a:rPr lang="en-US" baseline="0" dirty="0" smtClean="0"/>
              <a:t> research on cancer, brain, CVD, Diabetes, obesity other chronic disease and ageing</a:t>
            </a:r>
            <a:r>
              <a:rPr lang="en-US" dirty="0" smtClean="0"/>
              <a:t>  </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000" b="1" u="sng" dirty="0" smtClean="0"/>
              <a:t>Slide 9 (Proposed funding)</a:t>
            </a:r>
            <a:endParaRPr lang="en-GB" sz="1000" dirty="0" smtClean="0"/>
          </a:p>
          <a:p>
            <a:r>
              <a:rPr lang="en-GB" sz="1000" b="1" dirty="0" smtClean="0"/>
              <a:t> </a:t>
            </a:r>
            <a:endParaRPr lang="en-GB" sz="1000" dirty="0" smtClean="0"/>
          </a:p>
          <a:p>
            <a:r>
              <a:rPr lang="en-GB" sz="1000" dirty="0" smtClean="0"/>
              <a:t>The experience with the European Research Council, demonstrates the value of EU level competition for the best individual teams. In a short number of years, the ERC has already supported Nobel prize-winning scientists and ERC grants are widely regarded as a stamp of excellence</a:t>
            </a:r>
            <a:r>
              <a:rPr lang="en-GB" sz="1000" dirty="0" smtClean="0"/>
              <a:t>.</a:t>
            </a:r>
            <a:endParaRPr lang="en-GB" sz="1000" dirty="0" smtClean="0"/>
          </a:p>
          <a:p>
            <a:r>
              <a:rPr lang="en-GB" sz="1000" dirty="0" smtClean="0"/>
              <a:t>Excellent science provides the basis of new technologies. The "Future and Emerging Technologies" scheme will be expanded to support unconventional and pioneering science with the potential to be tomorrow's technologies</a:t>
            </a:r>
            <a:r>
              <a:rPr lang="en-GB" sz="1000" dirty="0" smtClean="0"/>
              <a:t>.</a:t>
            </a:r>
            <a:endParaRPr lang="en-GB" sz="1000" dirty="0" smtClean="0"/>
          </a:p>
          <a:p>
            <a:r>
              <a:rPr lang="en-GB" sz="1000" dirty="0" smtClean="0"/>
              <a:t>Excellent science depends on developing, attracting and retaining talent. Through the "Marie </a:t>
            </a:r>
            <a:r>
              <a:rPr lang="en-GB" sz="1000" dirty="0" err="1" smtClean="0"/>
              <a:t>Sklodowska</a:t>
            </a:r>
            <a:r>
              <a:rPr lang="en-GB" sz="1000" dirty="0" smtClean="0"/>
              <a:t> Curie" actions, the EU has developed attractive opportunities for researchers to move across countries and improve their careers at all stages</a:t>
            </a:r>
            <a:r>
              <a:rPr lang="en-GB" sz="1000" dirty="0" smtClean="0"/>
              <a:t>.</a:t>
            </a:r>
            <a:endParaRPr lang="en-GB" sz="1000" dirty="0" smtClean="0"/>
          </a:p>
          <a:p>
            <a:r>
              <a:rPr lang="en-GB" sz="1000" dirty="0" smtClean="0"/>
              <a:t>Finally, top class research requires access to </a:t>
            </a:r>
            <a:r>
              <a:rPr lang="en-GB" sz="1000" b="1" dirty="0" smtClean="0"/>
              <a:t>major infrastructures </a:t>
            </a:r>
            <a:r>
              <a:rPr lang="en-GB" sz="1000" dirty="0" smtClean="0"/>
              <a:t>which are often expensive and only located in a few places in </a:t>
            </a:r>
            <a:r>
              <a:rPr lang="en-GB" sz="1000" dirty="0" smtClean="0"/>
              <a:t>Europe</a:t>
            </a:r>
            <a:endParaRPr lang="en-GB" sz="1000" dirty="0" smtClean="0"/>
          </a:p>
          <a:p>
            <a:r>
              <a:rPr lang="en-GB" sz="1000" b="1" dirty="0" smtClean="0"/>
              <a:t> </a:t>
            </a:r>
            <a:endParaRPr lang="en-GB" sz="1000" dirty="0" smtClean="0"/>
          </a:p>
          <a:p>
            <a:r>
              <a:rPr lang="en-GB" sz="1000" b="1" u="sng" dirty="0" smtClean="0"/>
              <a:t>Slide 10 (Priority 2 Industrial leadership)</a:t>
            </a:r>
            <a:endParaRPr lang="en-GB" sz="1000" dirty="0" smtClean="0"/>
          </a:p>
          <a:p>
            <a:r>
              <a:rPr lang="en-GB" sz="1000" b="1" dirty="0" smtClean="0"/>
              <a:t> </a:t>
            </a:r>
            <a:endParaRPr lang="en-GB" sz="1000" dirty="0" smtClean="0"/>
          </a:p>
          <a:p>
            <a:r>
              <a:rPr lang="en-GB" sz="1000" dirty="0" smtClean="0"/>
              <a:t>Innovative companies are at the heart of job creation and growth. However, Europe lacks such companies, particularly among small and medium-sized enterprises. </a:t>
            </a:r>
          </a:p>
          <a:p>
            <a:r>
              <a:rPr lang="en-GB" sz="1000" b="1" dirty="0" smtClean="0"/>
              <a:t> </a:t>
            </a:r>
            <a:endParaRPr lang="en-GB" sz="1000" dirty="0" smtClean="0"/>
          </a:p>
          <a:p>
            <a:r>
              <a:rPr lang="en-GB" sz="1000" b="1" u="sng" dirty="0" smtClean="0"/>
              <a:t>Slide 11 (Proposed funding)</a:t>
            </a:r>
            <a:endParaRPr lang="en-GB" sz="1000" dirty="0" smtClean="0"/>
          </a:p>
          <a:p>
            <a:r>
              <a:rPr lang="en-GB" sz="1000" dirty="0" smtClean="0"/>
              <a:t> </a:t>
            </a:r>
          </a:p>
          <a:p>
            <a:r>
              <a:rPr lang="en-GB" sz="1000" dirty="0" smtClean="0"/>
              <a:t>Key enabling technologies - such as advanced manufacturing, microelectronics, nanotechnology and biotechnology - underpin innovation across many industries and sectors. For Europe to build and maintain a lead in these technologies requires strategic investments</a:t>
            </a:r>
            <a:r>
              <a:rPr lang="en-GB" sz="1000" dirty="0" smtClean="0"/>
              <a:t>.</a:t>
            </a:r>
            <a:endParaRPr lang="en-GB" sz="1000" dirty="0" smtClean="0"/>
          </a:p>
          <a:p>
            <a:r>
              <a:rPr lang="en-GB" sz="1000" dirty="0" smtClean="0"/>
              <a:t>A major barrier to growth is the lack of access to finance for innovative companies. Working with the European Investment Bank, support to venture capital and loans will be scaled up</a:t>
            </a:r>
            <a:r>
              <a:rPr lang="en-GB" sz="1000" dirty="0" smtClean="0"/>
              <a:t>.</a:t>
            </a:r>
            <a:endParaRPr lang="en-GB" sz="1000" dirty="0" smtClean="0"/>
          </a:p>
          <a:p>
            <a:r>
              <a:rPr lang="en-GB" sz="1000" dirty="0" smtClean="0"/>
              <a:t>The participation of SMEs will be important in all areas of Horizon 2020 and specific measures will be place for this. In addition, there will be a dedicated activity for research intensive SMEs in all areas, as well as services to support all SMEs to innovate. </a:t>
            </a:r>
          </a:p>
          <a:p>
            <a:r>
              <a:rPr lang="en-GB" sz="1000" b="1" dirty="0" smtClean="0"/>
              <a:t> </a:t>
            </a:r>
            <a:endParaRPr lang="en-GB" sz="1000" dirty="0" smtClean="0"/>
          </a:p>
          <a:p>
            <a:r>
              <a:rPr lang="en-GB" sz="1000" b="1" u="sng" dirty="0" smtClean="0"/>
              <a:t>Slide 12 (Priority 3 – Societal challenges)</a:t>
            </a:r>
            <a:endParaRPr lang="en-GB" sz="1000" dirty="0" smtClean="0"/>
          </a:p>
          <a:p>
            <a:r>
              <a:rPr lang="en-GB" sz="1000" b="1" dirty="0" smtClean="0"/>
              <a:t> </a:t>
            </a:r>
            <a:endParaRPr lang="en-GB" sz="1000" dirty="0" smtClean="0"/>
          </a:p>
          <a:p>
            <a:r>
              <a:rPr lang="en-GB" sz="1000" dirty="0" smtClean="0"/>
              <a:t>Meeting the concerns of citizens and society and the EU policy objectives relies on research and innovation. For example, meeting the target to reduce CO2 emissions depends on new technologies and solutions for energy, transport, agriculture and the management of resources. </a:t>
            </a:r>
          </a:p>
          <a:p>
            <a:r>
              <a:rPr lang="en-GB" sz="1000" dirty="0" smtClean="0"/>
              <a:t>This requires a broad, multi-disciplinary approach that brings together researchers, industry, public bodies and users to create innovative solutions that will meet peoples' needs. </a:t>
            </a:r>
          </a:p>
          <a:p>
            <a:r>
              <a:rPr lang="en-GB" sz="1000" dirty="0" smtClean="0"/>
              <a:t>Horizon 2020 will support not only research into new technologies and solutions, but also their piloting, demonstration and market uptake. In this way the full impact of EU funding will be achieved. </a:t>
            </a:r>
          </a:p>
          <a:p>
            <a:endParaRPr lang="en-GB" sz="1000" dirty="0" smtClean="0"/>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defRPr>
            </a:lvl1pPr>
            <a:lvl2pPr marL="736189" indent="-283150" eaLnBrk="0" hangingPunct="0">
              <a:defRPr sz="7500" b="1">
                <a:solidFill>
                  <a:srgbClr val="FFD624"/>
                </a:solidFill>
                <a:latin typeface="Verdana" pitchFamily="34" charset="0"/>
              </a:defRPr>
            </a:lvl2pPr>
            <a:lvl3pPr marL="1132599" indent="-226520" eaLnBrk="0" hangingPunct="0">
              <a:defRPr sz="7500" b="1">
                <a:solidFill>
                  <a:srgbClr val="FFD624"/>
                </a:solidFill>
                <a:latin typeface="Verdana" pitchFamily="34" charset="0"/>
              </a:defRPr>
            </a:lvl3pPr>
            <a:lvl4pPr marL="1585638" indent="-226520" eaLnBrk="0" hangingPunct="0">
              <a:defRPr sz="7500" b="1">
                <a:solidFill>
                  <a:srgbClr val="FFD624"/>
                </a:solidFill>
                <a:latin typeface="Verdana" pitchFamily="34" charset="0"/>
              </a:defRPr>
            </a:lvl4pPr>
            <a:lvl5pPr marL="2038678" indent="-226520" eaLnBrk="0" hangingPunct="0">
              <a:defRPr sz="7500" b="1">
                <a:solidFill>
                  <a:srgbClr val="FFD624"/>
                </a:solidFill>
                <a:latin typeface="Verdana" pitchFamily="34" charset="0"/>
              </a:defRPr>
            </a:lvl5pPr>
            <a:lvl6pPr marL="2491717" indent="-226520" eaLnBrk="0" fontAlgn="base" hangingPunct="0">
              <a:spcBef>
                <a:spcPct val="0"/>
              </a:spcBef>
              <a:spcAft>
                <a:spcPct val="0"/>
              </a:spcAft>
              <a:defRPr sz="7500" b="1">
                <a:solidFill>
                  <a:srgbClr val="FFD624"/>
                </a:solidFill>
                <a:latin typeface="Verdana" pitchFamily="34" charset="0"/>
              </a:defRPr>
            </a:lvl6pPr>
            <a:lvl7pPr marL="2944757" indent="-226520" eaLnBrk="0" fontAlgn="base" hangingPunct="0">
              <a:spcBef>
                <a:spcPct val="0"/>
              </a:spcBef>
              <a:spcAft>
                <a:spcPct val="0"/>
              </a:spcAft>
              <a:defRPr sz="7500" b="1">
                <a:solidFill>
                  <a:srgbClr val="FFD624"/>
                </a:solidFill>
                <a:latin typeface="Verdana" pitchFamily="34" charset="0"/>
              </a:defRPr>
            </a:lvl7pPr>
            <a:lvl8pPr marL="3397796" indent="-226520" eaLnBrk="0" fontAlgn="base" hangingPunct="0">
              <a:spcBef>
                <a:spcPct val="0"/>
              </a:spcBef>
              <a:spcAft>
                <a:spcPct val="0"/>
              </a:spcAft>
              <a:defRPr sz="7500" b="1">
                <a:solidFill>
                  <a:srgbClr val="FFD624"/>
                </a:solidFill>
                <a:latin typeface="Verdana" pitchFamily="34" charset="0"/>
              </a:defRPr>
            </a:lvl8pPr>
            <a:lvl9pPr marL="3850836" indent="-226520" eaLnBrk="0" fontAlgn="base" hangingPunct="0">
              <a:spcBef>
                <a:spcPct val="0"/>
              </a:spcBef>
              <a:spcAft>
                <a:spcPct val="0"/>
              </a:spcAft>
              <a:defRPr sz="7500" b="1">
                <a:solidFill>
                  <a:srgbClr val="FFD624"/>
                </a:solidFill>
                <a:latin typeface="Verdana" pitchFamily="34" charset="0"/>
              </a:defRPr>
            </a:lvl9pPr>
          </a:lstStyle>
          <a:p>
            <a:pPr eaLnBrk="1" hangingPunct="1"/>
            <a:fld id="{A8A818EE-DB07-4D8B-B7AF-81482C2781D5}" type="slidenum">
              <a:rPr lang="en-GB" sz="1200" b="0">
                <a:solidFill>
                  <a:schemeClr val="tx1"/>
                </a:solidFill>
                <a:latin typeface="Arial" charset="0"/>
              </a:rPr>
              <a:pPr eaLnBrk="1" hangingPunct="1"/>
              <a:t>10</a:t>
            </a:fld>
            <a:endParaRPr lang="en-GB" sz="1200" b="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263" eaLnBrk="1" hangingPunct="1">
              <a:lnSpc>
                <a:spcPct val="90000"/>
              </a:lnSpc>
              <a:spcBef>
                <a:spcPts val="1200"/>
              </a:spcBef>
              <a:buClr>
                <a:srgbClr val="C00000"/>
              </a:buClr>
              <a:buSzPct val="95000"/>
              <a:buFont typeface="Wingdings" pitchFamily="2" charset="2"/>
              <a:buChar char="Ø"/>
            </a:pPr>
            <a:r>
              <a:rPr lang="en-GB" dirty="0" smtClean="0"/>
              <a:t>Translate science to benefit citizens</a:t>
            </a:r>
          </a:p>
          <a:p>
            <a:pPr defTabSz="449263" eaLnBrk="1" hangingPunct="1">
              <a:lnSpc>
                <a:spcPct val="90000"/>
              </a:lnSpc>
              <a:spcBef>
                <a:spcPts val="1200"/>
              </a:spcBef>
              <a:buClr>
                <a:srgbClr val="C00000"/>
              </a:buClr>
              <a:buSzPct val="95000"/>
              <a:buFont typeface="Wingdings" pitchFamily="2" charset="2"/>
              <a:buChar char="Ø"/>
            </a:pPr>
            <a:r>
              <a:rPr lang="en-GB" dirty="0" smtClean="0"/>
              <a:t>Test and demonstrate new healthcare models, approaches and tools</a:t>
            </a:r>
          </a:p>
          <a:p>
            <a:pPr defTabSz="449263" eaLnBrk="1" hangingPunct="1">
              <a:lnSpc>
                <a:spcPct val="90000"/>
              </a:lnSpc>
              <a:spcBef>
                <a:spcPts val="1200"/>
              </a:spcBef>
              <a:buClr>
                <a:srgbClr val="C00000"/>
              </a:buClr>
              <a:buSzPct val="95000"/>
              <a:buFont typeface="Wingdings" pitchFamily="2" charset="2"/>
              <a:buChar char="Ø"/>
            </a:pPr>
            <a:r>
              <a:rPr lang="en-GB" dirty="0" smtClean="0"/>
              <a:t>Promote healthy and active ageing</a:t>
            </a:r>
          </a:p>
          <a:p>
            <a:pPr defTabSz="449263" eaLnBrk="1" hangingPunct="1">
              <a:lnSpc>
                <a:spcPct val="90000"/>
              </a:lnSpc>
              <a:spcBef>
                <a:spcPts val="1200"/>
              </a:spcBef>
              <a:buClr>
                <a:srgbClr val="C00000"/>
              </a:buClr>
              <a:buSzPct val="95000"/>
              <a:buFont typeface="Wingdings" pitchFamily="2" charset="2"/>
              <a:buChar char="Ø"/>
            </a:pPr>
            <a:r>
              <a:rPr lang="en-GB" dirty="0" smtClean="0"/>
              <a:t>Improve health outcomes, reduce inequalities</a:t>
            </a:r>
          </a:p>
          <a:p>
            <a:pPr defTabSz="449263" eaLnBrk="1" hangingPunct="1">
              <a:lnSpc>
                <a:spcPct val="90000"/>
              </a:lnSpc>
              <a:spcBef>
                <a:spcPts val="1200"/>
              </a:spcBef>
              <a:buClr>
                <a:srgbClr val="C00000"/>
              </a:buClr>
              <a:buSzPct val="95000"/>
              <a:buFont typeface="Wingdings" pitchFamily="2" charset="2"/>
              <a:buChar char="Ø"/>
            </a:pPr>
            <a:r>
              <a:rPr lang="en-GB" dirty="0" smtClean="0"/>
              <a:t>Support a competitive health sector</a:t>
            </a:r>
          </a:p>
          <a:p>
            <a:pPr marL="254835" indent="-254835">
              <a:spcBef>
                <a:spcPts val="297"/>
              </a:spcBef>
              <a:buClr>
                <a:srgbClr val="C00000"/>
              </a:buClr>
            </a:pPr>
            <a:endParaRPr lang="en-GB" dirty="0" smtClean="0"/>
          </a:p>
          <a:p>
            <a:pPr marL="254835" indent="-254835">
              <a:spcBef>
                <a:spcPts val="297"/>
              </a:spcBef>
              <a:buClr>
                <a:srgbClr val="C00000"/>
              </a:buClr>
            </a:pPr>
            <a:r>
              <a:rPr lang="en-GB" dirty="0" smtClean="0"/>
              <a:t>Call </a:t>
            </a:r>
            <a:r>
              <a:rPr lang="en-GB" dirty="0"/>
              <a:t>for proposals open now!</a:t>
            </a:r>
          </a:p>
          <a:p>
            <a:pPr marL="254835" indent="-254835">
              <a:spcBef>
                <a:spcPts val="297"/>
              </a:spcBef>
              <a:buClr>
                <a:srgbClr val="C00000"/>
              </a:buClr>
            </a:pPr>
            <a:r>
              <a:rPr lang="en-GB" dirty="0"/>
              <a:t>€ 1,2 billion of EU funding for health research and innovation</a:t>
            </a:r>
          </a:p>
          <a:p>
            <a:pPr marL="254835" indent="-254835">
              <a:spcBef>
                <a:spcPts val="297"/>
              </a:spcBef>
              <a:buClr>
                <a:srgbClr val="C00000"/>
              </a:buClr>
            </a:pPr>
            <a:r>
              <a:rPr lang="en-GB" dirty="0"/>
              <a:t>34 'personalising health and care' topics</a:t>
            </a:r>
          </a:p>
          <a:p>
            <a:pPr marL="254835" indent="-254835">
              <a:spcBef>
                <a:spcPts val="297"/>
              </a:spcBef>
              <a:buClr>
                <a:srgbClr val="C00000"/>
              </a:buClr>
            </a:pPr>
            <a:r>
              <a:rPr lang="fr-BE" dirty="0"/>
              <a:t>16 '</a:t>
            </a:r>
            <a:r>
              <a:rPr lang="fr-BE" dirty="0" err="1"/>
              <a:t>co-ordination</a:t>
            </a:r>
            <a:r>
              <a:rPr lang="fr-BE" dirty="0"/>
              <a:t> </a:t>
            </a:r>
            <a:r>
              <a:rPr lang="fr-BE" dirty="0" err="1"/>
              <a:t>activities</a:t>
            </a:r>
            <a:r>
              <a:rPr lang="fr-BE" dirty="0"/>
              <a:t>' </a:t>
            </a:r>
            <a:r>
              <a:rPr lang="fr-BE" dirty="0" err="1"/>
              <a:t>topics</a:t>
            </a:r>
            <a:r>
              <a:rPr lang="en-GB" dirty="0"/>
              <a:t/>
            </a:r>
            <a:br>
              <a:rPr lang="en-GB" dirty="0"/>
            </a:br>
            <a:endParaRPr lang="en-GB" dirty="0"/>
          </a:p>
        </p:txBody>
      </p:sp>
      <p:sp>
        <p:nvSpPr>
          <p:cNvPr id="4" name="Slide Number Placeholder 3"/>
          <p:cNvSpPr>
            <a:spLocks noGrp="1"/>
          </p:cNvSpPr>
          <p:nvPr>
            <p:ph type="sldNum" sz="quarter" idx="10"/>
          </p:nvPr>
        </p:nvSpPr>
        <p:spPr/>
        <p:txBody>
          <a:bodyPr/>
          <a:lstStyle/>
          <a:p>
            <a:fld id="{DD448253-CD1E-4ADC-9448-9D4B9FAB7E8C}" type="slidenum">
              <a:rPr lang="en-GB" smtClean="0"/>
              <a:pPr/>
              <a:t>11</a:t>
            </a:fld>
            <a:endParaRPr lang="en-GB"/>
          </a:p>
        </p:txBody>
      </p:sp>
    </p:spTree>
    <p:extLst>
      <p:ext uri="{BB962C8B-B14F-4D97-AF65-F5344CB8AC3E}">
        <p14:creationId xmlns:p14="http://schemas.microsoft.com/office/powerpoint/2010/main" val="1452416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448253-CD1E-4ADC-9448-9D4B9FAB7E8C}" type="slidenum">
              <a:rPr lang="en-GB" smtClean="0"/>
              <a:pPr/>
              <a:t>12</a:t>
            </a:fld>
            <a:endParaRPr lang="en-GB"/>
          </a:p>
        </p:txBody>
      </p:sp>
    </p:spTree>
    <p:extLst>
      <p:ext uri="{BB962C8B-B14F-4D97-AF65-F5344CB8AC3E}">
        <p14:creationId xmlns:p14="http://schemas.microsoft.com/office/powerpoint/2010/main" val="2976960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GB" sz="1200" dirty="0" smtClean="0"/>
              <a:t>Patient specific topic:</a:t>
            </a:r>
          </a:p>
          <a:p>
            <a:pPr>
              <a:spcBef>
                <a:spcPts val="600"/>
              </a:spcBef>
            </a:pPr>
            <a:r>
              <a:rPr lang="en-GB" sz="1200" dirty="0" smtClean="0"/>
              <a:t>Self-management of health and disease: citizen engagement and </a:t>
            </a:r>
            <a:r>
              <a:rPr lang="en-GB" sz="1200" dirty="0" err="1" smtClean="0"/>
              <a:t>mHealth</a:t>
            </a:r>
            <a:r>
              <a:rPr lang="en-GB" sz="1200" dirty="0" smtClean="0"/>
              <a:t> (2014)</a:t>
            </a:r>
          </a:p>
          <a:p>
            <a:pPr>
              <a:spcBef>
                <a:spcPts val="600"/>
              </a:spcBef>
            </a:pPr>
            <a:r>
              <a:rPr lang="en-GB" sz="1200" dirty="0" smtClean="0"/>
              <a:t>Self-management of health and disease and patient empowerment supported by ICT (2015)</a:t>
            </a:r>
          </a:p>
          <a:p>
            <a:pPr>
              <a:spcBef>
                <a:spcPts val="600"/>
              </a:spcBef>
            </a:pPr>
            <a:r>
              <a:rPr lang="en-GB" sz="1200" dirty="0" smtClean="0"/>
              <a:t>Self-management of health and disease and decision support systems based on predictive computer modelling used by the patient him or herself (2015)</a:t>
            </a:r>
          </a:p>
          <a:p>
            <a:r>
              <a:rPr lang="en-GB" dirty="0" smtClean="0"/>
              <a:t>Patients</a:t>
            </a:r>
            <a:r>
              <a:rPr lang="en-GB" baseline="0" dirty="0" smtClean="0"/>
              <a:t> and EC decision</a:t>
            </a:r>
            <a:endParaRPr lang="en-GB" dirty="0" smtClean="0"/>
          </a:p>
          <a:p>
            <a:pPr marL="171450" indent="-171450">
              <a:buFont typeface="Arial" panose="020B0604020202020204" pitchFamily="34" charset="0"/>
              <a:buChar char="•"/>
            </a:pPr>
            <a:r>
              <a:rPr lang="en-GB" dirty="0" smtClean="0"/>
              <a:t>Wide consultations</a:t>
            </a:r>
          </a:p>
          <a:p>
            <a:pPr marL="171450" indent="-171450">
              <a:buFont typeface="Arial" panose="020B0604020202020204" pitchFamily="34" charset="0"/>
              <a:buChar char="•"/>
            </a:pPr>
            <a:r>
              <a:rPr lang="en-GB" dirty="0" smtClean="0"/>
              <a:t>EP and many events triggered by patient organisations</a:t>
            </a:r>
          </a:p>
          <a:p>
            <a:pPr marL="171450" indent="-171450">
              <a:buFont typeface="Arial" panose="020B0604020202020204" pitchFamily="34" charset="0"/>
              <a:buChar char="•"/>
            </a:pPr>
            <a:r>
              <a:rPr lang="en-GB" dirty="0" smtClean="0"/>
              <a:t>Role of the Programme Committee</a:t>
            </a:r>
          </a:p>
          <a:p>
            <a:pPr marL="171450" indent="-171450">
              <a:buFont typeface="Arial" panose="020B0604020202020204" pitchFamily="34" charset="0"/>
              <a:buChar char="•"/>
            </a:pPr>
            <a:r>
              <a:rPr lang="en-GB" dirty="0" smtClean="0"/>
              <a:t>Advisory group: representative of European Patient Associations</a:t>
            </a:r>
          </a:p>
          <a:p>
            <a:pPr marL="171450" indent="-171450">
              <a:buFont typeface="Arial" panose="020B0604020202020204" pitchFamily="34" charset="0"/>
              <a:buChar char="•"/>
            </a:pPr>
            <a:r>
              <a:rPr lang="en-GB" dirty="0" smtClean="0"/>
              <a:t>Workshops: participation patients</a:t>
            </a:r>
          </a:p>
          <a:p>
            <a:pPr marL="171450" indent="-171450">
              <a:buFont typeface="Arial" panose="020B0604020202020204" pitchFamily="34" charset="0"/>
              <a:buChar char="•"/>
            </a:pPr>
            <a:r>
              <a:rPr lang="en-GB" dirty="0" smtClean="0"/>
              <a:t>Topics: patient centred</a:t>
            </a:r>
          </a:p>
          <a:p>
            <a:endParaRPr lang="en-GB" dirty="0"/>
          </a:p>
        </p:txBody>
      </p:sp>
      <p:sp>
        <p:nvSpPr>
          <p:cNvPr id="4" name="Slide Number Placeholder 3"/>
          <p:cNvSpPr>
            <a:spLocks noGrp="1"/>
          </p:cNvSpPr>
          <p:nvPr>
            <p:ph type="sldNum" sz="quarter" idx="10"/>
          </p:nvPr>
        </p:nvSpPr>
        <p:spPr/>
        <p:txBody>
          <a:bodyPr/>
          <a:lstStyle/>
          <a:p>
            <a:fld id="{DD448253-CD1E-4ADC-9448-9D4B9FAB7E8C}" type="slidenum">
              <a:rPr lang="en-GB" smtClean="0"/>
              <a:pPr/>
              <a:t>13</a:t>
            </a:fld>
            <a:endParaRPr lang="en-GB"/>
          </a:p>
        </p:txBody>
      </p:sp>
    </p:spTree>
    <p:extLst>
      <p:ext uri="{BB962C8B-B14F-4D97-AF65-F5344CB8AC3E}">
        <p14:creationId xmlns:p14="http://schemas.microsoft.com/office/powerpoint/2010/main" val="2925937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000" b="1" dirty="0" smtClean="0"/>
              <a:t>IMI2</a:t>
            </a:r>
          </a:p>
          <a:p>
            <a:pPr>
              <a:spcBef>
                <a:spcPts val="297"/>
              </a:spcBef>
              <a:spcAft>
                <a:spcPts val="1202"/>
              </a:spcAft>
              <a:buClr>
                <a:srgbClr val="00B0F0"/>
              </a:buClr>
              <a:buFontTx/>
              <a:buChar char="•"/>
            </a:pPr>
            <a:r>
              <a:rPr lang="en-GB" sz="1000" b="1" dirty="0">
                <a:solidFill>
                  <a:srgbClr val="0F5494"/>
                </a:solidFill>
              </a:rPr>
              <a:t>3.45 billion EUR, equally shared between public and private partners</a:t>
            </a:r>
          </a:p>
          <a:p>
            <a:pPr marL="256408" lvl="2" indent="-256408">
              <a:spcBef>
                <a:spcPts val="297"/>
              </a:spcBef>
              <a:spcAft>
                <a:spcPts val="1202"/>
              </a:spcAft>
              <a:buClr>
                <a:srgbClr val="00B0F0"/>
              </a:buClr>
              <a:buFontTx/>
              <a:buChar char="•"/>
            </a:pPr>
            <a:r>
              <a:rPr lang="en-GB" sz="1000" b="1" dirty="0">
                <a:solidFill>
                  <a:srgbClr val="0F5494"/>
                </a:solidFill>
              </a:rPr>
              <a:t>For breakthrough vaccines, medicines and treatments</a:t>
            </a:r>
          </a:p>
          <a:p>
            <a:pPr marL="256408" lvl="2" indent="-256408">
              <a:spcBef>
                <a:spcPts val="297"/>
              </a:spcBef>
              <a:spcAft>
                <a:spcPts val="1202"/>
              </a:spcAft>
              <a:buClr>
                <a:srgbClr val="00B0F0"/>
              </a:buClr>
              <a:buFontTx/>
              <a:buChar char="•"/>
            </a:pPr>
            <a:r>
              <a:rPr lang="en-GB" sz="1000" b="1" dirty="0">
                <a:solidFill>
                  <a:srgbClr val="0F5494"/>
                </a:solidFill>
              </a:rPr>
              <a:t>For top quality research and innovation with great public health benefits and commercial possibilities</a:t>
            </a:r>
          </a:p>
          <a:p>
            <a:pPr>
              <a:spcBef>
                <a:spcPts val="297"/>
              </a:spcBef>
              <a:spcAft>
                <a:spcPts val="1202"/>
              </a:spcAft>
              <a:buClr>
                <a:srgbClr val="00B0F0"/>
              </a:buClr>
            </a:pPr>
            <a:r>
              <a:rPr lang="en-GB" sz="1000" b="1" dirty="0">
                <a:solidFill>
                  <a:srgbClr val="0F5494"/>
                </a:solidFill>
              </a:rPr>
              <a:t>EDCTP2</a:t>
            </a:r>
            <a:br>
              <a:rPr lang="en-GB" sz="1000" b="1" dirty="0">
                <a:solidFill>
                  <a:srgbClr val="0F5494"/>
                </a:solidFill>
              </a:rPr>
            </a:br>
            <a:r>
              <a:rPr lang="en-GB" sz="1000" b="1" dirty="0">
                <a:solidFill>
                  <a:srgbClr val="0F5494"/>
                </a:solidFill>
              </a:rPr>
              <a:t>including neglected infectious diseases, all clinical phases, diagnostics and delivery optimisation</a:t>
            </a:r>
          </a:p>
          <a:p>
            <a:pPr>
              <a:spcBef>
                <a:spcPts val="297"/>
              </a:spcBef>
              <a:spcAft>
                <a:spcPts val="1202"/>
              </a:spcAft>
              <a:buClr>
                <a:srgbClr val="00B0F0"/>
              </a:buClr>
              <a:buFontTx/>
              <a:buChar char="•"/>
            </a:pPr>
            <a:r>
              <a:rPr lang="en-GB" sz="1000" b="1" dirty="0">
                <a:solidFill>
                  <a:srgbClr val="0F5494"/>
                </a:solidFill>
              </a:rPr>
              <a:t>More EU co-funding:</a:t>
            </a:r>
            <a:br>
              <a:rPr lang="en-GB" sz="1000" b="1" dirty="0">
                <a:solidFill>
                  <a:srgbClr val="0F5494"/>
                </a:solidFill>
              </a:rPr>
            </a:br>
            <a:r>
              <a:rPr lang="en-GB" sz="1000" b="1" dirty="0">
                <a:solidFill>
                  <a:srgbClr val="0F5494"/>
                </a:solidFill>
              </a:rPr>
              <a:t>almost 700 million EUR</a:t>
            </a:r>
          </a:p>
          <a:p>
            <a:pPr>
              <a:spcBef>
                <a:spcPts val="297"/>
              </a:spcBef>
              <a:spcAft>
                <a:spcPts val="1202"/>
              </a:spcAft>
              <a:buClr>
                <a:srgbClr val="00B0F0"/>
              </a:buClr>
              <a:buFontTx/>
              <a:buChar char="•"/>
            </a:pPr>
            <a:r>
              <a:rPr lang="da-DK" sz="1000" b="1" dirty="0">
                <a:solidFill>
                  <a:srgbClr val="0F5494"/>
                </a:solidFill>
              </a:rPr>
              <a:t>Longer </a:t>
            </a:r>
            <a:r>
              <a:rPr lang="da-DK" sz="1000" b="1" dirty="0" err="1">
                <a:solidFill>
                  <a:srgbClr val="0F5494"/>
                </a:solidFill>
              </a:rPr>
              <a:t>duration</a:t>
            </a:r>
            <a:r>
              <a:rPr lang="da-DK" sz="1000" b="1" dirty="0">
                <a:solidFill>
                  <a:srgbClr val="0F5494"/>
                </a:solidFill>
              </a:rPr>
              <a:t>:</a:t>
            </a:r>
            <a:br>
              <a:rPr lang="da-DK" sz="1000" b="1" dirty="0">
                <a:solidFill>
                  <a:srgbClr val="0F5494"/>
                </a:solidFill>
              </a:rPr>
            </a:br>
            <a:r>
              <a:rPr lang="da-DK" sz="1000" b="1" dirty="0">
                <a:solidFill>
                  <a:srgbClr val="0F5494"/>
                </a:solidFill>
              </a:rPr>
              <a:t>10 </a:t>
            </a:r>
            <a:r>
              <a:rPr lang="da-DK" sz="1000" b="1" dirty="0" err="1">
                <a:solidFill>
                  <a:srgbClr val="0F5494"/>
                </a:solidFill>
              </a:rPr>
              <a:t>years</a:t>
            </a:r>
            <a:r>
              <a:rPr lang="da-DK" sz="1000" b="1" dirty="0">
                <a:solidFill>
                  <a:srgbClr val="0F5494"/>
                </a:solidFill>
              </a:rPr>
              <a:t/>
            </a:r>
            <a:br>
              <a:rPr lang="da-DK" sz="1000" b="1" dirty="0">
                <a:solidFill>
                  <a:srgbClr val="0F5494"/>
                </a:solidFill>
              </a:rPr>
            </a:br>
            <a:endParaRPr lang="fr-FR" sz="1000" b="1" dirty="0">
              <a:solidFill>
                <a:srgbClr val="0F5494"/>
              </a:solidFill>
            </a:endParaRPr>
          </a:p>
          <a:p>
            <a:pPr marL="256408" lvl="2" indent="-256408">
              <a:spcBef>
                <a:spcPts val="297"/>
              </a:spcBef>
              <a:spcAft>
                <a:spcPts val="1202"/>
              </a:spcAft>
              <a:buClr>
                <a:srgbClr val="00B0F0"/>
              </a:buClr>
            </a:pPr>
            <a:r>
              <a:rPr lang="fr-FR" sz="1000" b="1" dirty="0">
                <a:solidFill>
                  <a:srgbClr val="0F5494"/>
                </a:solidFill>
              </a:rPr>
              <a:t>AAL2</a:t>
            </a:r>
          </a:p>
          <a:p>
            <a:pPr>
              <a:spcBef>
                <a:spcPts val="297"/>
              </a:spcBef>
              <a:spcAft>
                <a:spcPts val="1202"/>
              </a:spcAft>
              <a:buClr>
                <a:srgbClr val="00B0F0"/>
              </a:buClr>
              <a:buFontTx/>
              <a:buChar char="•"/>
            </a:pPr>
            <a:r>
              <a:rPr lang="en-GB" sz="1000" b="1" dirty="0">
                <a:solidFill>
                  <a:srgbClr val="0F5494"/>
                </a:solidFill>
              </a:rPr>
              <a:t>Market-oriented ICT research in assisted</a:t>
            </a:r>
            <a:r>
              <a:rPr lang="hu-HU" sz="1000" b="1" dirty="0">
                <a:solidFill>
                  <a:srgbClr val="0F5494"/>
                </a:solidFill>
              </a:rPr>
              <a:t> </a:t>
            </a:r>
            <a:r>
              <a:rPr lang="en-GB" sz="1000" b="1" dirty="0">
                <a:solidFill>
                  <a:srgbClr val="0F5494"/>
                </a:solidFill>
              </a:rPr>
              <a:t>living technologies </a:t>
            </a:r>
            <a:r>
              <a:rPr lang="fr-BE" sz="1000" b="1" dirty="0">
                <a:solidFill>
                  <a:srgbClr val="0F5494"/>
                </a:solidFill>
              </a:rPr>
              <a:t>and</a:t>
            </a:r>
            <a:r>
              <a:rPr lang="en-GB" sz="1000" b="1" dirty="0">
                <a:solidFill>
                  <a:srgbClr val="0F5494"/>
                </a:solidFill>
              </a:rPr>
              <a:t> services</a:t>
            </a:r>
          </a:p>
          <a:p>
            <a:pPr>
              <a:spcBef>
                <a:spcPts val="297"/>
              </a:spcBef>
              <a:spcAft>
                <a:spcPts val="1202"/>
              </a:spcAft>
              <a:buClr>
                <a:srgbClr val="00B0F0"/>
              </a:buClr>
              <a:buFontTx/>
              <a:buChar char="•"/>
            </a:pPr>
            <a:r>
              <a:rPr lang="en-GB" sz="1000" b="1" dirty="0">
                <a:solidFill>
                  <a:srgbClr val="0F5494"/>
                </a:solidFill>
              </a:rPr>
              <a:t>New instruments e.g. prizes and innovation grants</a:t>
            </a:r>
          </a:p>
          <a:p>
            <a:pPr>
              <a:spcBef>
                <a:spcPts val="297"/>
              </a:spcBef>
              <a:spcAft>
                <a:spcPts val="1202"/>
              </a:spcAft>
              <a:buClr>
                <a:srgbClr val="00B0F0"/>
              </a:buClr>
              <a:buFontTx/>
              <a:buChar char="•"/>
            </a:pPr>
            <a:r>
              <a:rPr lang="en-GB" sz="1000" b="1" dirty="0">
                <a:solidFill>
                  <a:srgbClr val="0F5494"/>
                </a:solidFill>
              </a:rPr>
              <a:t>More EU funding of up to €175 million</a:t>
            </a:r>
          </a:p>
          <a:p>
            <a:pPr>
              <a:spcBef>
                <a:spcPts val="297"/>
              </a:spcBef>
              <a:spcAft>
                <a:spcPts val="1202"/>
              </a:spcAft>
              <a:buClr>
                <a:srgbClr val="00B0F0"/>
              </a:buClr>
              <a:buFontTx/>
              <a:buChar char="•"/>
            </a:pPr>
            <a:r>
              <a:rPr lang="en-GB" sz="1000" b="1" dirty="0">
                <a:solidFill>
                  <a:srgbClr val="0F5494"/>
                </a:solidFill>
              </a:rPr>
              <a:t>Participating countries pay ~€225 million</a:t>
            </a:r>
            <a:endParaRPr lang="fr-BE" sz="1000" b="1" dirty="0">
              <a:solidFill>
                <a:srgbClr val="0F5494"/>
              </a:solidFill>
            </a:endParaRPr>
          </a:p>
          <a:p>
            <a:pPr marL="256408" lvl="2" indent="-256408">
              <a:spcBef>
                <a:spcPts val="297"/>
              </a:spcBef>
              <a:spcAft>
                <a:spcPts val="1202"/>
              </a:spcAft>
              <a:buClr>
                <a:srgbClr val="00B0F0"/>
              </a:buClr>
            </a:pPr>
            <a:endParaRPr lang="en-GB" sz="1000" b="1" dirty="0">
              <a:solidFill>
                <a:srgbClr val="0F5494"/>
              </a:solidFill>
            </a:endParaRP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defRPr>
            </a:lvl1pPr>
            <a:lvl2pPr marL="736189" indent="-283150" eaLnBrk="0" hangingPunct="0">
              <a:defRPr sz="7500" b="1">
                <a:solidFill>
                  <a:srgbClr val="FFD624"/>
                </a:solidFill>
                <a:latin typeface="Verdana" pitchFamily="34" charset="0"/>
              </a:defRPr>
            </a:lvl2pPr>
            <a:lvl3pPr marL="1132599" indent="-226520" eaLnBrk="0" hangingPunct="0">
              <a:defRPr sz="7500" b="1">
                <a:solidFill>
                  <a:srgbClr val="FFD624"/>
                </a:solidFill>
                <a:latin typeface="Verdana" pitchFamily="34" charset="0"/>
              </a:defRPr>
            </a:lvl3pPr>
            <a:lvl4pPr marL="1585638" indent="-226520" eaLnBrk="0" hangingPunct="0">
              <a:defRPr sz="7500" b="1">
                <a:solidFill>
                  <a:srgbClr val="FFD624"/>
                </a:solidFill>
                <a:latin typeface="Verdana" pitchFamily="34" charset="0"/>
              </a:defRPr>
            </a:lvl4pPr>
            <a:lvl5pPr marL="2038678" indent="-226520" eaLnBrk="0" hangingPunct="0">
              <a:defRPr sz="7500" b="1">
                <a:solidFill>
                  <a:srgbClr val="FFD624"/>
                </a:solidFill>
                <a:latin typeface="Verdana" pitchFamily="34" charset="0"/>
              </a:defRPr>
            </a:lvl5pPr>
            <a:lvl6pPr marL="2491717" indent="-226520" eaLnBrk="0" fontAlgn="base" hangingPunct="0">
              <a:spcBef>
                <a:spcPct val="0"/>
              </a:spcBef>
              <a:spcAft>
                <a:spcPct val="0"/>
              </a:spcAft>
              <a:defRPr sz="7500" b="1">
                <a:solidFill>
                  <a:srgbClr val="FFD624"/>
                </a:solidFill>
                <a:latin typeface="Verdana" pitchFamily="34" charset="0"/>
              </a:defRPr>
            </a:lvl6pPr>
            <a:lvl7pPr marL="2944757" indent="-226520" eaLnBrk="0" fontAlgn="base" hangingPunct="0">
              <a:spcBef>
                <a:spcPct val="0"/>
              </a:spcBef>
              <a:spcAft>
                <a:spcPct val="0"/>
              </a:spcAft>
              <a:defRPr sz="7500" b="1">
                <a:solidFill>
                  <a:srgbClr val="FFD624"/>
                </a:solidFill>
                <a:latin typeface="Verdana" pitchFamily="34" charset="0"/>
              </a:defRPr>
            </a:lvl7pPr>
            <a:lvl8pPr marL="3397796" indent="-226520" eaLnBrk="0" fontAlgn="base" hangingPunct="0">
              <a:spcBef>
                <a:spcPct val="0"/>
              </a:spcBef>
              <a:spcAft>
                <a:spcPct val="0"/>
              </a:spcAft>
              <a:defRPr sz="7500" b="1">
                <a:solidFill>
                  <a:srgbClr val="FFD624"/>
                </a:solidFill>
                <a:latin typeface="Verdana" pitchFamily="34" charset="0"/>
              </a:defRPr>
            </a:lvl8pPr>
            <a:lvl9pPr marL="3850836" indent="-226520" eaLnBrk="0" fontAlgn="base" hangingPunct="0">
              <a:spcBef>
                <a:spcPct val="0"/>
              </a:spcBef>
              <a:spcAft>
                <a:spcPct val="0"/>
              </a:spcAft>
              <a:defRPr sz="7500" b="1">
                <a:solidFill>
                  <a:srgbClr val="FFD624"/>
                </a:solidFill>
                <a:latin typeface="Verdana" pitchFamily="34" charset="0"/>
              </a:defRPr>
            </a:lvl9pPr>
          </a:lstStyle>
          <a:p>
            <a:pPr eaLnBrk="1" hangingPunct="1"/>
            <a:fld id="{706EF66B-445D-4C0D-BFBA-84BD81A57B2B}" type="slidenum">
              <a:rPr lang="en-GB" sz="1200" b="0">
                <a:solidFill>
                  <a:schemeClr val="tx1"/>
                </a:solidFill>
                <a:latin typeface="Arial" charset="0"/>
              </a:rPr>
              <a:pPr eaLnBrk="1" hangingPunct="1"/>
              <a:t>14</a:t>
            </a:fld>
            <a:endParaRPr lang="en-GB" sz="1200" b="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9652E-3C57-4D1F-B5EB-87564281160B}" type="slidenum">
              <a:rPr lang="en-GB"/>
              <a:pPr/>
              <a:t>15</a:t>
            </a:fld>
            <a:endParaRPr lang="en-GB"/>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defTabSz="449437" eaLnBrk="1" hangingPunct="1">
              <a:lnSpc>
                <a:spcPct val="90000"/>
              </a:lnSpc>
              <a:spcBef>
                <a:spcPts val="600"/>
              </a:spcBef>
              <a:spcAft>
                <a:spcPts val="600"/>
              </a:spcAft>
              <a:buClr>
                <a:srgbClr val="C00000"/>
              </a:buClr>
              <a:buSzPct val="95000"/>
              <a:buFont typeface="Arial" pitchFamily="34" charset="0"/>
              <a:buChar char="•"/>
              <a:defRPr/>
            </a:pPr>
            <a:r>
              <a:rPr lang="en-US" sz="1600" dirty="0" smtClean="0"/>
              <a:t>Horizon 2020 is open to participation from across the world</a:t>
            </a:r>
          </a:p>
          <a:p>
            <a:pPr defTabSz="449437" eaLnBrk="1" hangingPunct="1">
              <a:lnSpc>
                <a:spcPct val="90000"/>
              </a:lnSpc>
              <a:spcBef>
                <a:spcPts val="600"/>
              </a:spcBef>
              <a:spcAft>
                <a:spcPts val="600"/>
              </a:spcAft>
              <a:buClr>
                <a:srgbClr val="C00000"/>
              </a:buClr>
              <a:buSzPct val="95000"/>
              <a:buFont typeface="Arial" pitchFamily="34" charset="0"/>
              <a:buChar char="•"/>
              <a:defRPr/>
            </a:pPr>
            <a:r>
              <a:rPr lang="en-US" sz="1600" dirty="0" smtClean="0"/>
              <a:t>Automatic funding: </a:t>
            </a:r>
          </a:p>
          <a:p>
            <a:pPr marL="741363" lvl="2" indent="-342900" defTabSz="449437" eaLnBrk="1" hangingPunct="1">
              <a:lnSpc>
                <a:spcPct val="90000"/>
              </a:lnSpc>
              <a:spcAft>
                <a:spcPts val="600"/>
              </a:spcAft>
              <a:buClr>
                <a:srgbClr val="C00000"/>
              </a:buClr>
              <a:buSzPct val="95000"/>
              <a:buFont typeface="Arial" pitchFamily="34" charset="0"/>
              <a:buChar char="•"/>
              <a:defRPr/>
            </a:pPr>
            <a:r>
              <a:rPr lang="en-US" sz="1600" kern="1200" dirty="0" smtClean="0">
                <a:solidFill>
                  <a:srgbClr val="0070C0"/>
                </a:solidFill>
              </a:rPr>
              <a:t>Member States (including overseas departments and overseas territories)</a:t>
            </a:r>
          </a:p>
          <a:p>
            <a:pPr marL="741363" lvl="2" indent="-342900" defTabSz="449437" eaLnBrk="1" hangingPunct="1">
              <a:lnSpc>
                <a:spcPct val="90000"/>
              </a:lnSpc>
              <a:spcAft>
                <a:spcPts val="600"/>
              </a:spcAft>
              <a:buClr>
                <a:srgbClr val="C00000"/>
              </a:buClr>
              <a:buSzPct val="95000"/>
              <a:buFont typeface="Arial" pitchFamily="34" charset="0"/>
              <a:buChar char="•"/>
              <a:defRPr/>
            </a:pPr>
            <a:r>
              <a:rPr lang="en-US" sz="1600" kern="1200" dirty="0" smtClean="0">
                <a:solidFill>
                  <a:srgbClr val="0070C0"/>
                </a:solidFill>
              </a:rPr>
              <a:t>Associated Countries</a:t>
            </a:r>
          </a:p>
          <a:p>
            <a:pPr marL="741363" lvl="2" indent="-342900" defTabSz="449437" eaLnBrk="1" hangingPunct="1">
              <a:lnSpc>
                <a:spcPct val="90000"/>
              </a:lnSpc>
              <a:spcAft>
                <a:spcPts val="600"/>
              </a:spcAft>
              <a:buClr>
                <a:srgbClr val="C00000"/>
              </a:buClr>
              <a:buSzPct val="95000"/>
              <a:buFont typeface="Arial" pitchFamily="34" charset="0"/>
              <a:buChar char="•"/>
              <a:defRPr/>
            </a:pPr>
            <a:r>
              <a:rPr lang="en-US" sz="1600" kern="1200" dirty="0" smtClean="0">
                <a:solidFill>
                  <a:srgbClr val="0070C0"/>
                </a:solidFill>
              </a:rPr>
              <a:t>exhaustive list of countries in annex to </a:t>
            </a:r>
            <a:r>
              <a:rPr lang="en-US" sz="1600" kern="1200" smtClean="0">
                <a:solidFill>
                  <a:srgbClr val="0070C0"/>
                </a:solidFill>
              </a:rPr>
              <a:t>workprogramme</a:t>
            </a:r>
            <a:r>
              <a:rPr lang="en-US" sz="1600" kern="1200" dirty="0" smtClean="0">
                <a:solidFill>
                  <a:srgbClr val="0070C0"/>
                </a:solidFill>
              </a:rPr>
              <a:t> </a:t>
            </a:r>
            <a:r>
              <a:rPr lang="en-US" sz="1600" kern="1200" dirty="0" smtClean="0">
                <a:solidFill>
                  <a:srgbClr val="0070C0"/>
                </a:solidFill>
              </a:rPr>
              <a:t>(but: no longer BRIC + Mexico in this list!)</a:t>
            </a:r>
          </a:p>
          <a:p>
            <a:pPr defTabSz="449437" eaLnBrk="1" hangingPunct="1">
              <a:lnSpc>
                <a:spcPct val="90000"/>
              </a:lnSpc>
              <a:spcBef>
                <a:spcPts val="600"/>
              </a:spcBef>
              <a:spcAft>
                <a:spcPts val="600"/>
              </a:spcAft>
              <a:buClr>
                <a:srgbClr val="C00000"/>
              </a:buClr>
              <a:buSzPct val="95000"/>
              <a:buFont typeface="Arial" pitchFamily="34" charset="0"/>
              <a:buChar char="•"/>
              <a:defRPr/>
            </a:pPr>
            <a:r>
              <a:rPr lang="en-US" sz="1600" dirty="0" smtClean="0"/>
              <a:t>Participants from other countries only funded in</a:t>
            </a:r>
            <a:br>
              <a:rPr lang="en-US" sz="1600" dirty="0" smtClean="0"/>
            </a:br>
            <a:r>
              <a:rPr lang="en-US" sz="1600" dirty="0" smtClean="0"/>
              <a:t>exceptional cases:</a:t>
            </a:r>
          </a:p>
          <a:p>
            <a:pPr marL="741363" lvl="2" indent="-342900" defTabSz="449437" eaLnBrk="1" hangingPunct="1">
              <a:lnSpc>
                <a:spcPct val="90000"/>
              </a:lnSpc>
              <a:spcAft>
                <a:spcPts val="600"/>
              </a:spcAft>
              <a:buClr>
                <a:srgbClr val="C00000"/>
              </a:buClr>
              <a:buSzPct val="95000"/>
              <a:buFont typeface="Arial" pitchFamily="34" charset="0"/>
              <a:buChar char="•"/>
              <a:defRPr/>
            </a:pPr>
            <a:r>
              <a:rPr lang="en-US" sz="1600" kern="1200" dirty="0" smtClean="0">
                <a:solidFill>
                  <a:srgbClr val="0070C0"/>
                </a:solidFill>
              </a:rPr>
              <a:t>when provision is made in the call text</a:t>
            </a:r>
          </a:p>
          <a:p>
            <a:pPr marL="741363" lvl="2" indent="-342900" defTabSz="449437" eaLnBrk="1" hangingPunct="1">
              <a:lnSpc>
                <a:spcPct val="90000"/>
              </a:lnSpc>
              <a:spcAft>
                <a:spcPts val="600"/>
              </a:spcAft>
              <a:buClr>
                <a:srgbClr val="C00000"/>
              </a:buClr>
              <a:buSzPct val="95000"/>
              <a:buFont typeface="Arial" pitchFamily="34" charset="0"/>
              <a:buChar char="•"/>
              <a:defRPr/>
            </a:pPr>
            <a:r>
              <a:rPr lang="en-US" sz="1600" kern="1200" dirty="0" smtClean="0">
                <a:solidFill>
                  <a:srgbClr val="0070C0"/>
                </a:solidFill>
              </a:rPr>
              <a:t>bilateral agreement (e.g. Health challenge – NIH)</a:t>
            </a:r>
          </a:p>
          <a:p>
            <a:pPr marL="741363" lvl="2" indent="-342900" defTabSz="449437" eaLnBrk="1" hangingPunct="1">
              <a:lnSpc>
                <a:spcPct val="90000"/>
              </a:lnSpc>
              <a:spcAft>
                <a:spcPts val="600"/>
              </a:spcAft>
              <a:buClr>
                <a:srgbClr val="C00000"/>
              </a:buClr>
              <a:buSzPct val="95000"/>
              <a:buFont typeface="Arial" pitchFamily="34" charset="0"/>
              <a:buChar char="•"/>
              <a:defRPr/>
            </a:pPr>
            <a:r>
              <a:rPr lang="en-US" sz="1600" kern="1200" dirty="0" smtClean="0">
                <a:solidFill>
                  <a:srgbClr val="0070C0"/>
                </a:solidFill>
              </a:rPr>
              <a:t>when the Commission deems it essential (case by case assessment)</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Aft>
                <a:spcPct val="55000"/>
              </a:spcAft>
              <a:defRPr/>
            </a:pPr>
            <a:r>
              <a:rPr lang="en-GB" dirty="0">
                <a:solidFill>
                  <a:srgbClr val="E5232D"/>
                </a:solidFill>
                <a:ea typeface="MS PGothic" pitchFamily="34" charset="-128"/>
                <a:cs typeface="Arial" pitchFamily="34" charset="0"/>
                <a:sym typeface="Wingdings" pitchFamily="2" charset="2"/>
              </a:rPr>
              <a:t>1. </a:t>
            </a:r>
            <a:r>
              <a:rPr lang="en-GB" dirty="0">
                <a:solidFill>
                  <a:srgbClr val="0F5494"/>
                </a:solidFill>
                <a:ea typeface="MS PGothic" pitchFamily="34" charset="-128"/>
                <a:cs typeface="Arial" pitchFamily="34" charset="0"/>
                <a:sym typeface="Wingdings" pitchFamily="2" charset="2"/>
              </a:rPr>
              <a:t>More than 1/5 of the population of Europe, over 100 million citizens, suffer from chronic diseases (e.g. diabetes 8 to 10%, 15.5% obesity)</a:t>
            </a:r>
          </a:p>
          <a:p>
            <a:pPr>
              <a:lnSpc>
                <a:spcPct val="80000"/>
              </a:lnSpc>
              <a:spcAft>
                <a:spcPct val="55000"/>
              </a:spcAft>
              <a:defRPr/>
            </a:pPr>
            <a:r>
              <a:rPr lang="en-GB" dirty="0">
                <a:solidFill>
                  <a:srgbClr val="E5232D"/>
                </a:solidFill>
                <a:ea typeface="MS PGothic" pitchFamily="34" charset="-128"/>
                <a:cs typeface="Arial" pitchFamily="34" charset="0"/>
              </a:rPr>
              <a:t>2. </a:t>
            </a:r>
            <a:r>
              <a:rPr lang="en-GB" dirty="0">
                <a:solidFill>
                  <a:srgbClr val="0F5494"/>
                </a:solidFill>
                <a:ea typeface="MS PGothic" pitchFamily="34" charset="-128"/>
                <a:cs typeface="Arial" pitchFamily="34" charset="0"/>
              </a:rPr>
              <a:t>135 million will be over 65 years in 2050: the average 75-year old citizen has at least 3 chronic conditions and takes 5 medications every day</a:t>
            </a:r>
          </a:p>
          <a:p>
            <a:pPr>
              <a:lnSpc>
                <a:spcPct val="80000"/>
              </a:lnSpc>
              <a:spcAft>
                <a:spcPct val="55000"/>
              </a:spcAft>
              <a:defRPr/>
            </a:pPr>
            <a:r>
              <a:rPr lang="en-GB" dirty="0">
                <a:solidFill>
                  <a:srgbClr val="E5232D"/>
                </a:solidFill>
                <a:ea typeface="MS PGothic" pitchFamily="34" charset="-128"/>
                <a:cs typeface="Arial" pitchFamily="34" charset="0"/>
              </a:rPr>
              <a:t>3</a:t>
            </a:r>
            <a:r>
              <a:rPr lang="en-GB" dirty="0">
                <a:solidFill>
                  <a:srgbClr val="0F5494"/>
                </a:solidFill>
                <a:ea typeface="MS PGothic" pitchFamily="34" charset="-128"/>
                <a:cs typeface="Arial" pitchFamily="34" charset="0"/>
              </a:rPr>
              <a:t>. Healthcare costs are raising at an alarming rate (e.g. </a:t>
            </a:r>
            <a:r>
              <a:rPr lang="en-GB" dirty="0">
                <a:solidFill>
                  <a:srgbClr val="0F5494"/>
                </a:solidFill>
                <a:ea typeface="MS PGothic" pitchFamily="34" charset="-128"/>
                <a:cs typeface="Arial" pitchFamily="34" charset="0"/>
                <a:sym typeface="Wingdings" pitchFamily="2" charset="2"/>
              </a:rPr>
              <a:t>neurological disorders</a:t>
            </a:r>
            <a:r>
              <a:rPr lang="en-GB" dirty="0">
                <a:solidFill>
                  <a:srgbClr val="0F5494"/>
                </a:solidFill>
                <a:ea typeface="MS PGothic" pitchFamily="34" charset="-128"/>
                <a:cs typeface="Arial" pitchFamily="34" charset="0"/>
              </a:rPr>
              <a:t> </a:t>
            </a:r>
            <a:r>
              <a:rPr lang="en-GB" dirty="0">
                <a:solidFill>
                  <a:srgbClr val="0F5494"/>
                </a:solidFill>
                <a:ea typeface="MS PGothic" pitchFamily="34" charset="-128"/>
                <a:cs typeface="Arial" pitchFamily="34" charset="0"/>
                <a:sym typeface="Wingdings" pitchFamily="2" charset="2"/>
              </a:rPr>
              <a:t>€800 billion, cardiovascular diseases €192 billion each year)</a:t>
            </a:r>
          </a:p>
          <a:p>
            <a:pPr marL="887202" indent="-528546">
              <a:lnSpc>
                <a:spcPct val="90000"/>
              </a:lnSpc>
              <a:buClr>
                <a:srgbClr val="FF0000"/>
              </a:buClr>
              <a:defRPr/>
            </a:pPr>
            <a:r>
              <a:rPr lang="en-GB" i="0" dirty="0" smtClean="0">
                <a:solidFill>
                  <a:srgbClr val="0350A5"/>
                </a:solidFill>
              </a:rPr>
              <a:t>90</a:t>
            </a:r>
            <a:r>
              <a:rPr lang="en-GB" i="0" dirty="0" smtClean="0">
                <a:solidFill>
                  <a:srgbClr val="0350A5"/>
                </a:solidFill>
              </a:rPr>
              <a:t>% of common drugs work in only 40% of the patients</a:t>
            </a:r>
          </a:p>
          <a:p>
            <a:pPr marL="887202" indent="-528546">
              <a:lnSpc>
                <a:spcPct val="90000"/>
              </a:lnSpc>
              <a:buClr>
                <a:srgbClr val="FF0000"/>
              </a:buClr>
              <a:defRPr/>
            </a:pPr>
            <a:r>
              <a:rPr lang="de-DE" i="0" dirty="0" smtClean="0">
                <a:solidFill>
                  <a:srgbClr val="0350A5"/>
                </a:solidFill>
              </a:rPr>
              <a:t>5-7% </a:t>
            </a:r>
            <a:r>
              <a:rPr lang="de-DE" i="0" dirty="0" err="1" smtClean="0">
                <a:solidFill>
                  <a:srgbClr val="0350A5"/>
                </a:solidFill>
              </a:rPr>
              <a:t>of</a:t>
            </a:r>
            <a:r>
              <a:rPr lang="de-DE" i="0" dirty="0" smtClean="0">
                <a:solidFill>
                  <a:srgbClr val="0350A5"/>
                </a:solidFill>
              </a:rPr>
              <a:t> </a:t>
            </a:r>
            <a:r>
              <a:rPr lang="de-DE" i="0" dirty="0" err="1" smtClean="0">
                <a:solidFill>
                  <a:srgbClr val="0350A5"/>
                </a:solidFill>
              </a:rPr>
              <a:t>adverse</a:t>
            </a:r>
            <a:r>
              <a:rPr lang="de-DE" i="0" dirty="0" smtClean="0">
                <a:solidFill>
                  <a:srgbClr val="0350A5"/>
                </a:solidFill>
              </a:rPr>
              <a:t> </a:t>
            </a:r>
            <a:r>
              <a:rPr lang="de-DE" i="0" dirty="0" err="1" smtClean="0">
                <a:solidFill>
                  <a:srgbClr val="0350A5"/>
                </a:solidFill>
              </a:rPr>
              <a:t>drug</a:t>
            </a:r>
            <a:r>
              <a:rPr lang="de-DE" i="0" dirty="0" smtClean="0">
                <a:solidFill>
                  <a:srgbClr val="0350A5"/>
                </a:solidFill>
              </a:rPr>
              <a:t> </a:t>
            </a:r>
            <a:r>
              <a:rPr lang="de-DE" i="0" dirty="0" err="1" smtClean="0">
                <a:solidFill>
                  <a:srgbClr val="0350A5"/>
                </a:solidFill>
              </a:rPr>
              <a:t>reactions</a:t>
            </a:r>
            <a:r>
              <a:rPr lang="de-DE" i="0" dirty="0" smtClean="0">
                <a:solidFill>
                  <a:srgbClr val="0350A5"/>
                </a:solidFill>
              </a:rPr>
              <a:t> </a:t>
            </a:r>
            <a:r>
              <a:rPr lang="de-DE" i="0" dirty="0" err="1" smtClean="0">
                <a:solidFill>
                  <a:srgbClr val="0350A5"/>
                </a:solidFill>
              </a:rPr>
              <a:t>lead</a:t>
            </a:r>
            <a:r>
              <a:rPr lang="de-DE" i="0" dirty="0" smtClean="0">
                <a:solidFill>
                  <a:srgbClr val="0350A5"/>
                </a:solidFill>
              </a:rPr>
              <a:t> </a:t>
            </a:r>
            <a:r>
              <a:rPr lang="de-DE" i="0" dirty="0" err="1" smtClean="0">
                <a:solidFill>
                  <a:srgbClr val="0350A5"/>
                </a:solidFill>
              </a:rPr>
              <a:t>to</a:t>
            </a:r>
            <a:r>
              <a:rPr lang="de-DE" i="0" dirty="0" smtClean="0">
                <a:solidFill>
                  <a:srgbClr val="0350A5"/>
                </a:solidFill>
              </a:rPr>
              <a:t> </a:t>
            </a:r>
            <a:r>
              <a:rPr lang="de-DE" i="0" dirty="0" err="1" smtClean="0">
                <a:solidFill>
                  <a:srgbClr val="0350A5"/>
                </a:solidFill>
              </a:rPr>
              <a:t>hopital</a:t>
            </a:r>
            <a:r>
              <a:rPr lang="de-DE" i="0" dirty="0" smtClean="0">
                <a:solidFill>
                  <a:srgbClr val="0350A5"/>
                </a:solidFill>
              </a:rPr>
              <a:t> </a:t>
            </a:r>
            <a:r>
              <a:rPr lang="de-DE" i="0" dirty="0" err="1" smtClean="0">
                <a:solidFill>
                  <a:srgbClr val="0350A5"/>
                </a:solidFill>
              </a:rPr>
              <a:t>admissions</a:t>
            </a:r>
            <a:endParaRPr lang="en-GB" i="0" dirty="0" smtClean="0">
              <a:solidFill>
                <a:srgbClr val="0350A5"/>
              </a:solidFill>
            </a:endParaRPr>
          </a:p>
          <a:p>
            <a:pPr marL="887202" indent="-528546">
              <a:lnSpc>
                <a:spcPct val="90000"/>
              </a:lnSpc>
              <a:buClr>
                <a:srgbClr val="FF0000"/>
              </a:buClr>
              <a:defRPr/>
            </a:pPr>
            <a:r>
              <a:rPr lang="de-DE" i="0" dirty="0" err="1" smtClean="0">
                <a:solidFill>
                  <a:srgbClr val="0350A5"/>
                </a:solidFill>
              </a:rPr>
              <a:t>Ageing</a:t>
            </a:r>
            <a:r>
              <a:rPr lang="de-DE" i="0" dirty="0" smtClean="0">
                <a:solidFill>
                  <a:srgbClr val="0350A5"/>
                </a:solidFill>
              </a:rPr>
              <a:t> </a:t>
            </a:r>
            <a:r>
              <a:rPr lang="de-DE" i="0" dirty="0" err="1" smtClean="0">
                <a:solidFill>
                  <a:srgbClr val="0350A5"/>
                </a:solidFill>
              </a:rPr>
              <a:t>population</a:t>
            </a:r>
            <a:r>
              <a:rPr lang="de-DE" i="0" dirty="0" smtClean="0">
                <a:solidFill>
                  <a:srgbClr val="0350A5"/>
                </a:solidFill>
              </a:rPr>
              <a:t> </a:t>
            </a:r>
            <a:r>
              <a:rPr lang="de-DE" i="0" dirty="0" err="1" smtClean="0">
                <a:solidFill>
                  <a:srgbClr val="0350A5"/>
                </a:solidFill>
              </a:rPr>
              <a:t>and</a:t>
            </a:r>
            <a:r>
              <a:rPr lang="de-DE" i="0" dirty="0" smtClean="0">
                <a:solidFill>
                  <a:srgbClr val="0350A5"/>
                </a:solidFill>
              </a:rPr>
              <a:t> </a:t>
            </a:r>
            <a:r>
              <a:rPr lang="de-DE" i="0" dirty="0" err="1" smtClean="0">
                <a:solidFill>
                  <a:srgbClr val="0350A5"/>
                </a:solidFill>
              </a:rPr>
              <a:t>increased</a:t>
            </a:r>
            <a:r>
              <a:rPr lang="de-DE" i="0" dirty="0" smtClean="0">
                <a:solidFill>
                  <a:srgbClr val="0350A5"/>
                </a:solidFill>
              </a:rPr>
              <a:t> </a:t>
            </a:r>
            <a:r>
              <a:rPr lang="de-DE" i="0" dirty="0" err="1" smtClean="0">
                <a:solidFill>
                  <a:srgbClr val="0350A5"/>
                </a:solidFill>
              </a:rPr>
              <a:t>health</a:t>
            </a:r>
            <a:r>
              <a:rPr lang="de-DE" i="0" dirty="0" smtClean="0">
                <a:solidFill>
                  <a:srgbClr val="0350A5"/>
                </a:solidFill>
              </a:rPr>
              <a:t> </a:t>
            </a:r>
            <a:r>
              <a:rPr lang="de-DE" i="0" dirty="0" err="1" smtClean="0">
                <a:solidFill>
                  <a:srgbClr val="0350A5"/>
                </a:solidFill>
              </a:rPr>
              <a:t>care</a:t>
            </a:r>
            <a:r>
              <a:rPr lang="de-DE" i="0" dirty="0" smtClean="0">
                <a:solidFill>
                  <a:srgbClr val="0350A5"/>
                </a:solidFill>
              </a:rPr>
              <a:t> </a:t>
            </a:r>
            <a:r>
              <a:rPr lang="de-DE" i="0" dirty="0" err="1" smtClean="0">
                <a:solidFill>
                  <a:srgbClr val="0350A5"/>
                </a:solidFill>
              </a:rPr>
              <a:t>costs</a:t>
            </a:r>
            <a:endParaRPr lang="de-DE" i="0" dirty="0" smtClean="0">
              <a:solidFill>
                <a:srgbClr val="0350A5"/>
              </a:solidFill>
            </a:endParaRPr>
          </a:p>
          <a:p>
            <a:pPr marL="887202" indent="-528546">
              <a:lnSpc>
                <a:spcPct val="90000"/>
              </a:lnSpc>
              <a:buClr>
                <a:srgbClr val="FF0000"/>
              </a:buClr>
              <a:defRPr/>
            </a:pPr>
            <a:r>
              <a:rPr lang="de-DE" i="0" dirty="0" err="1" smtClean="0">
                <a:solidFill>
                  <a:srgbClr val="0350A5"/>
                </a:solidFill>
              </a:rPr>
              <a:t>Costly</a:t>
            </a:r>
            <a:r>
              <a:rPr lang="de-DE" i="0" dirty="0" smtClean="0">
                <a:solidFill>
                  <a:srgbClr val="0350A5"/>
                </a:solidFill>
              </a:rPr>
              <a:t> </a:t>
            </a:r>
            <a:r>
              <a:rPr lang="de-DE" i="0" dirty="0" err="1" smtClean="0">
                <a:solidFill>
                  <a:srgbClr val="0350A5"/>
                </a:solidFill>
              </a:rPr>
              <a:t>and</a:t>
            </a:r>
            <a:r>
              <a:rPr lang="de-DE" i="0" dirty="0" smtClean="0">
                <a:solidFill>
                  <a:srgbClr val="0350A5"/>
                </a:solidFill>
              </a:rPr>
              <a:t> time </a:t>
            </a:r>
            <a:r>
              <a:rPr lang="de-DE" i="0" dirty="0" err="1" smtClean="0">
                <a:solidFill>
                  <a:srgbClr val="0350A5"/>
                </a:solidFill>
              </a:rPr>
              <a:t>consuming</a:t>
            </a:r>
            <a:r>
              <a:rPr lang="de-DE" i="0" dirty="0" smtClean="0">
                <a:solidFill>
                  <a:srgbClr val="0350A5"/>
                </a:solidFill>
              </a:rPr>
              <a:t> </a:t>
            </a:r>
            <a:r>
              <a:rPr lang="de-DE" i="0" dirty="0" err="1" smtClean="0">
                <a:solidFill>
                  <a:srgbClr val="0350A5"/>
                </a:solidFill>
              </a:rPr>
              <a:t>development</a:t>
            </a:r>
            <a:r>
              <a:rPr lang="de-DE" i="0" dirty="0" smtClean="0">
                <a:solidFill>
                  <a:srgbClr val="0350A5"/>
                </a:solidFill>
              </a:rPr>
              <a:t> </a:t>
            </a:r>
            <a:r>
              <a:rPr lang="de-DE" i="0" dirty="0" err="1" smtClean="0">
                <a:solidFill>
                  <a:srgbClr val="0350A5"/>
                </a:solidFill>
              </a:rPr>
              <a:t>of</a:t>
            </a:r>
            <a:r>
              <a:rPr lang="de-DE" i="0" dirty="0" smtClean="0">
                <a:solidFill>
                  <a:srgbClr val="0350A5"/>
                </a:solidFill>
              </a:rPr>
              <a:t> </a:t>
            </a:r>
            <a:r>
              <a:rPr lang="de-DE" i="0" dirty="0" err="1" smtClean="0">
                <a:solidFill>
                  <a:srgbClr val="0350A5"/>
                </a:solidFill>
              </a:rPr>
              <a:t>new</a:t>
            </a:r>
            <a:r>
              <a:rPr lang="de-DE" i="0" dirty="0" smtClean="0">
                <a:solidFill>
                  <a:srgbClr val="0350A5"/>
                </a:solidFill>
              </a:rPr>
              <a:t> </a:t>
            </a:r>
            <a:r>
              <a:rPr lang="de-DE" i="0" dirty="0" err="1" smtClean="0">
                <a:solidFill>
                  <a:srgbClr val="0350A5"/>
                </a:solidFill>
              </a:rPr>
              <a:t>treatments</a:t>
            </a:r>
            <a:endParaRPr lang="en-GB" i="0" dirty="0" smtClean="0">
              <a:solidFill>
                <a:srgbClr val="0350A5"/>
              </a:solidFill>
            </a:endParaRPr>
          </a:p>
          <a:p>
            <a:pPr marL="226520" indent="-226520">
              <a:buAutoNum type="arabicPeriod"/>
            </a:pPr>
            <a:r>
              <a:rPr lang="en-GB" baseline="0" dirty="0" smtClean="0"/>
              <a:t>Probably due to the very way in which drugs are validated, as they are not tested in the elderly and the comorbid patients, most drugs work on less than half the population.</a:t>
            </a:r>
          </a:p>
          <a:p>
            <a:pPr marL="226520" indent="-226520">
              <a:buAutoNum type="arabicPeriod"/>
            </a:pPr>
            <a:r>
              <a:rPr lang="en-GB" baseline="0" dirty="0" smtClean="0"/>
              <a:t>Not only they don't work but they also lead to adverse drug reaction in 5 to 7 percent of the patients</a:t>
            </a:r>
          </a:p>
          <a:p>
            <a:pPr marL="226520" indent="-226520">
              <a:buAutoNum type="arabicPeriod"/>
            </a:pPr>
            <a:r>
              <a:rPr lang="en-GB" dirty="0" smtClean="0"/>
              <a:t>The very type of diseases</a:t>
            </a:r>
            <a:r>
              <a:rPr lang="en-GB" baseline="0" dirty="0" smtClean="0"/>
              <a:t> has dramatically changed in the last 50 </a:t>
            </a:r>
            <a:r>
              <a:rPr lang="en-GB" baseline="0" dirty="0" err="1" smtClean="0"/>
              <a:t>rears</a:t>
            </a:r>
            <a:r>
              <a:rPr lang="en-GB" baseline="0" dirty="0" smtClean="0"/>
              <a:t>: they are now chronic and lifelong lasting. Coupling it with the ageing population which are the most concerned with CD and the cost of technology  and all the ingredients are present to get a huge health cost burden. </a:t>
            </a:r>
            <a:endParaRPr lang="en-GB" dirty="0" smtClean="0"/>
          </a:p>
          <a:p>
            <a:endParaRPr lang="en-GB" dirty="0"/>
          </a:p>
        </p:txBody>
      </p:sp>
      <p:sp>
        <p:nvSpPr>
          <p:cNvPr id="4" name="Slide Number Placeholder 3"/>
          <p:cNvSpPr>
            <a:spLocks noGrp="1"/>
          </p:cNvSpPr>
          <p:nvPr>
            <p:ph type="sldNum" sz="quarter" idx="10"/>
          </p:nvPr>
        </p:nvSpPr>
        <p:spPr/>
        <p:txBody>
          <a:bodyPr/>
          <a:lstStyle/>
          <a:p>
            <a:fld id="{DD448253-CD1E-4ADC-9448-9D4B9FAB7E8C}" type="slidenum">
              <a:rPr lang="en-GB" smtClean="0"/>
              <a:pPr/>
              <a:t>2</a:t>
            </a:fld>
            <a:endParaRPr lang="en-GB"/>
          </a:p>
        </p:txBody>
      </p:sp>
    </p:spTree>
    <p:extLst>
      <p:ext uri="{BB962C8B-B14F-4D97-AF65-F5344CB8AC3E}">
        <p14:creationId xmlns:p14="http://schemas.microsoft.com/office/powerpoint/2010/main" val="55627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mn-ea"/>
                <a:cs typeface="+mn-cs"/>
              </a:rPr>
              <a:t>In Europe, 3.1 and 3.8 % of the population aged 15 years and over respectively self-reported COPD or asthma (data from 16 EU countries, 2008)(16). Figures ranged from 1.6% in Romania to 7.0% in France for asthma and from 1.2% in Malta to 4.7% in Hungary for COPD (16). In the EU, 17.6 per 100.000 population died of chronic respiratory diseases (J40-J47 of the International Statistical Classification of Diseases) in 2010 (17). Approximately 200.000–300.000 people die each year in Europe because of COPD (18).</a:t>
            </a:r>
          </a:p>
          <a:p>
            <a:pPr lvl="0"/>
            <a:r>
              <a:rPr lang="en-GB" sz="1200" kern="1200" dirty="0" smtClean="0">
                <a:solidFill>
                  <a:schemeClr val="tx1"/>
                </a:solidFill>
                <a:effectLst/>
                <a:latin typeface="Arial" charset="0"/>
                <a:ea typeface="+mn-ea"/>
                <a:cs typeface="+mn-cs"/>
              </a:rPr>
              <a:t>COPD prevalence increases with age.</a:t>
            </a:r>
          </a:p>
          <a:p>
            <a:pPr lvl="0"/>
            <a:r>
              <a:rPr lang="en-GB" sz="1200" kern="1200" dirty="0" smtClean="0">
                <a:solidFill>
                  <a:schemeClr val="tx1"/>
                </a:solidFill>
                <a:effectLst/>
                <a:latin typeface="Arial" charset="0"/>
                <a:ea typeface="+mn-ea"/>
                <a:cs typeface="+mn-cs"/>
              </a:rPr>
              <a:t>An estimated five million EU citizens aged 55-74 report having COPD.</a:t>
            </a:r>
          </a:p>
          <a:p>
            <a:pPr lvl="0"/>
            <a:r>
              <a:rPr lang="en-GB" sz="1200" kern="1200" dirty="0" smtClean="0">
                <a:solidFill>
                  <a:schemeClr val="tx1"/>
                </a:solidFill>
                <a:effectLst/>
                <a:latin typeface="Arial" charset="0"/>
                <a:ea typeface="+mn-ea"/>
                <a:cs typeface="+mn-cs"/>
              </a:rPr>
              <a:t>COPD prevalence is higher among lower educated people.</a:t>
            </a:r>
          </a:p>
          <a:p>
            <a:pPr lvl="0"/>
            <a:r>
              <a:rPr lang="en-GB" sz="1200" kern="1200" dirty="0" smtClean="0">
                <a:solidFill>
                  <a:schemeClr val="tx1"/>
                </a:solidFill>
                <a:effectLst/>
                <a:latin typeface="Arial" charset="0"/>
                <a:ea typeface="+mn-ea"/>
                <a:cs typeface="+mn-cs"/>
              </a:rPr>
              <a:t>There is considerable variation in mortality among European countries and among regions within countries.</a:t>
            </a:r>
          </a:p>
          <a:p>
            <a:pPr lvl="0"/>
            <a:r>
              <a:rPr lang="en-GB" sz="1200" kern="1200" dirty="0" smtClean="0">
                <a:solidFill>
                  <a:schemeClr val="tx1"/>
                </a:solidFill>
                <a:effectLst/>
                <a:latin typeface="Arial" charset="0"/>
                <a:ea typeface="+mn-ea"/>
                <a:cs typeface="+mn-cs"/>
              </a:rPr>
              <a:t>Age-standardised mortality for chronic lower respiratory diseases is decreasing in the EU for age groups 45-59 and 60-74. The absolute number of deaths for chronic lower respiratory diseases is not decreasing (2).</a:t>
            </a:r>
          </a:p>
          <a:p>
            <a:pPr lvl="0"/>
            <a:r>
              <a:rPr lang="en-GB" sz="1200" kern="1200" dirty="0" smtClean="0">
                <a:solidFill>
                  <a:schemeClr val="tx1"/>
                </a:solidFill>
                <a:effectLst/>
                <a:latin typeface="Arial" charset="0"/>
                <a:ea typeface="+mn-ea"/>
                <a:cs typeface="+mn-cs"/>
              </a:rPr>
              <a:t>In addition, COPD caused approximately 41.300 lost work days per 100.000 population in the EU and productivity losses are estimated to amount to around € 38.7 billion annually. Outpatient care accounted for € 4.7 billion whereas inpatient care accrued for € 2.9 billion together with pharmaceutical expenses up to € 2.7 billion (19).</a:t>
            </a:r>
          </a:p>
          <a:p>
            <a:pPr lvl="0"/>
            <a:r>
              <a:rPr lang="en-GB" sz="1200" kern="1200" dirty="0" smtClean="0">
                <a:solidFill>
                  <a:schemeClr val="tx1"/>
                </a:solidFill>
                <a:effectLst/>
                <a:latin typeface="Arial" charset="0"/>
                <a:ea typeface="+mn-ea"/>
                <a:cs typeface="+mn-cs"/>
              </a:rPr>
              <a:t>In 2003, the economic burden of asthma estimated costs at approximately € 17.7 billion per year in the EU. Productivity losses due to asthma accounted for € 9.8 billion per year (19).</a:t>
            </a:r>
          </a:p>
        </p:txBody>
      </p:sp>
      <p:sp>
        <p:nvSpPr>
          <p:cNvPr id="4" name="Slide Number Placeholder 3"/>
          <p:cNvSpPr>
            <a:spLocks noGrp="1"/>
          </p:cNvSpPr>
          <p:nvPr>
            <p:ph type="sldNum" sz="quarter" idx="10"/>
          </p:nvPr>
        </p:nvSpPr>
        <p:spPr/>
        <p:txBody>
          <a:bodyPr/>
          <a:lstStyle/>
          <a:p>
            <a:fld id="{DD448253-CD1E-4ADC-9448-9D4B9FAB7E8C}" type="slidenum">
              <a:rPr lang="en-GB" smtClean="0"/>
              <a:pPr/>
              <a:t>3</a:t>
            </a:fld>
            <a:endParaRPr lang="en-GB"/>
          </a:p>
        </p:txBody>
      </p:sp>
    </p:spTree>
    <p:extLst>
      <p:ext uri="{BB962C8B-B14F-4D97-AF65-F5344CB8AC3E}">
        <p14:creationId xmlns:p14="http://schemas.microsoft.com/office/powerpoint/2010/main" val="55627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defRPr>
            </a:lvl1pPr>
            <a:lvl2pPr marL="736189" indent="-283150" eaLnBrk="0" hangingPunct="0">
              <a:defRPr sz="7500" b="1">
                <a:solidFill>
                  <a:srgbClr val="FFD624"/>
                </a:solidFill>
                <a:latin typeface="Verdana" pitchFamily="34" charset="0"/>
              </a:defRPr>
            </a:lvl2pPr>
            <a:lvl3pPr marL="1132599" indent="-226520" eaLnBrk="0" hangingPunct="0">
              <a:defRPr sz="7500" b="1">
                <a:solidFill>
                  <a:srgbClr val="FFD624"/>
                </a:solidFill>
                <a:latin typeface="Verdana" pitchFamily="34" charset="0"/>
              </a:defRPr>
            </a:lvl3pPr>
            <a:lvl4pPr marL="1585638" indent="-226520" eaLnBrk="0" hangingPunct="0">
              <a:defRPr sz="7500" b="1">
                <a:solidFill>
                  <a:srgbClr val="FFD624"/>
                </a:solidFill>
                <a:latin typeface="Verdana" pitchFamily="34" charset="0"/>
              </a:defRPr>
            </a:lvl4pPr>
            <a:lvl5pPr marL="2038678" indent="-226520" eaLnBrk="0" hangingPunct="0">
              <a:defRPr sz="7500" b="1">
                <a:solidFill>
                  <a:srgbClr val="FFD624"/>
                </a:solidFill>
                <a:latin typeface="Verdana" pitchFamily="34" charset="0"/>
              </a:defRPr>
            </a:lvl5pPr>
            <a:lvl6pPr marL="2491717" indent="-226520" eaLnBrk="0" fontAlgn="base" hangingPunct="0">
              <a:spcBef>
                <a:spcPct val="0"/>
              </a:spcBef>
              <a:spcAft>
                <a:spcPct val="0"/>
              </a:spcAft>
              <a:defRPr sz="7500" b="1">
                <a:solidFill>
                  <a:srgbClr val="FFD624"/>
                </a:solidFill>
                <a:latin typeface="Verdana" pitchFamily="34" charset="0"/>
              </a:defRPr>
            </a:lvl6pPr>
            <a:lvl7pPr marL="2944757" indent="-226520" eaLnBrk="0" fontAlgn="base" hangingPunct="0">
              <a:spcBef>
                <a:spcPct val="0"/>
              </a:spcBef>
              <a:spcAft>
                <a:spcPct val="0"/>
              </a:spcAft>
              <a:defRPr sz="7500" b="1">
                <a:solidFill>
                  <a:srgbClr val="FFD624"/>
                </a:solidFill>
                <a:latin typeface="Verdana" pitchFamily="34" charset="0"/>
              </a:defRPr>
            </a:lvl7pPr>
            <a:lvl8pPr marL="3397796" indent="-226520" eaLnBrk="0" fontAlgn="base" hangingPunct="0">
              <a:spcBef>
                <a:spcPct val="0"/>
              </a:spcBef>
              <a:spcAft>
                <a:spcPct val="0"/>
              </a:spcAft>
              <a:defRPr sz="7500" b="1">
                <a:solidFill>
                  <a:srgbClr val="FFD624"/>
                </a:solidFill>
                <a:latin typeface="Verdana" pitchFamily="34" charset="0"/>
              </a:defRPr>
            </a:lvl8pPr>
            <a:lvl9pPr marL="3850836" indent="-226520" eaLnBrk="0" fontAlgn="base" hangingPunct="0">
              <a:spcBef>
                <a:spcPct val="0"/>
              </a:spcBef>
              <a:spcAft>
                <a:spcPct val="0"/>
              </a:spcAft>
              <a:defRPr sz="7500" b="1">
                <a:solidFill>
                  <a:srgbClr val="FFD624"/>
                </a:solidFill>
                <a:latin typeface="Verdana" pitchFamily="34" charset="0"/>
              </a:defRPr>
            </a:lvl9pPr>
          </a:lstStyle>
          <a:p>
            <a:pPr eaLnBrk="1" hangingPunct="1"/>
            <a:fld id="{15AED14E-F7B4-4EEA-A68E-0173D83C2FF9}" type="slidenum">
              <a:rPr lang="en-GB" sz="1200" b="0">
                <a:solidFill>
                  <a:schemeClr val="tx1"/>
                </a:solidFill>
                <a:latin typeface="Arial" charset="0"/>
              </a:rPr>
              <a:pPr eaLnBrk="1" hangingPunct="1"/>
              <a:t>4</a:t>
            </a:fld>
            <a:endParaRPr lang="en-GB" sz="1200" b="0">
              <a:solidFill>
                <a:schemeClr val="tx1"/>
              </a:solidFill>
              <a:latin typeface="Arial" charset="0"/>
            </a:endParaRPr>
          </a:p>
        </p:txBody>
      </p:sp>
      <p:sp>
        <p:nvSpPr>
          <p:cNvPr id="36867" name="Rectangle 2"/>
          <p:cNvSpPr>
            <a:spLocks noGrp="1" noRot="1" noChangeAspect="1" noChangeArrowheads="1" noTextEdit="1"/>
          </p:cNvSpPr>
          <p:nvPr>
            <p:ph type="sldImg"/>
          </p:nvPr>
        </p:nvSpPr>
        <p:spPr>
          <a:xfrm>
            <a:off x="855663" y="744538"/>
            <a:ext cx="4959350" cy="3721100"/>
          </a:xfrm>
          <a:ln/>
        </p:spPr>
      </p:sp>
      <p:sp>
        <p:nvSpPr>
          <p:cNvPr id="36868" name="Rectangle 3"/>
          <p:cNvSpPr>
            <a:spLocks noGrp="1" noChangeArrowheads="1"/>
          </p:cNvSpPr>
          <p:nvPr>
            <p:ph type="body" idx="1"/>
          </p:nvPr>
        </p:nvSpPr>
        <p:spPr>
          <a:xfrm>
            <a:off x="667376" y="4713688"/>
            <a:ext cx="5334336" cy="44696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9" tIns="45354" rIns="90709" bIns="45354"/>
          <a:lstStyle/>
          <a:p>
            <a:pPr marL="223374" indent="-223374"/>
            <a:r>
              <a:rPr lang="en-US" dirty="0" smtClean="0"/>
              <a:t>The Commission</a:t>
            </a:r>
            <a:r>
              <a:rPr lang="en-US" baseline="0" dirty="0" smtClean="0"/>
              <a:t> has 2 hats:</a:t>
            </a:r>
          </a:p>
          <a:p>
            <a:pPr marL="223374" indent="-223374"/>
            <a:endParaRPr lang="en-US" baseline="0" dirty="0" smtClean="0"/>
          </a:p>
          <a:p>
            <a:pPr marL="223374" indent="-223374" defTabSz="906079">
              <a:defRPr/>
            </a:pPr>
            <a:r>
              <a:rPr lang="en-US" baseline="0" dirty="0" smtClean="0"/>
              <a:t>	- as a </a:t>
            </a:r>
            <a:r>
              <a:rPr lang="en-US" b="1" baseline="0" dirty="0" smtClean="0"/>
              <a:t>legislator </a:t>
            </a:r>
            <a:r>
              <a:rPr lang="en-US" baseline="0" dirty="0" smtClean="0"/>
              <a:t>it proposes Regulation, directive </a:t>
            </a:r>
            <a:r>
              <a:rPr lang="en-GB" dirty="0" err="1">
                <a:ln/>
                <a:latin typeface="Tahoma" pitchFamily="34" charset="0"/>
              </a:rPr>
              <a:t>eg</a:t>
            </a:r>
            <a:r>
              <a:rPr lang="en-GB" dirty="0">
                <a:ln/>
                <a:latin typeface="Tahoma" pitchFamily="34" charset="0"/>
              </a:rPr>
              <a:t> CT, data protection, medical </a:t>
            </a:r>
            <a:r>
              <a:rPr lang="en-GB" dirty="0" smtClean="0">
                <a:ln/>
                <a:latin typeface="Tahoma" pitchFamily="34" charset="0"/>
              </a:rPr>
              <a:t>devices</a:t>
            </a:r>
          </a:p>
          <a:p>
            <a:pPr>
              <a:lnSpc>
                <a:spcPct val="150000"/>
              </a:lnSpc>
              <a:buClr>
                <a:srgbClr val="E5222D"/>
              </a:buClr>
              <a:buFontTx/>
              <a:buChar char="-"/>
            </a:pPr>
            <a:r>
              <a:rPr lang="en-GB" sz="1200" b="0" dirty="0" smtClean="0">
                <a:solidFill>
                  <a:srgbClr val="0F5494"/>
                </a:solidFill>
              </a:rPr>
              <a:t>The EU Platform on Health, Diet &amp; P.A</a:t>
            </a:r>
          </a:p>
          <a:p>
            <a:pPr>
              <a:lnSpc>
                <a:spcPct val="150000"/>
              </a:lnSpc>
              <a:buClr>
                <a:srgbClr val="E5222D"/>
              </a:buClr>
              <a:buFontTx/>
              <a:buChar char="-"/>
            </a:pPr>
            <a:r>
              <a:rPr lang="en-GB" sz="1200" b="0" dirty="0" smtClean="0">
                <a:solidFill>
                  <a:srgbClr val="0F5494"/>
                </a:solidFill>
              </a:rPr>
              <a:t>The new action plan on childhood obesity</a:t>
            </a:r>
          </a:p>
          <a:p>
            <a:pPr>
              <a:lnSpc>
                <a:spcPct val="150000"/>
              </a:lnSpc>
              <a:buClr>
                <a:srgbClr val="E5222D"/>
              </a:buClr>
              <a:buFontTx/>
              <a:buChar char="-"/>
            </a:pPr>
            <a:r>
              <a:rPr lang="en-GB" sz="1200" b="0" dirty="0" smtClean="0">
                <a:solidFill>
                  <a:srgbClr val="0F5494"/>
                </a:solidFill>
              </a:rPr>
              <a:t>The Joint Action on Chronic Diseases</a:t>
            </a:r>
          </a:p>
          <a:p>
            <a:pPr marL="223374" indent="-223374" defTabSz="906079">
              <a:defRPr/>
            </a:pPr>
            <a:endParaRPr lang="en-GB" b="0" dirty="0" smtClean="0"/>
          </a:p>
          <a:p>
            <a:pPr marL="223374" indent="-223374"/>
            <a:endParaRPr lang="en-US" dirty="0" smtClean="0"/>
          </a:p>
          <a:p>
            <a:pPr marL="223374" indent="-223374"/>
            <a:r>
              <a:rPr lang="en-US" dirty="0" smtClean="0"/>
              <a:t>	- as </a:t>
            </a:r>
            <a:r>
              <a:rPr lang="en-US" b="1" dirty="0" smtClean="0"/>
              <a:t>a funder</a:t>
            </a:r>
            <a:r>
              <a:rPr lang="en-US" dirty="0" smtClean="0"/>
              <a:t>, its uses a range of financial tool to reach political goals (or to implement its policies)</a:t>
            </a:r>
          </a:p>
          <a:p>
            <a:pPr marL="223374" indent="-223374"/>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defRPr>
            </a:lvl1pPr>
            <a:lvl2pPr marL="736189" indent="-283150" eaLnBrk="0" hangingPunct="0">
              <a:defRPr sz="7500" b="1">
                <a:solidFill>
                  <a:srgbClr val="FFD624"/>
                </a:solidFill>
                <a:latin typeface="Verdana" pitchFamily="34" charset="0"/>
              </a:defRPr>
            </a:lvl2pPr>
            <a:lvl3pPr marL="1132599" indent="-226520" eaLnBrk="0" hangingPunct="0">
              <a:defRPr sz="7500" b="1">
                <a:solidFill>
                  <a:srgbClr val="FFD624"/>
                </a:solidFill>
                <a:latin typeface="Verdana" pitchFamily="34" charset="0"/>
              </a:defRPr>
            </a:lvl3pPr>
            <a:lvl4pPr marL="1585638" indent="-226520" eaLnBrk="0" hangingPunct="0">
              <a:defRPr sz="7500" b="1">
                <a:solidFill>
                  <a:srgbClr val="FFD624"/>
                </a:solidFill>
                <a:latin typeface="Verdana" pitchFamily="34" charset="0"/>
              </a:defRPr>
            </a:lvl4pPr>
            <a:lvl5pPr marL="2038678" indent="-226520" eaLnBrk="0" hangingPunct="0">
              <a:defRPr sz="7500" b="1">
                <a:solidFill>
                  <a:srgbClr val="FFD624"/>
                </a:solidFill>
                <a:latin typeface="Verdana" pitchFamily="34" charset="0"/>
              </a:defRPr>
            </a:lvl5pPr>
            <a:lvl6pPr marL="2491717" indent="-226520" eaLnBrk="0" fontAlgn="base" hangingPunct="0">
              <a:spcBef>
                <a:spcPct val="0"/>
              </a:spcBef>
              <a:spcAft>
                <a:spcPct val="0"/>
              </a:spcAft>
              <a:defRPr sz="7500" b="1">
                <a:solidFill>
                  <a:srgbClr val="FFD624"/>
                </a:solidFill>
                <a:latin typeface="Verdana" pitchFamily="34" charset="0"/>
              </a:defRPr>
            </a:lvl6pPr>
            <a:lvl7pPr marL="2944757" indent="-226520" eaLnBrk="0" fontAlgn="base" hangingPunct="0">
              <a:spcBef>
                <a:spcPct val="0"/>
              </a:spcBef>
              <a:spcAft>
                <a:spcPct val="0"/>
              </a:spcAft>
              <a:defRPr sz="7500" b="1">
                <a:solidFill>
                  <a:srgbClr val="FFD624"/>
                </a:solidFill>
                <a:latin typeface="Verdana" pitchFamily="34" charset="0"/>
              </a:defRPr>
            </a:lvl7pPr>
            <a:lvl8pPr marL="3397796" indent="-226520" eaLnBrk="0" fontAlgn="base" hangingPunct="0">
              <a:spcBef>
                <a:spcPct val="0"/>
              </a:spcBef>
              <a:spcAft>
                <a:spcPct val="0"/>
              </a:spcAft>
              <a:defRPr sz="7500" b="1">
                <a:solidFill>
                  <a:srgbClr val="FFD624"/>
                </a:solidFill>
                <a:latin typeface="Verdana" pitchFamily="34" charset="0"/>
              </a:defRPr>
            </a:lvl8pPr>
            <a:lvl9pPr marL="3850836" indent="-226520" eaLnBrk="0" fontAlgn="base" hangingPunct="0">
              <a:spcBef>
                <a:spcPct val="0"/>
              </a:spcBef>
              <a:spcAft>
                <a:spcPct val="0"/>
              </a:spcAft>
              <a:defRPr sz="7500" b="1">
                <a:solidFill>
                  <a:srgbClr val="FFD624"/>
                </a:solidFill>
                <a:latin typeface="Verdana" pitchFamily="34" charset="0"/>
              </a:defRPr>
            </a:lvl9pPr>
          </a:lstStyle>
          <a:p>
            <a:pPr eaLnBrk="1" hangingPunct="1"/>
            <a:fld id="{4E30FD09-C975-4136-BE50-7F45B3BDF928}" type="slidenum">
              <a:rPr lang="en-GB" sz="1200" b="0">
                <a:solidFill>
                  <a:schemeClr val="tx1"/>
                </a:solidFill>
                <a:latin typeface="Arial" charset="0"/>
                <a:cs typeface="Arial" charset="0"/>
              </a:rPr>
              <a:pPr eaLnBrk="1" hangingPunct="1"/>
              <a:t>5</a:t>
            </a:fld>
            <a:endParaRPr lang="en-GB" sz="1200" b="0">
              <a:solidFill>
                <a:schemeClr val="tx1"/>
              </a:solidFill>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defRPr>
            </a:lvl1pPr>
            <a:lvl2pPr marL="736189" indent="-283150" eaLnBrk="0" hangingPunct="0">
              <a:defRPr sz="7500" b="1">
                <a:solidFill>
                  <a:srgbClr val="FFD624"/>
                </a:solidFill>
                <a:latin typeface="Verdana" pitchFamily="34" charset="0"/>
              </a:defRPr>
            </a:lvl2pPr>
            <a:lvl3pPr marL="1132599" indent="-226520" eaLnBrk="0" hangingPunct="0">
              <a:defRPr sz="7500" b="1">
                <a:solidFill>
                  <a:srgbClr val="FFD624"/>
                </a:solidFill>
                <a:latin typeface="Verdana" pitchFamily="34" charset="0"/>
              </a:defRPr>
            </a:lvl3pPr>
            <a:lvl4pPr marL="1585638" indent="-226520" eaLnBrk="0" hangingPunct="0">
              <a:defRPr sz="7500" b="1">
                <a:solidFill>
                  <a:srgbClr val="FFD624"/>
                </a:solidFill>
                <a:latin typeface="Verdana" pitchFamily="34" charset="0"/>
              </a:defRPr>
            </a:lvl4pPr>
            <a:lvl5pPr marL="2038678" indent="-226520" eaLnBrk="0" hangingPunct="0">
              <a:defRPr sz="7500" b="1">
                <a:solidFill>
                  <a:srgbClr val="FFD624"/>
                </a:solidFill>
                <a:latin typeface="Verdana" pitchFamily="34" charset="0"/>
              </a:defRPr>
            </a:lvl5pPr>
            <a:lvl6pPr marL="2491717" indent="-226520" eaLnBrk="0" fontAlgn="base" hangingPunct="0">
              <a:spcBef>
                <a:spcPct val="0"/>
              </a:spcBef>
              <a:spcAft>
                <a:spcPct val="0"/>
              </a:spcAft>
              <a:defRPr sz="7500" b="1">
                <a:solidFill>
                  <a:srgbClr val="FFD624"/>
                </a:solidFill>
                <a:latin typeface="Verdana" pitchFamily="34" charset="0"/>
              </a:defRPr>
            </a:lvl6pPr>
            <a:lvl7pPr marL="2944757" indent="-226520" eaLnBrk="0" fontAlgn="base" hangingPunct="0">
              <a:spcBef>
                <a:spcPct val="0"/>
              </a:spcBef>
              <a:spcAft>
                <a:spcPct val="0"/>
              </a:spcAft>
              <a:defRPr sz="7500" b="1">
                <a:solidFill>
                  <a:srgbClr val="FFD624"/>
                </a:solidFill>
                <a:latin typeface="Verdana" pitchFamily="34" charset="0"/>
              </a:defRPr>
            </a:lvl7pPr>
            <a:lvl8pPr marL="3397796" indent="-226520" eaLnBrk="0" fontAlgn="base" hangingPunct="0">
              <a:spcBef>
                <a:spcPct val="0"/>
              </a:spcBef>
              <a:spcAft>
                <a:spcPct val="0"/>
              </a:spcAft>
              <a:defRPr sz="7500" b="1">
                <a:solidFill>
                  <a:srgbClr val="FFD624"/>
                </a:solidFill>
                <a:latin typeface="Verdana" pitchFamily="34" charset="0"/>
              </a:defRPr>
            </a:lvl8pPr>
            <a:lvl9pPr marL="3850836" indent="-226520" eaLnBrk="0" fontAlgn="base" hangingPunct="0">
              <a:spcBef>
                <a:spcPct val="0"/>
              </a:spcBef>
              <a:spcAft>
                <a:spcPct val="0"/>
              </a:spcAft>
              <a:defRPr sz="7500" b="1">
                <a:solidFill>
                  <a:srgbClr val="FFD624"/>
                </a:solidFill>
                <a:latin typeface="Verdana" pitchFamily="34" charset="0"/>
              </a:defRPr>
            </a:lvl9pPr>
          </a:lstStyle>
          <a:p>
            <a:pPr eaLnBrk="1" hangingPunct="1"/>
            <a:fld id="{4E30FD09-C975-4136-BE50-7F45B3BDF928}" type="slidenum">
              <a:rPr lang="en-GB" sz="1200" b="0">
                <a:solidFill>
                  <a:schemeClr val="tx1"/>
                </a:solidFill>
                <a:latin typeface="Arial" charset="0"/>
                <a:cs typeface="Arial" charset="0"/>
              </a:rPr>
              <a:pPr eaLnBrk="1" hangingPunct="1"/>
              <a:t>6</a:t>
            </a:fld>
            <a:endParaRPr lang="en-GB" sz="1200" b="0">
              <a:solidFill>
                <a:schemeClr val="tx1"/>
              </a:solidFill>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Arial" charset="0"/>
                <a:ea typeface="+mn-ea"/>
                <a:cs typeface="+mn-cs"/>
              </a:rPr>
              <a:t>Major topics addressed by the projects are: </a:t>
            </a:r>
          </a:p>
          <a:p>
            <a:pPr lvl="0"/>
            <a:r>
              <a:rPr lang="en-GB" sz="1200" kern="1200" dirty="0" smtClean="0">
                <a:solidFill>
                  <a:schemeClr val="tx1"/>
                </a:solidFill>
                <a:effectLst/>
                <a:latin typeface="Arial" charset="0"/>
                <a:ea typeface="+mn-ea"/>
                <a:cs typeface="+mn-cs"/>
              </a:rPr>
              <a:t>Large cohort studies (some are birth cohort studies other are longitudinal, population based studies) that mainly aim to disentangle mechanisms of asthma and COPD by studying specific genetic markers and related phenotypes.</a:t>
            </a:r>
          </a:p>
          <a:p>
            <a:pPr lvl="0"/>
            <a:r>
              <a:rPr lang="en-GB" sz="1200" kern="1200" dirty="0" smtClean="0">
                <a:solidFill>
                  <a:schemeClr val="tx1"/>
                </a:solidFill>
                <a:effectLst/>
                <a:latin typeface="Arial" charset="0"/>
                <a:ea typeface="+mn-ea"/>
                <a:cs typeface="+mn-cs"/>
              </a:rPr>
              <a:t>CHICOS (Developing a Child Cohort Research Strategy for Europe, € 1.5 million) among other outputs has recently delivered a strategy for European birth cohort research.</a:t>
            </a:r>
          </a:p>
          <a:p>
            <a:pPr lvl="0"/>
            <a:r>
              <a:rPr lang="en-GB" sz="1200" kern="1200" dirty="0" err="1" smtClean="0">
                <a:solidFill>
                  <a:schemeClr val="tx1"/>
                </a:solidFill>
                <a:effectLst/>
                <a:latin typeface="Arial" charset="0"/>
                <a:ea typeface="+mn-ea"/>
                <a:cs typeface="+mn-cs"/>
              </a:rPr>
              <a:t>MeDALL</a:t>
            </a:r>
            <a:r>
              <a:rPr lang="en-GB" sz="1200" kern="1200" dirty="0" smtClean="0">
                <a:solidFill>
                  <a:schemeClr val="tx1"/>
                </a:solidFill>
                <a:effectLst/>
                <a:latin typeface="Arial" charset="0"/>
                <a:ea typeface="+mn-ea"/>
                <a:cs typeface="+mn-cs"/>
              </a:rPr>
              <a:t> (Mechanisms of the Development of Allergy, € 12 million) has studied allergy-related phenotypes.</a:t>
            </a:r>
          </a:p>
          <a:p>
            <a:pPr lvl="0"/>
            <a:r>
              <a:rPr lang="en-GB" sz="1200" kern="1200" dirty="0" smtClean="0">
                <a:solidFill>
                  <a:schemeClr val="tx1"/>
                </a:solidFill>
                <a:effectLst/>
                <a:latin typeface="Arial" charset="0"/>
                <a:ea typeface="+mn-ea"/>
                <a:cs typeface="+mn-cs"/>
              </a:rPr>
              <a:t>COPACETIC (COPD pathology: Addressing critical gaps, early treatment and innovation concepts, € 3 million) has studied genetic material from thousands of people in European countries to elucidate which genes are involved in occurrence and progression of COPD.</a:t>
            </a:r>
          </a:p>
          <a:p>
            <a:pPr lvl="0"/>
            <a:r>
              <a:rPr lang="en-GB" sz="1200" kern="1200" dirty="0" smtClean="0">
                <a:solidFill>
                  <a:schemeClr val="tx1"/>
                </a:solidFill>
                <a:effectLst/>
                <a:latin typeface="Arial" charset="0"/>
                <a:ea typeface="+mn-ea"/>
                <a:cs typeface="+mn-cs"/>
              </a:rPr>
              <a:t>EVA (Markers for emphysema versus airway disease in COPD, € 3 million) also studies COPD phenotypes and specific genetic markers to differentiate them and inform about progression of the disease.</a:t>
            </a:r>
          </a:p>
          <a:p>
            <a:pPr lvl="0"/>
            <a:r>
              <a:rPr lang="en-GB" sz="1200" u="sng" kern="1200" dirty="0" smtClean="0">
                <a:solidFill>
                  <a:schemeClr val="tx1"/>
                </a:solidFill>
                <a:effectLst/>
                <a:latin typeface="Arial" charset="0"/>
                <a:ea typeface="+mn-ea"/>
                <a:cs typeface="+mn-cs"/>
              </a:rPr>
              <a:t>ESCAPE (</a:t>
            </a:r>
            <a:r>
              <a:rPr lang="en-GB" sz="1200" kern="1200" dirty="0" smtClean="0">
                <a:solidFill>
                  <a:schemeClr val="tx1"/>
                </a:solidFill>
                <a:effectLst/>
                <a:latin typeface="Arial" charset="0"/>
                <a:ea typeface="+mn-ea"/>
                <a:cs typeface="+mn-cs"/>
              </a:rPr>
              <a:t>European Study of Cohorts for Air Pollution Effects, € 5.8 million) aimed at investigate long-term effects on human health of exposure to air pollution in population cohort studies in Europe. </a:t>
            </a:r>
          </a:p>
          <a:p>
            <a:r>
              <a:rPr lang="en-GB" sz="1200" kern="1200" dirty="0" smtClean="0">
                <a:solidFill>
                  <a:schemeClr val="tx1"/>
                </a:solidFill>
                <a:effectLst/>
                <a:latin typeface="Arial" charset="0"/>
                <a:ea typeface="+mn-ea"/>
                <a:cs typeface="+mn-cs"/>
              </a:rPr>
              <a:t> </a:t>
            </a:r>
          </a:p>
          <a:p>
            <a:pPr lvl="0"/>
            <a:r>
              <a:rPr lang="en-GB" sz="1200" kern="1200" dirty="0" smtClean="0">
                <a:solidFill>
                  <a:schemeClr val="tx1"/>
                </a:solidFill>
                <a:effectLst/>
                <a:latin typeface="Arial" charset="0"/>
                <a:ea typeface="+mn-ea"/>
                <a:cs typeface="+mn-cs"/>
              </a:rPr>
              <a:t>Drug development and personalised medicine</a:t>
            </a:r>
          </a:p>
          <a:p>
            <a:pPr lvl="0"/>
            <a:r>
              <a:rPr lang="en-GB" sz="1200" kern="1200" dirty="0" err="1" smtClean="0">
                <a:solidFill>
                  <a:schemeClr val="tx1"/>
                </a:solidFill>
                <a:effectLst/>
                <a:latin typeface="Arial" charset="0"/>
                <a:ea typeface="+mn-ea"/>
                <a:cs typeface="+mn-cs"/>
              </a:rPr>
              <a:t>AirPROM</a:t>
            </a:r>
            <a:r>
              <a:rPr lang="en-GB" sz="1200" kern="1200" dirty="0" smtClean="0">
                <a:solidFill>
                  <a:schemeClr val="tx1"/>
                </a:solidFill>
                <a:effectLst/>
                <a:latin typeface="Arial" charset="0"/>
                <a:ea typeface="+mn-ea"/>
                <a:cs typeface="+mn-cs"/>
              </a:rPr>
              <a:t> (Airway disease predicting outcomes through patient specific computational modelling, € 11.7 million) has designed multi-scale computational models of airways to disentangle pathophysiological mechanisms in asthma and COPD.</a:t>
            </a:r>
          </a:p>
          <a:p>
            <a:pPr lvl="0"/>
            <a:r>
              <a:rPr lang="en-GB" sz="1200" kern="1200" dirty="0" smtClean="0">
                <a:solidFill>
                  <a:schemeClr val="tx1"/>
                </a:solidFill>
                <a:effectLst/>
                <a:latin typeface="Arial" charset="0"/>
                <a:ea typeface="+mn-ea"/>
                <a:cs typeface="+mn-cs"/>
              </a:rPr>
              <a:t>U-BIOPRED (Unbiased biomarkers for the prediction of respiratory disease outcomes, € 8.9 million) aims to speed up the developments of better treatments for asthma.</a:t>
            </a:r>
          </a:p>
          <a:p>
            <a:pPr lvl="0"/>
            <a:r>
              <a:rPr lang="en-GB" sz="1200" kern="1200" dirty="0" smtClean="0">
                <a:solidFill>
                  <a:schemeClr val="tx1"/>
                </a:solidFill>
                <a:effectLst/>
                <a:latin typeface="Arial" charset="0"/>
                <a:ea typeface="+mn-ea"/>
                <a:cs typeface="+mn-cs"/>
              </a:rPr>
              <a:t>HOMECARE (clinical continuity by integrated care, € 2.2 million) looks for better support for elderly patients with COPD or other chronic diseases through a platform for remote monitoring of these patients.</a:t>
            </a:r>
          </a:p>
          <a:p>
            <a:pPr lvl="0"/>
            <a:r>
              <a:rPr lang="en-GB" sz="1200" kern="1200" dirty="0" smtClean="0">
                <a:solidFill>
                  <a:schemeClr val="tx1"/>
                </a:solidFill>
                <a:effectLst/>
                <a:latin typeface="Arial" charset="0"/>
                <a:ea typeface="+mn-ea"/>
                <a:cs typeface="+mn-cs"/>
              </a:rPr>
              <a:t>Boosting biotechnology</a:t>
            </a:r>
          </a:p>
          <a:p>
            <a:pPr lvl="0"/>
            <a:r>
              <a:rPr lang="en-GB" sz="1200" kern="1200" dirty="0" err="1" smtClean="0">
                <a:solidFill>
                  <a:schemeClr val="tx1"/>
                </a:solidFill>
                <a:effectLst/>
                <a:latin typeface="Arial" charset="0"/>
                <a:ea typeface="+mn-ea"/>
                <a:cs typeface="+mn-cs"/>
              </a:rPr>
              <a:t>Ambulung</a:t>
            </a:r>
            <a:r>
              <a:rPr lang="en-GB" sz="1200" kern="1200" dirty="0" smtClean="0">
                <a:solidFill>
                  <a:schemeClr val="tx1"/>
                </a:solidFill>
                <a:effectLst/>
                <a:latin typeface="Arial" charset="0"/>
                <a:ea typeface="+mn-ea"/>
                <a:cs typeface="+mn-cs"/>
              </a:rPr>
              <a:t> (Ambulatory bio-artificial lung, € 5.7million) to assist COPD patients in chronic lung failure.</a:t>
            </a:r>
          </a:p>
          <a:p>
            <a:pPr lvl="0"/>
            <a:r>
              <a:rPr lang="en-GB" sz="1200" kern="1200" dirty="0" smtClean="0">
                <a:solidFill>
                  <a:schemeClr val="tx1"/>
                </a:solidFill>
                <a:effectLst/>
                <a:latin typeface="Arial" charset="0"/>
                <a:ea typeface="+mn-ea"/>
                <a:cs typeface="+mn-cs"/>
              </a:rPr>
              <a:t>Respiratory infections</a:t>
            </a:r>
          </a:p>
          <a:p>
            <a:pPr lvl="0"/>
            <a:r>
              <a:rPr lang="en-GB" sz="1200" kern="1200" dirty="0" smtClean="0">
                <a:solidFill>
                  <a:schemeClr val="tx1"/>
                </a:solidFill>
                <a:effectLst/>
                <a:latin typeface="Arial" charset="0"/>
                <a:ea typeface="+mn-ea"/>
                <a:cs typeface="+mn-cs"/>
              </a:rPr>
              <a:t>TB is addressed by 35 projects. Mycobacterial physiology (SYSTEMTB, € 10.6 million), latent tuberculosis (STOPLATENT-TB, € 2.7 million), </a:t>
            </a:r>
            <a:r>
              <a:rPr lang="en-GB" sz="1200" kern="1200" dirty="0" err="1" smtClean="0">
                <a:solidFill>
                  <a:schemeClr val="tx1"/>
                </a:solidFill>
                <a:effectLst/>
                <a:latin typeface="Arial" charset="0"/>
                <a:ea typeface="+mn-ea"/>
                <a:cs typeface="+mn-cs"/>
              </a:rPr>
              <a:t>multigrug</a:t>
            </a:r>
            <a:r>
              <a:rPr lang="en-GB" sz="1200" kern="1200" dirty="0" smtClean="0">
                <a:solidFill>
                  <a:schemeClr val="tx1"/>
                </a:solidFill>
                <a:effectLst/>
                <a:latin typeface="Arial" charset="0"/>
                <a:ea typeface="+mn-ea"/>
                <a:cs typeface="+mn-cs"/>
              </a:rPr>
              <a:t>-resistant tuberculosis (TB PAN_NET, € 11 million), new generation tuberculosis vaccines (NEWTBVAC, € 12 million).</a:t>
            </a:r>
          </a:p>
          <a:p>
            <a:pPr lvl="0"/>
            <a:r>
              <a:rPr lang="en-GB" sz="1200" kern="1200" dirty="0" smtClean="0">
                <a:solidFill>
                  <a:schemeClr val="tx1"/>
                </a:solidFill>
                <a:effectLst/>
                <a:latin typeface="Arial" charset="0"/>
                <a:ea typeface="+mn-ea"/>
                <a:cs typeface="+mn-cs"/>
              </a:rPr>
              <a:t>Point-of-primary care for diagnosis of lower respiratory tract infections and antimicrobial resistance through an integrated platform has been developed by THERAEDGE (€ 8 million).</a:t>
            </a:r>
          </a:p>
          <a:p>
            <a:pPr lvl="0"/>
            <a:r>
              <a:rPr lang="en-GB" sz="1200" kern="1200" dirty="0" err="1" smtClean="0">
                <a:solidFill>
                  <a:schemeClr val="tx1"/>
                </a:solidFill>
                <a:effectLst/>
                <a:latin typeface="Arial" charset="0"/>
                <a:ea typeface="+mn-ea"/>
                <a:cs typeface="+mn-cs"/>
              </a:rPr>
              <a:t>PreDICTA</a:t>
            </a:r>
            <a:r>
              <a:rPr lang="en-GB" sz="1200" kern="1200" dirty="0" smtClean="0">
                <a:solidFill>
                  <a:schemeClr val="tx1"/>
                </a:solidFill>
                <a:effectLst/>
                <a:latin typeface="Arial" charset="0"/>
                <a:ea typeface="+mn-ea"/>
                <a:cs typeface="+mn-cs"/>
              </a:rPr>
              <a:t> (Post-infectious immune reprogramming and its association with persistence and chronicity of respiratory allergic diseases, € 6 million) translational outputs include diagnostic and therapeutic strategies to predict and if possible avoid respiratory allergy persistence.</a:t>
            </a:r>
          </a:p>
          <a:p>
            <a:pPr lvl="0"/>
            <a:r>
              <a:rPr lang="en-GB" sz="1200" kern="1200" dirty="0" smtClean="0">
                <a:solidFill>
                  <a:schemeClr val="tx1"/>
                </a:solidFill>
                <a:effectLst/>
                <a:latin typeface="Arial" charset="0"/>
                <a:ea typeface="+mn-ea"/>
                <a:cs typeface="+mn-cs"/>
              </a:rPr>
              <a:t>IMPACTT (Immunoglobulin </a:t>
            </a:r>
            <a:r>
              <a:rPr lang="en-GB" sz="1200" kern="1200" dirty="0" err="1" smtClean="0">
                <a:solidFill>
                  <a:schemeClr val="tx1"/>
                </a:solidFill>
                <a:effectLst/>
                <a:latin typeface="Arial" charset="0"/>
                <a:ea typeface="+mn-ea"/>
                <a:cs typeface="+mn-cs"/>
              </a:rPr>
              <a:t>IgY</a:t>
            </a:r>
            <a:r>
              <a:rPr lang="en-GB" sz="1200" kern="1200" dirty="0" smtClean="0">
                <a:solidFill>
                  <a:schemeClr val="tx1"/>
                </a:solidFill>
                <a:effectLst/>
                <a:latin typeface="Arial" charset="0"/>
                <a:ea typeface="+mn-ea"/>
                <a:cs typeface="+mn-cs"/>
              </a:rPr>
              <a:t> pseudomonas a clinical trial for cystic fibrosis treatment, € 5.4 million).</a:t>
            </a:r>
            <a:endParaRPr lang="en-GB" sz="1200" kern="1200" dirty="0">
              <a:solidFill>
                <a:schemeClr val="tx1"/>
              </a:solidFill>
              <a:effectLst/>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448253-CD1E-4ADC-9448-9D4B9FAB7E8C}" type="slidenum">
              <a:rPr lang="en-GB" smtClean="0"/>
              <a:pPr/>
              <a:t>8</a:t>
            </a:fld>
            <a:endParaRPr lang="en-GB"/>
          </a:p>
        </p:txBody>
      </p:sp>
    </p:spTree>
    <p:extLst>
      <p:ext uri="{BB962C8B-B14F-4D97-AF65-F5344CB8AC3E}">
        <p14:creationId xmlns:p14="http://schemas.microsoft.com/office/powerpoint/2010/main" val="348865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448253-CD1E-4ADC-9448-9D4B9FAB7E8C}" type="slidenum">
              <a:rPr lang="en-GB" smtClean="0"/>
              <a:pPr/>
              <a:t>9</a:t>
            </a:fld>
            <a:endParaRPr lang="en-GB"/>
          </a:p>
        </p:txBody>
      </p:sp>
    </p:spTree>
    <p:extLst>
      <p:ext uri="{BB962C8B-B14F-4D97-AF65-F5344CB8AC3E}">
        <p14:creationId xmlns:p14="http://schemas.microsoft.com/office/powerpoint/2010/main" val="260347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6943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1419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3216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067968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13559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28185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8306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1748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299155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092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174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29129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0910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307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69667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hasCustomPrompt="1"/>
          </p:nvPr>
        </p:nvSpPr>
        <p:spPr>
          <a:xfrm>
            <a:off x="4139952" y="2565400"/>
            <a:ext cx="4534710" cy="790575"/>
          </a:xfrm>
        </p:spPr>
        <p:txBody>
          <a:bodyPr/>
          <a:lstStyle>
            <a:lvl1pPr marL="3175">
              <a:defRPr sz="4000">
                <a:solidFill>
                  <a:srgbClr val="E5232D"/>
                </a:solidFill>
              </a:defRPr>
            </a:lvl1pPr>
          </a:lstStyle>
          <a:p>
            <a:pPr lvl="0"/>
            <a:r>
              <a:rPr lang="fr-BE" noProof="0" dirty="0" smtClean="0"/>
              <a:t>&lt;</a:t>
            </a:r>
            <a:r>
              <a:rPr lang="fr-BE" noProof="0" dirty="0" err="1" smtClean="0"/>
              <a:t>Title</a:t>
            </a:r>
            <a:r>
              <a:rPr lang="fr-BE" noProof="0" dirty="0" smtClean="0"/>
              <a:t>&gt;</a:t>
            </a:r>
            <a:endParaRPr lang="en-GB" noProof="0" dirty="0" smtClean="0"/>
          </a:p>
        </p:txBody>
      </p:sp>
      <p:sp>
        <p:nvSpPr>
          <p:cNvPr id="3077" name="Rectangle 5"/>
          <p:cNvSpPr>
            <a:spLocks noGrp="1" noChangeArrowheads="1"/>
          </p:cNvSpPr>
          <p:nvPr>
            <p:ph type="subTitle" idx="1" hasCustomPrompt="1"/>
          </p:nvPr>
        </p:nvSpPr>
        <p:spPr>
          <a:xfrm>
            <a:off x="611188" y="3716339"/>
            <a:ext cx="8071566" cy="782834"/>
          </a:xfrm>
        </p:spPr>
        <p:txBody>
          <a:bodyPr/>
          <a:lstStyle>
            <a:lvl1pPr marL="0" indent="0">
              <a:buFontTx/>
              <a:buNone/>
              <a:defRPr sz="2600" b="1" i="0">
                <a:solidFill>
                  <a:srgbClr val="E5232D"/>
                </a:solidFill>
              </a:defRPr>
            </a:lvl1pPr>
          </a:lstStyle>
          <a:p>
            <a:pPr lvl="0"/>
            <a:r>
              <a:rPr lang="fr-BE" noProof="0" dirty="0" smtClean="0"/>
              <a:t>&lt;Subtitle&gt;</a:t>
            </a:r>
            <a:endParaRPr lang="en-GB" noProof="0" dirty="0" smtClean="0"/>
          </a:p>
        </p:txBody>
      </p:sp>
      <p:sp>
        <p:nvSpPr>
          <p:cNvPr id="3078" name="Rectangle 6"/>
          <p:cNvSpPr>
            <a:spLocks noGrp="1" noChangeArrowheads="1"/>
          </p:cNvSpPr>
          <p:nvPr>
            <p:ph type="dt" sz="half" idx="2"/>
          </p:nvPr>
        </p:nvSpPr>
        <p:spPr>
          <a:xfrm>
            <a:off x="457200" y="6245225"/>
            <a:ext cx="2133600" cy="476250"/>
          </a:xfrm>
          <a:prstGeom prst="rect">
            <a:avLst/>
          </a:prstGeom>
        </p:spPr>
        <p:txBody>
          <a:bodyPr/>
          <a:lstStyle>
            <a:lvl1pPr>
              <a:defRPr sz="1200" b="1">
                <a:solidFill>
                  <a:schemeClr val="bg1"/>
                </a:solidFill>
                <a:latin typeface="+mn-lt"/>
              </a:defRPr>
            </a:lvl1pPr>
          </a:lstStyle>
          <a:p>
            <a:endParaRPr lang="en-GB">
              <a:solidFill>
                <a:srgbClr val="FFFFFF"/>
              </a:solidFill>
            </a:endParaRPr>
          </a:p>
        </p:txBody>
      </p:sp>
      <p:sp>
        <p:nvSpPr>
          <p:cNvPr id="3079" name="Rectangle 7"/>
          <p:cNvSpPr>
            <a:spLocks noGrp="1" noChangeArrowheads="1"/>
          </p:cNvSpPr>
          <p:nvPr>
            <p:ph type="ftr" sz="quarter" idx="3"/>
          </p:nvPr>
        </p:nvSpPr>
        <p:spPr>
          <a:xfrm>
            <a:off x="3124200" y="6245225"/>
            <a:ext cx="2895600" cy="476250"/>
          </a:xfrm>
          <a:prstGeom prst="rect">
            <a:avLst/>
          </a:prstGeom>
        </p:spPr>
        <p:txBody>
          <a:bodyPr/>
          <a:lstStyle>
            <a:lvl1pPr>
              <a:defRPr>
                <a:solidFill>
                  <a:schemeClr val="bg1"/>
                </a:solidFill>
                <a:latin typeface="+mn-lt"/>
              </a:defRPr>
            </a:lvl1pPr>
          </a:lstStyle>
          <a:p>
            <a:endParaRPr lang="en-GB" sz="7600" dirty="0">
              <a:solidFill>
                <a:srgbClr val="FFFFFF"/>
              </a:solidFill>
            </a:endParaRPr>
          </a:p>
        </p:txBody>
      </p:sp>
      <p:sp>
        <p:nvSpPr>
          <p:cNvPr id="3080" name="Rectangle 8"/>
          <p:cNvSpPr>
            <a:spLocks noGrp="1" noChangeArrowheads="1"/>
          </p:cNvSpPr>
          <p:nvPr>
            <p:ph type="sldNum" sz="quarter" idx="4"/>
          </p:nvPr>
        </p:nvSpPr>
        <p:spPr>
          <a:xfrm>
            <a:off x="6553200" y="6245225"/>
            <a:ext cx="2133600" cy="476250"/>
          </a:xfrm>
          <a:prstGeom prst="rect">
            <a:avLst/>
          </a:prstGeom>
        </p:spPr>
        <p:txBody>
          <a:bodyPr/>
          <a:lstStyle>
            <a:lvl1pPr>
              <a:defRPr>
                <a:solidFill>
                  <a:schemeClr val="bg1"/>
                </a:solidFill>
                <a:latin typeface="+mn-lt"/>
              </a:defRPr>
            </a:lvl1pPr>
          </a:lstStyle>
          <a:p>
            <a:fld id="{101A23EE-6562-41E6-AED1-3C85EDBB4B10}" type="slidenum">
              <a:rPr lang="en-GB" sz="7600">
                <a:solidFill>
                  <a:srgbClr val="FFFFFF"/>
                </a:solidFill>
              </a:rPr>
              <a:pPr/>
              <a:t>‹#›</a:t>
            </a:fld>
            <a:endParaRPr lang="en-GB" sz="7600">
              <a:solidFill>
                <a:srgbClr val="FFFFFF"/>
              </a:solidFill>
            </a:endParaRPr>
          </a:p>
        </p:txBody>
      </p:sp>
      <p:grpSp>
        <p:nvGrpSpPr>
          <p:cNvPr id="4" name="Group 3"/>
          <p:cNvGrpSpPr/>
          <p:nvPr userDrawn="1"/>
        </p:nvGrpSpPr>
        <p:grpSpPr>
          <a:xfrm>
            <a:off x="0" y="0"/>
            <a:ext cx="9144000" cy="6858000"/>
            <a:chOff x="0" y="0"/>
            <a:chExt cx="9144000" cy="6858000"/>
          </a:xfrm>
        </p:grpSpPr>
        <p:sp>
          <p:nvSpPr>
            <p:cNvPr id="7" name="Rectangle 6"/>
            <p:cNvSpPr>
              <a:spLocks noChangeArrowheads="1"/>
            </p:cNvSpPr>
            <p:nvPr userDrawn="1"/>
          </p:nvSpPr>
          <p:spPr bwMode="auto">
            <a:xfrm>
              <a:off x="4140200" y="6497638"/>
              <a:ext cx="611188" cy="360362"/>
            </a:xfrm>
            <a:prstGeom prst="rect">
              <a:avLst/>
            </a:prstGeom>
            <a:solidFill>
              <a:srgbClr val="E52322"/>
            </a:solidFill>
            <a:ln w="9525" algn="ctr">
              <a:solidFill>
                <a:srgbClr val="E52322"/>
              </a:solidFill>
              <a:miter lim="800000"/>
              <a:headEnd/>
              <a:tailEnd/>
            </a:ln>
            <a:effectLst/>
          </p:spPr>
          <p:txBody>
            <a:bodyPr lIns="36000" tIns="36000" rIns="36000" bIns="36000"/>
            <a:lstStyle/>
            <a:p>
              <a:pPr defTabSz="457200"/>
              <a:r>
                <a:rPr lang="en-US" sz="610" b="0" i="1" dirty="0" smtClean="0">
                  <a:solidFill>
                    <a:srgbClr val="FCCD8B"/>
                  </a:solidFill>
                </a:rPr>
                <a:t>Research and Innovation</a:t>
              </a:r>
              <a:endParaRPr lang="en-US" sz="610" b="0" i="1" dirty="0">
                <a:solidFill>
                  <a:srgbClr val="FCCD8B"/>
                </a:solidFill>
              </a:endParaRPr>
            </a:p>
          </p:txBody>
        </p:sp>
        <p:grpSp>
          <p:nvGrpSpPr>
            <p:cNvPr id="3" name="Group 2"/>
            <p:cNvGrpSpPr/>
            <p:nvPr userDrawn="1"/>
          </p:nvGrpSpPr>
          <p:grpSpPr>
            <a:xfrm>
              <a:off x="0" y="0"/>
              <a:ext cx="9144000" cy="1263650"/>
              <a:chOff x="0" y="0"/>
              <a:chExt cx="9144000" cy="1263650"/>
            </a:xfrm>
          </p:grpSpPr>
          <p:sp>
            <p:nvSpPr>
              <p:cNvPr id="15" name="Rectangle 14"/>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3097" name="Picture 25" descr="LOGO CE_Vertical_EN_NEG_quadri_H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
            <p:nvSpPr>
              <p:cNvPr id="3098" name="Rectangle 26"/>
              <p:cNvSpPr>
                <a:spLocks noChangeArrowheads="1"/>
              </p:cNvSpPr>
              <p:nvPr userDrawn="1"/>
            </p:nvSpPr>
            <p:spPr bwMode="auto">
              <a:xfrm>
                <a:off x="4139952" y="1223236"/>
                <a:ext cx="619125" cy="36000"/>
              </a:xfrm>
              <a:prstGeom prst="rect">
                <a:avLst/>
              </a:prstGeom>
              <a:solidFill>
                <a:srgbClr val="E52322"/>
              </a:solidFill>
              <a:ln w="9525" algn="ctr">
                <a:solidFill>
                  <a:srgbClr val="E5232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7600">
                  <a:solidFill>
                    <a:srgbClr val="FFD624"/>
                  </a:solidFill>
                </a:endParaRPr>
              </a:p>
            </p:txBody>
          </p:sp>
        </p:grpSp>
      </p:grpSp>
    </p:spTree>
    <p:extLst>
      <p:ext uri="{BB962C8B-B14F-4D97-AF65-F5344CB8AC3E}">
        <p14:creationId xmlns:p14="http://schemas.microsoft.com/office/powerpoint/2010/main" val="1697559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819119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Content Placeholder 2"/>
          <p:cNvSpPr>
            <a:spLocks noGrp="1"/>
          </p:cNvSpPr>
          <p:nvPr>
            <p:ph idx="1"/>
          </p:nvPr>
        </p:nvSpPr>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sz="7600">
              <a:solidFill>
                <a:srgbClr val="FFD624"/>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sz="7600">
              <a:solidFill>
                <a:srgbClr val="FFD624"/>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7DAB0A-6FEC-461D-BC23-D9B0F4DBB536}" type="slidenum">
              <a:rPr lang="en-GB" sz="7600">
                <a:solidFill>
                  <a:srgbClr val="FFD624"/>
                </a:solidFill>
              </a:rPr>
              <a:pPr>
                <a:defRPr/>
              </a:pPr>
              <a:t>‹#›</a:t>
            </a:fld>
            <a:endParaRPr lang="en-GB" sz="7600">
              <a:solidFill>
                <a:srgbClr val="FFD624"/>
              </a:solidFill>
            </a:endParaRPr>
          </a:p>
        </p:txBody>
      </p:sp>
    </p:spTree>
    <p:extLst>
      <p:ext uri="{BB962C8B-B14F-4D97-AF65-F5344CB8AC3E}">
        <p14:creationId xmlns:p14="http://schemas.microsoft.com/office/powerpoint/2010/main" val="3590492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pPr>
              <a:defRPr/>
            </a:pPr>
            <a:endParaRPr lang="en-GB"/>
          </a:p>
        </p:txBody>
      </p:sp>
      <p:sp>
        <p:nvSpPr>
          <p:cNvPr id="3" name="Footer Placeholder 2"/>
          <p:cNvSpPr>
            <a:spLocks noGrp="1"/>
          </p:cNvSpPr>
          <p:nvPr>
            <p:ph type="ftr" sz="quarter" idx="11"/>
          </p:nvPr>
        </p:nvSpPr>
        <p:spPr>
          <a:xfrm>
            <a:off x="457199" y="6172200"/>
            <a:ext cx="3352801" cy="365125"/>
          </a:xfrm>
          <a:prstGeom prst="rect">
            <a:avLst/>
          </a:prstGeom>
        </p:spPr>
        <p:txBody>
          <a:bodyPr/>
          <a:lstStyle/>
          <a:p>
            <a:pPr>
              <a:defRPr/>
            </a:pPr>
            <a:endParaRPr lang="en-GB"/>
          </a:p>
        </p:txBody>
      </p:sp>
      <p:sp>
        <p:nvSpPr>
          <p:cNvPr id="4" name="Slide Number Placeholder 3"/>
          <p:cNvSpPr>
            <a:spLocks noGrp="1"/>
          </p:cNvSpPr>
          <p:nvPr>
            <p:ph type="sldNum" sz="quarter" idx="12"/>
          </p:nvPr>
        </p:nvSpPr>
        <p:spPr>
          <a:xfrm>
            <a:off x="3810000" y="6172200"/>
            <a:ext cx="1828800" cy="365125"/>
          </a:xfrm>
          <a:prstGeom prst="rect">
            <a:avLst/>
          </a:prstGeom>
        </p:spPr>
        <p:txBody>
          <a:bodyPr/>
          <a:lstStyle/>
          <a:p>
            <a:pPr>
              <a:defRPr/>
            </a:pPr>
            <a:fld id="{832A1B74-0D66-4468-AAE4-886D03CD9E83}" type="slidenum">
              <a:rPr lang="en-GB" smtClean="0"/>
              <a:pPr>
                <a:defRPr/>
              </a:pPr>
              <a:t>‹#›</a:t>
            </a:fld>
            <a:endParaRPr lang="en-GB"/>
          </a:p>
        </p:txBody>
      </p:sp>
    </p:spTree>
    <p:extLst>
      <p:ext uri="{BB962C8B-B14F-4D97-AF65-F5344CB8AC3E}">
        <p14:creationId xmlns:p14="http://schemas.microsoft.com/office/powerpoint/2010/main" val="39557746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re et contenu_bleu">
    <p:spTree>
      <p:nvGrpSpPr>
        <p:cNvPr id="1" name=""/>
        <p:cNvGrpSpPr/>
        <p:nvPr/>
      </p:nvGrpSpPr>
      <p:grpSpPr>
        <a:xfrm>
          <a:off x="0" y="0"/>
          <a:ext cx="0" cy="0"/>
          <a:chOff x="0" y="0"/>
          <a:chExt cx="0" cy="0"/>
        </a:xfrm>
      </p:grpSpPr>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a:solidFill>
                <a:srgbClr val="FFFFFF"/>
              </a:solidFill>
              <a:latin typeface="Arial" charset="0"/>
              <a:cs typeface="Arial" charset="0"/>
            </a:endParaRPr>
          </a:p>
        </p:txBody>
      </p:sp>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2892567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3231" y="1388637"/>
            <a:ext cx="8229600" cy="74708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457200" y="2270743"/>
            <a:ext cx="8229600" cy="386999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F4361ED-38B4-4B0B-A6B2-4865579F7334}" type="slidenum">
              <a:rPr lang="en-GB"/>
              <a:pPr>
                <a:defRPr/>
              </a:pPr>
              <a:t>‹#›</a:t>
            </a:fld>
            <a:endParaRPr lang="en-GB"/>
          </a:p>
        </p:txBody>
      </p:sp>
    </p:spTree>
    <p:extLst>
      <p:ext uri="{BB962C8B-B14F-4D97-AF65-F5344CB8AC3E}">
        <p14:creationId xmlns:p14="http://schemas.microsoft.com/office/powerpoint/2010/main" val="421234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5915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4937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9666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56805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52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304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03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tint val="0"/>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026" name="Picture 2" descr="FP7-coo-RG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145463" y="5884863"/>
            <a:ext cx="92868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descr="bandeau1"/>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705600"/>
            <a:ext cx="457041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descr="bandeau1"/>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3588" y="6705600"/>
            <a:ext cx="457041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5"/>
          <p:cNvSpPr>
            <a:spLocks noChangeArrowheads="1"/>
          </p:cNvSpPr>
          <p:nvPr userDrawn="1"/>
        </p:nvSpPr>
        <p:spPr bwMode="auto">
          <a:xfrm>
            <a:off x="8388350" y="6710363"/>
            <a:ext cx="6873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lgn="r" eaLnBrk="0" hangingPunct="0"/>
            <a:fld id="{A6B04B25-1B35-4D00-8C0C-45DF251B32C6}" type="slidenum">
              <a:rPr lang="en-GB" sz="1000" b="0" smtClean="0">
                <a:solidFill>
                  <a:srgbClr val="FFFFFF"/>
                </a:solidFill>
                <a:latin typeface="Arial Black" pitchFamily="34" charset="0"/>
              </a:rPr>
              <a:pPr algn="r" eaLnBrk="0" hangingPunct="0"/>
              <a:t>‹#›</a:t>
            </a:fld>
            <a:endParaRPr lang="en-GB" sz="1000" b="0" smtClean="0">
              <a:solidFill>
                <a:srgbClr val="000000"/>
              </a:solidFill>
              <a:latin typeface="Arial Black" pitchFamily="34" charset="0"/>
            </a:endParaRPr>
          </a:p>
        </p:txBody>
      </p:sp>
      <p:grpSp>
        <p:nvGrpSpPr>
          <p:cNvPr id="1030" name="Group 7"/>
          <p:cNvGrpSpPr>
            <a:grpSpLocks/>
          </p:cNvGrpSpPr>
          <p:nvPr userDrawn="1"/>
        </p:nvGrpSpPr>
        <p:grpSpPr bwMode="auto">
          <a:xfrm>
            <a:off x="323850" y="404813"/>
            <a:ext cx="3600450" cy="528637"/>
            <a:chOff x="204" y="255"/>
            <a:chExt cx="2268" cy="333"/>
          </a:xfrm>
        </p:grpSpPr>
        <p:sp>
          <p:nvSpPr>
            <p:cNvPr id="1031" name="Text Box 8"/>
            <p:cNvSpPr txBox="1">
              <a:spLocks noChangeArrowheads="1"/>
            </p:cNvSpPr>
            <p:nvPr userDrawn="1"/>
          </p:nvSpPr>
          <p:spPr bwMode="auto">
            <a:xfrm>
              <a:off x="340" y="300"/>
              <a:ext cx="21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algn="ctr" eaLnBrk="0" hangingPunct="0">
                <a:spcBef>
                  <a:spcPct val="50000"/>
                </a:spcBef>
              </a:pPr>
              <a:endParaRPr lang="en-GB" sz="2400" b="0" smtClean="0">
                <a:solidFill>
                  <a:srgbClr val="000000"/>
                </a:solidFill>
                <a:latin typeface="Times New Roman" pitchFamily="18" charset="0"/>
              </a:endParaRPr>
            </a:p>
          </p:txBody>
        </p:sp>
        <p:pic>
          <p:nvPicPr>
            <p:cNvPr id="1032" name="Picture 9" descr="Header_EN__A4_Healthlifescience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04" y="255"/>
              <a:ext cx="226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51969895"/>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Verdana" pitchFamily="34" charset="0"/>
        </a:defRPr>
      </a:lvl2pPr>
      <a:lvl3pPr algn="l" rtl="0" eaLnBrk="0" fontAlgn="base" hangingPunct="0">
        <a:spcBef>
          <a:spcPct val="0"/>
        </a:spcBef>
        <a:spcAft>
          <a:spcPct val="0"/>
        </a:spcAft>
        <a:defRPr sz="4000" b="1">
          <a:solidFill>
            <a:schemeClr val="tx2"/>
          </a:solidFill>
          <a:latin typeface="Verdana" pitchFamily="34" charset="0"/>
        </a:defRPr>
      </a:lvl3pPr>
      <a:lvl4pPr algn="l" rtl="0" eaLnBrk="0" fontAlgn="base" hangingPunct="0">
        <a:spcBef>
          <a:spcPct val="0"/>
        </a:spcBef>
        <a:spcAft>
          <a:spcPct val="0"/>
        </a:spcAft>
        <a:defRPr sz="4000" b="1">
          <a:solidFill>
            <a:schemeClr val="tx2"/>
          </a:solidFill>
          <a:latin typeface="Verdana" pitchFamily="34" charset="0"/>
        </a:defRPr>
      </a:lvl4pPr>
      <a:lvl5pPr algn="l" rtl="0" eaLnBrk="0" fontAlgn="base" hangingPunct="0">
        <a:spcBef>
          <a:spcPct val="0"/>
        </a:spcBef>
        <a:spcAft>
          <a:spcPct val="0"/>
        </a:spcAft>
        <a:defRPr sz="4000" b="1">
          <a:solidFill>
            <a:schemeClr val="tx2"/>
          </a:solidFill>
          <a:latin typeface="Verdana" pitchFamily="34" charset="0"/>
        </a:defRPr>
      </a:lvl5pPr>
      <a:lvl6pPr marL="457200" algn="l" rtl="0" fontAlgn="base">
        <a:spcBef>
          <a:spcPct val="0"/>
        </a:spcBef>
        <a:spcAft>
          <a:spcPct val="0"/>
        </a:spcAft>
        <a:defRPr sz="4000" b="1">
          <a:solidFill>
            <a:schemeClr val="tx2"/>
          </a:solidFill>
          <a:latin typeface="Verdana" pitchFamily="34" charset="0"/>
        </a:defRPr>
      </a:lvl6pPr>
      <a:lvl7pPr marL="914400" algn="l" rtl="0" fontAlgn="base">
        <a:spcBef>
          <a:spcPct val="0"/>
        </a:spcBef>
        <a:spcAft>
          <a:spcPct val="0"/>
        </a:spcAft>
        <a:defRPr sz="4000" b="1">
          <a:solidFill>
            <a:schemeClr val="tx2"/>
          </a:solidFill>
          <a:latin typeface="Verdana" pitchFamily="34" charset="0"/>
        </a:defRPr>
      </a:lvl7pPr>
      <a:lvl8pPr marL="1371600" algn="l" rtl="0" fontAlgn="base">
        <a:spcBef>
          <a:spcPct val="0"/>
        </a:spcBef>
        <a:spcAft>
          <a:spcPct val="0"/>
        </a:spcAft>
        <a:defRPr sz="4000" b="1">
          <a:solidFill>
            <a:schemeClr val="tx2"/>
          </a:solidFill>
          <a:latin typeface="Verdana" pitchFamily="34" charset="0"/>
        </a:defRPr>
      </a:lvl8pPr>
      <a:lvl9pPr marL="1828800" algn="l" rtl="0" fontAlgn="base">
        <a:spcBef>
          <a:spcPct val="0"/>
        </a:spcBef>
        <a:spcAft>
          <a:spcPct val="0"/>
        </a:spcAft>
        <a:defRPr sz="40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tint val="0"/>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026" name="Picture 2" descr="FP7-coo-RG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145463" y="5884863"/>
            <a:ext cx="92868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descr="bandeau1"/>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705600"/>
            <a:ext cx="457041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descr="bandeau1"/>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3588" y="6705600"/>
            <a:ext cx="457041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5"/>
          <p:cNvSpPr>
            <a:spLocks noChangeArrowheads="1"/>
          </p:cNvSpPr>
          <p:nvPr userDrawn="1"/>
        </p:nvSpPr>
        <p:spPr bwMode="auto">
          <a:xfrm>
            <a:off x="8388350" y="6710363"/>
            <a:ext cx="6873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lgn="r" eaLnBrk="0" hangingPunct="0"/>
            <a:fld id="{A6B04B25-1B35-4D00-8C0C-45DF251B32C6}" type="slidenum">
              <a:rPr lang="en-GB" sz="1000" b="0" smtClean="0">
                <a:solidFill>
                  <a:srgbClr val="FFFFFF"/>
                </a:solidFill>
                <a:latin typeface="Arial Black" pitchFamily="34" charset="0"/>
              </a:rPr>
              <a:pPr algn="r" eaLnBrk="0" hangingPunct="0"/>
              <a:t>‹#›</a:t>
            </a:fld>
            <a:endParaRPr lang="en-GB" sz="1000" b="0" smtClean="0">
              <a:solidFill>
                <a:srgbClr val="000000"/>
              </a:solidFill>
              <a:latin typeface="Arial Black" pitchFamily="34" charset="0"/>
            </a:endParaRPr>
          </a:p>
        </p:txBody>
      </p:sp>
      <p:grpSp>
        <p:nvGrpSpPr>
          <p:cNvPr id="1030" name="Group 7"/>
          <p:cNvGrpSpPr>
            <a:grpSpLocks/>
          </p:cNvGrpSpPr>
          <p:nvPr userDrawn="1"/>
        </p:nvGrpSpPr>
        <p:grpSpPr bwMode="auto">
          <a:xfrm>
            <a:off x="323850" y="404813"/>
            <a:ext cx="3600450" cy="528637"/>
            <a:chOff x="204" y="255"/>
            <a:chExt cx="2268" cy="333"/>
          </a:xfrm>
        </p:grpSpPr>
        <p:sp>
          <p:nvSpPr>
            <p:cNvPr id="1031" name="Text Box 8"/>
            <p:cNvSpPr txBox="1">
              <a:spLocks noChangeArrowheads="1"/>
            </p:cNvSpPr>
            <p:nvPr userDrawn="1"/>
          </p:nvSpPr>
          <p:spPr bwMode="auto">
            <a:xfrm>
              <a:off x="340" y="300"/>
              <a:ext cx="21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algn="ctr" eaLnBrk="0" hangingPunct="0">
                <a:spcBef>
                  <a:spcPct val="50000"/>
                </a:spcBef>
              </a:pPr>
              <a:endParaRPr lang="en-GB" sz="2400" b="0" smtClean="0">
                <a:solidFill>
                  <a:srgbClr val="000000"/>
                </a:solidFill>
                <a:latin typeface="Times New Roman" pitchFamily="18" charset="0"/>
              </a:endParaRPr>
            </a:p>
          </p:txBody>
        </p:sp>
        <p:pic>
          <p:nvPicPr>
            <p:cNvPr id="1032" name="Picture 9" descr="Header_EN__A4_Healthlifescience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04" y="255"/>
              <a:ext cx="226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18297001"/>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Verdana" pitchFamily="34" charset="0"/>
        </a:defRPr>
      </a:lvl2pPr>
      <a:lvl3pPr algn="l" rtl="0" eaLnBrk="0" fontAlgn="base" hangingPunct="0">
        <a:spcBef>
          <a:spcPct val="0"/>
        </a:spcBef>
        <a:spcAft>
          <a:spcPct val="0"/>
        </a:spcAft>
        <a:defRPr sz="4000" b="1">
          <a:solidFill>
            <a:schemeClr val="tx2"/>
          </a:solidFill>
          <a:latin typeface="Verdana" pitchFamily="34" charset="0"/>
        </a:defRPr>
      </a:lvl3pPr>
      <a:lvl4pPr algn="l" rtl="0" eaLnBrk="0" fontAlgn="base" hangingPunct="0">
        <a:spcBef>
          <a:spcPct val="0"/>
        </a:spcBef>
        <a:spcAft>
          <a:spcPct val="0"/>
        </a:spcAft>
        <a:defRPr sz="4000" b="1">
          <a:solidFill>
            <a:schemeClr val="tx2"/>
          </a:solidFill>
          <a:latin typeface="Verdana" pitchFamily="34" charset="0"/>
        </a:defRPr>
      </a:lvl4pPr>
      <a:lvl5pPr algn="l" rtl="0" eaLnBrk="0" fontAlgn="base" hangingPunct="0">
        <a:spcBef>
          <a:spcPct val="0"/>
        </a:spcBef>
        <a:spcAft>
          <a:spcPct val="0"/>
        </a:spcAft>
        <a:defRPr sz="4000" b="1">
          <a:solidFill>
            <a:schemeClr val="tx2"/>
          </a:solidFill>
          <a:latin typeface="Verdana" pitchFamily="34" charset="0"/>
        </a:defRPr>
      </a:lvl5pPr>
      <a:lvl6pPr marL="457200" algn="l" rtl="0" fontAlgn="base">
        <a:spcBef>
          <a:spcPct val="0"/>
        </a:spcBef>
        <a:spcAft>
          <a:spcPct val="0"/>
        </a:spcAft>
        <a:defRPr sz="4000" b="1">
          <a:solidFill>
            <a:schemeClr val="tx2"/>
          </a:solidFill>
          <a:latin typeface="Verdana" pitchFamily="34" charset="0"/>
        </a:defRPr>
      </a:lvl6pPr>
      <a:lvl7pPr marL="914400" algn="l" rtl="0" fontAlgn="base">
        <a:spcBef>
          <a:spcPct val="0"/>
        </a:spcBef>
        <a:spcAft>
          <a:spcPct val="0"/>
        </a:spcAft>
        <a:defRPr sz="4000" b="1">
          <a:solidFill>
            <a:schemeClr val="tx2"/>
          </a:solidFill>
          <a:latin typeface="Verdana" pitchFamily="34" charset="0"/>
        </a:defRPr>
      </a:lvl7pPr>
      <a:lvl8pPr marL="1371600" algn="l" rtl="0" fontAlgn="base">
        <a:spcBef>
          <a:spcPct val="0"/>
        </a:spcBef>
        <a:spcAft>
          <a:spcPct val="0"/>
        </a:spcAft>
        <a:defRPr sz="4000" b="1">
          <a:solidFill>
            <a:schemeClr val="tx2"/>
          </a:solidFill>
          <a:latin typeface="Verdana" pitchFamily="34" charset="0"/>
        </a:defRPr>
      </a:lvl8pPr>
      <a:lvl9pPr marL="1828800" algn="l" rtl="0" fontAlgn="base">
        <a:spcBef>
          <a:spcPct val="0"/>
        </a:spcBef>
        <a:spcAft>
          <a:spcPct val="0"/>
        </a:spcAft>
        <a:defRPr sz="40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3231" y="1707419"/>
            <a:ext cx="8229600" cy="74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Title</a:t>
            </a:r>
          </a:p>
        </p:txBody>
      </p:sp>
      <p:sp>
        <p:nvSpPr>
          <p:cNvPr id="1027" name="Rectangle 3"/>
          <p:cNvSpPr>
            <a:spLocks noGrp="1" noChangeArrowheads="1"/>
          </p:cNvSpPr>
          <p:nvPr>
            <p:ph type="body" idx="1"/>
          </p:nvPr>
        </p:nvSpPr>
        <p:spPr bwMode="auto">
          <a:xfrm>
            <a:off x="457200" y="2816028"/>
            <a:ext cx="8229600" cy="342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Fourth level</a:t>
            </a:r>
          </a:p>
        </p:txBody>
      </p:sp>
      <p:grpSp>
        <p:nvGrpSpPr>
          <p:cNvPr id="12" name="Group 11"/>
          <p:cNvGrpSpPr/>
          <p:nvPr/>
        </p:nvGrpSpPr>
        <p:grpSpPr>
          <a:xfrm>
            <a:off x="0" y="0"/>
            <a:ext cx="9144000" cy="6858000"/>
            <a:chOff x="0" y="0"/>
            <a:chExt cx="9144000" cy="6858000"/>
          </a:xfrm>
        </p:grpSpPr>
        <p:sp>
          <p:nvSpPr>
            <p:cNvPr id="13" name="Rectangle 12"/>
            <p:cNvSpPr>
              <a:spLocks noChangeArrowheads="1"/>
            </p:cNvSpPr>
            <p:nvPr userDrawn="1"/>
          </p:nvSpPr>
          <p:spPr bwMode="auto">
            <a:xfrm>
              <a:off x="4140200" y="6497638"/>
              <a:ext cx="611188" cy="360362"/>
            </a:xfrm>
            <a:prstGeom prst="rect">
              <a:avLst/>
            </a:prstGeom>
            <a:solidFill>
              <a:srgbClr val="E52322"/>
            </a:solidFill>
            <a:ln w="9525" algn="ctr">
              <a:solidFill>
                <a:srgbClr val="E52322"/>
              </a:solidFill>
              <a:miter lim="800000"/>
              <a:headEnd/>
              <a:tailEnd/>
            </a:ln>
            <a:effectLst/>
          </p:spPr>
          <p:txBody>
            <a:bodyPr lIns="36000" tIns="36000" rIns="36000" bIns="36000"/>
            <a:lstStyle/>
            <a:p>
              <a:pPr defTabSz="457200"/>
              <a:r>
                <a:rPr lang="en-US" sz="610" b="0" i="1" dirty="0" smtClean="0">
                  <a:solidFill>
                    <a:srgbClr val="FCCD8B"/>
                  </a:solidFill>
                </a:rPr>
                <a:t>Research and Innovation</a:t>
              </a:r>
              <a:endParaRPr lang="en-US" sz="610" b="0" i="1" dirty="0">
                <a:solidFill>
                  <a:srgbClr val="FCCD8B"/>
                </a:solidFill>
              </a:endParaRPr>
            </a:p>
          </p:txBody>
        </p:sp>
        <p:grpSp>
          <p:nvGrpSpPr>
            <p:cNvPr id="14" name="Group 13"/>
            <p:cNvGrpSpPr/>
            <p:nvPr userDrawn="1"/>
          </p:nvGrpSpPr>
          <p:grpSpPr>
            <a:xfrm>
              <a:off x="0" y="0"/>
              <a:ext cx="9144000" cy="1263650"/>
              <a:chOff x="0" y="0"/>
              <a:chExt cx="9144000" cy="1263650"/>
            </a:xfrm>
          </p:grpSpPr>
          <p:sp>
            <p:nvSpPr>
              <p:cNvPr id="16" name="Rectangle 15"/>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7" name="Picture 25" descr="LOGO CE_Vertical_EN_NEG_quadri_H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6"/>
              <p:cNvSpPr>
                <a:spLocks noChangeArrowheads="1"/>
              </p:cNvSpPr>
              <p:nvPr userDrawn="1"/>
            </p:nvSpPr>
            <p:spPr bwMode="auto">
              <a:xfrm>
                <a:off x="4139952" y="1223236"/>
                <a:ext cx="619125" cy="36000"/>
              </a:xfrm>
              <a:prstGeom prst="rect">
                <a:avLst/>
              </a:prstGeom>
              <a:solidFill>
                <a:srgbClr val="E52322"/>
              </a:solidFill>
              <a:ln w="9525" algn="ctr">
                <a:solidFill>
                  <a:srgbClr val="E5232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7600">
                  <a:solidFill>
                    <a:srgbClr val="FFD624"/>
                  </a:solidFill>
                </a:endParaRPr>
              </a:p>
            </p:txBody>
          </p:sp>
        </p:grpSp>
      </p:grpSp>
    </p:spTree>
    <p:extLst>
      <p:ext uri="{BB962C8B-B14F-4D97-AF65-F5344CB8AC3E}">
        <p14:creationId xmlns:p14="http://schemas.microsoft.com/office/powerpoint/2010/main" val="158399189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84" r:id="rId4"/>
    <p:sldLayoutId id="2147484089" r:id="rId5"/>
    <p:sldLayoutId id="2147484090" r:id="rId6"/>
  </p:sldLayoutIdLst>
  <p:txStyles>
    <p:titleStyle>
      <a:lvl1pPr marL="358775" algn="l" rtl="0" eaLnBrk="1" fontAlgn="base" hangingPunct="1">
        <a:spcBef>
          <a:spcPct val="0"/>
        </a:spcBef>
        <a:spcAft>
          <a:spcPct val="0"/>
        </a:spcAft>
        <a:defRPr sz="2800" b="1">
          <a:solidFill>
            <a:srgbClr val="E5232D"/>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ts val="0"/>
        </a:spcBef>
        <a:spcAft>
          <a:spcPts val="1200"/>
        </a:spcAft>
        <a:buClr>
          <a:srgbClr val="E5222D"/>
        </a:buClr>
        <a:buChar char="•"/>
        <a:defRPr sz="2200" b="1" i="0">
          <a:solidFill>
            <a:srgbClr val="0F5494"/>
          </a:solidFill>
          <a:latin typeface="+mn-lt"/>
          <a:ea typeface="+mn-ea"/>
          <a:cs typeface="+mn-cs"/>
        </a:defRPr>
      </a:lvl1pPr>
      <a:lvl2pPr marL="742950" indent="-285750" algn="l" rtl="0" eaLnBrk="1" fontAlgn="base" hangingPunct="1">
        <a:spcBef>
          <a:spcPts val="0"/>
        </a:spcBef>
        <a:spcAft>
          <a:spcPts val="1200"/>
        </a:spcAft>
        <a:buClr>
          <a:srgbClr val="004494"/>
        </a:buClr>
        <a:buChar char="•"/>
        <a:defRPr sz="2000" b="0">
          <a:solidFill>
            <a:srgbClr val="0F5494"/>
          </a:solidFill>
          <a:latin typeface="+mn-lt"/>
        </a:defRPr>
      </a:lvl2pPr>
      <a:lvl3pPr marL="1200150" indent="-285750" algn="l" rtl="0" eaLnBrk="1" fontAlgn="base" hangingPunct="1">
        <a:spcBef>
          <a:spcPts val="0"/>
        </a:spcBef>
        <a:spcAft>
          <a:spcPts val="1200"/>
        </a:spcAft>
        <a:buClr>
          <a:srgbClr val="0F5494"/>
        </a:buClr>
        <a:buFont typeface="Verdana" pitchFamily="34" charset="0"/>
        <a:buChar char="−"/>
        <a:defRPr sz="1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3280229" y="1960563"/>
            <a:ext cx="5863771" cy="2087562"/>
          </a:xfrm>
        </p:spPr>
        <p:txBody>
          <a:bodyPr lIns="91419" tIns="45710" rIns="91419" bIns="45710"/>
          <a:lstStyle/>
          <a:p>
            <a:r>
              <a:rPr lang="en-US" sz="3200" dirty="0"/>
              <a:t>An overview of the EC’s research initiatives for healthcare </a:t>
            </a:r>
            <a:endParaRPr lang="en-GB" sz="3200" dirty="0" smtClean="0"/>
          </a:p>
        </p:txBody>
      </p:sp>
      <p:sp>
        <p:nvSpPr>
          <p:cNvPr id="5123" name="Text Box 8"/>
          <p:cNvSpPr txBox="1">
            <a:spLocks noChangeArrowheads="1"/>
          </p:cNvSpPr>
          <p:nvPr/>
        </p:nvSpPr>
        <p:spPr bwMode="auto">
          <a:xfrm>
            <a:off x="1492250" y="4775200"/>
            <a:ext cx="7488238"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23" tIns="81263" rIns="162523" bIns="81263">
            <a:spAutoFit/>
          </a:bodyPr>
          <a:lstStyle>
            <a:lvl1pPr eaLnBrk="0" hangingPunct="0">
              <a:defRPr sz="1200" b="1">
                <a:solidFill>
                  <a:srgbClr val="0F5494"/>
                </a:solidFill>
                <a:latin typeface="Verdana" pitchFamily="34" charset="0"/>
              </a:defRPr>
            </a:lvl1pPr>
            <a:lvl2pPr marL="742950" indent="-285750" eaLnBrk="0" hangingPunct="0">
              <a:defRPr sz="1200" b="1">
                <a:solidFill>
                  <a:srgbClr val="0F5494"/>
                </a:solidFill>
                <a:latin typeface="Verdana" pitchFamily="34" charset="0"/>
              </a:defRPr>
            </a:lvl2pPr>
            <a:lvl3pPr marL="1143000" indent="-228600" eaLnBrk="0" hangingPunct="0">
              <a:defRPr sz="1200" b="1">
                <a:solidFill>
                  <a:srgbClr val="0F5494"/>
                </a:solidFill>
                <a:latin typeface="Verdana" pitchFamily="34" charset="0"/>
              </a:defRPr>
            </a:lvl3pPr>
            <a:lvl4pPr marL="1600200" indent="-228600" eaLnBrk="0" hangingPunct="0">
              <a:defRPr sz="1200" b="1">
                <a:solidFill>
                  <a:srgbClr val="0F5494"/>
                </a:solidFill>
                <a:latin typeface="Verdana" pitchFamily="34" charset="0"/>
              </a:defRPr>
            </a:lvl4pPr>
            <a:lvl5pPr marL="2057400" indent="-228600" eaLnBrk="0" hangingPunct="0">
              <a:defRPr sz="1200" b="1">
                <a:solidFill>
                  <a:srgbClr val="0F5494"/>
                </a:solidFill>
                <a:latin typeface="Verdana" pitchFamily="34" charset="0"/>
              </a:defRPr>
            </a:lvl5pPr>
            <a:lvl6pPr marL="2514600" indent="-228600" eaLnBrk="0" fontAlgn="base" hangingPunct="0">
              <a:spcBef>
                <a:spcPct val="0"/>
              </a:spcBef>
              <a:spcAft>
                <a:spcPct val="0"/>
              </a:spcAft>
              <a:defRPr sz="1200" b="1">
                <a:solidFill>
                  <a:srgbClr val="0F5494"/>
                </a:solidFill>
                <a:latin typeface="Verdana" pitchFamily="34" charset="0"/>
              </a:defRPr>
            </a:lvl6pPr>
            <a:lvl7pPr marL="2971800" indent="-228600" eaLnBrk="0" fontAlgn="base" hangingPunct="0">
              <a:spcBef>
                <a:spcPct val="0"/>
              </a:spcBef>
              <a:spcAft>
                <a:spcPct val="0"/>
              </a:spcAft>
              <a:defRPr sz="1200" b="1">
                <a:solidFill>
                  <a:srgbClr val="0F5494"/>
                </a:solidFill>
                <a:latin typeface="Verdana" pitchFamily="34" charset="0"/>
              </a:defRPr>
            </a:lvl7pPr>
            <a:lvl8pPr marL="3429000" indent="-228600" eaLnBrk="0" fontAlgn="base" hangingPunct="0">
              <a:spcBef>
                <a:spcPct val="0"/>
              </a:spcBef>
              <a:spcAft>
                <a:spcPct val="0"/>
              </a:spcAft>
              <a:defRPr sz="1200" b="1">
                <a:solidFill>
                  <a:srgbClr val="0F5494"/>
                </a:solidFill>
                <a:latin typeface="Verdana" pitchFamily="34" charset="0"/>
              </a:defRPr>
            </a:lvl8pPr>
            <a:lvl9pPr marL="3886200" indent="-228600" eaLnBrk="0" fontAlgn="base" hangingPunct="0">
              <a:spcBef>
                <a:spcPct val="0"/>
              </a:spcBef>
              <a:spcAft>
                <a:spcPct val="0"/>
              </a:spcAft>
              <a:defRPr sz="1200" b="1">
                <a:solidFill>
                  <a:srgbClr val="0F5494"/>
                </a:solidFill>
                <a:latin typeface="Verdana" pitchFamily="34" charset="0"/>
              </a:defRPr>
            </a:lvl9pPr>
          </a:lstStyle>
          <a:p>
            <a:pPr algn="r" eaLnBrk="1" hangingPunct="1"/>
            <a:r>
              <a:rPr lang="en-GB" sz="1400" dirty="0">
                <a:latin typeface="Arial" charset="0"/>
              </a:rPr>
              <a:t>Dr Karim Berkouk,</a:t>
            </a:r>
          </a:p>
          <a:p>
            <a:pPr algn="r" eaLnBrk="1" hangingPunct="1"/>
            <a:r>
              <a:rPr lang="fr-BE" sz="1400" dirty="0" err="1">
                <a:latin typeface="Arial" charset="0"/>
              </a:rPr>
              <a:t>Deputy</a:t>
            </a:r>
            <a:r>
              <a:rPr lang="fr-BE" sz="1400" dirty="0">
                <a:latin typeface="Arial" charset="0"/>
              </a:rPr>
              <a:t> Head of Unit</a:t>
            </a:r>
            <a:endParaRPr lang="en-GB" sz="1400" dirty="0">
              <a:latin typeface="Arial" charset="0"/>
            </a:endParaRPr>
          </a:p>
          <a:p>
            <a:pPr algn="r">
              <a:lnSpc>
                <a:spcPct val="60000"/>
              </a:lnSpc>
              <a:spcBef>
                <a:spcPct val="50000"/>
              </a:spcBef>
            </a:pPr>
            <a:r>
              <a:rPr lang="en-GB" sz="1400" dirty="0">
                <a:latin typeface="Arial" charset="0"/>
              </a:rPr>
              <a:t>DG for Research and Innovation</a:t>
            </a:r>
          </a:p>
          <a:p>
            <a:pPr algn="r">
              <a:lnSpc>
                <a:spcPct val="60000"/>
              </a:lnSpc>
              <a:spcBef>
                <a:spcPct val="50000"/>
              </a:spcBef>
            </a:pPr>
            <a:r>
              <a:rPr lang="en-GB" sz="1400" dirty="0">
                <a:latin typeface="Arial" charset="0"/>
              </a:rPr>
              <a:t>Health Directorate</a:t>
            </a:r>
          </a:p>
          <a:p>
            <a:pPr algn="r">
              <a:lnSpc>
                <a:spcPct val="60000"/>
              </a:lnSpc>
              <a:spcBef>
                <a:spcPct val="50000"/>
              </a:spcBef>
            </a:pPr>
            <a:r>
              <a:rPr lang="en-GB" sz="1400" dirty="0">
                <a:latin typeface="Arial" charset="0"/>
              </a:rPr>
              <a:t>European Commission </a:t>
            </a:r>
          </a:p>
        </p:txBody>
      </p:sp>
      <p:pic>
        <p:nvPicPr>
          <p:cNvPr id="5124" name="Picture 10" descr="internet-marketing-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916113"/>
            <a:ext cx="2695575" cy="2881312"/>
          </a:xfrm>
          <a:prstGeom prst="rect">
            <a:avLst/>
          </a:prstGeom>
          <a:noFill/>
          <a:ln>
            <a:noFill/>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58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250825" y="188913"/>
            <a:ext cx="8229600" cy="868362"/>
          </a:xfrm>
          <a:extLst/>
        </p:spPr>
        <p:txBody>
          <a:bodyPr anchor="t"/>
          <a:lstStyle/>
          <a:p>
            <a:pPr algn="l" eaLnBrk="1" hangingPunct="1">
              <a:defRPr/>
            </a:pPr>
            <a:r>
              <a:rPr lang="en-GB" dirty="0" smtClean="0">
                <a:solidFill>
                  <a:schemeClr val="accent3"/>
                </a:solidFill>
              </a:rPr>
              <a:t>Three</a:t>
            </a:r>
            <a:br>
              <a:rPr lang="en-GB" dirty="0" smtClean="0">
                <a:solidFill>
                  <a:schemeClr val="accent3"/>
                </a:solidFill>
              </a:rPr>
            </a:br>
            <a:r>
              <a:rPr lang="en-GB" dirty="0" smtClean="0">
                <a:solidFill>
                  <a:schemeClr val="accent3"/>
                </a:solidFill>
              </a:rPr>
              <a:t>priorities</a:t>
            </a:r>
          </a:p>
        </p:txBody>
      </p:sp>
      <p:sp>
        <p:nvSpPr>
          <p:cNvPr id="2" name="Text Placeholder 1"/>
          <p:cNvSpPr>
            <a:spLocks noGrp="1"/>
          </p:cNvSpPr>
          <p:nvPr>
            <p:ph type="body" sz="quarter" idx="15"/>
          </p:nvPr>
        </p:nvSpPr>
        <p:spPr>
          <a:xfrm>
            <a:off x="3563938" y="1844675"/>
            <a:ext cx="2016125" cy="1584325"/>
          </a:xfrm>
        </p:spPr>
        <p:txBody>
          <a:bodyPr/>
          <a:lstStyle/>
          <a:p>
            <a:pPr>
              <a:defRPr/>
            </a:pPr>
            <a:r>
              <a:rPr lang="en-GB" dirty="0" smtClean="0"/>
              <a:t>Excellent science</a:t>
            </a:r>
            <a:endParaRPr lang="en-GB" dirty="0"/>
          </a:p>
        </p:txBody>
      </p:sp>
      <p:sp>
        <p:nvSpPr>
          <p:cNvPr id="3" name="Text Placeholder 2"/>
          <p:cNvSpPr>
            <a:spLocks noGrp="1"/>
          </p:cNvSpPr>
          <p:nvPr>
            <p:ph type="body" sz="quarter" idx="16"/>
          </p:nvPr>
        </p:nvSpPr>
        <p:spPr>
          <a:xfrm>
            <a:off x="2555875" y="3644900"/>
            <a:ext cx="2000250" cy="1584325"/>
          </a:xfrm>
        </p:spPr>
        <p:txBody>
          <a:bodyPr/>
          <a:lstStyle/>
          <a:p>
            <a:pPr>
              <a:defRPr/>
            </a:pPr>
            <a:r>
              <a:rPr lang="en-GB" dirty="0" smtClean="0"/>
              <a:t>Industrial leadership</a:t>
            </a:r>
            <a:endParaRPr lang="en-GB" dirty="0"/>
          </a:p>
        </p:txBody>
      </p:sp>
      <p:sp>
        <p:nvSpPr>
          <p:cNvPr id="4" name="Text Placeholder 3"/>
          <p:cNvSpPr>
            <a:spLocks noGrp="1"/>
          </p:cNvSpPr>
          <p:nvPr>
            <p:ph type="body" sz="quarter" idx="17"/>
          </p:nvPr>
        </p:nvSpPr>
        <p:spPr>
          <a:xfrm>
            <a:off x="4643438" y="3644900"/>
            <a:ext cx="1933575" cy="1584325"/>
          </a:xfrm>
        </p:spPr>
        <p:txBody>
          <a:bodyPr/>
          <a:lstStyle/>
          <a:p>
            <a:pPr>
              <a:defRPr/>
            </a:pPr>
            <a:r>
              <a:rPr lang="en-GB" dirty="0" smtClean="0"/>
              <a:t>Societal challenges</a:t>
            </a:r>
            <a:endParaRPr lang="en-GB" dirty="0"/>
          </a:p>
        </p:txBody>
      </p:sp>
      <p:sp>
        <p:nvSpPr>
          <p:cNvPr id="5" name="TextBox 4"/>
          <p:cNvSpPr txBox="1">
            <a:spLocks noChangeArrowheads="1"/>
          </p:cNvSpPr>
          <p:nvPr/>
        </p:nvSpPr>
        <p:spPr bwMode="auto">
          <a:xfrm>
            <a:off x="4284663" y="260350"/>
            <a:ext cx="457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buFont typeface="Arial" charset="0"/>
              <a:buChar char="•"/>
            </a:pPr>
            <a:r>
              <a:rPr lang="en-GB" sz="1400" dirty="0">
                <a:solidFill>
                  <a:schemeClr val="bg1"/>
                </a:solidFill>
              </a:rPr>
              <a:t>European Research Council</a:t>
            </a:r>
          </a:p>
          <a:p>
            <a:pPr eaLnBrk="1" hangingPunct="1">
              <a:buFont typeface="Arial" charset="0"/>
              <a:buChar char="•"/>
            </a:pPr>
            <a:r>
              <a:rPr lang="en-GB" sz="1400" dirty="0">
                <a:solidFill>
                  <a:schemeClr val="bg1"/>
                </a:solidFill>
              </a:rPr>
              <a:t>Future and Emerging Technologies</a:t>
            </a:r>
          </a:p>
          <a:p>
            <a:pPr eaLnBrk="1" hangingPunct="1">
              <a:buFont typeface="Arial" charset="0"/>
              <a:buChar char="•"/>
            </a:pPr>
            <a:r>
              <a:rPr lang="en-GB" sz="1400" dirty="0">
                <a:solidFill>
                  <a:schemeClr val="bg1"/>
                </a:solidFill>
              </a:rPr>
              <a:t>Marie </a:t>
            </a:r>
            <a:r>
              <a:rPr lang="en-GB" sz="1400" dirty="0" err="1">
                <a:solidFill>
                  <a:schemeClr val="bg1"/>
                </a:solidFill>
              </a:rPr>
              <a:t>Skłodowska</a:t>
            </a:r>
            <a:r>
              <a:rPr lang="en-GB" sz="1400" dirty="0">
                <a:solidFill>
                  <a:schemeClr val="bg1"/>
                </a:solidFill>
              </a:rPr>
              <a:t>-Curie actions</a:t>
            </a:r>
          </a:p>
          <a:p>
            <a:pPr eaLnBrk="1" hangingPunct="1">
              <a:buFont typeface="Arial" charset="0"/>
              <a:buChar char="•"/>
            </a:pPr>
            <a:r>
              <a:rPr lang="en-GB" sz="1400" dirty="0">
                <a:solidFill>
                  <a:schemeClr val="bg1"/>
                </a:solidFill>
              </a:rPr>
              <a:t>Research infrastructures</a:t>
            </a:r>
          </a:p>
          <a:p>
            <a:pPr eaLnBrk="1" hangingPunct="1">
              <a:buFont typeface="Arial" charset="0"/>
              <a:buChar char="•"/>
            </a:pPr>
            <a:endParaRPr lang="en-GB" sz="1400" dirty="0">
              <a:solidFill>
                <a:schemeClr val="bg1"/>
              </a:solidFill>
            </a:endParaRPr>
          </a:p>
        </p:txBody>
      </p:sp>
      <p:sp>
        <p:nvSpPr>
          <p:cNvPr id="7" name="TextBox 6"/>
          <p:cNvSpPr txBox="1">
            <a:spLocks noChangeArrowheads="1"/>
          </p:cNvSpPr>
          <p:nvPr/>
        </p:nvSpPr>
        <p:spPr bwMode="auto">
          <a:xfrm>
            <a:off x="179388" y="3422650"/>
            <a:ext cx="21605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buFont typeface="Arial" charset="0"/>
              <a:buChar char="•"/>
            </a:pPr>
            <a:r>
              <a:rPr lang="en-GB" sz="1400">
                <a:solidFill>
                  <a:schemeClr val="bg1"/>
                </a:solidFill>
              </a:rPr>
              <a:t>Leadership in enabling and industrial technologies </a:t>
            </a:r>
          </a:p>
          <a:p>
            <a:pPr eaLnBrk="1" hangingPunct="1">
              <a:buFont typeface="Arial" charset="0"/>
              <a:buChar char="•"/>
            </a:pPr>
            <a:r>
              <a:rPr lang="en-GB" sz="1400">
                <a:solidFill>
                  <a:schemeClr val="bg1"/>
                </a:solidFill>
              </a:rPr>
              <a:t>Access to risk finance</a:t>
            </a:r>
          </a:p>
          <a:p>
            <a:pPr eaLnBrk="1" hangingPunct="1">
              <a:buFont typeface="Arial" charset="0"/>
              <a:buChar char="•"/>
            </a:pPr>
            <a:r>
              <a:rPr lang="en-GB" sz="1400">
                <a:solidFill>
                  <a:schemeClr val="bg1"/>
                </a:solidFill>
              </a:rPr>
              <a:t>Innovation in SMEs</a:t>
            </a:r>
          </a:p>
          <a:p>
            <a:pPr eaLnBrk="1" hangingPunct="1">
              <a:buFont typeface="Arial" charset="0"/>
              <a:buNone/>
            </a:pPr>
            <a:endParaRPr lang="en-GB" sz="1400">
              <a:solidFill>
                <a:schemeClr val="bg1"/>
              </a:solidFill>
            </a:endParaRPr>
          </a:p>
        </p:txBody>
      </p:sp>
      <p:grpSp>
        <p:nvGrpSpPr>
          <p:cNvPr id="6" name="Group 8"/>
          <p:cNvGrpSpPr>
            <a:grpSpLocks/>
          </p:cNvGrpSpPr>
          <p:nvPr/>
        </p:nvGrpSpPr>
        <p:grpSpPr bwMode="auto">
          <a:xfrm>
            <a:off x="6300788" y="1992313"/>
            <a:ext cx="2843212" cy="4892675"/>
            <a:chOff x="6300192" y="1991737"/>
            <a:chExt cx="2843808" cy="4893647"/>
          </a:xfrm>
        </p:grpSpPr>
        <p:sp>
          <p:nvSpPr>
            <p:cNvPr id="16393" name="Rectangle 5"/>
            <p:cNvSpPr>
              <a:spLocks noChangeArrowheads="1"/>
            </p:cNvSpPr>
            <p:nvPr/>
          </p:nvSpPr>
          <p:spPr bwMode="auto">
            <a:xfrm>
              <a:off x="6300192" y="5805264"/>
              <a:ext cx="2843808" cy="1052736"/>
            </a:xfrm>
            <a:prstGeom prst="rect">
              <a:avLst/>
            </a:prstGeom>
            <a:solidFill>
              <a:schemeClr val="bg1"/>
            </a:solidFill>
            <a:ln w="9525" algn="ctr">
              <a:solidFill>
                <a:schemeClr val="bg1"/>
              </a:solidFill>
              <a:round/>
              <a:headEnd/>
              <a:tailEnd/>
            </a:ln>
          </p:spPr>
          <p:txBody>
            <a:bodyPr/>
            <a:lstStyle/>
            <a:p>
              <a:pPr defTabSz="512763" eaLnBrk="0" hangingPunct="0">
                <a:buClr>
                  <a:srgbClr val="000000"/>
                </a:buClr>
                <a:buSzPct val="100000"/>
                <a:buFont typeface="Times New Roman" pitchFamily="18" charset="0"/>
                <a:buNone/>
              </a:pPr>
              <a:endParaRPr lang="en-US" sz="2700" b="0">
                <a:solidFill>
                  <a:schemeClr val="bg1"/>
                </a:solidFill>
                <a:latin typeface="Calibri" pitchFamily="34" charset="0"/>
              </a:endParaRPr>
            </a:p>
          </p:txBody>
        </p:sp>
        <p:sp>
          <p:nvSpPr>
            <p:cNvPr id="16394" name="TextBox 7"/>
            <p:cNvSpPr txBox="1">
              <a:spLocks noChangeArrowheads="1"/>
            </p:cNvSpPr>
            <p:nvPr/>
          </p:nvSpPr>
          <p:spPr bwMode="auto">
            <a:xfrm>
              <a:off x="6732240" y="1991737"/>
              <a:ext cx="2411760" cy="4893647"/>
            </a:xfrm>
            <a:prstGeom prst="rect">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buFont typeface="Arial" charset="0"/>
                <a:buChar char="•"/>
              </a:pPr>
              <a:r>
                <a:rPr lang="en-GB" sz="1200" dirty="0"/>
                <a:t>Health, demographic change and wellbeing</a:t>
              </a:r>
            </a:p>
            <a:p>
              <a:pPr eaLnBrk="1" hangingPunct="1">
                <a:buFont typeface="Arial" charset="0"/>
                <a:buChar char="•"/>
              </a:pPr>
              <a:r>
                <a:rPr lang="en-GB" sz="1200" dirty="0">
                  <a:solidFill>
                    <a:schemeClr val="bg1"/>
                  </a:solidFill>
                </a:rPr>
                <a:t>Food security, sustainable agriculture and forestry, marine and maritime and inland water research and the </a:t>
              </a:r>
              <a:r>
                <a:rPr lang="en-GB" sz="1200" dirty="0" err="1">
                  <a:solidFill>
                    <a:schemeClr val="bg1"/>
                  </a:solidFill>
                </a:rPr>
                <a:t>Bioeconomy</a:t>
              </a:r>
              <a:endParaRPr lang="en-GB" sz="1200" dirty="0">
                <a:solidFill>
                  <a:schemeClr val="bg1"/>
                </a:solidFill>
              </a:endParaRPr>
            </a:p>
            <a:p>
              <a:pPr eaLnBrk="1" hangingPunct="1">
                <a:buFont typeface="Arial" charset="0"/>
                <a:buChar char="•"/>
              </a:pPr>
              <a:r>
                <a:rPr lang="en-GB" sz="1200" dirty="0">
                  <a:solidFill>
                    <a:schemeClr val="bg1"/>
                  </a:solidFill>
                </a:rPr>
                <a:t>Secure, clean and efficient energy</a:t>
              </a:r>
            </a:p>
            <a:p>
              <a:pPr eaLnBrk="1" hangingPunct="1">
                <a:buFont typeface="Arial" charset="0"/>
                <a:buChar char="•"/>
              </a:pPr>
              <a:r>
                <a:rPr lang="en-GB" sz="1200" dirty="0">
                  <a:solidFill>
                    <a:schemeClr val="bg1"/>
                  </a:solidFill>
                </a:rPr>
                <a:t>Smart, green and integrated transport</a:t>
              </a:r>
            </a:p>
            <a:p>
              <a:pPr eaLnBrk="1" hangingPunct="1">
                <a:buFont typeface="Arial" charset="0"/>
                <a:buChar char="•"/>
              </a:pPr>
              <a:r>
                <a:rPr lang="en-GB" sz="1200" dirty="0">
                  <a:solidFill>
                    <a:schemeClr val="bg1"/>
                  </a:solidFill>
                </a:rPr>
                <a:t>Climate action, environment, resource efficiency  and raw materials</a:t>
              </a:r>
            </a:p>
            <a:p>
              <a:pPr eaLnBrk="1" hangingPunct="1">
                <a:buFont typeface="Arial" charset="0"/>
                <a:buChar char="•"/>
              </a:pPr>
              <a:r>
                <a:rPr lang="en-GB" sz="1200" dirty="0">
                  <a:solidFill>
                    <a:schemeClr val="bg1"/>
                  </a:solidFill>
                </a:rPr>
                <a:t>Inclusive, innovative and reflective societies</a:t>
              </a:r>
            </a:p>
            <a:p>
              <a:pPr eaLnBrk="1" hangingPunct="1">
                <a:buFont typeface="Arial" charset="0"/>
                <a:buChar char="•"/>
              </a:pPr>
              <a:r>
                <a:rPr lang="en-GB" sz="1200" dirty="0">
                  <a:solidFill>
                    <a:schemeClr val="bg1"/>
                  </a:solidFill>
                </a:rPr>
                <a:t>Secure societies</a:t>
              </a:r>
            </a:p>
            <a:p>
              <a:pPr eaLnBrk="1" hangingPunct="1">
                <a:buFont typeface="Arial" charset="0"/>
                <a:buChar char="•"/>
              </a:pPr>
              <a:r>
                <a:rPr lang="en-GB" sz="1200" dirty="0">
                  <a:solidFill>
                    <a:schemeClr val="bg1"/>
                  </a:solidFill>
                </a:rPr>
                <a:t>Science with and for society</a:t>
              </a:r>
            </a:p>
            <a:p>
              <a:pPr eaLnBrk="1" hangingPunct="1">
                <a:buFont typeface="Arial" charset="0"/>
                <a:buChar char="•"/>
              </a:pPr>
              <a:r>
                <a:rPr lang="en-GB" sz="1200" dirty="0">
                  <a:solidFill>
                    <a:schemeClr val="bg1"/>
                  </a:solidFill>
                </a:rPr>
                <a:t>Spreading excellence and widening participation</a:t>
              </a:r>
            </a:p>
          </p:txBody>
        </p:sp>
      </p:grpSp>
      <p:sp>
        <p:nvSpPr>
          <p:cNvPr id="11" name="TextBox 1"/>
          <p:cNvSpPr txBox="1">
            <a:spLocks noChangeArrowheads="1"/>
          </p:cNvSpPr>
          <p:nvPr/>
        </p:nvSpPr>
        <p:spPr bwMode="auto">
          <a:xfrm rot="838969">
            <a:off x="425794" y="5793419"/>
            <a:ext cx="2890838" cy="708025"/>
          </a:xfrm>
          <a:prstGeom prst="rect">
            <a:avLst/>
          </a:prstGeom>
          <a:solidFill>
            <a:srgbClr val="DCF0FA"/>
          </a:solidFill>
          <a:ln>
            <a:solidFill>
              <a:srgbClr val="BCE4F2"/>
            </a:solidFill>
          </a:ln>
          <a:effectLst>
            <a:outerShdw blurRad="76200" dir="18900000" sy="23000" kx="-1200000" algn="bl" rotWithShape="0">
              <a:prstClr val="black">
                <a:alpha val="20000"/>
              </a:prstClr>
            </a:outerShdw>
          </a:effectLst>
          <a:extLst/>
        </p:spPr>
        <p:txBody>
          <a:bodyPr lIns="91422" tIns="45711" rIns="91422" bIns="45711">
            <a:spAutoFit/>
          </a:bodyPr>
          <a:lstStyle>
            <a:defPPr>
              <a:defRPr lang="en-GB"/>
            </a:defPPr>
            <a:lvl1pPr eaLnBrk="0" hangingPunct="0">
              <a:spcBef>
                <a:spcPct val="50000"/>
              </a:spcBef>
              <a:defRPr sz="2400">
                <a:solidFill>
                  <a:srgbClr val="E5232D"/>
                </a:solidFill>
              </a:defRPr>
            </a:lvl1pPr>
          </a:lstStyle>
          <a:p>
            <a:pPr algn="ctr">
              <a:defRPr/>
            </a:pPr>
            <a:r>
              <a:rPr lang="fr-BE" sz="2000" dirty="0" smtClean="0"/>
              <a:t>Budget:</a:t>
            </a:r>
            <a:br>
              <a:rPr lang="fr-BE" sz="2000" dirty="0" smtClean="0"/>
            </a:br>
            <a:r>
              <a:rPr lang="fr-BE" sz="2000" dirty="0" smtClean="0"/>
              <a:t>about €79 Billion</a:t>
            </a:r>
          </a:p>
        </p:txBody>
      </p:sp>
    </p:spTree>
    <p:extLst>
      <p:ext uri="{BB962C8B-B14F-4D97-AF65-F5344CB8AC3E}">
        <p14:creationId xmlns:p14="http://schemas.microsoft.com/office/powerpoint/2010/main" val="3199453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9"/>
          <p:cNvSpPr txBox="1">
            <a:spLocks noChangeArrowheads="1"/>
          </p:cNvSpPr>
          <p:nvPr/>
        </p:nvSpPr>
        <p:spPr bwMode="auto">
          <a:xfrm>
            <a:off x="942516" y="4252001"/>
            <a:ext cx="7218363" cy="533400"/>
          </a:xfrm>
          <a:prstGeom prst="rect">
            <a:avLst/>
          </a:prstGeom>
          <a:solidFill>
            <a:srgbClr val="FFD6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nchor="ctr"/>
          <a:lstStyle>
            <a:lvl1pPr defTabSz="449263" eaLnBrk="0" hangingPunct="0">
              <a:defRPr sz="7600" b="1">
                <a:solidFill>
                  <a:srgbClr val="FFD624"/>
                </a:solidFill>
                <a:latin typeface="Verdana" pitchFamily="34" charset="0"/>
              </a:defRPr>
            </a:lvl1pPr>
            <a:lvl2pPr marL="742950" indent="-285750" defTabSz="449263" eaLnBrk="0" hangingPunct="0">
              <a:defRPr sz="7600" b="1">
                <a:solidFill>
                  <a:srgbClr val="FFD624"/>
                </a:solidFill>
                <a:latin typeface="Verdana" pitchFamily="34" charset="0"/>
              </a:defRPr>
            </a:lvl2pPr>
            <a:lvl3pPr marL="1143000" indent="-228600" defTabSz="449263" eaLnBrk="0" hangingPunct="0">
              <a:defRPr sz="7600" b="1">
                <a:solidFill>
                  <a:srgbClr val="FFD624"/>
                </a:solidFill>
                <a:latin typeface="Verdana" pitchFamily="34" charset="0"/>
              </a:defRPr>
            </a:lvl3pPr>
            <a:lvl4pPr marL="1600200" indent="-228600" defTabSz="449263" eaLnBrk="0" hangingPunct="0">
              <a:defRPr sz="7600" b="1">
                <a:solidFill>
                  <a:srgbClr val="FFD624"/>
                </a:solidFill>
                <a:latin typeface="Verdana" pitchFamily="34" charset="0"/>
              </a:defRPr>
            </a:lvl4pPr>
            <a:lvl5pPr marL="2057400" indent="-228600" defTabSz="449263" eaLnBrk="0" hangingPunct="0">
              <a:defRPr sz="7600" b="1">
                <a:solidFill>
                  <a:srgbClr val="FFD624"/>
                </a:solidFill>
                <a:latin typeface="Verdana" pitchFamily="34" charset="0"/>
              </a:defRPr>
            </a:lvl5pPr>
            <a:lvl6pPr marL="2514600" indent="-228600" defTabSz="449263" eaLnBrk="0" fontAlgn="base" hangingPunct="0">
              <a:spcBef>
                <a:spcPct val="0"/>
              </a:spcBef>
              <a:spcAft>
                <a:spcPct val="0"/>
              </a:spcAft>
              <a:defRPr sz="7600" b="1">
                <a:solidFill>
                  <a:srgbClr val="FFD624"/>
                </a:solidFill>
                <a:latin typeface="Verdana" pitchFamily="34" charset="0"/>
              </a:defRPr>
            </a:lvl6pPr>
            <a:lvl7pPr marL="2971800" indent="-228600" defTabSz="449263" eaLnBrk="0" fontAlgn="base" hangingPunct="0">
              <a:spcBef>
                <a:spcPct val="0"/>
              </a:spcBef>
              <a:spcAft>
                <a:spcPct val="0"/>
              </a:spcAft>
              <a:defRPr sz="7600" b="1">
                <a:solidFill>
                  <a:srgbClr val="FFD624"/>
                </a:solidFill>
                <a:latin typeface="Verdana" pitchFamily="34" charset="0"/>
              </a:defRPr>
            </a:lvl7pPr>
            <a:lvl8pPr marL="3429000" indent="-228600" defTabSz="449263" eaLnBrk="0" fontAlgn="base" hangingPunct="0">
              <a:spcBef>
                <a:spcPct val="0"/>
              </a:spcBef>
              <a:spcAft>
                <a:spcPct val="0"/>
              </a:spcAft>
              <a:defRPr sz="7600" b="1">
                <a:solidFill>
                  <a:srgbClr val="FFD624"/>
                </a:solidFill>
                <a:latin typeface="Verdana" pitchFamily="34" charset="0"/>
              </a:defRPr>
            </a:lvl8pPr>
            <a:lvl9pPr marL="3886200" indent="-228600" defTabSz="449263" eaLnBrk="0" fontAlgn="base" hangingPunct="0">
              <a:spcBef>
                <a:spcPct val="0"/>
              </a:spcBef>
              <a:spcAft>
                <a:spcPct val="0"/>
              </a:spcAft>
              <a:defRPr sz="7600" b="1">
                <a:solidFill>
                  <a:srgbClr val="FFD624"/>
                </a:solidFill>
                <a:latin typeface="Verdana" pitchFamily="34" charset="0"/>
              </a:defRPr>
            </a:lvl9pPr>
          </a:lstStyle>
          <a:p>
            <a:pPr eaLnBrk="1" hangingPunct="1">
              <a:buClr>
                <a:srgbClr val="000000"/>
              </a:buClr>
              <a:buSzPct val="100000"/>
              <a:buFont typeface="Times New Roman" pitchFamily="18" charset="0"/>
              <a:buNone/>
            </a:pPr>
            <a:r>
              <a:rPr lang="en-GB" sz="1600">
                <a:solidFill>
                  <a:srgbClr val="0070C0"/>
                </a:solidFill>
                <a:ea typeface="Verdana" pitchFamily="34" charset="0"/>
                <a:cs typeface="Verdana" pitchFamily="34" charset="0"/>
              </a:rPr>
              <a:t>Advancing active and healthy ageing</a:t>
            </a:r>
            <a:endParaRPr lang="en-GB" sz="1600">
              <a:solidFill>
                <a:srgbClr val="0F5494"/>
              </a:solidFill>
              <a:ea typeface="Verdana" pitchFamily="34" charset="0"/>
              <a:cs typeface="Verdana" pitchFamily="34" charset="0"/>
            </a:endParaRPr>
          </a:p>
        </p:txBody>
      </p:sp>
      <p:sp>
        <p:nvSpPr>
          <p:cNvPr id="25603" name="Text Box 9"/>
          <p:cNvSpPr txBox="1">
            <a:spLocks noChangeArrowheads="1"/>
          </p:cNvSpPr>
          <p:nvPr/>
        </p:nvSpPr>
        <p:spPr bwMode="auto">
          <a:xfrm>
            <a:off x="942516" y="4899701"/>
            <a:ext cx="7218363" cy="533400"/>
          </a:xfrm>
          <a:prstGeom prst="rect">
            <a:avLst/>
          </a:prstGeom>
          <a:solidFill>
            <a:srgbClr val="FFD6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nchor="ctr"/>
          <a:lstStyle>
            <a:lvl1pPr defTabSz="449263" eaLnBrk="0" hangingPunct="0">
              <a:defRPr sz="7600" b="1">
                <a:solidFill>
                  <a:srgbClr val="FFD624"/>
                </a:solidFill>
                <a:latin typeface="Verdana" pitchFamily="34" charset="0"/>
              </a:defRPr>
            </a:lvl1pPr>
            <a:lvl2pPr marL="742950" indent="-285750" defTabSz="449263" eaLnBrk="0" hangingPunct="0">
              <a:defRPr sz="7600" b="1">
                <a:solidFill>
                  <a:srgbClr val="FFD624"/>
                </a:solidFill>
                <a:latin typeface="Verdana" pitchFamily="34" charset="0"/>
              </a:defRPr>
            </a:lvl2pPr>
            <a:lvl3pPr marL="1143000" indent="-228600" defTabSz="449263" eaLnBrk="0" hangingPunct="0">
              <a:defRPr sz="7600" b="1">
                <a:solidFill>
                  <a:srgbClr val="FFD624"/>
                </a:solidFill>
                <a:latin typeface="Verdana" pitchFamily="34" charset="0"/>
              </a:defRPr>
            </a:lvl3pPr>
            <a:lvl4pPr marL="1600200" indent="-228600" defTabSz="449263" eaLnBrk="0" hangingPunct="0">
              <a:defRPr sz="7600" b="1">
                <a:solidFill>
                  <a:srgbClr val="FFD624"/>
                </a:solidFill>
                <a:latin typeface="Verdana" pitchFamily="34" charset="0"/>
              </a:defRPr>
            </a:lvl4pPr>
            <a:lvl5pPr marL="2057400" indent="-228600" defTabSz="449263" eaLnBrk="0" hangingPunct="0">
              <a:defRPr sz="7600" b="1">
                <a:solidFill>
                  <a:srgbClr val="FFD624"/>
                </a:solidFill>
                <a:latin typeface="Verdana" pitchFamily="34" charset="0"/>
              </a:defRPr>
            </a:lvl5pPr>
            <a:lvl6pPr marL="2514600" indent="-228600" defTabSz="449263" eaLnBrk="0" fontAlgn="base" hangingPunct="0">
              <a:spcBef>
                <a:spcPct val="0"/>
              </a:spcBef>
              <a:spcAft>
                <a:spcPct val="0"/>
              </a:spcAft>
              <a:defRPr sz="7600" b="1">
                <a:solidFill>
                  <a:srgbClr val="FFD624"/>
                </a:solidFill>
                <a:latin typeface="Verdana" pitchFamily="34" charset="0"/>
              </a:defRPr>
            </a:lvl6pPr>
            <a:lvl7pPr marL="2971800" indent="-228600" defTabSz="449263" eaLnBrk="0" fontAlgn="base" hangingPunct="0">
              <a:spcBef>
                <a:spcPct val="0"/>
              </a:spcBef>
              <a:spcAft>
                <a:spcPct val="0"/>
              </a:spcAft>
              <a:defRPr sz="7600" b="1">
                <a:solidFill>
                  <a:srgbClr val="FFD624"/>
                </a:solidFill>
                <a:latin typeface="Verdana" pitchFamily="34" charset="0"/>
              </a:defRPr>
            </a:lvl7pPr>
            <a:lvl8pPr marL="3429000" indent="-228600" defTabSz="449263" eaLnBrk="0" fontAlgn="base" hangingPunct="0">
              <a:spcBef>
                <a:spcPct val="0"/>
              </a:spcBef>
              <a:spcAft>
                <a:spcPct val="0"/>
              </a:spcAft>
              <a:defRPr sz="7600" b="1">
                <a:solidFill>
                  <a:srgbClr val="FFD624"/>
                </a:solidFill>
                <a:latin typeface="Verdana" pitchFamily="34" charset="0"/>
              </a:defRPr>
            </a:lvl8pPr>
            <a:lvl9pPr marL="3886200" indent="-228600" defTabSz="449263" eaLnBrk="0" fontAlgn="base" hangingPunct="0">
              <a:spcBef>
                <a:spcPct val="0"/>
              </a:spcBef>
              <a:spcAft>
                <a:spcPct val="0"/>
              </a:spcAft>
              <a:defRPr sz="7600" b="1">
                <a:solidFill>
                  <a:srgbClr val="FFD624"/>
                </a:solidFill>
                <a:latin typeface="Verdana" pitchFamily="34" charset="0"/>
              </a:defRPr>
            </a:lvl9pPr>
          </a:lstStyle>
          <a:p>
            <a:pPr eaLnBrk="1" hangingPunct="1">
              <a:buClr>
                <a:srgbClr val="000000"/>
              </a:buClr>
              <a:buSzPct val="100000"/>
              <a:buFont typeface="Times New Roman" pitchFamily="18" charset="0"/>
              <a:buNone/>
            </a:pPr>
            <a:r>
              <a:rPr lang="en-GB" sz="1600">
                <a:solidFill>
                  <a:srgbClr val="0070C0"/>
                </a:solidFill>
                <a:ea typeface="Verdana" pitchFamily="34" charset="0"/>
                <a:cs typeface="Verdana" pitchFamily="34" charset="0"/>
              </a:rPr>
              <a:t>Integrated, sustainable, citizen-centred care</a:t>
            </a:r>
            <a:endParaRPr lang="en-GB" sz="1600">
              <a:solidFill>
                <a:srgbClr val="0F5494"/>
              </a:solidFill>
              <a:ea typeface="Verdana" pitchFamily="34" charset="0"/>
              <a:cs typeface="Verdana" pitchFamily="34" charset="0"/>
            </a:endParaRPr>
          </a:p>
        </p:txBody>
      </p:sp>
      <p:sp>
        <p:nvSpPr>
          <p:cNvPr id="25604" name="Text Box 9"/>
          <p:cNvSpPr txBox="1">
            <a:spLocks noChangeArrowheads="1"/>
          </p:cNvSpPr>
          <p:nvPr/>
        </p:nvSpPr>
        <p:spPr bwMode="auto">
          <a:xfrm>
            <a:off x="942516" y="5590263"/>
            <a:ext cx="7218363" cy="533400"/>
          </a:xfrm>
          <a:prstGeom prst="rect">
            <a:avLst/>
          </a:prstGeom>
          <a:solidFill>
            <a:srgbClr val="FFD6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nchor="ctr"/>
          <a:lstStyle>
            <a:lvl1pPr defTabSz="449263" eaLnBrk="0" hangingPunct="0">
              <a:defRPr sz="7600" b="1">
                <a:solidFill>
                  <a:srgbClr val="FFD624"/>
                </a:solidFill>
                <a:latin typeface="Verdana" pitchFamily="34" charset="0"/>
              </a:defRPr>
            </a:lvl1pPr>
            <a:lvl2pPr marL="742950" indent="-285750" defTabSz="449263" eaLnBrk="0" hangingPunct="0">
              <a:defRPr sz="7600" b="1">
                <a:solidFill>
                  <a:srgbClr val="FFD624"/>
                </a:solidFill>
                <a:latin typeface="Verdana" pitchFamily="34" charset="0"/>
              </a:defRPr>
            </a:lvl2pPr>
            <a:lvl3pPr marL="1143000" indent="-228600" defTabSz="449263" eaLnBrk="0" hangingPunct="0">
              <a:defRPr sz="7600" b="1">
                <a:solidFill>
                  <a:srgbClr val="FFD624"/>
                </a:solidFill>
                <a:latin typeface="Verdana" pitchFamily="34" charset="0"/>
              </a:defRPr>
            </a:lvl3pPr>
            <a:lvl4pPr marL="1600200" indent="-228600" defTabSz="449263" eaLnBrk="0" hangingPunct="0">
              <a:defRPr sz="7600" b="1">
                <a:solidFill>
                  <a:srgbClr val="FFD624"/>
                </a:solidFill>
                <a:latin typeface="Verdana" pitchFamily="34" charset="0"/>
              </a:defRPr>
            </a:lvl4pPr>
            <a:lvl5pPr marL="2057400" indent="-228600" defTabSz="449263" eaLnBrk="0" hangingPunct="0">
              <a:defRPr sz="7600" b="1">
                <a:solidFill>
                  <a:srgbClr val="FFD624"/>
                </a:solidFill>
                <a:latin typeface="Verdana" pitchFamily="34" charset="0"/>
              </a:defRPr>
            </a:lvl5pPr>
            <a:lvl6pPr marL="2514600" indent="-228600" defTabSz="449263" eaLnBrk="0" fontAlgn="base" hangingPunct="0">
              <a:spcBef>
                <a:spcPct val="0"/>
              </a:spcBef>
              <a:spcAft>
                <a:spcPct val="0"/>
              </a:spcAft>
              <a:defRPr sz="7600" b="1">
                <a:solidFill>
                  <a:srgbClr val="FFD624"/>
                </a:solidFill>
                <a:latin typeface="Verdana" pitchFamily="34" charset="0"/>
              </a:defRPr>
            </a:lvl6pPr>
            <a:lvl7pPr marL="2971800" indent="-228600" defTabSz="449263" eaLnBrk="0" fontAlgn="base" hangingPunct="0">
              <a:spcBef>
                <a:spcPct val="0"/>
              </a:spcBef>
              <a:spcAft>
                <a:spcPct val="0"/>
              </a:spcAft>
              <a:defRPr sz="7600" b="1">
                <a:solidFill>
                  <a:srgbClr val="FFD624"/>
                </a:solidFill>
                <a:latin typeface="Verdana" pitchFamily="34" charset="0"/>
              </a:defRPr>
            </a:lvl7pPr>
            <a:lvl8pPr marL="3429000" indent="-228600" defTabSz="449263" eaLnBrk="0" fontAlgn="base" hangingPunct="0">
              <a:spcBef>
                <a:spcPct val="0"/>
              </a:spcBef>
              <a:spcAft>
                <a:spcPct val="0"/>
              </a:spcAft>
              <a:defRPr sz="7600" b="1">
                <a:solidFill>
                  <a:srgbClr val="FFD624"/>
                </a:solidFill>
                <a:latin typeface="Verdana" pitchFamily="34" charset="0"/>
              </a:defRPr>
            </a:lvl8pPr>
            <a:lvl9pPr marL="3886200" indent="-228600" defTabSz="449263" eaLnBrk="0" fontAlgn="base" hangingPunct="0">
              <a:spcBef>
                <a:spcPct val="0"/>
              </a:spcBef>
              <a:spcAft>
                <a:spcPct val="0"/>
              </a:spcAft>
              <a:defRPr sz="7600" b="1">
                <a:solidFill>
                  <a:srgbClr val="FFD624"/>
                </a:solidFill>
                <a:latin typeface="Verdana" pitchFamily="34" charset="0"/>
              </a:defRPr>
            </a:lvl9pPr>
          </a:lstStyle>
          <a:p>
            <a:pPr eaLnBrk="1" hangingPunct="1">
              <a:buClr>
                <a:srgbClr val="000000"/>
              </a:buClr>
              <a:buSzPct val="100000"/>
              <a:buFont typeface="Times New Roman" pitchFamily="18" charset="0"/>
              <a:buNone/>
            </a:pPr>
            <a:r>
              <a:rPr lang="en-GB" sz="1600">
                <a:solidFill>
                  <a:srgbClr val="0070C0"/>
                </a:solidFill>
                <a:ea typeface="Verdana" pitchFamily="34" charset="0"/>
                <a:cs typeface="Verdana" pitchFamily="34" charset="0"/>
              </a:rPr>
              <a:t>Improving health information, data exploitation and providing an evidence base for health policies and regulation </a:t>
            </a:r>
          </a:p>
        </p:txBody>
      </p:sp>
      <p:sp>
        <p:nvSpPr>
          <p:cNvPr id="25605" name="Text Box 9"/>
          <p:cNvSpPr txBox="1">
            <a:spLocks noChangeArrowheads="1"/>
          </p:cNvSpPr>
          <p:nvPr/>
        </p:nvSpPr>
        <p:spPr bwMode="auto">
          <a:xfrm>
            <a:off x="942516" y="3574138"/>
            <a:ext cx="7218363" cy="533400"/>
          </a:xfrm>
          <a:prstGeom prst="rect">
            <a:avLst/>
          </a:prstGeom>
          <a:solidFill>
            <a:srgbClr val="FFD6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nchor="ctr"/>
          <a:lstStyle>
            <a:lvl1pPr defTabSz="449263" eaLnBrk="0" hangingPunct="0">
              <a:defRPr sz="7600" b="1">
                <a:solidFill>
                  <a:srgbClr val="FFD624"/>
                </a:solidFill>
                <a:latin typeface="Verdana" pitchFamily="34" charset="0"/>
              </a:defRPr>
            </a:lvl1pPr>
            <a:lvl2pPr marL="742950" indent="-285750" defTabSz="449263" eaLnBrk="0" hangingPunct="0">
              <a:defRPr sz="7600" b="1">
                <a:solidFill>
                  <a:srgbClr val="FFD624"/>
                </a:solidFill>
                <a:latin typeface="Verdana" pitchFamily="34" charset="0"/>
              </a:defRPr>
            </a:lvl2pPr>
            <a:lvl3pPr marL="1143000" indent="-228600" defTabSz="449263" eaLnBrk="0" hangingPunct="0">
              <a:defRPr sz="7600" b="1">
                <a:solidFill>
                  <a:srgbClr val="FFD624"/>
                </a:solidFill>
                <a:latin typeface="Verdana" pitchFamily="34" charset="0"/>
              </a:defRPr>
            </a:lvl3pPr>
            <a:lvl4pPr marL="1600200" indent="-228600" defTabSz="449263" eaLnBrk="0" hangingPunct="0">
              <a:defRPr sz="7600" b="1">
                <a:solidFill>
                  <a:srgbClr val="FFD624"/>
                </a:solidFill>
                <a:latin typeface="Verdana" pitchFamily="34" charset="0"/>
              </a:defRPr>
            </a:lvl4pPr>
            <a:lvl5pPr marL="2057400" indent="-228600" defTabSz="449263" eaLnBrk="0" hangingPunct="0">
              <a:defRPr sz="7600" b="1">
                <a:solidFill>
                  <a:srgbClr val="FFD624"/>
                </a:solidFill>
                <a:latin typeface="Verdana" pitchFamily="34" charset="0"/>
              </a:defRPr>
            </a:lvl5pPr>
            <a:lvl6pPr marL="2514600" indent="-228600" defTabSz="449263" eaLnBrk="0" fontAlgn="base" hangingPunct="0">
              <a:spcBef>
                <a:spcPct val="0"/>
              </a:spcBef>
              <a:spcAft>
                <a:spcPct val="0"/>
              </a:spcAft>
              <a:defRPr sz="7600" b="1">
                <a:solidFill>
                  <a:srgbClr val="FFD624"/>
                </a:solidFill>
                <a:latin typeface="Verdana" pitchFamily="34" charset="0"/>
              </a:defRPr>
            </a:lvl6pPr>
            <a:lvl7pPr marL="2971800" indent="-228600" defTabSz="449263" eaLnBrk="0" fontAlgn="base" hangingPunct="0">
              <a:spcBef>
                <a:spcPct val="0"/>
              </a:spcBef>
              <a:spcAft>
                <a:spcPct val="0"/>
              </a:spcAft>
              <a:defRPr sz="7600" b="1">
                <a:solidFill>
                  <a:srgbClr val="FFD624"/>
                </a:solidFill>
                <a:latin typeface="Verdana" pitchFamily="34" charset="0"/>
              </a:defRPr>
            </a:lvl7pPr>
            <a:lvl8pPr marL="3429000" indent="-228600" defTabSz="449263" eaLnBrk="0" fontAlgn="base" hangingPunct="0">
              <a:spcBef>
                <a:spcPct val="0"/>
              </a:spcBef>
              <a:spcAft>
                <a:spcPct val="0"/>
              </a:spcAft>
              <a:defRPr sz="7600" b="1">
                <a:solidFill>
                  <a:srgbClr val="FFD624"/>
                </a:solidFill>
                <a:latin typeface="Verdana" pitchFamily="34" charset="0"/>
              </a:defRPr>
            </a:lvl8pPr>
            <a:lvl9pPr marL="3886200" indent="-228600" defTabSz="449263" eaLnBrk="0" fontAlgn="base" hangingPunct="0">
              <a:spcBef>
                <a:spcPct val="0"/>
              </a:spcBef>
              <a:spcAft>
                <a:spcPct val="0"/>
              </a:spcAft>
              <a:defRPr sz="7600" b="1">
                <a:solidFill>
                  <a:srgbClr val="FFD624"/>
                </a:solidFill>
                <a:latin typeface="Verdana" pitchFamily="34" charset="0"/>
              </a:defRPr>
            </a:lvl9pPr>
          </a:lstStyle>
          <a:p>
            <a:pPr eaLnBrk="1" hangingPunct="1">
              <a:buClr>
                <a:srgbClr val="000000"/>
              </a:buClr>
              <a:buSzPct val="100000"/>
              <a:buFont typeface="Times New Roman" pitchFamily="18" charset="0"/>
              <a:buNone/>
            </a:pPr>
            <a:r>
              <a:rPr lang="en-GB" sz="1600">
                <a:solidFill>
                  <a:srgbClr val="0070C0"/>
                </a:solidFill>
                <a:ea typeface="Verdana" pitchFamily="34" charset="0"/>
                <a:cs typeface="Verdana" pitchFamily="34" charset="0"/>
              </a:rPr>
              <a:t>Innovative treatments and technologies</a:t>
            </a:r>
            <a:endParaRPr lang="en-GB" sz="1600">
              <a:solidFill>
                <a:srgbClr val="0F5494"/>
              </a:solidFill>
              <a:ea typeface="Verdana" pitchFamily="34" charset="0"/>
              <a:cs typeface="Verdana" pitchFamily="34" charset="0"/>
            </a:endParaRPr>
          </a:p>
        </p:txBody>
      </p:sp>
      <p:sp>
        <p:nvSpPr>
          <p:cNvPr id="25606" name="Text Box 9"/>
          <p:cNvSpPr txBox="1">
            <a:spLocks noChangeArrowheads="1"/>
          </p:cNvSpPr>
          <p:nvPr/>
        </p:nvSpPr>
        <p:spPr bwMode="auto">
          <a:xfrm>
            <a:off x="942516" y="2853413"/>
            <a:ext cx="7218363" cy="534988"/>
          </a:xfrm>
          <a:prstGeom prst="rect">
            <a:avLst/>
          </a:prstGeom>
          <a:solidFill>
            <a:srgbClr val="FFD6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nchor="ctr"/>
          <a:lstStyle>
            <a:lvl1pPr defTabSz="449263" eaLnBrk="0" hangingPunct="0">
              <a:defRPr sz="7600" b="1">
                <a:solidFill>
                  <a:srgbClr val="FFD624"/>
                </a:solidFill>
                <a:latin typeface="Verdana" pitchFamily="34" charset="0"/>
              </a:defRPr>
            </a:lvl1pPr>
            <a:lvl2pPr marL="742950" indent="-285750" defTabSz="449263" eaLnBrk="0" hangingPunct="0">
              <a:defRPr sz="7600" b="1">
                <a:solidFill>
                  <a:srgbClr val="FFD624"/>
                </a:solidFill>
                <a:latin typeface="Verdana" pitchFamily="34" charset="0"/>
              </a:defRPr>
            </a:lvl2pPr>
            <a:lvl3pPr marL="1143000" indent="-228600" defTabSz="449263" eaLnBrk="0" hangingPunct="0">
              <a:defRPr sz="7600" b="1">
                <a:solidFill>
                  <a:srgbClr val="FFD624"/>
                </a:solidFill>
                <a:latin typeface="Verdana" pitchFamily="34" charset="0"/>
              </a:defRPr>
            </a:lvl3pPr>
            <a:lvl4pPr marL="1600200" indent="-228600" defTabSz="449263" eaLnBrk="0" hangingPunct="0">
              <a:defRPr sz="7600" b="1">
                <a:solidFill>
                  <a:srgbClr val="FFD624"/>
                </a:solidFill>
                <a:latin typeface="Verdana" pitchFamily="34" charset="0"/>
              </a:defRPr>
            </a:lvl4pPr>
            <a:lvl5pPr marL="2057400" indent="-228600" defTabSz="449263" eaLnBrk="0" hangingPunct="0">
              <a:defRPr sz="7600" b="1">
                <a:solidFill>
                  <a:srgbClr val="FFD624"/>
                </a:solidFill>
                <a:latin typeface="Verdana" pitchFamily="34" charset="0"/>
              </a:defRPr>
            </a:lvl5pPr>
            <a:lvl6pPr marL="2514600" indent="-228600" defTabSz="449263" eaLnBrk="0" fontAlgn="base" hangingPunct="0">
              <a:spcBef>
                <a:spcPct val="0"/>
              </a:spcBef>
              <a:spcAft>
                <a:spcPct val="0"/>
              </a:spcAft>
              <a:defRPr sz="7600" b="1">
                <a:solidFill>
                  <a:srgbClr val="FFD624"/>
                </a:solidFill>
                <a:latin typeface="Verdana" pitchFamily="34" charset="0"/>
              </a:defRPr>
            </a:lvl6pPr>
            <a:lvl7pPr marL="2971800" indent="-228600" defTabSz="449263" eaLnBrk="0" fontAlgn="base" hangingPunct="0">
              <a:spcBef>
                <a:spcPct val="0"/>
              </a:spcBef>
              <a:spcAft>
                <a:spcPct val="0"/>
              </a:spcAft>
              <a:defRPr sz="7600" b="1">
                <a:solidFill>
                  <a:srgbClr val="FFD624"/>
                </a:solidFill>
                <a:latin typeface="Verdana" pitchFamily="34" charset="0"/>
              </a:defRPr>
            </a:lvl7pPr>
            <a:lvl8pPr marL="3429000" indent="-228600" defTabSz="449263" eaLnBrk="0" fontAlgn="base" hangingPunct="0">
              <a:spcBef>
                <a:spcPct val="0"/>
              </a:spcBef>
              <a:spcAft>
                <a:spcPct val="0"/>
              </a:spcAft>
              <a:defRPr sz="7600" b="1">
                <a:solidFill>
                  <a:srgbClr val="FFD624"/>
                </a:solidFill>
                <a:latin typeface="Verdana" pitchFamily="34" charset="0"/>
              </a:defRPr>
            </a:lvl8pPr>
            <a:lvl9pPr marL="3886200" indent="-228600" defTabSz="449263" eaLnBrk="0" fontAlgn="base" hangingPunct="0">
              <a:spcBef>
                <a:spcPct val="0"/>
              </a:spcBef>
              <a:spcAft>
                <a:spcPct val="0"/>
              </a:spcAft>
              <a:defRPr sz="7600" b="1">
                <a:solidFill>
                  <a:srgbClr val="FFD624"/>
                </a:solidFill>
                <a:latin typeface="Verdana" pitchFamily="34" charset="0"/>
              </a:defRPr>
            </a:lvl9pPr>
          </a:lstStyle>
          <a:p>
            <a:pPr eaLnBrk="1" hangingPunct="1">
              <a:buClr>
                <a:srgbClr val="000000"/>
              </a:buClr>
              <a:buSzPct val="100000"/>
              <a:buFont typeface="Times New Roman" pitchFamily="18" charset="0"/>
              <a:buNone/>
            </a:pPr>
            <a:r>
              <a:rPr lang="en-GB" sz="1600">
                <a:solidFill>
                  <a:srgbClr val="0070C0"/>
                </a:solidFill>
                <a:ea typeface="Verdana" pitchFamily="34" charset="0"/>
                <a:cs typeface="Verdana" pitchFamily="34" charset="0"/>
              </a:rPr>
              <a:t>Improving diagnosis</a:t>
            </a:r>
            <a:endParaRPr lang="en-GB" sz="1600">
              <a:solidFill>
                <a:srgbClr val="0F5494"/>
              </a:solidFill>
              <a:ea typeface="Verdana" pitchFamily="34" charset="0"/>
              <a:cs typeface="Verdana" pitchFamily="34" charset="0"/>
            </a:endParaRPr>
          </a:p>
        </p:txBody>
      </p:sp>
      <p:sp>
        <p:nvSpPr>
          <p:cNvPr id="25608" name="Text Box 9"/>
          <p:cNvSpPr txBox="1">
            <a:spLocks noChangeArrowheads="1"/>
          </p:cNvSpPr>
          <p:nvPr/>
        </p:nvSpPr>
        <p:spPr bwMode="auto">
          <a:xfrm>
            <a:off x="942516" y="2162851"/>
            <a:ext cx="7218363" cy="534987"/>
          </a:xfrm>
          <a:prstGeom prst="rect">
            <a:avLst/>
          </a:prstGeom>
          <a:solidFill>
            <a:srgbClr val="FFD6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nchor="ctr"/>
          <a:lstStyle>
            <a:lvl1pPr defTabSz="449263" eaLnBrk="0" hangingPunct="0">
              <a:defRPr sz="7600" b="1">
                <a:solidFill>
                  <a:srgbClr val="FFD624"/>
                </a:solidFill>
                <a:latin typeface="Verdana" pitchFamily="34" charset="0"/>
              </a:defRPr>
            </a:lvl1pPr>
            <a:lvl2pPr marL="742950" indent="-285750" defTabSz="449263" eaLnBrk="0" hangingPunct="0">
              <a:defRPr sz="7600" b="1">
                <a:solidFill>
                  <a:srgbClr val="FFD624"/>
                </a:solidFill>
                <a:latin typeface="Verdana" pitchFamily="34" charset="0"/>
              </a:defRPr>
            </a:lvl2pPr>
            <a:lvl3pPr marL="1143000" indent="-228600" defTabSz="449263" eaLnBrk="0" hangingPunct="0">
              <a:defRPr sz="7600" b="1">
                <a:solidFill>
                  <a:srgbClr val="FFD624"/>
                </a:solidFill>
                <a:latin typeface="Verdana" pitchFamily="34" charset="0"/>
              </a:defRPr>
            </a:lvl3pPr>
            <a:lvl4pPr marL="1600200" indent="-228600" defTabSz="449263" eaLnBrk="0" hangingPunct="0">
              <a:defRPr sz="7600" b="1">
                <a:solidFill>
                  <a:srgbClr val="FFD624"/>
                </a:solidFill>
                <a:latin typeface="Verdana" pitchFamily="34" charset="0"/>
              </a:defRPr>
            </a:lvl4pPr>
            <a:lvl5pPr marL="2057400" indent="-228600" defTabSz="449263" eaLnBrk="0" hangingPunct="0">
              <a:defRPr sz="7600" b="1">
                <a:solidFill>
                  <a:srgbClr val="FFD624"/>
                </a:solidFill>
                <a:latin typeface="Verdana" pitchFamily="34" charset="0"/>
              </a:defRPr>
            </a:lvl5pPr>
            <a:lvl6pPr marL="2514600" indent="-228600" defTabSz="449263" eaLnBrk="0" fontAlgn="base" hangingPunct="0">
              <a:spcBef>
                <a:spcPct val="0"/>
              </a:spcBef>
              <a:spcAft>
                <a:spcPct val="0"/>
              </a:spcAft>
              <a:defRPr sz="7600" b="1">
                <a:solidFill>
                  <a:srgbClr val="FFD624"/>
                </a:solidFill>
                <a:latin typeface="Verdana" pitchFamily="34" charset="0"/>
              </a:defRPr>
            </a:lvl6pPr>
            <a:lvl7pPr marL="2971800" indent="-228600" defTabSz="449263" eaLnBrk="0" fontAlgn="base" hangingPunct="0">
              <a:spcBef>
                <a:spcPct val="0"/>
              </a:spcBef>
              <a:spcAft>
                <a:spcPct val="0"/>
              </a:spcAft>
              <a:defRPr sz="7600" b="1">
                <a:solidFill>
                  <a:srgbClr val="FFD624"/>
                </a:solidFill>
                <a:latin typeface="Verdana" pitchFamily="34" charset="0"/>
              </a:defRPr>
            </a:lvl7pPr>
            <a:lvl8pPr marL="3429000" indent="-228600" defTabSz="449263" eaLnBrk="0" fontAlgn="base" hangingPunct="0">
              <a:spcBef>
                <a:spcPct val="0"/>
              </a:spcBef>
              <a:spcAft>
                <a:spcPct val="0"/>
              </a:spcAft>
              <a:defRPr sz="7600" b="1">
                <a:solidFill>
                  <a:srgbClr val="FFD624"/>
                </a:solidFill>
                <a:latin typeface="Verdana" pitchFamily="34" charset="0"/>
              </a:defRPr>
            </a:lvl8pPr>
            <a:lvl9pPr marL="3886200" indent="-228600" defTabSz="449263" eaLnBrk="0" fontAlgn="base" hangingPunct="0">
              <a:spcBef>
                <a:spcPct val="0"/>
              </a:spcBef>
              <a:spcAft>
                <a:spcPct val="0"/>
              </a:spcAft>
              <a:defRPr sz="7600" b="1">
                <a:solidFill>
                  <a:srgbClr val="FFD624"/>
                </a:solidFill>
                <a:latin typeface="Verdana" pitchFamily="34" charset="0"/>
              </a:defRPr>
            </a:lvl9pPr>
          </a:lstStyle>
          <a:p>
            <a:pPr eaLnBrk="1" hangingPunct="1">
              <a:buClr>
                <a:srgbClr val="000000"/>
              </a:buClr>
              <a:buSzPct val="100000"/>
              <a:buFont typeface="Times New Roman" pitchFamily="18" charset="0"/>
              <a:buNone/>
            </a:pPr>
            <a:r>
              <a:rPr lang="en-GB" sz="1600" dirty="0">
                <a:solidFill>
                  <a:srgbClr val="0070C0"/>
                </a:solidFill>
                <a:ea typeface="Verdana" pitchFamily="34" charset="0"/>
                <a:cs typeface="Verdana" pitchFamily="34" charset="0"/>
              </a:rPr>
              <a:t>Effective health promotion, disease prevention,</a:t>
            </a:r>
            <a:br>
              <a:rPr lang="en-GB" sz="1600" dirty="0">
                <a:solidFill>
                  <a:srgbClr val="0070C0"/>
                </a:solidFill>
                <a:ea typeface="Verdana" pitchFamily="34" charset="0"/>
                <a:cs typeface="Verdana" pitchFamily="34" charset="0"/>
              </a:rPr>
            </a:br>
            <a:r>
              <a:rPr lang="en-GB" sz="1600" dirty="0">
                <a:solidFill>
                  <a:srgbClr val="0070C0"/>
                </a:solidFill>
                <a:ea typeface="Verdana" pitchFamily="34" charset="0"/>
                <a:cs typeface="Verdana" pitchFamily="34" charset="0"/>
              </a:rPr>
              <a:t>preparedness and screening</a:t>
            </a:r>
          </a:p>
        </p:txBody>
      </p:sp>
      <p:sp>
        <p:nvSpPr>
          <p:cNvPr id="25609" name="Text Box 9"/>
          <p:cNvSpPr txBox="1">
            <a:spLocks noChangeArrowheads="1"/>
          </p:cNvSpPr>
          <p:nvPr/>
        </p:nvSpPr>
        <p:spPr bwMode="auto">
          <a:xfrm>
            <a:off x="956804" y="1443713"/>
            <a:ext cx="7218362" cy="533400"/>
          </a:xfrm>
          <a:prstGeom prst="rect">
            <a:avLst/>
          </a:prstGeom>
          <a:solidFill>
            <a:srgbClr val="FFD6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nchor="ctr"/>
          <a:lstStyle>
            <a:lvl1pPr defTabSz="449263" eaLnBrk="0" hangingPunct="0">
              <a:defRPr sz="7600" b="1">
                <a:solidFill>
                  <a:srgbClr val="FFD624"/>
                </a:solidFill>
                <a:latin typeface="Verdana" pitchFamily="34" charset="0"/>
              </a:defRPr>
            </a:lvl1pPr>
            <a:lvl2pPr marL="742950" indent="-285750" defTabSz="449263" eaLnBrk="0" hangingPunct="0">
              <a:defRPr sz="7600" b="1">
                <a:solidFill>
                  <a:srgbClr val="FFD624"/>
                </a:solidFill>
                <a:latin typeface="Verdana" pitchFamily="34" charset="0"/>
              </a:defRPr>
            </a:lvl2pPr>
            <a:lvl3pPr marL="1143000" indent="-228600" defTabSz="449263" eaLnBrk="0" hangingPunct="0">
              <a:defRPr sz="7600" b="1">
                <a:solidFill>
                  <a:srgbClr val="FFD624"/>
                </a:solidFill>
                <a:latin typeface="Verdana" pitchFamily="34" charset="0"/>
              </a:defRPr>
            </a:lvl3pPr>
            <a:lvl4pPr marL="1600200" indent="-228600" defTabSz="449263" eaLnBrk="0" hangingPunct="0">
              <a:defRPr sz="7600" b="1">
                <a:solidFill>
                  <a:srgbClr val="FFD624"/>
                </a:solidFill>
                <a:latin typeface="Verdana" pitchFamily="34" charset="0"/>
              </a:defRPr>
            </a:lvl4pPr>
            <a:lvl5pPr marL="2057400" indent="-228600" defTabSz="449263" eaLnBrk="0" hangingPunct="0">
              <a:defRPr sz="7600" b="1">
                <a:solidFill>
                  <a:srgbClr val="FFD624"/>
                </a:solidFill>
                <a:latin typeface="Verdana" pitchFamily="34" charset="0"/>
              </a:defRPr>
            </a:lvl5pPr>
            <a:lvl6pPr marL="2514600" indent="-228600" defTabSz="449263" eaLnBrk="0" fontAlgn="base" hangingPunct="0">
              <a:spcBef>
                <a:spcPct val="0"/>
              </a:spcBef>
              <a:spcAft>
                <a:spcPct val="0"/>
              </a:spcAft>
              <a:defRPr sz="7600" b="1">
                <a:solidFill>
                  <a:srgbClr val="FFD624"/>
                </a:solidFill>
                <a:latin typeface="Verdana" pitchFamily="34" charset="0"/>
              </a:defRPr>
            </a:lvl6pPr>
            <a:lvl7pPr marL="2971800" indent="-228600" defTabSz="449263" eaLnBrk="0" fontAlgn="base" hangingPunct="0">
              <a:spcBef>
                <a:spcPct val="0"/>
              </a:spcBef>
              <a:spcAft>
                <a:spcPct val="0"/>
              </a:spcAft>
              <a:defRPr sz="7600" b="1">
                <a:solidFill>
                  <a:srgbClr val="FFD624"/>
                </a:solidFill>
                <a:latin typeface="Verdana" pitchFamily="34" charset="0"/>
              </a:defRPr>
            </a:lvl7pPr>
            <a:lvl8pPr marL="3429000" indent="-228600" defTabSz="449263" eaLnBrk="0" fontAlgn="base" hangingPunct="0">
              <a:spcBef>
                <a:spcPct val="0"/>
              </a:spcBef>
              <a:spcAft>
                <a:spcPct val="0"/>
              </a:spcAft>
              <a:defRPr sz="7600" b="1">
                <a:solidFill>
                  <a:srgbClr val="FFD624"/>
                </a:solidFill>
                <a:latin typeface="Verdana" pitchFamily="34" charset="0"/>
              </a:defRPr>
            </a:lvl8pPr>
            <a:lvl9pPr marL="3886200" indent="-228600" defTabSz="449263" eaLnBrk="0" fontAlgn="base" hangingPunct="0">
              <a:spcBef>
                <a:spcPct val="0"/>
              </a:spcBef>
              <a:spcAft>
                <a:spcPct val="0"/>
              </a:spcAft>
              <a:defRPr sz="7600" b="1">
                <a:solidFill>
                  <a:srgbClr val="FFD624"/>
                </a:solidFill>
                <a:latin typeface="Verdana" pitchFamily="34" charset="0"/>
              </a:defRPr>
            </a:lvl9pPr>
          </a:lstStyle>
          <a:p>
            <a:pPr eaLnBrk="1" hangingPunct="1">
              <a:buClr>
                <a:srgbClr val="000000"/>
              </a:buClr>
              <a:buSzPct val="100000"/>
              <a:buFont typeface="Times New Roman" pitchFamily="18" charset="0"/>
              <a:buNone/>
            </a:pPr>
            <a:r>
              <a:rPr lang="en-GB" sz="1600">
                <a:solidFill>
                  <a:srgbClr val="0070C0"/>
                </a:solidFill>
                <a:ea typeface="Verdana" pitchFamily="34" charset="0"/>
                <a:cs typeface="Verdana" pitchFamily="34" charset="0"/>
              </a:rPr>
              <a:t>Understanding health, ageing &amp; disease</a:t>
            </a:r>
            <a:endParaRPr lang="en-GB" sz="1600">
              <a:solidFill>
                <a:srgbClr val="0F5494"/>
              </a:solidFill>
              <a:ea typeface="Verdana" pitchFamily="34" charset="0"/>
              <a:cs typeface="Verdana" pitchFamily="34" charset="0"/>
            </a:endParaRPr>
          </a:p>
        </p:txBody>
      </p:sp>
      <p:sp>
        <p:nvSpPr>
          <p:cNvPr id="3" name="Rectangle 2"/>
          <p:cNvSpPr/>
          <p:nvPr/>
        </p:nvSpPr>
        <p:spPr>
          <a:xfrm>
            <a:off x="5057148" y="6457946"/>
            <a:ext cx="3999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800" dirty="0"/>
              <a:t>WP 2014/2015:  € </a:t>
            </a:r>
            <a:r>
              <a:rPr lang="en-GB" sz="1800" dirty="0" smtClean="0"/>
              <a:t>1,2  </a:t>
            </a:r>
            <a:r>
              <a:rPr lang="en-GB" sz="1800" dirty="0"/>
              <a:t>billion</a:t>
            </a:r>
            <a:endParaRPr lang="en-GB" sz="1800" dirty="0"/>
          </a:p>
        </p:txBody>
      </p:sp>
      <p:sp>
        <p:nvSpPr>
          <p:cNvPr id="11" name="Rectangle 1"/>
          <p:cNvSpPr>
            <a:spLocks noChangeArrowheads="1"/>
          </p:cNvSpPr>
          <p:nvPr/>
        </p:nvSpPr>
        <p:spPr bwMode="auto">
          <a:xfrm>
            <a:off x="-14514" y="6461348"/>
            <a:ext cx="4113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dirty="0">
                <a:solidFill>
                  <a:srgbClr val="0F5494"/>
                </a:solidFill>
              </a:rPr>
              <a:t>Funding: € 7.5 Billion</a:t>
            </a:r>
          </a:p>
        </p:txBody>
      </p:sp>
      <p:sp>
        <p:nvSpPr>
          <p:cNvPr id="12" name="Titre 1"/>
          <p:cNvSpPr txBox="1">
            <a:spLocks/>
          </p:cNvSpPr>
          <p:nvPr/>
        </p:nvSpPr>
        <p:spPr bwMode="auto">
          <a:xfrm>
            <a:off x="1378857" y="-92298"/>
            <a:ext cx="7678054"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lvl1pPr defTabSz="449263" eaLnBrk="0" hangingPunct="0">
              <a:defRPr sz="7600" b="1">
                <a:solidFill>
                  <a:srgbClr val="FFD624"/>
                </a:solidFill>
                <a:latin typeface="Verdana" pitchFamily="34" charset="0"/>
              </a:defRPr>
            </a:lvl1pPr>
            <a:lvl2pPr marL="742950" indent="-285750" defTabSz="449263" eaLnBrk="0" hangingPunct="0">
              <a:defRPr sz="7600" b="1">
                <a:solidFill>
                  <a:srgbClr val="FFD624"/>
                </a:solidFill>
                <a:latin typeface="Verdana" pitchFamily="34" charset="0"/>
              </a:defRPr>
            </a:lvl2pPr>
            <a:lvl3pPr marL="1143000" indent="-228600" defTabSz="449263" eaLnBrk="0" hangingPunct="0">
              <a:defRPr sz="7600" b="1">
                <a:solidFill>
                  <a:srgbClr val="FFD624"/>
                </a:solidFill>
                <a:latin typeface="Verdana" pitchFamily="34" charset="0"/>
              </a:defRPr>
            </a:lvl3pPr>
            <a:lvl4pPr marL="1600200" indent="-228600" defTabSz="449263" eaLnBrk="0" hangingPunct="0">
              <a:defRPr sz="7600" b="1">
                <a:solidFill>
                  <a:srgbClr val="FFD624"/>
                </a:solidFill>
                <a:latin typeface="Verdana" pitchFamily="34" charset="0"/>
              </a:defRPr>
            </a:lvl4pPr>
            <a:lvl5pPr marL="2057400" indent="-228600" defTabSz="449263" eaLnBrk="0" hangingPunct="0">
              <a:defRPr sz="7600" b="1">
                <a:solidFill>
                  <a:srgbClr val="FFD624"/>
                </a:solidFill>
                <a:latin typeface="Verdana" pitchFamily="34" charset="0"/>
              </a:defRPr>
            </a:lvl5pPr>
            <a:lvl6pPr marL="2514600" indent="-228600" defTabSz="449263" eaLnBrk="0" fontAlgn="base" hangingPunct="0">
              <a:spcBef>
                <a:spcPct val="0"/>
              </a:spcBef>
              <a:spcAft>
                <a:spcPct val="0"/>
              </a:spcAft>
              <a:defRPr sz="7600" b="1">
                <a:solidFill>
                  <a:srgbClr val="FFD624"/>
                </a:solidFill>
                <a:latin typeface="Verdana" pitchFamily="34" charset="0"/>
              </a:defRPr>
            </a:lvl6pPr>
            <a:lvl7pPr marL="2971800" indent="-228600" defTabSz="449263" eaLnBrk="0" fontAlgn="base" hangingPunct="0">
              <a:spcBef>
                <a:spcPct val="0"/>
              </a:spcBef>
              <a:spcAft>
                <a:spcPct val="0"/>
              </a:spcAft>
              <a:defRPr sz="7600" b="1">
                <a:solidFill>
                  <a:srgbClr val="FFD624"/>
                </a:solidFill>
                <a:latin typeface="Verdana" pitchFamily="34" charset="0"/>
              </a:defRPr>
            </a:lvl7pPr>
            <a:lvl8pPr marL="3429000" indent="-228600" defTabSz="449263" eaLnBrk="0" fontAlgn="base" hangingPunct="0">
              <a:spcBef>
                <a:spcPct val="0"/>
              </a:spcBef>
              <a:spcAft>
                <a:spcPct val="0"/>
              </a:spcAft>
              <a:defRPr sz="7600" b="1">
                <a:solidFill>
                  <a:srgbClr val="FFD624"/>
                </a:solidFill>
                <a:latin typeface="Verdana" pitchFamily="34" charset="0"/>
              </a:defRPr>
            </a:lvl8pPr>
            <a:lvl9pPr marL="3886200" indent="-228600" defTabSz="449263" eaLnBrk="0" fontAlgn="base" hangingPunct="0">
              <a:spcBef>
                <a:spcPct val="0"/>
              </a:spcBef>
              <a:spcAft>
                <a:spcPct val="0"/>
              </a:spcAft>
              <a:defRPr sz="7600" b="1">
                <a:solidFill>
                  <a:srgbClr val="FFD624"/>
                </a:solidFill>
                <a:latin typeface="Verdana" pitchFamily="34" charset="0"/>
              </a:defRPr>
            </a:lvl9pPr>
          </a:lstStyle>
          <a:p>
            <a:pPr algn="r" eaLnBrk="1" hangingPunct="1">
              <a:buClr>
                <a:srgbClr val="000000"/>
              </a:buClr>
              <a:buSzPct val="100000"/>
              <a:buFont typeface="Times New Roman" pitchFamily="18" charset="0"/>
              <a:buNone/>
            </a:pPr>
            <a:r>
              <a:rPr lang="en-GB" sz="3200" dirty="0">
                <a:solidFill>
                  <a:srgbClr val="E5232D"/>
                </a:solidFill>
                <a:cs typeface="Arial" charset="0"/>
              </a:rPr>
              <a:t>Health, Demographic change and </a:t>
            </a:r>
            <a:r>
              <a:rPr lang="en-GB" sz="3200" dirty="0" smtClean="0">
                <a:solidFill>
                  <a:srgbClr val="E5232D"/>
                </a:solidFill>
                <a:cs typeface="Arial" charset="0"/>
              </a:rPr>
              <a:t>wellbeing</a:t>
            </a:r>
            <a:endParaRPr lang="en-GB" sz="3200" dirty="0">
              <a:solidFill>
                <a:srgbClr val="E5232D"/>
              </a:solidFill>
              <a:cs typeface="Arial" charset="0"/>
            </a:endParaRPr>
          </a:p>
        </p:txBody>
      </p:sp>
    </p:spTree>
    <p:extLst>
      <p:ext uri="{BB962C8B-B14F-4D97-AF65-F5344CB8AC3E}">
        <p14:creationId xmlns:p14="http://schemas.microsoft.com/office/powerpoint/2010/main" val="559062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25" y="1544667"/>
            <a:ext cx="8229600" cy="3422931"/>
          </a:xfrm>
        </p:spPr>
        <p:txBody>
          <a:bodyPr/>
          <a:lstStyle/>
          <a:p>
            <a:pPr>
              <a:spcBef>
                <a:spcPts val="600"/>
              </a:spcBef>
            </a:pPr>
            <a:r>
              <a:rPr lang="en-GB" sz="2000" dirty="0"/>
              <a:t>Understanding health, ageing and disease: determinants, risk factors and pathways</a:t>
            </a:r>
          </a:p>
          <a:p>
            <a:pPr>
              <a:spcBef>
                <a:spcPts val="600"/>
              </a:spcBef>
            </a:pPr>
            <a:r>
              <a:rPr lang="en-GB" sz="2000" dirty="0" smtClean="0"/>
              <a:t>Comparing </a:t>
            </a:r>
            <a:r>
              <a:rPr lang="en-GB" sz="2000" dirty="0"/>
              <a:t>the effectiveness of existing healthcare interventions in the </a:t>
            </a:r>
            <a:r>
              <a:rPr lang="en-GB" sz="2000" dirty="0" smtClean="0"/>
              <a:t>elderly</a:t>
            </a:r>
          </a:p>
          <a:p>
            <a:pPr>
              <a:spcBef>
                <a:spcPts val="600"/>
              </a:spcBef>
            </a:pPr>
            <a:r>
              <a:rPr lang="en-GB" sz="2000" dirty="0" smtClean="0"/>
              <a:t>New </a:t>
            </a:r>
            <a:r>
              <a:rPr lang="en-GB" sz="2000" dirty="0"/>
              <a:t>therapies for chronic non-communicable </a:t>
            </a:r>
            <a:r>
              <a:rPr lang="en-GB" sz="2000" dirty="0" smtClean="0"/>
              <a:t>diseases</a:t>
            </a:r>
            <a:r>
              <a:rPr lang="en-GB" sz="2000" dirty="0"/>
              <a:t> </a:t>
            </a:r>
          </a:p>
          <a:p>
            <a:pPr>
              <a:spcBef>
                <a:spcPts val="600"/>
              </a:spcBef>
            </a:pPr>
            <a:r>
              <a:rPr lang="en-GB" sz="2000" dirty="0" smtClean="0"/>
              <a:t>Health </a:t>
            </a:r>
            <a:r>
              <a:rPr lang="en-GB" sz="2000" dirty="0"/>
              <a:t>promotion and disease prevention: translating ‘</a:t>
            </a:r>
            <a:r>
              <a:rPr lang="en-GB" sz="2000" dirty="0" err="1"/>
              <a:t>omics</a:t>
            </a:r>
            <a:r>
              <a:rPr lang="en-GB" sz="2000" dirty="0"/>
              <a:t>’ into stratified approaches </a:t>
            </a:r>
            <a:endParaRPr lang="en-GB" sz="2000" dirty="0" smtClean="0"/>
          </a:p>
          <a:p>
            <a:pPr>
              <a:spcBef>
                <a:spcPts val="600"/>
              </a:spcBef>
            </a:pPr>
            <a:r>
              <a:rPr lang="en-GB" sz="2000" dirty="0" smtClean="0"/>
              <a:t>Evaluating </a:t>
            </a:r>
            <a:r>
              <a:rPr lang="en-GB" sz="2000" dirty="0"/>
              <a:t>existing screening and prevention </a:t>
            </a:r>
            <a:r>
              <a:rPr lang="en-GB" sz="2000" dirty="0" smtClean="0"/>
              <a:t>programmes</a:t>
            </a:r>
          </a:p>
          <a:p>
            <a:pPr>
              <a:spcBef>
                <a:spcPts val="600"/>
              </a:spcBef>
            </a:pPr>
            <a:r>
              <a:rPr lang="en-GB" sz="2000" dirty="0"/>
              <a:t>Advancing bioinformatics to meet biomedical and clinical needs </a:t>
            </a:r>
          </a:p>
        </p:txBody>
      </p:sp>
      <p:sp>
        <p:nvSpPr>
          <p:cNvPr id="4" name="Rectangle 3"/>
          <p:cNvSpPr/>
          <p:nvPr/>
        </p:nvSpPr>
        <p:spPr>
          <a:xfrm>
            <a:off x="5210628" y="-14286"/>
            <a:ext cx="3933371"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p>
            <a:pPr algn="r" defTabSz="449263">
              <a:buClr>
                <a:srgbClr val="000000"/>
              </a:buClr>
              <a:buSzPct val="100000"/>
              <a:buFont typeface="Times New Roman" pitchFamily="18" charset="0"/>
              <a:buNone/>
            </a:pPr>
            <a:r>
              <a:rPr lang="en-GB" sz="2800" dirty="0">
                <a:solidFill>
                  <a:srgbClr val="C00000"/>
                </a:solidFill>
                <a:ea typeface="Verdana" pitchFamily="34" charset="0"/>
                <a:cs typeface="Verdana" pitchFamily="34" charset="0"/>
              </a:rPr>
              <a:t>Topics </a:t>
            </a:r>
            <a:r>
              <a:rPr lang="en-GB" sz="2800" dirty="0" smtClean="0">
                <a:solidFill>
                  <a:srgbClr val="C00000"/>
                </a:solidFill>
                <a:ea typeface="Verdana" pitchFamily="34" charset="0"/>
                <a:cs typeface="Verdana" pitchFamily="34" charset="0"/>
              </a:rPr>
              <a:t>2014 relevant </a:t>
            </a:r>
            <a:r>
              <a:rPr lang="en-GB" sz="2800" dirty="0">
                <a:solidFill>
                  <a:srgbClr val="C00000"/>
                </a:solidFill>
                <a:ea typeface="Verdana" pitchFamily="34" charset="0"/>
                <a:cs typeface="Verdana" pitchFamily="34" charset="0"/>
              </a:rPr>
              <a:t>for </a:t>
            </a:r>
            <a:r>
              <a:rPr lang="en-GB" sz="2800" dirty="0" smtClean="0">
                <a:solidFill>
                  <a:srgbClr val="C00000"/>
                </a:solidFill>
                <a:ea typeface="Verdana" pitchFamily="34" charset="0"/>
                <a:cs typeface="Verdana" pitchFamily="34" charset="0"/>
              </a:rPr>
              <a:t>RD</a:t>
            </a:r>
            <a:endParaRPr lang="en-GB" sz="2800" dirty="0">
              <a:solidFill>
                <a:srgbClr val="C00000"/>
              </a:solidFill>
              <a:ea typeface="Verdana" pitchFamily="34" charset="0"/>
              <a:cs typeface="Verdana" pitchFamily="34" charset="0"/>
            </a:endParaRPr>
          </a:p>
        </p:txBody>
      </p:sp>
    </p:spTree>
    <p:extLst>
      <p:ext uri="{BB962C8B-B14F-4D97-AF65-F5344CB8AC3E}">
        <p14:creationId xmlns:p14="http://schemas.microsoft.com/office/powerpoint/2010/main" val="3755105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493" y="1601831"/>
            <a:ext cx="8572500" cy="3422931"/>
          </a:xfrm>
        </p:spPr>
        <p:txBody>
          <a:bodyPr/>
          <a:lstStyle/>
          <a:p>
            <a:pPr>
              <a:spcBef>
                <a:spcPts val="600"/>
              </a:spcBef>
            </a:pPr>
            <a:r>
              <a:rPr lang="en-US" sz="1800" dirty="0" smtClean="0"/>
              <a:t>Understanding </a:t>
            </a:r>
            <a:r>
              <a:rPr lang="en-US" sz="1800" dirty="0"/>
              <a:t>common mechanisms of diseases and their relevance in </a:t>
            </a:r>
            <a:r>
              <a:rPr lang="en-US" sz="1800" dirty="0" smtClean="0"/>
              <a:t>co-morbidities</a:t>
            </a:r>
          </a:p>
          <a:p>
            <a:pPr>
              <a:spcBef>
                <a:spcPts val="600"/>
              </a:spcBef>
            </a:pPr>
            <a:r>
              <a:rPr lang="en-US" sz="1800" dirty="0" smtClean="0"/>
              <a:t>Health </a:t>
            </a:r>
            <a:r>
              <a:rPr lang="en-US" sz="1800" dirty="0"/>
              <a:t>promotion and disease </a:t>
            </a:r>
            <a:r>
              <a:rPr lang="en-US" sz="1800" dirty="0" smtClean="0"/>
              <a:t>prevention (environment </a:t>
            </a:r>
            <a:r>
              <a:rPr lang="en-US" sz="1800" dirty="0"/>
              <a:t>and health based </a:t>
            </a:r>
            <a:r>
              <a:rPr lang="en-US" sz="1800" dirty="0" smtClean="0"/>
              <a:t>interventions)</a:t>
            </a:r>
          </a:p>
          <a:p>
            <a:pPr>
              <a:spcBef>
                <a:spcPts val="600"/>
              </a:spcBef>
            </a:pPr>
            <a:r>
              <a:rPr lang="en-US" sz="1800" dirty="0"/>
              <a:t>Development of new diagnostic tools and technologies: in vivo medical imaging </a:t>
            </a:r>
            <a:r>
              <a:rPr lang="en-US" sz="1800" dirty="0" smtClean="0"/>
              <a:t>technologies</a:t>
            </a:r>
          </a:p>
          <a:p>
            <a:pPr>
              <a:spcBef>
                <a:spcPts val="600"/>
              </a:spcBef>
            </a:pPr>
            <a:r>
              <a:rPr lang="en-US" sz="1800" dirty="0" smtClean="0"/>
              <a:t>Tools </a:t>
            </a:r>
            <a:r>
              <a:rPr lang="en-US" sz="1800" dirty="0"/>
              <a:t>and technologies for advanced therapies </a:t>
            </a:r>
            <a:endParaRPr lang="en-US" sz="1800" dirty="0" smtClean="0"/>
          </a:p>
          <a:p>
            <a:pPr>
              <a:spcBef>
                <a:spcPts val="600"/>
              </a:spcBef>
            </a:pPr>
            <a:r>
              <a:rPr lang="en-US" sz="1800" dirty="0" smtClean="0"/>
              <a:t>Establishing </a:t>
            </a:r>
            <a:r>
              <a:rPr lang="en-US" sz="1800" dirty="0"/>
              <a:t>effectiveness of health care interventions in the </a:t>
            </a:r>
            <a:r>
              <a:rPr lang="en-US" sz="1800" dirty="0" err="1"/>
              <a:t>paediatric</a:t>
            </a:r>
            <a:r>
              <a:rPr lang="en-US" sz="1800" dirty="0"/>
              <a:t> </a:t>
            </a:r>
            <a:r>
              <a:rPr lang="en-US" sz="1800" dirty="0" smtClean="0"/>
              <a:t>population</a:t>
            </a:r>
          </a:p>
          <a:p>
            <a:pPr>
              <a:spcBef>
                <a:spcPts val="600"/>
              </a:spcBef>
            </a:pPr>
            <a:r>
              <a:rPr lang="en-US" sz="1800" dirty="0"/>
              <a:t>Piloting </a:t>
            </a:r>
            <a:r>
              <a:rPr lang="en-US" sz="1800" dirty="0" err="1"/>
              <a:t>personalised</a:t>
            </a:r>
            <a:r>
              <a:rPr lang="en-US" sz="1800" dirty="0"/>
              <a:t> medicine in health and care </a:t>
            </a:r>
            <a:r>
              <a:rPr lang="en-US" sz="1800" dirty="0" smtClean="0"/>
              <a:t>systems</a:t>
            </a:r>
          </a:p>
        </p:txBody>
      </p:sp>
      <p:sp>
        <p:nvSpPr>
          <p:cNvPr id="4" name="Rectangle 3"/>
          <p:cNvSpPr/>
          <p:nvPr/>
        </p:nvSpPr>
        <p:spPr>
          <a:xfrm>
            <a:off x="5704113" y="0"/>
            <a:ext cx="3439887"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p>
            <a:pPr algn="r" defTabSz="449263">
              <a:buClr>
                <a:srgbClr val="000000"/>
              </a:buClr>
              <a:buSzPct val="100000"/>
              <a:buFont typeface="Times New Roman" pitchFamily="18" charset="0"/>
              <a:buNone/>
            </a:pPr>
            <a:r>
              <a:rPr lang="en-GB" sz="2400" dirty="0" smtClean="0">
                <a:solidFill>
                  <a:srgbClr val="C00000"/>
                </a:solidFill>
                <a:ea typeface="Verdana" pitchFamily="34" charset="0"/>
                <a:cs typeface="Verdana" pitchFamily="34" charset="0"/>
              </a:rPr>
              <a:t>Topics 2015 </a:t>
            </a:r>
            <a:r>
              <a:rPr lang="en-GB" sz="2400" dirty="0" smtClean="0">
                <a:solidFill>
                  <a:srgbClr val="C00000"/>
                </a:solidFill>
                <a:ea typeface="Verdana" pitchFamily="34" charset="0"/>
                <a:cs typeface="Verdana" pitchFamily="34" charset="0"/>
              </a:rPr>
              <a:t>relevant </a:t>
            </a:r>
            <a:r>
              <a:rPr lang="en-GB" sz="2400" dirty="0">
                <a:solidFill>
                  <a:srgbClr val="C00000"/>
                </a:solidFill>
                <a:ea typeface="Verdana" pitchFamily="34" charset="0"/>
                <a:cs typeface="Verdana" pitchFamily="34" charset="0"/>
              </a:rPr>
              <a:t>for </a:t>
            </a:r>
            <a:r>
              <a:rPr lang="en-GB" sz="2400" dirty="0" smtClean="0">
                <a:solidFill>
                  <a:srgbClr val="C00000"/>
                </a:solidFill>
                <a:ea typeface="Verdana" pitchFamily="34" charset="0"/>
                <a:cs typeface="Verdana" pitchFamily="34" charset="0"/>
              </a:rPr>
              <a:t>RD</a:t>
            </a:r>
            <a:endParaRPr lang="en-GB" sz="2400" dirty="0">
              <a:solidFill>
                <a:srgbClr val="C00000"/>
              </a:solidFill>
              <a:ea typeface="Verdana" pitchFamily="34" charset="0"/>
              <a:cs typeface="Verdana" pitchFamily="34" charset="0"/>
            </a:endParaRPr>
          </a:p>
        </p:txBody>
      </p:sp>
    </p:spTree>
    <p:extLst>
      <p:ext uri="{BB962C8B-B14F-4D97-AF65-F5344CB8AC3E}">
        <p14:creationId xmlns:p14="http://schemas.microsoft.com/office/powerpoint/2010/main" val="121744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01926" y="14514"/>
            <a:ext cx="8229601" cy="746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p>
            <a:pPr algn="r" defTabSz="449263">
              <a:buClr>
                <a:srgbClr val="000000"/>
              </a:buClr>
              <a:buSzPct val="100000"/>
              <a:buFont typeface="Times New Roman" pitchFamily="18" charset="0"/>
              <a:buNone/>
            </a:pPr>
            <a:r>
              <a:rPr lang="en-GB" kern="1200">
                <a:solidFill>
                  <a:srgbClr val="C00000"/>
                </a:solidFill>
                <a:latin typeface="Verdana" pitchFamily="34" charset="0"/>
                <a:ea typeface="Verdana" pitchFamily="34" charset="0"/>
                <a:cs typeface="Verdana" pitchFamily="34" charset="0"/>
              </a:rPr>
              <a:t>Strategic Initiatives</a:t>
            </a:r>
          </a:p>
        </p:txBody>
      </p:sp>
      <p:grpSp>
        <p:nvGrpSpPr>
          <p:cNvPr id="27651" name="Group 2"/>
          <p:cNvGrpSpPr>
            <a:grpSpLocks/>
          </p:cNvGrpSpPr>
          <p:nvPr/>
        </p:nvGrpSpPr>
        <p:grpSpPr bwMode="auto">
          <a:xfrm>
            <a:off x="250825" y="1411288"/>
            <a:ext cx="3994150" cy="2520950"/>
            <a:chOff x="363277" y="908720"/>
            <a:chExt cx="3992699" cy="2520754"/>
          </a:xfrm>
        </p:grpSpPr>
        <p:sp>
          <p:nvSpPr>
            <p:cNvPr id="27664" name="Rectangle 1"/>
            <p:cNvSpPr>
              <a:spLocks noChangeArrowheads="1"/>
            </p:cNvSpPr>
            <p:nvPr/>
          </p:nvSpPr>
          <p:spPr bwMode="auto">
            <a:xfrm>
              <a:off x="363277" y="908720"/>
              <a:ext cx="3992699" cy="2520754"/>
            </a:xfrm>
            <a:prstGeom prst="rect">
              <a:avLst/>
            </a:prstGeom>
            <a:solidFill>
              <a:srgbClr val="BADAF8"/>
            </a:solidFill>
            <a:ln w="9525" algn="ctr">
              <a:solidFill>
                <a:srgbClr val="BADAF8"/>
              </a:solidFill>
              <a:round/>
              <a:headEnd/>
              <a:tailEnd/>
            </a:ln>
          </p:spPr>
          <p:txBody>
            <a:bodyPr/>
            <a:lstStyle/>
            <a:p>
              <a:pPr defTabSz="512763" eaLnBrk="0" hangingPunct="0">
                <a:buClr>
                  <a:srgbClr val="000000"/>
                </a:buClr>
                <a:buSzPct val="100000"/>
                <a:buFont typeface="Times New Roman" pitchFamily="18" charset="0"/>
                <a:buNone/>
              </a:pPr>
              <a:endParaRPr lang="en-US" sz="2700" b="0">
                <a:solidFill>
                  <a:schemeClr val="bg1"/>
                </a:solidFill>
                <a:latin typeface="Calibri" pitchFamily="34" charset="0"/>
              </a:endParaRPr>
            </a:p>
          </p:txBody>
        </p:sp>
        <p:sp>
          <p:nvSpPr>
            <p:cNvPr id="27665" name="Rectangle 12"/>
            <p:cNvSpPr>
              <a:spLocks noChangeArrowheads="1"/>
            </p:cNvSpPr>
            <p:nvPr/>
          </p:nvSpPr>
          <p:spPr bwMode="auto">
            <a:xfrm>
              <a:off x="363277" y="2576158"/>
              <a:ext cx="3956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solidFill>
                    <a:srgbClr val="0F5494"/>
                  </a:solidFill>
                  <a:ea typeface="Verdana" pitchFamily="34" charset="0"/>
                  <a:cs typeface="Verdana" pitchFamily="34" charset="0"/>
                </a:rPr>
                <a:t>Innovative Medicines Initiative 2</a:t>
              </a:r>
              <a:br>
                <a:rPr lang="en-GB" sz="1600">
                  <a:solidFill>
                    <a:srgbClr val="0F5494"/>
                  </a:solidFill>
                  <a:ea typeface="Verdana" pitchFamily="34" charset="0"/>
                  <a:cs typeface="Verdana" pitchFamily="34" charset="0"/>
                </a:rPr>
              </a:br>
              <a:r>
                <a:rPr lang="en-GB" sz="1600">
                  <a:solidFill>
                    <a:srgbClr val="0F5494"/>
                  </a:solidFill>
                  <a:ea typeface="Verdana" pitchFamily="34" charset="0"/>
                  <a:cs typeface="Verdana" pitchFamily="34" charset="0"/>
                </a:rPr>
                <a:t>	</a:t>
              </a:r>
              <a:r>
                <a:rPr lang="en-GB" sz="1600" i="1"/>
                <a:t> </a:t>
              </a:r>
              <a:r>
                <a:rPr lang="en-GB" sz="1600" i="1">
                  <a:solidFill>
                    <a:srgbClr val="FF0000"/>
                  </a:solidFill>
                </a:rPr>
                <a:t>www.imi.europa.eu</a:t>
              </a:r>
              <a:endParaRPr lang="en-GB" sz="1600">
                <a:solidFill>
                  <a:srgbClr val="FF0000"/>
                </a:solidFill>
                <a:ea typeface="Verdana" pitchFamily="34" charset="0"/>
                <a:cs typeface="Verdana" pitchFamily="34" charset="0"/>
              </a:endParaRPr>
            </a:p>
          </p:txBody>
        </p:sp>
        <p:pic>
          <p:nvPicPr>
            <p:cNvPr id="3074" name="Picture 2" descr="G:\Directorates\RTD-F\General\COMMUNICATION\images\logos\imi\IMILogoWithTextLARGE.JPG"/>
            <p:cNvPicPr>
              <a:picLocks noChangeAspect="1" noChangeArrowheads="1"/>
            </p:cNvPicPr>
            <p:nvPr/>
          </p:nvPicPr>
          <p:blipFill>
            <a:blip r:embed="rId3"/>
            <a:srcRect/>
            <a:stretch>
              <a:fillRect/>
            </a:stretch>
          </p:blipFill>
          <p:spPr bwMode="auto">
            <a:xfrm>
              <a:off x="1537600" y="1269054"/>
              <a:ext cx="1736094" cy="1076241"/>
            </a:xfrm>
            <a:prstGeom prst="rect">
              <a:avLst/>
            </a:prstGeom>
            <a:ln>
              <a:noFill/>
            </a:ln>
            <a:effectLst>
              <a:outerShdw blurRad="292100" dist="139700" dir="2700000" algn="tl" rotWithShape="0">
                <a:srgbClr val="333333">
                  <a:alpha val="65000"/>
                </a:srgbClr>
              </a:outerShdw>
            </a:effectLst>
            <a:extLst/>
          </p:spPr>
        </p:pic>
      </p:grpSp>
      <p:grpSp>
        <p:nvGrpSpPr>
          <p:cNvPr id="27652" name="Group 4"/>
          <p:cNvGrpSpPr>
            <a:grpSpLocks/>
          </p:cNvGrpSpPr>
          <p:nvPr/>
        </p:nvGrpSpPr>
        <p:grpSpPr bwMode="auto">
          <a:xfrm>
            <a:off x="4500563" y="4076700"/>
            <a:ext cx="4319587" cy="2520950"/>
            <a:chOff x="4571999" y="3585214"/>
            <a:chExt cx="4320481" cy="2520754"/>
          </a:xfrm>
        </p:grpSpPr>
        <p:sp>
          <p:nvSpPr>
            <p:cNvPr id="27661" name="Rectangle 13"/>
            <p:cNvSpPr>
              <a:spLocks noChangeArrowheads="1"/>
            </p:cNvSpPr>
            <p:nvPr/>
          </p:nvSpPr>
          <p:spPr bwMode="auto">
            <a:xfrm>
              <a:off x="4571999" y="3585214"/>
              <a:ext cx="4320480" cy="2520754"/>
            </a:xfrm>
            <a:prstGeom prst="rect">
              <a:avLst/>
            </a:prstGeom>
            <a:solidFill>
              <a:srgbClr val="BADAF8"/>
            </a:solidFill>
            <a:ln w="9525" algn="ctr">
              <a:solidFill>
                <a:srgbClr val="BADAF8"/>
              </a:solidFill>
              <a:round/>
              <a:headEnd/>
              <a:tailEnd/>
            </a:ln>
          </p:spPr>
          <p:txBody>
            <a:bodyPr/>
            <a:lstStyle/>
            <a:p>
              <a:pPr defTabSz="512763" eaLnBrk="0" hangingPunct="0">
                <a:buClr>
                  <a:srgbClr val="000000"/>
                </a:buClr>
                <a:buSzPct val="100000"/>
                <a:buFont typeface="Times New Roman" pitchFamily="18" charset="0"/>
                <a:buNone/>
              </a:pPr>
              <a:endParaRPr lang="en-US" sz="2700" b="0">
                <a:solidFill>
                  <a:schemeClr val="bg1"/>
                </a:solidFill>
                <a:latin typeface="Calibri" pitchFamily="34" charset="0"/>
              </a:endParaRPr>
            </a:p>
          </p:txBody>
        </p:sp>
        <p:sp>
          <p:nvSpPr>
            <p:cNvPr id="27662" name="Rectangle 14"/>
            <p:cNvSpPr>
              <a:spLocks noChangeArrowheads="1"/>
            </p:cNvSpPr>
            <p:nvPr/>
          </p:nvSpPr>
          <p:spPr bwMode="auto">
            <a:xfrm>
              <a:off x="4572000" y="5202963"/>
              <a:ext cx="43204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a:solidFill>
                    <a:srgbClr val="0F5494"/>
                  </a:solidFill>
                  <a:ea typeface="Verdana" pitchFamily="34" charset="0"/>
                  <a:cs typeface="Verdana" pitchFamily="34" charset="0"/>
                </a:rPr>
                <a:t>European &amp; Developing Countries Clinical Trials Partnership (EDCTP2)</a:t>
              </a:r>
              <a:br>
                <a:rPr lang="en-GB" sz="1600">
                  <a:solidFill>
                    <a:srgbClr val="0F5494"/>
                  </a:solidFill>
                  <a:ea typeface="Verdana" pitchFamily="34" charset="0"/>
                  <a:cs typeface="Verdana" pitchFamily="34" charset="0"/>
                </a:rPr>
              </a:br>
              <a:r>
                <a:rPr lang="en-GB" sz="1600" i="1">
                  <a:solidFill>
                    <a:srgbClr val="FF0000"/>
                  </a:solidFill>
                </a:rPr>
                <a:t>www.edctp.org</a:t>
              </a:r>
            </a:p>
          </p:txBody>
        </p:sp>
        <p:pic>
          <p:nvPicPr>
            <p:cNvPr id="3075" name="Picture 3" descr="G:\Directorates\RTD-F\General\COMMUNICATION\images\logos\EDCTP\EDCTP_logo_red.jpg"/>
            <p:cNvPicPr>
              <a:picLocks noChangeAspect="1" noChangeArrowheads="1"/>
            </p:cNvPicPr>
            <p:nvPr/>
          </p:nvPicPr>
          <p:blipFill>
            <a:blip r:embed="rId4"/>
            <a:srcRect/>
            <a:stretch>
              <a:fillRect/>
            </a:stretch>
          </p:blipFill>
          <p:spPr bwMode="auto">
            <a:xfrm>
              <a:off x="6205874" y="3788398"/>
              <a:ext cx="1052731" cy="1057193"/>
            </a:xfrm>
            <a:prstGeom prst="rect">
              <a:avLst/>
            </a:prstGeom>
            <a:ln>
              <a:noFill/>
            </a:ln>
            <a:effectLst>
              <a:outerShdw blurRad="292100" dist="139700" dir="2700000" algn="tl" rotWithShape="0">
                <a:srgbClr val="333333">
                  <a:alpha val="65000"/>
                </a:srgbClr>
              </a:outerShdw>
            </a:effectLst>
            <a:extLst/>
          </p:spPr>
        </p:pic>
      </p:grpSp>
      <p:grpSp>
        <p:nvGrpSpPr>
          <p:cNvPr id="27653" name="Group 6"/>
          <p:cNvGrpSpPr>
            <a:grpSpLocks/>
          </p:cNvGrpSpPr>
          <p:nvPr/>
        </p:nvGrpSpPr>
        <p:grpSpPr bwMode="auto">
          <a:xfrm>
            <a:off x="250825" y="4076700"/>
            <a:ext cx="3994150" cy="2520950"/>
            <a:chOff x="363277" y="3572542"/>
            <a:chExt cx="3992699" cy="2520754"/>
          </a:xfrm>
        </p:grpSpPr>
        <p:sp>
          <p:nvSpPr>
            <p:cNvPr id="27658" name="Rectangle 15"/>
            <p:cNvSpPr>
              <a:spLocks noChangeArrowheads="1"/>
            </p:cNvSpPr>
            <p:nvPr/>
          </p:nvSpPr>
          <p:spPr bwMode="auto">
            <a:xfrm>
              <a:off x="363277" y="3572542"/>
              <a:ext cx="3992699" cy="2520754"/>
            </a:xfrm>
            <a:prstGeom prst="rect">
              <a:avLst/>
            </a:prstGeom>
            <a:solidFill>
              <a:srgbClr val="BADAF8"/>
            </a:solidFill>
            <a:ln w="9525" algn="ctr">
              <a:solidFill>
                <a:srgbClr val="BADAF8"/>
              </a:solidFill>
              <a:round/>
              <a:headEnd/>
              <a:tailEnd/>
            </a:ln>
          </p:spPr>
          <p:txBody>
            <a:bodyPr/>
            <a:lstStyle/>
            <a:p>
              <a:pPr defTabSz="512763" eaLnBrk="0" hangingPunct="0">
                <a:buClr>
                  <a:srgbClr val="000000"/>
                </a:buClr>
                <a:buSzPct val="100000"/>
                <a:buFont typeface="Times New Roman" pitchFamily="18" charset="0"/>
                <a:buNone/>
              </a:pPr>
              <a:endParaRPr lang="en-US" sz="2700" b="0">
                <a:solidFill>
                  <a:schemeClr val="bg1"/>
                </a:solidFill>
                <a:latin typeface="Calibri" pitchFamily="34" charset="0"/>
              </a:endParaRPr>
            </a:p>
          </p:txBody>
        </p:sp>
        <p:sp>
          <p:nvSpPr>
            <p:cNvPr id="27659" name="Rectangle 7"/>
            <p:cNvSpPr>
              <a:spLocks noChangeArrowheads="1"/>
            </p:cNvSpPr>
            <p:nvPr/>
          </p:nvSpPr>
          <p:spPr bwMode="auto">
            <a:xfrm>
              <a:off x="399764" y="5202412"/>
              <a:ext cx="3919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a:solidFill>
                    <a:srgbClr val="0F5494"/>
                  </a:solidFill>
                  <a:ea typeface="Verdana" pitchFamily="34" charset="0"/>
                  <a:cs typeface="Verdana" pitchFamily="34" charset="0"/>
                </a:rPr>
                <a:t>Active and Assisted Living 2</a:t>
              </a:r>
              <a:br>
                <a:rPr lang="en-GB" sz="1600">
                  <a:solidFill>
                    <a:srgbClr val="0F5494"/>
                  </a:solidFill>
                  <a:ea typeface="Verdana" pitchFamily="34" charset="0"/>
                  <a:cs typeface="Verdana" pitchFamily="34" charset="0"/>
                </a:rPr>
              </a:br>
              <a:r>
                <a:rPr lang="en-GB" sz="1600" i="1">
                  <a:solidFill>
                    <a:srgbClr val="FF0000"/>
                  </a:solidFill>
                </a:rPr>
                <a:t>www.aal-europe.eu</a:t>
              </a:r>
            </a:p>
          </p:txBody>
        </p:sp>
        <p:pic>
          <p:nvPicPr>
            <p:cNvPr id="3076" name="Picture 4" descr="G:\Directorates\RTD-F\General\COMMUNICATION\images\logos\AAL\untitled.png"/>
            <p:cNvPicPr>
              <a:picLocks noChangeAspect="1" noChangeArrowheads="1"/>
            </p:cNvPicPr>
            <p:nvPr/>
          </p:nvPicPr>
          <p:blipFill>
            <a:blip r:embed="rId5"/>
            <a:srcRect/>
            <a:stretch>
              <a:fillRect/>
            </a:stretch>
          </p:blipFill>
          <p:spPr bwMode="auto">
            <a:xfrm>
              <a:off x="1390017" y="4118600"/>
              <a:ext cx="1883677" cy="714319"/>
            </a:xfrm>
            <a:prstGeom prst="rect">
              <a:avLst/>
            </a:prstGeom>
            <a:ln>
              <a:noFill/>
            </a:ln>
            <a:effectLst>
              <a:outerShdw blurRad="292100" dist="139700" dir="2700000" algn="tl" rotWithShape="0">
                <a:srgbClr val="333333">
                  <a:alpha val="65000"/>
                </a:srgbClr>
              </a:outerShdw>
            </a:effectLst>
            <a:extLst/>
          </p:spPr>
        </p:pic>
      </p:grpSp>
      <p:grpSp>
        <p:nvGrpSpPr>
          <p:cNvPr id="27654" name="Group 3"/>
          <p:cNvGrpSpPr>
            <a:grpSpLocks/>
          </p:cNvGrpSpPr>
          <p:nvPr/>
        </p:nvGrpSpPr>
        <p:grpSpPr bwMode="auto">
          <a:xfrm>
            <a:off x="4500563" y="1411288"/>
            <a:ext cx="4319587" cy="2520950"/>
            <a:chOff x="4499992" y="908720"/>
            <a:chExt cx="4320480" cy="2520754"/>
          </a:xfrm>
        </p:grpSpPr>
        <p:sp>
          <p:nvSpPr>
            <p:cNvPr id="27655" name="Rectangle 11"/>
            <p:cNvSpPr>
              <a:spLocks noChangeArrowheads="1"/>
            </p:cNvSpPr>
            <p:nvPr/>
          </p:nvSpPr>
          <p:spPr bwMode="auto">
            <a:xfrm>
              <a:off x="4499992" y="908720"/>
              <a:ext cx="4320480" cy="2520754"/>
            </a:xfrm>
            <a:prstGeom prst="rect">
              <a:avLst/>
            </a:prstGeom>
            <a:solidFill>
              <a:srgbClr val="BADAF8"/>
            </a:solidFill>
            <a:ln w="9525" algn="ctr">
              <a:solidFill>
                <a:srgbClr val="BADAF8"/>
              </a:solidFill>
              <a:round/>
              <a:headEnd/>
              <a:tailEnd/>
            </a:ln>
          </p:spPr>
          <p:txBody>
            <a:bodyPr/>
            <a:lstStyle/>
            <a:p>
              <a:pPr defTabSz="512763" eaLnBrk="0" hangingPunct="0">
                <a:buClr>
                  <a:srgbClr val="000000"/>
                </a:buClr>
                <a:buSzPct val="100000"/>
                <a:buFont typeface="Times New Roman" pitchFamily="18" charset="0"/>
                <a:buNone/>
              </a:pPr>
              <a:endParaRPr lang="en-US" sz="2700" b="0">
                <a:solidFill>
                  <a:schemeClr val="bg1"/>
                </a:solidFill>
                <a:latin typeface="Calibri" pitchFamily="34" charset="0"/>
              </a:endParaRPr>
            </a:p>
          </p:txBody>
        </p:sp>
        <p:sp>
          <p:nvSpPr>
            <p:cNvPr id="27656" name="Rectangle 10"/>
            <p:cNvSpPr>
              <a:spLocks noChangeArrowheads="1"/>
            </p:cNvSpPr>
            <p:nvPr/>
          </p:nvSpPr>
          <p:spPr bwMode="auto">
            <a:xfrm>
              <a:off x="4499992" y="2565852"/>
              <a:ext cx="432048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a:solidFill>
                    <a:srgbClr val="0F5494"/>
                  </a:solidFill>
                  <a:ea typeface="Verdana" pitchFamily="34" charset="0"/>
                  <a:cs typeface="Verdana" pitchFamily="34" charset="0"/>
                </a:rPr>
                <a:t>European Innovation Partnership on Active and Healthy Ageing</a:t>
              </a:r>
              <a:br>
                <a:rPr lang="en-GB" sz="1600">
                  <a:solidFill>
                    <a:srgbClr val="0F5494"/>
                  </a:solidFill>
                  <a:ea typeface="Verdana" pitchFamily="34" charset="0"/>
                  <a:cs typeface="Verdana" pitchFamily="34" charset="0"/>
                </a:rPr>
              </a:br>
              <a:r>
                <a:rPr lang="en-GB" sz="1400" i="1">
                  <a:solidFill>
                    <a:srgbClr val="FF0000"/>
                  </a:solidFill>
                </a:rPr>
                <a:t>https://webgate.ec.europa.eu/eipaha</a:t>
              </a:r>
            </a:p>
          </p:txBody>
        </p:sp>
        <p:pic>
          <p:nvPicPr>
            <p:cNvPr id="3077" name="Picture 5" descr="G:\Directorates\RTD-F\General\COMMUNICATION\images\logos\active + healthy ageing\activeageing2.jpg"/>
            <p:cNvPicPr>
              <a:picLocks noChangeAspect="1" noChangeArrowheads="1"/>
            </p:cNvPicPr>
            <p:nvPr/>
          </p:nvPicPr>
          <p:blipFill>
            <a:blip r:embed="rId6"/>
            <a:srcRect/>
            <a:stretch>
              <a:fillRect/>
            </a:stretch>
          </p:blipFill>
          <p:spPr bwMode="auto">
            <a:xfrm>
              <a:off x="5728971" y="1426205"/>
              <a:ext cx="2061001" cy="761941"/>
            </a:xfrm>
            <a:prstGeom prst="rect">
              <a:avLst/>
            </a:prstGeom>
            <a:ln>
              <a:noFill/>
            </a:ln>
            <a:effectLst>
              <a:outerShdw blurRad="292100" dist="139700" dir="2700000" algn="tl" rotWithShape="0">
                <a:srgbClr val="333333">
                  <a:alpha val="65000"/>
                </a:srgbClr>
              </a:outerShdw>
            </a:effectLst>
            <a:extLst/>
          </p:spPr>
        </p:pic>
      </p:grpSp>
    </p:spTree>
    <p:extLst>
      <p:ext uri="{BB962C8B-B14F-4D97-AF65-F5344CB8AC3E}">
        <p14:creationId xmlns:p14="http://schemas.microsoft.com/office/powerpoint/2010/main" val="2330974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1" name="Rectangle 5"/>
          <p:cNvSpPr>
            <a:spLocks noGrp="1" noChangeArrowheads="1"/>
          </p:cNvSpPr>
          <p:nvPr>
            <p:ph type="title"/>
          </p:nvPr>
        </p:nvSpPr>
        <p:spPr>
          <a:xfrm>
            <a:off x="510381" y="1402619"/>
            <a:ext cx="8229600" cy="74708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BE" dirty="0">
                <a:solidFill>
                  <a:srgbClr val="FF0000"/>
                </a:solidFill>
              </a:rPr>
              <a:t>International </a:t>
            </a:r>
            <a:r>
              <a:rPr lang="fr-BE" dirty="0" err="1">
                <a:solidFill>
                  <a:srgbClr val="FF0000"/>
                </a:solidFill>
              </a:rPr>
              <a:t>cooperation</a:t>
            </a:r>
            <a:r>
              <a:rPr lang="fr-BE" dirty="0">
                <a:solidFill>
                  <a:srgbClr val="FF0000"/>
                </a:solidFill>
              </a:rPr>
              <a:t>: how?</a:t>
            </a:r>
            <a:endParaRPr lang="en-GB" dirty="0">
              <a:solidFill>
                <a:srgbClr val="FF0000"/>
              </a:solidFill>
            </a:endParaRPr>
          </a:p>
        </p:txBody>
      </p:sp>
      <p:sp>
        <p:nvSpPr>
          <p:cNvPr id="106502" name="Rectangle 6"/>
          <p:cNvSpPr>
            <a:spLocks noGrp="1" noChangeArrowheads="1"/>
          </p:cNvSpPr>
          <p:nvPr>
            <p:ph type="body" idx="1"/>
          </p:nvPr>
        </p:nvSpPr>
        <p:spPr>
          <a:xfrm>
            <a:off x="2110237" y="2447069"/>
            <a:ext cx="5074330" cy="352901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90000"/>
              </a:lnSpc>
              <a:spcAft>
                <a:spcPct val="45000"/>
              </a:spcAft>
              <a:buClr>
                <a:srgbClr val="E5232D"/>
              </a:buClr>
            </a:pPr>
            <a:r>
              <a:rPr lang="en-GB" sz="2000" i="0" dirty="0"/>
              <a:t>Identify and define shared</a:t>
            </a:r>
            <a:br>
              <a:rPr lang="en-GB" sz="2000" i="0" dirty="0"/>
            </a:br>
            <a:r>
              <a:rPr lang="en-GB" sz="2000" i="0" dirty="0"/>
              <a:t>strategic goals</a:t>
            </a:r>
          </a:p>
          <a:p>
            <a:pPr>
              <a:lnSpc>
                <a:spcPct val="90000"/>
              </a:lnSpc>
              <a:spcAft>
                <a:spcPct val="45000"/>
              </a:spcAft>
              <a:buClr>
                <a:srgbClr val="E5232D"/>
              </a:buClr>
            </a:pPr>
            <a:r>
              <a:rPr lang="en-GB" sz="2000" i="0" dirty="0"/>
              <a:t>Agree to approach jointly and</a:t>
            </a:r>
            <a:br>
              <a:rPr lang="en-GB" sz="2000" i="0" dirty="0"/>
            </a:br>
            <a:r>
              <a:rPr lang="en-GB" sz="2000" i="0" dirty="0"/>
              <a:t>share tasks (and costs)</a:t>
            </a:r>
          </a:p>
          <a:p>
            <a:pPr>
              <a:lnSpc>
                <a:spcPct val="90000"/>
              </a:lnSpc>
              <a:spcAft>
                <a:spcPct val="45000"/>
              </a:spcAft>
              <a:buClr>
                <a:srgbClr val="E5232D"/>
              </a:buClr>
            </a:pPr>
            <a:r>
              <a:rPr lang="en-GB" sz="2000" i="0" dirty="0"/>
              <a:t>Let each agency use its own funding mechanisms/timing</a:t>
            </a:r>
          </a:p>
          <a:p>
            <a:pPr>
              <a:lnSpc>
                <a:spcPct val="90000"/>
              </a:lnSpc>
              <a:spcAft>
                <a:spcPct val="45000"/>
              </a:spcAft>
              <a:buClr>
                <a:srgbClr val="E5232D"/>
              </a:buClr>
            </a:pPr>
            <a:r>
              <a:rPr lang="en-GB" sz="2000" i="0" dirty="0"/>
              <a:t>Agree to share data / standards</a:t>
            </a:r>
          </a:p>
        </p:txBody>
      </p:sp>
      <p:pic>
        <p:nvPicPr>
          <p:cNvPr id="1065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 y="2405746"/>
            <a:ext cx="2030413"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2421621"/>
            <a:ext cx="2195512"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5" name="Text Box 9"/>
          <p:cNvSpPr txBox="1">
            <a:spLocks noChangeArrowheads="1"/>
          </p:cNvSpPr>
          <p:nvPr/>
        </p:nvSpPr>
        <p:spPr bwMode="auto">
          <a:xfrm>
            <a:off x="900113" y="5555919"/>
            <a:ext cx="7632700" cy="877145"/>
          </a:xfrm>
          <a:prstGeom prst="rect">
            <a:avLst/>
          </a:prstGeom>
          <a:solidFill>
            <a:srgbClr val="DCF0FA"/>
          </a:solidFill>
          <a:ln>
            <a:solidFill>
              <a:srgbClr val="BCE4F2"/>
            </a:solidFill>
          </a:ln>
          <a:effectLst>
            <a:outerShdw blurRad="76200" dir="18900000" sy="23000" kx="-1200000" algn="bl" rotWithShape="0">
              <a:prstClr val="black">
                <a:alpha val="20000"/>
              </a:prstClr>
            </a:outerShdw>
          </a:effectLst>
          <a:extLst/>
        </p:spPr>
        <p:txBody>
          <a:bodyPr wrap="square" lIns="91422" tIns="45711" rIns="91422" bIns="45711">
            <a:spAutoFit/>
          </a:bodyPr>
          <a:lstStyle>
            <a:defPPr>
              <a:defRPr lang="en-GB"/>
            </a:defPPr>
            <a:lvl1pPr algn="ctr" eaLnBrk="0" hangingPunct="0">
              <a:spcBef>
                <a:spcPct val="50000"/>
              </a:spcBef>
              <a:defRPr sz="1500">
                <a:solidFill>
                  <a:srgbClr val="E5232D"/>
                </a:solidFill>
              </a:defRPr>
            </a:lvl1pPr>
          </a:lstStyle>
          <a:p>
            <a:r>
              <a:rPr lang="en-GB" sz="2400" dirty="0"/>
              <a:t>Alignment – Flexibility </a:t>
            </a:r>
            <a:r>
              <a:rPr lang="en-GB" sz="2400" dirty="0" smtClean="0"/>
              <a:t>– Commitment</a:t>
            </a:r>
          </a:p>
          <a:p>
            <a:r>
              <a:rPr lang="en-GB" sz="1800" dirty="0" smtClean="0"/>
              <a:t>Example: Global Alliance for Chronic Diseases (GACD)</a:t>
            </a:r>
            <a:endParaRPr lang="en-GB" sz="1800" dirty="0"/>
          </a:p>
        </p:txBody>
      </p:sp>
    </p:spTree>
    <p:extLst>
      <p:ext uri="{BB962C8B-B14F-4D97-AF65-F5344CB8AC3E}">
        <p14:creationId xmlns:p14="http://schemas.microsoft.com/office/powerpoint/2010/main" val="4144255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3"/>
          <p:cNvSpPr>
            <a:spLocks noGrp="1"/>
          </p:cNvSpPr>
          <p:nvPr>
            <p:ph idx="1"/>
          </p:nvPr>
        </p:nvSpPr>
        <p:spPr>
          <a:xfrm>
            <a:off x="2725738" y="2439759"/>
            <a:ext cx="6418262" cy="2735263"/>
          </a:xfrm>
        </p:spPr>
        <p:txBody>
          <a:bodyPr lIns="80147" tIns="40074" rIns="80147" bIns="40074"/>
          <a:lstStyle/>
          <a:p>
            <a:pPr defTabSz="449263" eaLnBrk="1" hangingPunct="1">
              <a:lnSpc>
                <a:spcPct val="90000"/>
              </a:lnSpc>
              <a:spcBef>
                <a:spcPts val="1200"/>
              </a:spcBef>
              <a:buClr>
                <a:srgbClr val="C00000"/>
              </a:buClr>
              <a:buSzPct val="95000"/>
            </a:pPr>
            <a:r>
              <a:rPr lang="en-GB" sz="2400" dirty="0" smtClean="0"/>
              <a:t>Ageing population</a:t>
            </a:r>
          </a:p>
          <a:p>
            <a:pPr defTabSz="449263" eaLnBrk="1" hangingPunct="1">
              <a:lnSpc>
                <a:spcPct val="90000"/>
              </a:lnSpc>
              <a:spcBef>
                <a:spcPts val="1200"/>
              </a:spcBef>
              <a:buClr>
                <a:srgbClr val="C00000"/>
              </a:buClr>
              <a:buSzPct val="95000"/>
            </a:pPr>
            <a:r>
              <a:rPr lang="en-GB" sz="2400" dirty="0" smtClean="0"/>
              <a:t>Increased disease burden: chronic diseases</a:t>
            </a:r>
          </a:p>
          <a:p>
            <a:pPr defTabSz="449263">
              <a:lnSpc>
                <a:spcPct val="90000"/>
              </a:lnSpc>
              <a:spcBef>
                <a:spcPts val="1200"/>
              </a:spcBef>
              <a:buClr>
                <a:srgbClr val="C00000"/>
              </a:buClr>
              <a:buSzPct val="95000"/>
            </a:pPr>
            <a:r>
              <a:rPr lang="en-GB" sz="2400" dirty="0" smtClean="0"/>
              <a:t>Health &amp; care sector unsustainable: </a:t>
            </a:r>
            <a:r>
              <a:rPr lang="en-GB" sz="2400" dirty="0"/>
              <a:t>under </a:t>
            </a:r>
            <a:r>
              <a:rPr lang="en-GB" sz="2400" dirty="0" smtClean="0"/>
              <a:t>pressure to reform</a:t>
            </a:r>
          </a:p>
          <a:p>
            <a:pPr defTabSz="449263" eaLnBrk="1" hangingPunct="1">
              <a:lnSpc>
                <a:spcPct val="90000"/>
              </a:lnSpc>
              <a:spcBef>
                <a:spcPts val="1200"/>
              </a:spcBef>
              <a:buClr>
                <a:srgbClr val="C00000"/>
              </a:buClr>
              <a:buSzPct val="95000"/>
            </a:pPr>
            <a:r>
              <a:rPr lang="en-US" sz="2400" dirty="0" smtClean="0"/>
              <a:t>Health industry under pressure for innovative solution</a:t>
            </a:r>
          </a:p>
        </p:txBody>
      </p:sp>
      <p:pic>
        <p:nvPicPr>
          <p:cNvPr id="215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2725738"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txBox="1">
            <a:spLocks/>
          </p:cNvSpPr>
          <p:nvPr/>
        </p:nvSpPr>
        <p:spPr bwMode="auto">
          <a:xfrm>
            <a:off x="2725738" y="1252085"/>
            <a:ext cx="5903912"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r" eaLnBrk="1" hangingPunct="1">
              <a:defRPr sz="3200">
                <a:solidFill>
                  <a:srgbClr val="FF0000"/>
                </a:solidFill>
                <a:latin typeface="+mj-lt"/>
                <a:ea typeface="+mj-ea"/>
                <a:cs typeface="+mj-cs"/>
              </a:defRPr>
            </a:lvl1pPr>
            <a:lvl2pPr marL="358775" eaLnBrk="1" hangingPunct="1">
              <a:defRPr sz="3000"/>
            </a:lvl2pPr>
            <a:lvl3pPr marL="358775" eaLnBrk="1" hangingPunct="1">
              <a:defRPr sz="3000"/>
            </a:lvl3pPr>
            <a:lvl4pPr marL="358775" eaLnBrk="1" hangingPunct="1">
              <a:defRPr sz="3000"/>
            </a:lvl4pPr>
            <a:lvl5pPr marL="358775" eaLnBrk="1" hangingPunct="1">
              <a:defRPr sz="3000"/>
            </a:lvl5pPr>
            <a:lvl6pPr marL="815975" fontAlgn="base">
              <a:spcBef>
                <a:spcPct val="0"/>
              </a:spcBef>
              <a:spcAft>
                <a:spcPct val="0"/>
              </a:spcAft>
              <a:defRPr sz="3000"/>
            </a:lvl6pPr>
            <a:lvl7pPr marL="1273175" fontAlgn="base">
              <a:spcBef>
                <a:spcPct val="0"/>
              </a:spcBef>
              <a:spcAft>
                <a:spcPct val="0"/>
              </a:spcAft>
              <a:defRPr sz="3000"/>
            </a:lvl7pPr>
            <a:lvl8pPr marL="1730375" fontAlgn="base">
              <a:spcBef>
                <a:spcPct val="0"/>
              </a:spcBef>
              <a:spcAft>
                <a:spcPct val="0"/>
              </a:spcAft>
              <a:defRPr sz="3000"/>
            </a:lvl8pPr>
            <a:lvl9pPr marL="2187575" fontAlgn="base">
              <a:spcBef>
                <a:spcPct val="0"/>
              </a:spcBef>
              <a:spcAft>
                <a:spcPct val="0"/>
              </a:spcAft>
              <a:defRPr sz="3000"/>
            </a:lvl9pPr>
          </a:lstStyle>
          <a:p>
            <a:r>
              <a:rPr lang="en-GB" dirty="0"/>
              <a:t>Health main challenges</a:t>
            </a:r>
          </a:p>
        </p:txBody>
      </p:sp>
    </p:spTree>
    <p:extLst>
      <p:ext uri="{BB962C8B-B14F-4D97-AF65-F5344CB8AC3E}">
        <p14:creationId xmlns:p14="http://schemas.microsoft.com/office/powerpoint/2010/main" val="198008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3"/>
          <p:cNvSpPr>
            <a:spLocks noGrp="1"/>
          </p:cNvSpPr>
          <p:nvPr>
            <p:ph idx="1"/>
          </p:nvPr>
        </p:nvSpPr>
        <p:spPr>
          <a:xfrm>
            <a:off x="101600" y="1863045"/>
            <a:ext cx="8911771" cy="2735263"/>
          </a:xfrm>
        </p:spPr>
        <p:txBody>
          <a:bodyPr lIns="80147" tIns="40074" rIns="80147" bIns="40074"/>
          <a:lstStyle/>
          <a:p>
            <a:pPr defTabSz="449263">
              <a:lnSpc>
                <a:spcPct val="90000"/>
              </a:lnSpc>
              <a:spcBef>
                <a:spcPts val="1200"/>
              </a:spcBef>
              <a:buClr>
                <a:srgbClr val="C00000"/>
              </a:buClr>
              <a:buSzPct val="95000"/>
            </a:pPr>
            <a:r>
              <a:rPr lang="en-GB" sz="1800" dirty="0"/>
              <a:t>Early </a:t>
            </a:r>
            <a:r>
              <a:rPr lang="en-GB" sz="1800" dirty="0"/>
              <a:t>origins of lung </a:t>
            </a:r>
            <a:r>
              <a:rPr lang="en-GB" sz="1800" dirty="0" smtClean="0"/>
              <a:t>diseases: </a:t>
            </a:r>
            <a:r>
              <a:rPr lang="en-GB" sz="1800" b="0" dirty="0" smtClean="0"/>
              <a:t>prenatal </a:t>
            </a:r>
            <a:r>
              <a:rPr lang="en-GB" sz="1800" b="0" dirty="0"/>
              <a:t>nutritional deficiencies or maternal </a:t>
            </a:r>
            <a:r>
              <a:rPr lang="en-GB" sz="1800" b="0" dirty="0"/>
              <a:t>smoking; severe </a:t>
            </a:r>
            <a:r>
              <a:rPr lang="en-GB" sz="1800" b="0" dirty="0"/>
              <a:t>early </a:t>
            </a:r>
            <a:r>
              <a:rPr lang="en-GB" sz="1800" b="0" dirty="0"/>
              <a:t>infections; genetic </a:t>
            </a:r>
            <a:r>
              <a:rPr lang="en-GB" sz="1800" b="0" dirty="0"/>
              <a:t>and epigenetic factors related to the natural and anthropogenic </a:t>
            </a:r>
            <a:r>
              <a:rPr lang="en-GB" sz="1800" b="0" dirty="0"/>
              <a:t>environment</a:t>
            </a:r>
            <a:endParaRPr lang="en-GB" sz="1800" b="0" dirty="0"/>
          </a:p>
          <a:p>
            <a:pPr defTabSz="449263">
              <a:lnSpc>
                <a:spcPct val="90000"/>
              </a:lnSpc>
              <a:spcBef>
                <a:spcPts val="1200"/>
              </a:spcBef>
              <a:buClr>
                <a:srgbClr val="C00000"/>
              </a:buClr>
              <a:buSzPct val="95000"/>
            </a:pPr>
            <a:r>
              <a:rPr lang="en-GB" sz="1800" dirty="0" smtClean="0"/>
              <a:t>Lifestyle </a:t>
            </a:r>
            <a:r>
              <a:rPr lang="en-GB" sz="1800" dirty="0"/>
              <a:t>and lung health</a:t>
            </a:r>
            <a:r>
              <a:rPr lang="en-GB" sz="1800" b="0" dirty="0"/>
              <a:t>: nutrition, active and passive smoking, physical inactivity, social </a:t>
            </a:r>
            <a:r>
              <a:rPr lang="en-GB" sz="1800" b="0" dirty="0" smtClean="0"/>
              <a:t>inequities</a:t>
            </a:r>
          </a:p>
          <a:p>
            <a:pPr defTabSz="449263">
              <a:lnSpc>
                <a:spcPct val="90000"/>
              </a:lnSpc>
              <a:spcBef>
                <a:spcPts val="1200"/>
              </a:spcBef>
              <a:buClr>
                <a:srgbClr val="C00000"/>
              </a:buClr>
              <a:buSzPct val="95000"/>
            </a:pPr>
            <a:r>
              <a:rPr lang="en-GB" sz="1800" dirty="0" smtClean="0"/>
              <a:t>Environment</a:t>
            </a:r>
            <a:r>
              <a:rPr lang="en-GB" sz="1800" b="0" dirty="0" smtClean="0"/>
              <a:t>: ozone </a:t>
            </a:r>
            <a:r>
              <a:rPr lang="en-GB" sz="1800" b="0" dirty="0"/>
              <a:t>and particulate matters </a:t>
            </a:r>
            <a:r>
              <a:rPr lang="en-GB" sz="1800" b="0" dirty="0" smtClean="0"/>
              <a:t>, occupational </a:t>
            </a:r>
            <a:r>
              <a:rPr lang="en-GB" sz="1800" b="0" dirty="0"/>
              <a:t>exposure, indoor air quality </a:t>
            </a:r>
            <a:r>
              <a:rPr lang="en-GB" sz="1800" b="0" dirty="0" smtClean="0"/>
              <a:t>and </a:t>
            </a:r>
            <a:r>
              <a:rPr lang="en-GB" sz="1800" b="0" dirty="0" err="1"/>
              <a:t>nanomaterials</a:t>
            </a:r>
            <a:r>
              <a:rPr lang="en-GB" sz="1800" b="0" dirty="0"/>
              <a:t> </a:t>
            </a:r>
            <a:endParaRPr lang="en-GB" sz="1800" b="0" dirty="0" smtClean="0"/>
          </a:p>
          <a:p>
            <a:pPr defTabSz="449263">
              <a:lnSpc>
                <a:spcPct val="90000"/>
              </a:lnSpc>
              <a:spcBef>
                <a:spcPts val="1200"/>
              </a:spcBef>
              <a:buClr>
                <a:srgbClr val="C00000"/>
              </a:buClr>
              <a:buSzPct val="95000"/>
            </a:pPr>
            <a:r>
              <a:rPr lang="en-GB" sz="1800" dirty="0"/>
              <a:t>E</a:t>
            </a:r>
            <a:r>
              <a:rPr lang="en-GB" sz="1800" dirty="0" smtClean="0"/>
              <a:t>arly </a:t>
            </a:r>
            <a:r>
              <a:rPr lang="en-GB" sz="1800" dirty="0"/>
              <a:t>diagnosis</a:t>
            </a:r>
            <a:r>
              <a:rPr lang="en-GB" sz="1800" b="0" dirty="0"/>
              <a:t>, vaccines and treatments (especially for resistant pathogens) </a:t>
            </a:r>
            <a:r>
              <a:rPr lang="en-GB" sz="1800" b="0" dirty="0" smtClean="0"/>
              <a:t>lung infections</a:t>
            </a:r>
            <a:endParaRPr lang="en-GB" sz="1800" b="0" dirty="0"/>
          </a:p>
          <a:p>
            <a:pPr defTabSz="449263">
              <a:lnSpc>
                <a:spcPct val="90000"/>
              </a:lnSpc>
              <a:spcBef>
                <a:spcPts val="1200"/>
              </a:spcBef>
              <a:buClr>
                <a:srgbClr val="C00000"/>
              </a:buClr>
              <a:buSzPct val="95000"/>
            </a:pPr>
            <a:r>
              <a:rPr lang="en-GB" sz="1800" dirty="0" smtClean="0"/>
              <a:t>Ageing population</a:t>
            </a:r>
            <a:r>
              <a:rPr lang="en-GB" sz="1800" b="0" dirty="0" smtClean="0"/>
              <a:t>: comorbidities, increased disease and economic burden</a:t>
            </a:r>
            <a:endParaRPr lang="en-GB" sz="1800" b="0" dirty="0"/>
          </a:p>
        </p:txBody>
      </p:sp>
      <p:sp>
        <p:nvSpPr>
          <p:cNvPr id="21508" name="Titre 1"/>
          <p:cNvSpPr txBox="1">
            <a:spLocks/>
          </p:cNvSpPr>
          <p:nvPr/>
        </p:nvSpPr>
        <p:spPr bwMode="auto">
          <a:xfrm>
            <a:off x="4238171" y="0"/>
            <a:ext cx="4905829"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r" eaLnBrk="1" hangingPunct="1">
              <a:defRPr sz="3200">
                <a:solidFill>
                  <a:srgbClr val="FF0000"/>
                </a:solidFill>
                <a:latin typeface="+mj-lt"/>
                <a:ea typeface="+mj-ea"/>
                <a:cs typeface="+mj-cs"/>
              </a:defRPr>
            </a:lvl1pPr>
            <a:lvl2pPr marL="358775" eaLnBrk="1" hangingPunct="1">
              <a:defRPr sz="3000"/>
            </a:lvl2pPr>
            <a:lvl3pPr marL="358775" eaLnBrk="1" hangingPunct="1">
              <a:defRPr sz="3000"/>
            </a:lvl3pPr>
            <a:lvl4pPr marL="358775" eaLnBrk="1" hangingPunct="1">
              <a:defRPr sz="3000"/>
            </a:lvl4pPr>
            <a:lvl5pPr marL="358775" eaLnBrk="1" hangingPunct="1">
              <a:defRPr sz="3000"/>
            </a:lvl5pPr>
            <a:lvl6pPr marL="815975" fontAlgn="base">
              <a:spcBef>
                <a:spcPct val="0"/>
              </a:spcBef>
              <a:spcAft>
                <a:spcPct val="0"/>
              </a:spcAft>
              <a:defRPr sz="3000"/>
            </a:lvl6pPr>
            <a:lvl7pPr marL="1273175" fontAlgn="base">
              <a:spcBef>
                <a:spcPct val="0"/>
              </a:spcBef>
              <a:spcAft>
                <a:spcPct val="0"/>
              </a:spcAft>
              <a:defRPr sz="3000"/>
            </a:lvl7pPr>
            <a:lvl8pPr marL="1730375" fontAlgn="base">
              <a:spcBef>
                <a:spcPct val="0"/>
              </a:spcBef>
              <a:spcAft>
                <a:spcPct val="0"/>
              </a:spcAft>
              <a:defRPr sz="3000"/>
            </a:lvl8pPr>
            <a:lvl9pPr marL="2187575" fontAlgn="base">
              <a:spcBef>
                <a:spcPct val="0"/>
              </a:spcBef>
              <a:spcAft>
                <a:spcPct val="0"/>
              </a:spcAft>
              <a:defRPr sz="3000"/>
            </a:lvl9pPr>
          </a:lstStyle>
          <a:p>
            <a:r>
              <a:rPr lang="en-GB" sz="2800" dirty="0" smtClean="0"/>
              <a:t>Respiratory Diseases (RD) main </a:t>
            </a:r>
            <a:r>
              <a:rPr lang="en-GB" sz="2800" dirty="0"/>
              <a:t>challenges</a:t>
            </a:r>
          </a:p>
        </p:txBody>
      </p:sp>
      <p:sp>
        <p:nvSpPr>
          <p:cNvPr id="2" name="Rectangle 1"/>
          <p:cNvSpPr/>
          <p:nvPr/>
        </p:nvSpPr>
        <p:spPr>
          <a:xfrm>
            <a:off x="145142" y="6253817"/>
            <a:ext cx="8998858" cy="461665"/>
          </a:xfrm>
          <a:prstGeom prst="rect">
            <a:avLst/>
          </a:prstGeom>
        </p:spPr>
        <p:txBody>
          <a:bodyPr wrap="square">
            <a:spAutoFit/>
          </a:bodyPr>
          <a:lstStyle/>
          <a:p>
            <a:r>
              <a:rPr lang="en-GB" dirty="0" smtClean="0"/>
              <a:t>From the European </a:t>
            </a:r>
            <a:r>
              <a:rPr lang="en-GB" dirty="0"/>
              <a:t>Respiratory </a:t>
            </a:r>
            <a:r>
              <a:rPr lang="en-GB" i="1" dirty="0"/>
              <a:t>roadmap</a:t>
            </a:r>
            <a:r>
              <a:rPr lang="en-GB" dirty="0"/>
              <a:t>. Recommendations for the future of respiratory medicine. European Respiratory Society. 2011. </a:t>
            </a:r>
            <a:endParaRPr lang="en-GB" dirty="0"/>
          </a:p>
        </p:txBody>
      </p:sp>
    </p:spTree>
    <p:extLst>
      <p:ext uri="{BB962C8B-B14F-4D97-AF65-F5344CB8AC3E}">
        <p14:creationId xmlns:p14="http://schemas.microsoft.com/office/powerpoint/2010/main" val="3853078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71345382"/>
              </p:ext>
            </p:extLst>
          </p:nvPr>
        </p:nvGraphicFramePr>
        <p:xfrm>
          <a:off x="114300" y="981075"/>
          <a:ext cx="8929687" cy="5886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9" name="Text Box 2"/>
          <p:cNvSpPr txBox="1">
            <a:spLocks noChangeArrowheads="1"/>
          </p:cNvSpPr>
          <p:nvPr/>
        </p:nvSpPr>
        <p:spPr bwMode="auto">
          <a:xfrm>
            <a:off x="5364162" y="188912"/>
            <a:ext cx="37798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r" eaLnBrk="1" hangingPunct="1"/>
            <a:r>
              <a:rPr lang="en-GB" sz="3200" dirty="0">
                <a:solidFill>
                  <a:srgbClr val="FF0000"/>
                </a:solidFill>
              </a:rPr>
              <a:t>The EU means</a:t>
            </a:r>
          </a:p>
        </p:txBody>
      </p:sp>
    </p:spTree>
    <p:extLst>
      <p:ext uri="{BB962C8B-B14F-4D97-AF65-F5344CB8AC3E}">
        <p14:creationId xmlns:p14="http://schemas.microsoft.com/office/powerpoint/2010/main" val="966173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83091" y="1419677"/>
            <a:ext cx="6588125" cy="877887"/>
          </a:xfrm>
        </p:spPr>
        <p:txBody>
          <a:bodyPr/>
          <a:lstStyle/>
          <a:p>
            <a:pPr indent="0" algn="ctr" eaLnBrk="1" hangingPunct="1"/>
            <a:r>
              <a:rPr lang="en-GB" sz="3200" dirty="0" smtClean="0"/>
              <a:t>FP 7 - State of </a:t>
            </a:r>
            <a:r>
              <a:rPr lang="en-GB" sz="3200" dirty="0" smtClean="0"/>
              <a:t>Play</a:t>
            </a:r>
            <a:br>
              <a:rPr lang="en-GB" sz="3200" dirty="0" smtClean="0"/>
            </a:br>
            <a:r>
              <a:rPr lang="en-GB" sz="3200" dirty="0" smtClean="0"/>
              <a:t>Health research</a:t>
            </a:r>
            <a:endParaRPr lang="en-GB" sz="3200" dirty="0" smtClean="0"/>
          </a:p>
        </p:txBody>
      </p:sp>
      <p:sp>
        <p:nvSpPr>
          <p:cNvPr id="10243" name="Content Placeholder 2"/>
          <p:cNvSpPr>
            <a:spLocks noGrp="1"/>
          </p:cNvSpPr>
          <p:nvPr>
            <p:ph idx="1"/>
          </p:nvPr>
        </p:nvSpPr>
        <p:spPr>
          <a:xfrm>
            <a:off x="127000" y="2592606"/>
            <a:ext cx="4519613" cy="2955925"/>
          </a:xfrm>
        </p:spPr>
        <p:txBody>
          <a:bodyPr/>
          <a:lstStyle/>
          <a:p>
            <a:pPr marL="0" indent="0" algn="ctr" eaLnBrk="1" hangingPunct="1">
              <a:spcAft>
                <a:spcPts val="1800"/>
              </a:spcAft>
              <a:buClr>
                <a:srgbClr val="E5232D"/>
              </a:buClr>
              <a:buFontTx/>
              <a:buNone/>
            </a:pPr>
            <a:r>
              <a:rPr lang="fr-BE" sz="2400" dirty="0" smtClean="0">
                <a:solidFill>
                  <a:srgbClr val="E5232D"/>
                </a:solidFill>
              </a:rPr>
              <a:t>Key figures</a:t>
            </a:r>
            <a:endParaRPr lang="en-GB" sz="2400" dirty="0" smtClean="0">
              <a:solidFill>
                <a:srgbClr val="E5232D"/>
              </a:solidFill>
            </a:endParaRPr>
          </a:p>
          <a:p>
            <a:pPr marL="0" indent="0" eaLnBrk="1" hangingPunct="1">
              <a:spcAft>
                <a:spcPts val="1800"/>
              </a:spcAft>
              <a:buClr>
                <a:srgbClr val="E5232D"/>
              </a:buClr>
              <a:buFontTx/>
              <a:buNone/>
            </a:pPr>
            <a:r>
              <a:rPr lang="en-GB" sz="3200" dirty="0" smtClean="0">
                <a:solidFill>
                  <a:srgbClr val="E5232D"/>
                </a:solidFill>
              </a:rPr>
              <a:t>5,5</a:t>
            </a:r>
            <a:r>
              <a:rPr lang="en-GB" sz="2000" dirty="0" smtClean="0">
                <a:solidFill>
                  <a:srgbClr val="E5232D"/>
                </a:solidFill>
              </a:rPr>
              <a:t> </a:t>
            </a:r>
            <a:r>
              <a:rPr lang="en-GB" sz="2000" dirty="0" smtClean="0"/>
              <a:t>b€ invested to date</a:t>
            </a:r>
          </a:p>
          <a:p>
            <a:pPr marL="0" indent="0" eaLnBrk="1" hangingPunct="1">
              <a:spcAft>
                <a:spcPts val="1800"/>
              </a:spcAft>
              <a:buClr>
                <a:srgbClr val="E5232D"/>
              </a:buClr>
              <a:buFontTx/>
              <a:buNone/>
            </a:pPr>
            <a:r>
              <a:rPr lang="en-GB" sz="3200" dirty="0" smtClean="0">
                <a:solidFill>
                  <a:srgbClr val="E5232D"/>
                </a:solidFill>
              </a:rPr>
              <a:t>1053</a:t>
            </a:r>
            <a:r>
              <a:rPr lang="en-GB" sz="2000" dirty="0" smtClean="0">
                <a:solidFill>
                  <a:srgbClr val="E5232D"/>
                </a:solidFill>
              </a:rPr>
              <a:t> </a:t>
            </a:r>
            <a:r>
              <a:rPr lang="en-GB" sz="2000" dirty="0" smtClean="0"/>
              <a:t>projects</a:t>
            </a:r>
          </a:p>
          <a:p>
            <a:pPr marL="0" indent="0" eaLnBrk="1" hangingPunct="1">
              <a:spcAft>
                <a:spcPts val="1800"/>
              </a:spcAft>
              <a:buClr>
                <a:srgbClr val="E5232D"/>
              </a:buClr>
              <a:buFontTx/>
              <a:buNone/>
            </a:pPr>
            <a:r>
              <a:rPr lang="en-GB" sz="3200" dirty="0" smtClean="0">
                <a:solidFill>
                  <a:srgbClr val="E5232D"/>
                </a:solidFill>
              </a:rPr>
              <a:t>12 520 </a:t>
            </a:r>
            <a:r>
              <a:rPr lang="en-GB" sz="2000" dirty="0" smtClean="0"/>
              <a:t>participations</a:t>
            </a:r>
          </a:p>
          <a:p>
            <a:pPr marL="0" indent="0" eaLnBrk="1" hangingPunct="1">
              <a:spcAft>
                <a:spcPts val="1800"/>
              </a:spcAft>
              <a:buClr>
                <a:srgbClr val="E5232D"/>
              </a:buClr>
              <a:buFontTx/>
              <a:buNone/>
            </a:pPr>
            <a:r>
              <a:rPr lang="en-GB" sz="3200" dirty="0" smtClean="0">
                <a:solidFill>
                  <a:srgbClr val="E5232D"/>
                </a:solidFill>
              </a:rPr>
              <a:t>3 615 </a:t>
            </a:r>
            <a:r>
              <a:rPr lang="en-GB" sz="2000" dirty="0" smtClean="0"/>
              <a:t>organisations </a:t>
            </a:r>
          </a:p>
          <a:p>
            <a:pPr marL="0" indent="0" eaLnBrk="1" hangingPunct="1">
              <a:spcAft>
                <a:spcPts val="1800"/>
              </a:spcAft>
              <a:buClr>
                <a:srgbClr val="E5232D"/>
              </a:buClr>
              <a:buFontTx/>
              <a:buNone/>
            </a:pPr>
            <a:r>
              <a:rPr lang="en-GB" sz="3200" dirty="0" smtClean="0">
                <a:solidFill>
                  <a:srgbClr val="E5232D"/>
                </a:solidFill>
              </a:rPr>
              <a:t>123</a:t>
            </a:r>
            <a:r>
              <a:rPr lang="en-GB" sz="2000" dirty="0" smtClean="0">
                <a:solidFill>
                  <a:srgbClr val="E5232D"/>
                </a:solidFill>
              </a:rPr>
              <a:t> </a:t>
            </a:r>
            <a:r>
              <a:rPr lang="en-GB" sz="2000" dirty="0" smtClean="0"/>
              <a:t>countries</a:t>
            </a:r>
          </a:p>
        </p:txBody>
      </p:sp>
      <p:sp>
        <p:nvSpPr>
          <p:cNvPr id="10244" name="Content Placeholder 2"/>
          <p:cNvSpPr txBox="1">
            <a:spLocks/>
          </p:cNvSpPr>
          <p:nvPr/>
        </p:nvSpPr>
        <p:spPr bwMode="auto">
          <a:xfrm>
            <a:off x="4370388" y="2587844"/>
            <a:ext cx="4822825"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buClr>
                <a:srgbClr val="E5232D"/>
              </a:buClr>
            </a:pPr>
            <a:r>
              <a:rPr lang="en-GB" sz="2400" dirty="0">
                <a:solidFill>
                  <a:srgbClr val="00B050"/>
                </a:solidFill>
                <a:cs typeface="Arial" charset="0"/>
              </a:rPr>
              <a:t>First outcomes</a:t>
            </a:r>
            <a:r>
              <a:rPr lang="en-GB" sz="2400" dirty="0">
                <a:solidFill>
                  <a:srgbClr val="0F5494"/>
                </a:solidFill>
                <a:cs typeface="Arial" charset="0"/>
              </a:rPr>
              <a:t> </a:t>
            </a:r>
          </a:p>
          <a:p>
            <a:pPr algn="ctr" eaLnBrk="1" hangingPunct="1">
              <a:spcAft>
                <a:spcPts val="1800"/>
              </a:spcAft>
              <a:buClr>
                <a:srgbClr val="E5232D"/>
              </a:buClr>
            </a:pPr>
            <a:r>
              <a:rPr lang="en-GB" sz="1000" dirty="0">
                <a:solidFill>
                  <a:srgbClr val="00B050"/>
                </a:solidFill>
                <a:cs typeface="Arial" charset="0"/>
              </a:rPr>
              <a:t>(on </a:t>
            </a:r>
            <a:r>
              <a:rPr lang="en-GB" sz="1000" dirty="0" smtClean="0">
                <a:solidFill>
                  <a:srgbClr val="00B050"/>
                </a:solidFill>
                <a:cs typeface="Arial" charset="0"/>
              </a:rPr>
              <a:t>363 </a:t>
            </a:r>
            <a:r>
              <a:rPr lang="en-GB" sz="1000" dirty="0">
                <a:solidFill>
                  <a:srgbClr val="00B050"/>
                </a:solidFill>
                <a:cs typeface="Arial" charset="0"/>
              </a:rPr>
              <a:t>closed projects)</a:t>
            </a:r>
          </a:p>
          <a:p>
            <a:pPr eaLnBrk="1" hangingPunct="1">
              <a:spcAft>
                <a:spcPts val="1800"/>
              </a:spcAft>
              <a:buClr>
                <a:srgbClr val="00B050"/>
              </a:buClr>
            </a:pPr>
            <a:r>
              <a:rPr lang="en-GB" sz="3200" dirty="0" smtClean="0">
                <a:solidFill>
                  <a:srgbClr val="00B050"/>
                </a:solidFill>
                <a:cs typeface="Arial" charset="0"/>
              </a:rPr>
              <a:t>12 269</a:t>
            </a:r>
            <a:r>
              <a:rPr lang="en-GB" sz="3200" dirty="0" smtClean="0">
                <a:solidFill>
                  <a:srgbClr val="0F5494"/>
                </a:solidFill>
                <a:cs typeface="Arial" charset="0"/>
              </a:rPr>
              <a:t> </a:t>
            </a:r>
            <a:r>
              <a:rPr lang="en-GB" sz="2000" dirty="0">
                <a:solidFill>
                  <a:srgbClr val="0F5494"/>
                </a:solidFill>
                <a:cs typeface="Arial" charset="0"/>
              </a:rPr>
              <a:t>publications </a:t>
            </a:r>
          </a:p>
          <a:p>
            <a:pPr eaLnBrk="1" hangingPunct="1">
              <a:spcAft>
                <a:spcPts val="1800"/>
              </a:spcAft>
              <a:buClr>
                <a:srgbClr val="00B050"/>
              </a:buClr>
            </a:pPr>
            <a:r>
              <a:rPr lang="en-GB" sz="3200" dirty="0" smtClean="0">
                <a:solidFill>
                  <a:srgbClr val="00B050"/>
                </a:solidFill>
                <a:cs typeface="Arial" charset="0"/>
              </a:rPr>
              <a:t>3,1 </a:t>
            </a:r>
            <a:r>
              <a:rPr lang="en-GB" sz="2000" dirty="0">
                <a:solidFill>
                  <a:srgbClr val="0F5494"/>
                </a:solidFill>
                <a:cs typeface="Arial" charset="0"/>
              </a:rPr>
              <a:t>average </a:t>
            </a:r>
            <a:r>
              <a:rPr lang="fr-BE" sz="2000" dirty="0">
                <a:solidFill>
                  <a:srgbClr val="0F5494"/>
                </a:solidFill>
                <a:cs typeface="Arial" charset="0"/>
              </a:rPr>
              <a:t>SJR* publication</a:t>
            </a:r>
          </a:p>
          <a:p>
            <a:pPr eaLnBrk="1" hangingPunct="1">
              <a:spcAft>
                <a:spcPts val="1800"/>
              </a:spcAft>
              <a:buClr>
                <a:srgbClr val="00B050"/>
              </a:buClr>
            </a:pPr>
            <a:r>
              <a:rPr lang="en-GB" sz="3200" dirty="0" smtClean="0">
                <a:solidFill>
                  <a:srgbClr val="00B050"/>
                </a:solidFill>
                <a:cs typeface="Arial" charset="0"/>
              </a:rPr>
              <a:t>228</a:t>
            </a:r>
            <a:r>
              <a:rPr lang="en-GB" sz="2000" dirty="0" smtClean="0">
                <a:solidFill>
                  <a:srgbClr val="0F5494"/>
                </a:solidFill>
                <a:cs typeface="Arial" charset="0"/>
              </a:rPr>
              <a:t> </a:t>
            </a:r>
            <a:r>
              <a:rPr lang="en-GB" sz="2000" dirty="0">
                <a:solidFill>
                  <a:srgbClr val="0F5494"/>
                </a:solidFill>
                <a:cs typeface="Arial" charset="0"/>
              </a:rPr>
              <a:t>patent applications</a:t>
            </a:r>
          </a:p>
          <a:p>
            <a:pPr eaLnBrk="1" hangingPunct="1">
              <a:spcAft>
                <a:spcPts val="1800"/>
              </a:spcAft>
              <a:buClr>
                <a:srgbClr val="00B050"/>
              </a:buClr>
            </a:pPr>
            <a:r>
              <a:rPr lang="en-GB" sz="2000" dirty="0">
                <a:solidFill>
                  <a:srgbClr val="0F5494"/>
                </a:solidFill>
                <a:cs typeface="Arial" charset="0"/>
              </a:rPr>
              <a:t> </a:t>
            </a:r>
            <a:r>
              <a:rPr lang="en-GB" sz="3200" dirty="0">
                <a:solidFill>
                  <a:srgbClr val="00B050"/>
                </a:solidFill>
                <a:cs typeface="Arial" charset="0"/>
              </a:rPr>
              <a:t>31 </a:t>
            </a:r>
            <a:r>
              <a:rPr lang="en-GB" sz="2000" dirty="0">
                <a:solidFill>
                  <a:srgbClr val="0F5494"/>
                </a:solidFill>
                <a:cs typeface="Arial" charset="0"/>
              </a:rPr>
              <a:t>spin-offs created</a:t>
            </a:r>
          </a:p>
          <a:p>
            <a:pPr eaLnBrk="1" hangingPunct="1">
              <a:spcAft>
                <a:spcPts val="1800"/>
              </a:spcAft>
              <a:buClr>
                <a:srgbClr val="E5232D"/>
              </a:buClr>
              <a:buFontTx/>
              <a:buChar char="•"/>
            </a:pPr>
            <a:endParaRPr lang="en-GB" sz="2000" dirty="0">
              <a:solidFill>
                <a:srgbClr val="0F5494"/>
              </a:solidFill>
              <a:cs typeface="Arial" charset="0"/>
            </a:endParaRPr>
          </a:p>
        </p:txBody>
      </p:sp>
      <p:sp>
        <p:nvSpPr>
          <p:cNvPr id="10245" name="TextBox 5"/>
          <p:cNvSpPr txBox="1">
            <a:spLocks noChangeArrowheads="1"/>
          </p:cNvSpPr>
          <p:nvPr/>
        </p:nvSpPr>
        <p:spPr bwMode="auto">
          <a:xfrm>
            <a:off x="6781800" y="6551831"/>
            <a:ext cx="2181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fr-BE" sz="1000">
                <a:solidFill>
                  <a:srgbClr val="0F5494"/>
                </a:solidFill>
                <a:cs typeface="Arial" charset="0"/>
              </a:rPr>
              <a:t>* SCImago Journal Ranking</a:t>
            </a:r>
            <a:endParaRPr lang="en-GB" sz="1000">
              <a:solidFill>
                <a:srgbClr val="0F5494"/>
              </a:solidFill>
              <a:cs typeface="Arial" charset="0"/>
            </a:endParaRPr>
          </a:p>
        </p:txBody>
      </p:sp>
    </p:spTree>
    <p:extLst>
      <p:ext uri="{BB962C8B-B14F-4D97-AF65-F5344CB8AC3E}">
        <p14:creationId xmlns:p14="http://schemas.microsoft.com/office/powerpoint/2010/main" val="2473346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0"/>
          <p:cNvSpPr>
            <a:spLocks noChangeArrowheads="1"/>
          </p:cNvSpPr>
          <p:nvPr/>
        </p:nvSpPr>
        <p:spPr bwMode="auto">
          <a:xfrm>
            <a:off x="6023428" y="3193143"/>
            <a:ext cx="2960914" cy="3253238"/>
          </a:xfrm>
          <a:prstGeom prst="wedgeRoundRectCallout">
            <a:avLst>
              <a:gd name="adj1" fmla="val -50062"/>
              <a:gd name="adj2" fmla="val 22533"/>
              <a:gd name="adj3" fmla="val 16667"/>
            </a:avLst>
          </a:prstGeom>
          <a:solidFill>
            <a:schemeClr val="bg1"/>
          </a:solidFill>
          <a:ln w="9525" algn="ctr">
            <a:solidFill>
              <a:srgbClr val="0F54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a:spcBef>
                <a:spcPct val="20000"/>
              </a:spcBef>
              <a:spcAft>
                <a:spcPct val="30000"/>
              </a:spcAft>
              <a:buClr>
                <a:srgbClr val="CC0000"/>
              </a:buClr>
              <a:buFontTx/>
              <a:buChar char="•"/>
            </a:pPr>
            <a:r>
              <a:rPr lang="en-GB" sz="1800" b="0" i="1" dirty="0" smtClean="0"/>
              <a:t> basic research</a:t>
            </a:r>
            <a:endParaRPr lang="en-GB" sz="1800" b="0" i="1" dirty="0"/>
          </a:p>
          <a:p>
            <a:pPr marL="3175">
              <a:spcBef>
                <a:spcPct val="20000"/>
              </a:spcBef>
              <a:spcAft>
                <a:spcPct val="30000"/>
              </a:spcAft>
              <a:buClr>
                <a:srgbClr val="CC0000"/>
              </a:buClr>
              <a:buFontTx/>
              <a:buChar char="•"/>
            </a:pPr>
            <a:r>
              <a:rPr lang="en-GB" sz="1800" b="0" i="1" dirty="0" smtClean="0"/>
              <a:t> translational </a:t>
            </a:r>
            <a:r>
              <a:rPr lang="en-GB" sz="1800" b="0" i="1" dirty="0"/>
              <a:t>research</a:t>
            </a:r>
          </a:p>
          <a:p>
            <a:pPr marL="3175">
              <a:spcBef>
                <a:spcPct val="20000"/>
              </a:spcBef>
              <a:spcAft>
                <a:spcPct val="30000"/>
              </a:spcAft>
              <a:buClr>
                <a:schemeClr val="accent2"/>
              </a:buClr>
              <a:buFont typeface="Wingdings" pitchFamily="2" charset="2"/>
              <a:buChar char="Ø"/>
            </a:pPr>
            <a:r>
              <a:rPr lang="en-GB" sz="1400" dirty="0">
                <a:solidFill>
                  <a:schemeClr val="tx1"/>
                </a:solidFill>
              </a:rPr>
              <a:t>  </a:t>
            </a:r>
            <a:r>
              <a:rPr lang="en-GB" sz="1400" dirty="0" smtClean="0">
                <a:solidFill>
                  <a:schemeClr val="tx1"/>
                </a:solidFill>
              </a:rPr>
              <a:t>COPD</a:t>
            </a:r>
          </a:p>
          <a:p>
            <a:pPr marL="3175">
              <a:spcBef>
                <a:spcPct val="20000"/>
              </a:spcBef>
              <a:spcAft>
                <a:spcPct val="30000"/>
              </a:spcAft>
              <a:buClr>
                <a:schemeClr val="accent2"/>
              </a:buClr>
              <a:buFont typeface="Wingdings" pitchFamily="2" charset="2"/>
              <a:buChar char="Ø"/>
            </a:pPr>
            <a:r>
              <a:rPr lang="en-GB" sz="1400" dirty="0" smtClean="0">
                <a:solidFill>
                  <a:schemeClr val="tx1"/>
                </a:solidFill>
              </a:rPr>
              <a:t>  Pneumonia</a:t>
            </a:r>
          </a:p>
          <a:p>
            <a:pPr marL="3175">
              <a:spcBef>
                <a:spcPct val="20000"/>
              </a:spcBef>
              <a:spcAft>
                <a:spcPct val="30000"/>
              </a:spcAft>
              <a:buClr>
                <a:schemeClr val="accent2"/>
              </a:buClr>
              <a:buFont typeface="Wingdings" pitchFamily="2" charset="2"/>
              <a:buChar char="Ø"/>
            </a:pPr>
            <a:r>
              <a:rPr lang="en-GB" sz="1400" dirty="0" smtClean="0">
                <a:solidFill>
                  <a:schemeClr val="tx1"/>
                </a:solidFill>
              </a:rPr>
              <a:t>  Asthma</a:t>
            </a:r>
          </a:p>
          <a:p>
            <a:pPr marL="3175">
              <a:spcBef>
                <a:spcPct val="20000"/>
              </a:spcBef>
              <a:spcAft>
                <a:spcPct val="30000"/>
              </a:spcAft>
              <a:buClr>
                <a:schemeClr val="accent2"/>
              </a:buClr>
              <a:buFont typeface="Wingdings" pitchFamily="2" charset="2"/>
              <a:buChar char="Ø"/>
            </a:pPr>
            <a:r>
              <a:rPr lang="en-GB" sz="1400" dirty="0" smtClean="0">
                <a:solidFill>
                  <a:schemeClr val="tx1"/>
                </a:solidFill>
              </a:rPr>
              <a:t> Tuberculosis</a:t>
            </a:r>
            <a:endParaRPr lang="en-GB" sz="1400" dirty="0">
              <a:solidFill>
                <a:schemeClr val="tx1"/>
              </a:solidFill>
            </a:endParaRPr>
          </a:p>
        </p:txBody>
      </p:sp>
      <p:sp>
        <p:nvSpPr>
          <p:cNvPr id="10" name="Rectangle 69"/>
          <p:cNvSpPr>
            <a:spLocks noChangeArrowheads="1"/>
          </p:cNvSpPr>
          <p:nvPr/>
        </p:nvSpPr>
        <p:spPr bwMode="auto">
          <a:xfrm>
            <a:off x="1297214" y="5144410"/>
            <a:ext cx="40440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175"/>
            <a:r>
              <a:rPr lang="en-GB" sz="1800" dirty="0"/>
              <a:t>Collaborative </a:t>
            </a:r>
            <a:r>
              <a:rPr lang="en-GB" sz="1800" dirty="0" smtClean="0"/>
              <a:t>research: 236</a:t>
            </a:r>
            <a:endParaRPr lang="en-GB" sz="1800" dirty="0"/>
          </a:p>
        </p:txBody>
      </p:sp>
      <p:sp>
        <p:nvSpPr>
          <p:cNvPr id="11" name="Rectangle 69"/>
          <p:cNvSpPr>
            <a:spLocks noChangeArrowheads="1"/>
          </p:cNvSpPr>
          <p:nvPr/>
        </p:nvSpPr>
        <p:spPr bwMode="auto">
          <a:xfrm>
            <a:off x="3058889" y="1757545"/>
            <a:ext cx="20356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175"/>
            <a:r>
              <a:rPr lang="en-GB" sz="1800" dirty="0" smtClean="0"/>
              <a:t>Frontier Research: 32</a:t>
            </a:r>
            <a:endParaRPr lang="en-GB" sz="1800" dirty="0"/>
          </a:p>
        </p:txBody>
      </p:sp>
      <p:sp>
        <p:nvSpPr>
          <p:cNvPr id="12" name="Rectangle 71"/>
          <p:cNvSpPr>
            <a:spLocks noChangeArrowheads="1"/>
          </p:cNvSpPr>
          <p:nvPr/>
        </p:nvSpPr>
        <p:spPr bwMode="auto">
          <a:xfrm>
            <a:off x="5021947" y="2388799"/>
            <a:ext cx="1993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175"/>
            <a:r>
              <a:rPr lang="en-GB" sz="1800" dirty="0" smtClean="0"/>
              <a:t>SME: 9</a:t>
            </a:r>
            <a:endParaRPr lang="en-GB" sz="1800" dirty="0"/>
          </a:p>
        </p:txBody>
      </p:sp>
      <p:sp>
        <p:nvSpPr>
          <p:cNvPr id="13" name="Rectangle 71"/>
          <p:cNvSpPr>
            <a:spLocks noChangeArrowheads="1"/>
          </p:cNvSpPr>
          <p:nvPr/>
        </p:nvSpPr>
        <p:spPr bwMode="auto">
          <a:xfrm>
            <a:off x="685113" y="1927134"/>
            <a:ext cx="21013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175"/>
            <a:r>
              <a:rPr lang="en-GB" sz="1800" dirty="0" smtClean="0"/>
              <a:t>Training &amp; Mobility: 14</a:t>
            </a:r>
            <a:endParaRPr lang="en-GB" sz="1800" dirty="0"/>
          </a:p>
        </p:txBody>
      </p:sp>
      <p:sp>
        <p:nvSpPr>
          <p:cNvPr id="14" name="Text Box 12"/>
          <p:cNvSpPr txBox="1">
            <a:spLocks noChangeArrowheads="1"/>
          </p:cNvSpPr>
          <p:nvPr/>
        </p:nvSpPr>
        <p:spPr bwMode="auto">
          <a:xfrm>
            <a:off x="0" y="11339"/>
            <a:ext cx="9144000" cy="400091"/>
          </a:xfrm>
          <a:prstGeom prst="rect">
            <a:avLst/>
          </a:prstGeom>
          <a:solidFill>
            <a:srgbClr val="EB21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2" tIns="45711" rIns="91422" bIns="45711">
            <a:spAutoFit/>
          </a:bodyPr>
          <a:lstStyle>
            <a:lvl1pPr eaLnBrk="0" hangingPunct="0">
              <a:defRPr sz="1200" b="1">
                <a:solidFill>
                  <a:srgbClr val="0F5494"/>
                </a:solidFill>
                <a:latin typeface="Verdana" pitchFamily="34" charset="0"/>
              </a:defRPr>
            </a:lvl1pPr>
            <a:lvl2pPr marL="742950" indent="-285750" eaLnBrk="0" hangingPunct="0">
              <a:defRPr sz="1200" b="1">
                <a:solidFill>
                  <a:srgbClr val="0F5494"/>
                </a:solidFill>
                <a:latin typeface="Verdana" pitchFamily="34" charset="0"/>
              </a:defRPr>
            </a:lvl2pPr>
            <a:lvl3pPr marL="1143000" indent="-228600" eaLnBrk="0" hangingPunct="0">
              <a:defRPr sz="1200" b="1">
                <a:solidFill>
                  <a:srgbClr val="0F5494"/>
                </a:solidFill>
                <a:latin typeface="Verdana" pitchFamily="34" charset="0"/>
              </a:defRPr>
            </a:lvl3pPr>
            <a:lvl4pPr marL="1600200" indent="-228600" eaLnBrk="0" hangingPunct="0">
              <a:defRPr sz="1200" b="1">
                <a:solidFill>
                  <a:srgbClr val="0F5494"/>
                </a:solidFill>
                <a:latin typeface="Verdana" pitchFamily="34" charset="0"/>
              </a:defRPr>
            </a:lvl4pPr>
            <a:lvl5pPr marL="2057400" indent="-228600" eaLnBrk="0" hangingPunct="0">
              <a:defRPr sz="1200" b="1">
                <a:solidFill>
                  <a:srgbClr val="0F5494"/>
                </a:solidFill>
                <a:latin typeface="Verdana" pitchFamily="34" charset="0"/>
              </a:defRPr>
            </a:lvl5pPr>
            <a:lvl6pPr marL="2514600" indent="-228600" eaLnBrk="0" fontAlgn="base" hangingPunct="0">
              <a:spcBef>
                <a:spcPct val="0"/>
              </a:spcBef>
              <a:spcAft>
                <a:spcPct val="0"/>
              </a:spcAft>
              <a:defRPr sz="1200" b="1">
                <a:solidFill>
                  <a:srgbClr val="0F5494"/>
                </a:solidFill>
                <a:latin typeface="Verdana" pitchFamily="34" charset="0"/>
              </a:defRPr>
            </a:lvl6pPr>
            <a:lvl7pPr marL="2971800" indent="-228600" eaLnBrk="0" fontAlgn="base" hangingPunct="0">
              <a:spcBef>
                <a:spcPct val="0"/>
              </a:spcBef>
              <a:spcAft>
                <a:spcPct val="0"/>
              </a:spcAft>
              <a:defRPr sz="1200" b="1">
                <a:solidFill>
                  <a:srgbClr val="0F5494"/>
                </a:solidFill>
                <a:latin typeface="Verdana" pitchFamily="34" charset="0"/>
              </a:defRPr>
            </a:lvl7pPr>
            <a:lvl8pPr marL="3429000" indent="-228600" eaLnBrk="0" fontAlgn="base" hangingPunct="0">
              <a:spcBef>
                <a:spcPct val="0"/>
              </a:spcBef>
              <a:spcAft>
                <a:spcPct val="0"/>
              </a:spcAft>
              <a:defRPr sz="1200" b="1">
                <a:solidFill>
                  <a:srgbClr val="0F5494"/>
                </a:solidFill>
                <a:latin typeface="Verdana" pitchFamily="34" charset="0"/>
              </a:defRPr>
            </a:lvl8pPr>
            <a:lvl9pPr marL="3886200" indent="-228600" eaLnBrk="0" fontAlgn="base" hangingPunct="0">
              <a:spcBef>
                <a:spcPct val="0"/>
              </a:spcBef>
              <a:spcAft>
                <a:spcPct val="0"/>
              </a:spcAft>
              <a:defRPr sz="1200" b="1">
                <a:solidFill>
                  <a:srgbClr val="0F5494"/>
                </a:solidFill>
                <a:latin typeface="Verdana" pitchFamily="34" charset="0"/>
              </a:defRPr>
            </a:lvl9pPr>
          </a:lstStyle>
          <a:p>
            <a:pPr algn="ctr">
              <a:spcBef>
                <a:spcPct val="50000"/>
              </a:spcBef>
            </a:pPr>
            <a:r>
              <a:rPr lang="en-GB" sz="2000" dirty="0">
                <a:solidFill>
                  <a:srgbClr val="FFFFFF"/>
                </a:solidFill>
              </a:rPr>
              <a:t>€ </a:t>
            </a:r>
            <a:r>
              <a:rPr lang="en-GB" sz="2000" dirty="0" smtClean="0">
                <a:solidFill>
                  <a:srgbClr val="FFFFFF"/>
                </a:solidFill>
              </a:rPr>
              <a:t>290 </a:t>
            </a:r>
            <a:r>
              <a:rPr lang="en-GB" sz="2000" dirty="0">
                <a:solidFill>
                  <a:srgbClr val="FFFFFF"/>
                </a:solidFill>
              </a:rPr>
              <a:t>Million on </a:t>
            </a:r>
            <a:r>
              <a:rPr lang="en-GB" sz="2000" dirty="0" smtClean="0">
                <a:solidFill>
                  <a:srgbClr val="FFFFFF"/>
                </a:solidFill>
              </a:rPr>
              <a:t>Respiratory Diseases</a:t>
            </a:r>
            <a:endParaRPr lang="en-GB" sz="2000" dirty="0">
              <a:solidFill>
                <a:srgbClr val="FFFFFF"/>
              </a:solidFill>
            </a:endParaRPr>
          </a:p>
        </p:txBody>
      </p:sp>
      <p:graphicFrame>
        <p:nvGraphicFramePr>
          <p:cNvPr id="18" name="Chart 17"/>
          <p:cNvGraphicFramePr>
            <a:graphicFrameLocks/>
          </p:cNvGraphicFramePr>
          <p:nvPr>
            <p:extLst>
              <p:ext uri="{D42A27DB-BD31-4B8C-83A1-F6EECF244321}">
                <p14:modId xmlns:p14="http://schemas.microsoft.com/office/powerpoint/2010/main" val="3636784660"/>
              </p:ext>
            </p:extLst>
          </p:nvPr>
        </p:nvGraphicFramePr>
        <p:xfrm>
          <a:off x="977900" y="23273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82"/>
          <p:cNvSpPr txBox="1">
            <a:spLocks noChangeArrowheads="1"/>
          </p:cNvSpPr>
          <p:nvPr/>
        </p:nvSpPr>
        <p:spPr bwMode="auto">
          <a:xfrm>
            <a:off x="155117" y="6446381"/>
            <a:ext cx="16097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175" eaLnBrk="0" hangingPunct="0">
              <a:defRPr sz="1200" b="1">
                <a:solidFill>
                  <a:srgbClr val="0F5494"/>
                </a:solidFill>
                <a:latin typeface="Verdana" pitchFamily="34" charset="0"/>
              </a:defRPr>
            </a:lvl1pPr>
            <a:lvl2pPr marL="742950" indent="-285750" eaLnBrk="0" hangingPunct="0">
              <a:defRPr sz="1200" b="1">
                <a:solidFill>
                  <a:srgbClr val="0F5494"/>
                </a:solidFill>
                <a:latin typeface="Verdana" pitchFamily="34" charset="0"/>
              </a:defRPr>
            </a:lvl2pPr>
            <a:lvl3pPr marL="1143000" indent="-228600" eaLnBrk="0" hangingPunct="0">
              <a:defRPr sz="1200" b="1">
                <a:solidFill>
                  <a:srgbClr val="0F5494"/>
                </a:solidFill>
                <a:latin typeface="Verdana" pitchFamily="34" charset="0"/>
              </a:defRPr>
            </a:lvl3pPr>
            <a:lvl4pPr marL="1600200" indent="-228600" eaLnBrk="0" hangingPunct="0">
              <a:defRPr sz="1200" b="1">
                <a:solidFill>
                  <a:srgbClr val="0F5494"/>
                </a:solidFill>
                <a:latin typeface="Verdana" pitchFamily="34" charset="0"/>
              </a:defRPr>
            </a:lvl4pPr>
            <a:lvl5pPr marL="2057400" indent="-228600" eaLnBrk="0" hangingPunct="0">
              <a:defRPr sz="1200" b="1">
                <a:solidFill>
                  <a:srgbClr val="0F5494"/>
                </a:solidFill>
                <a:latin typeface="Verdana" pitchFamily="34" charset="0"/>
              </a:defRPr>
            </a:lvl5pPr>
            <a:lvl6pPr marL="2514600" indent="-228600" eaLnBrk="0" fontAlgn="base" hangingPunct="0">
              <a:spcBef>
                <a:spcPct val="0"/>
              </a:spcBef>
              <a:spcAft>
                <a:spcPct val="0"/>
              </a:spcAft>
              <a:defRPr sz="1200" b="1">
                <a:solidFill>
                  <a:srgbClr val="0F5494"/>
                </a:solidFill>
                <a:latin typeface="Verdana" pitchFamily="34" charset="0"/>
              </a:defRPr>
            </a:lvl6pPr>
            <a:lvl7pPr marL="2971800" indent="-228600" eaLnBrk="0" fontAlgn="base" hangingPunct="0">
              <a:spcBef>
                <a:spcPct val="0"/>
              </a:spcBef>
              <a:spcAft>
                <a:spcPct val="0"/>
              </a:spcAft>
              <a:defRPr sz="1200" b="1">
                <a:solidFill>
                  <a:srgbClr val="0F5494"/>
                </a:solidFill>
                <a:latin typeface="Verdana" pitchFamily="34" charset="0"/>
              </a:defRPr>
            </a:lvl7pPr>
            <a:lvl8pPr marL="3429000" indent="-228600" eaLnBrk="0" fontAlgn="base" hangingPunct="0">
              <a:spcBef>
                <a:spcPct val="0"/>
              </a:spcBef>
              <a:spcAft>
                <a:spcPct val="0"/>
              </a:spcAft>
              <a:defRPr sz="1200" b="1">
                <a:solidFill>
                  <a:srgbClr val="0F5494"/>
                </a:solidFill>
                <a:latin typeface="Verdana" pitchFamily="34" charset="0"/>
              </a:defRPr>
            </a:lvl8pPr>
            <a:lvl9pPr marL="3886200" indent="-228600" eaLnBrk="0" fontAlgn="base" hangingPunct="0">
              <a:spcBef>
                <a:spcPct val="0"/>
              </a:spcBef>
              <a:spcAft>
                <a:spcPct val="0"/>
              </a:spcAft>
              <a:defRPr sz="1200" b="1">
                <a:solidFill>
                  <a:srgbClr val="0F5494"/>
                </a:solidFill>
                <a:latin typeface="Verdana" pitchFamily="34" charset="0"/>
              </a:defRPr>
            </a:lvl9pPr>
          </a:lstStyle>
          <a:p>
            <a:pPr eaLnBrk="1" hangingPunct="1"/>
            <a:r>
              <a:rPr lang="en-GB" dirty="0"/>
              <a:t>(in million Euro)</a:t>
            </a:r>
          </a:p>
        </p:txBody>
      </p:sp>
    </p:spTree>
    <p:extLst>
      <p:ext uri="{BB962C8B-B14F-4D97-AF65-F5344CB8AC3E}">
        <p14:creationId xmlns:p14="http://schemas.microsoft.com/office/powerpoint/2010/main" val="377824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570" y="1341591"/>
            <a:ext cx="8942119" cy="5170646"/>
          </a:xfrm>
          <a:prstGeom prst="rect">
            <a:avLst/>
          </a:prstGeom>
          <a:noFill/>
        </p:spPr>
        <p:txBody>
          <a:bodyPr wrap="square" rtlCol="0">
            <a:spAutoFit/>
          </a:bodyPr>
          <a:lstStyle/>
          <a:p>
            <a:pPr marL="285750" indent="-285750">
              <a:spcAft>
                <a:spcPts val="600"/>
              </a:spcAft>
              <a:buClr>
                <a:srgbClr val="FF0000"/>
              </a:buClr>
              <a:buFont typeface="Wingdings" panose="05000000000000000000" pitchFamily="2" charset="2"/>
              <a:buChar char="Ø"/>
            </a:pPr>
            <a:r>
              <a:rPr lang="en-GB" sz="2000" dirty="0" smtClean="0"/>
              <a:t>Large </a:t>
            </a:r>
            <a:r>
              <a:rPr lang="en-GB" sz="2000" dirty="0"/>
              <a:t>cohort studies </a:t>
            </a:r>
            <a:r>
              <a:rPr lang="en-GB" sz="2000" dirty="0" smtClean="0"/>
              <a:t>in asthma </a:t>
            </a:r>
            <a:r>
              <a:rPr lang="en-GB" sz="2000" dirty="0"/>
              <a:t>and COPD by studying specific genetic markers and related </a:t>
            </a:r>
            <a:r>
              <a:rPr lang="en-GB" sz="2000" dirty="0" smtClean="0"/>
              <a:t>phenotypes e.g.:</a:t>
            </a:r>
          </a:p>
          <a:p>
            <a:pPr marL="742950" lvl="1" indent="-285750">
              <a:spcAft>
                <a:spcPts val="600"/>
              </a:spcAft>
              <a:buClr>
                <a:srgbClr val="FF0000"/>
              </a:buClr>
              <a:buFont typeface="Wingdings" panose="05000000000000000000" pitchFamily="2" charset="2"/>
              <a:buChar char="Ø"/>
            </a:pPr>
            <a:r>
              <a:rPr lang="en-GB" sz="2000" b="0" dirty="0"/>
              <a:t>longitudinal, population based studies: </a:t>
            </a:r>
            <a:r>
              <a:rPr lang="en-GB" sz="2000" b="0" dirty="0" err="1" smtClean="0"/>
              <a:t>MeDALL</a:t>
            </a:r>
            <a:r>
              <a:rPr lang="en-GB" sz="2000" b="0" dirty="0" smtClean="0"/>
              <a:t>, </a:t>
            </a:r>
            <a:r>
              <a:rPr lang="en-GB" sz="2000" b="0" dirty="0"/>
              <a:t>COPACETIC, </a:t>
            </a:r>
            <a:r>
              <a:rPr lang="en-GB" sz="2000" b="0" dirty="0" smtClean="0"/>
              <a:t>EVA, </a:t>
            </a:r>
            <a:r>
              <a:rPr lang="en-GB" sz="2000" b="0" dirty="0"/>
              <a:t>ESCAPE </a:t>
            </a:r>
          </a:p>
          <a:p>
            <a:pPr marL="742950" lvl="1" indent="-285750">
              <a:spcAft>
                <a:spcPts val="600"/>
              </a:spcAft>
              <a:buClr>
                <a:srgbClr val="FF0000"/>
              </a:buClr>
              <a:buFont typeface="Wingdings" panose="05000000000000000000" pitchFamily="2" charset="2"/>
              <a:buChar char="Ø"/>
            </a:pPr>
            <a:r>
              <a:rPr lang="en-GB" sz="2000" b="0" dirty="0" smtClean="0"/>
              <a:t>birth </a:t>
            </a:r>
            <a:r>
              <a:rPr lang="en-GB" sz="2000" b="0" dirty="0"/>
              <a:t>cohort </a:t>
            </a:r>
            <a:r>
              <a:rPr lang="en-GB" sz="2000" b="0" dirty="0" smtClean="0"/>
              <a:t>studies: </a:t>
            </a:r>
            <a:r>
              <a:rPr lang="en-GB" sz="2000" b="0" dirty="0"/>
              <a:t>CHICOS </a:t>
            </a:r>
            <a:endParaRPr lang="en-GB" sz="2000" b="0" dirty="0" smtClean="0"/>
          </a:p>
          <a:p>
            <a:pPr marL="285750" indent="-285750">
              <a:spcAft>
                <a:spcPts val="600"/>
              </a:spcAft>
              <a:buClr>
                <a:srgbClr val="FF0000"/>
              </a:buClr>
              <a:buFont typeface="Wingdings" panose="05000000000000000000" pitchFamily="2" charset="2"/>
              <a:buChar char="Ø"/>
            </a:pPr>
            <a:endParaRPr lang="en-GB" sz="2000" dirty="0"/>
          </a:p>
          <a:p>
            <a:pPr marL="285750" indent="-285750">
              <a:spcAft>
                <a:spcPts val="600"/>
              </a:spcAft>
              <a:buClr>
                <a:srgbClr val="FF0000"/>
              </a:buClr>
              <a:buFont typeface="Wingdings" panose="05000000000000000000" pitchFamily="2" charset="2"/>
              <a:buChar char="Ø"/>
            </a:pPr>
            <a:r>
              <a:rPr lang="en-GB" sz="2000" dirty="0" smtClean="0"/>
              <a:t>Drug development, personalised medicine &amp; Technology</a:t>
            </a:r>
            <a:endParaRPr lang="en-GB" sz="2000" dirty="0"/>
          </a:p>
          <a:p>
            <a:pPr marL="742950" lvl="1" indent="-285750">
              <a:spcAft>
                <a:spcPts val="600"/>
              </a:spcAft>
              <a:buClr>
                <a:srgbClr val="FF0000"/>
              </a:buClr>
              <a:buFont typeface="Wingdings" panose="05000000000000000000" pitchFamily="2" charset="2"/>
              <a:buChar char="Ø"/>
            </a:pPr>
            <a:r>
              <a:rPr lang="en-GB" sz="2000" b="0" dirty="0"/>
              <a:t>Prognostic &amp; PM: </a:t>
            </a:r>
            <a:r>
              <a:rPr lang="en-GB" sz="2000" b="0" dirty="0" err="1"/>
              <a:t>AirPROM</a:t>
            </a:r>
            <a:r>
              <a:rPr lang="en-GB" sz="2000" b="0" dirty="0"/>
              <a:t>, U-BIOPRED</a:t>
            </a:r>
          </a:p>
          <a:p>
            <a:pPr marL="742950" lvl="1" indent="-285750">
              <a:spcAft>
                <a:spcPts val="600"/>
              </a:spcAft>
              <a:buClr>
                <a:srgbClr val="FF0000"/>
              </a:buClr>
              <a:buFont typeface="Wingdings" panose="05000000000000000000" pitchFamily="2" charset="2"/>
              <a:buChar char="Ø"/>
            </a:pPr>
            <a:r>
              <a:rPr lang="en-GB" sz="2000" b="0" dirty="0" smtClean="0"/>
              <a:t>Technology </a:t>
            </a:r>
            <a:r>
              <a:rPr lang="en-GB" sz="2000" b="0" dirty="0"/>
              <a:t>for home care (HOMECARE) </a:t>
            </a:r>
            <a:r>
              <a:rPr lang="en-GB" sz="2000" b="0" dirty="0"/>
              <a:t>and </a:t>
            </a:r>
            <a:r>
              <a:rPr lang="en-GB" sz="2000" b="0" dirty="0" smtClean="0"/>
              <a:t>bio-artificial </a:t>
            </a:r>
            <a:r>
              <a:rPr lang="en-GB" sz="2000" b="0" dirty="0"/>
              <a:t>lung </a:t>
            </a:r>
            <a:r>
              <a:rPr lang="en-GB" sz="2000" b="0" dirty="0"/>
              <a:t> (</a:t>
            </a:r>
            <a:r>
              <a:rPr lang="en-GB" sz="2000" b="0" dirty="0" err="1"/>
              <a:t>Ambulung</a:t>
            </a:r>
            <a:r>
              <a:rPr lang="en-GB" sz="2000" b="0" dirty="0"/>
              <a:t> )</a:t>
            </a:r>
          </a:p>
          <a:p>
            <a:pPr marL="742950" lvl="1" indent="-285750">
              <a:spcAft>
                <a:spcPts val="600"/>
              </a:spcAft>
              <a:buClr>
                <a:srgbClr val="FF0000"/>
              </a:buClr>
              <a:buFont typeface="Wingdings" panose="05000000000000000000" pitchFamily="2" charset="2"/>
              <a:buChar char="Ø"/>
            </a:pPr>
            <a:endParaRPr lang="en-GB" sz="2000" dirty="0"/>
          </a:p>
          <a:p>
            <a:pPr marL="285750" indent="-285750">
              <a:spcAft>
                <a:spcPts val="600"/>
              </a:spcAft>
              <a:buClr>
                <a:srgbClr val="FF0000"/>
              </a:buClr>
              <a:buFont typeface="Wingdings" panose="05000000000000000000" pitchFamily="2" charset="2"/>
              <a:buChar char="Ø"/>
            </a:pPr>
            <a:r>
              <a:rPr lang="en-GB" sz="2000" dirty="0" smtClean="0"/>
              <a:t>Respiratory infections </a:t>
            </a:r>
            <a:r>
              <a:rPr lang="en-GB" sz="2000" b="0" dirty="0"/>
              <a:t>(e.g</a:t>
            </a:r>
            <a:r>
              <a:rPr lang="en-GB" sz="2000" b="0" dirty="0" smtClean="0"/>
              <a:t>. </a:t>
            </a:r>
            <a:r>
              <a:rPr lang="en-GB" sz="2000" b="0" dirty="0"/>
              <a:t>TB ; </a:t>
            </a:r>
            <a:r>
              <a:rPr lang="en-GB" sz="2000" b="0" dirty="0" smtClean="0"/>
              <a:t>antimicrobial </a:t>
            </a:r>
            <a:r>
              <a:rPr lang="en-GB" sz="2000" b="0" dirty="0"/>
              <a:t>resistance</a:t>
            </a:r>
            <a:r>
              <a:rPr lang="en-GB" sz="2000" b="0" dirty="0" smtClean="0"/>
              <a:t>)</a:t>
            </a:r>
          </a:p>
          <a:p>
            <a:pPr marL="285750" indent="-285750">
              <a:spcAft>
                <a:spcPts val="600"/>
              </a:spcAft>
              <a:buClr>
                <a:srgbClr val="FF0000"/>
              </a:buClr>
              <a:buFont typeface="Wingdings" panose="05000000000000000000" pitchFamily="2" charset="2"/>
              <a:buChar char="Ø"/>
            </a:pPr>
            <a:endParaRPr lang="en-GB" sz="2000" b="0" dirty="0" smtClean="0"/>
          </a:p>
          <a:p>
            <a:pPr marL="285750" indent="-285750">
              <a:spcAft>
                <a:spcPts val="600"/>
              </a:spcAft>
              <a:buClr>
                <a:srgbClr val="FF0000"/>
              </a:buClr>
              <a:buFont typeface="Wingdings" panose="05000000000000000000" pitchFamily="2" charset="2"/>
              <a:buChar char="Ø"/>
            </a:pPr>
            <a:r>
              <a:rPr lang="en-GB" sz="2000" dirty="0"/>
              <a:t>Coordinating </a:t>
            </a:r>
            <a:r>
              <a:rPr lang="en-GB" sz="2000" dirty="0" smtClean="0"/>
              <a:t>research in RD in </a:t>
            </a:r>
            <a:r>
              <a:rPr lang="en-GB" sz="2000" dirty="0"/>
              <a:t>Europe </a:t>
            </a:r>
            <a:r>
              <a:rPr lang="en-GB" sz="2000" b="0" dirty="0" smtClean="0"/>
              <a:t>(EARIP)</a:t>
            </a:r>
            <a:endParaRPr lang="en-GB" sz="2000" b="0" dirty="0"/>
          </a:p>
        </p:txBody>
      </p:sp>
      <p:sp>
        <p:nvSpPr>
          <p:cNvPr id="5" name="Rectangle 2"/>
          <p:cNvSpPr>
            <a:spLocks noChangeArrowheads="1"/>
          </p:cNvSpPr>
          <p:nvPr/>
        </p:nvSpPr>
        <p:spPr bwMode="auto">
          <a:xfrm>
            <a:off x="4887233" y="-116112"/>
            <a:ext cx="425676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fontAlgn="base">
              <a:spcBef>
                <a:spcPct val="0"/>
              </a:spcBef>
              <a:spcAft>
                <a:spcPct val="0"/>
              </a:spcAft>
            </a:pPr>
            <a:r>
              <a:rPr lang="en-GB" sz="3200" b="1" dirty="0" smtClean="0">
                <a:solidFill>
                  <a:srgbClr val="FF0000"/>
                </a:solidFill>
                <a:latin typeface="Tahoma" pitchFamily="34" charset="0"/>
              </a:rPr>
              <a:t>FP7 Overview 2007-2013 </a:t>
            </a:r>
          </a:p>
        </p:txBody>
      </p:sp>
    </p:spTree>
    <p:extLst>
      <p:ext uri="{BB962C8B-B14F-4D97-AF65-F5344CB8AC3E}">
        <p14:creationId xmlns:p14="http://schemas.microsoft.com/office/powerpoint/2010/main" val="1040807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ogoWith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14" y="114300"/>
            <a:ext cx="17272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Proactive COP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72" y="1443934"/>
            <a:ext cx="1117599" cy="8200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
          <p:cNvSpPr txBox="1">
            <a:spLocks noChangeArrowheads="1"/>
          </p:cNvSpPr>
          <p:nvPr/>
        </p:nvSpPr>
        <p:spPr bwMode="auto">
          <a:xfrm>
            <a:off x="6606132" y="6363020"/>
            <a:ext cx="19607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1800" b="1" i="0" u="none" strike="noStrike" kern="0" cap="none" spc="0" normalizeH="0" noProof="0" dirty="0" smtClean="0">
                <a:ln>
                  <a:noFill/>
                </a:ln>
                <a:solidFill>
                  <a:srgbClr val="0F5494"/>
                </a:solidFill>
                <a:effectLst/>
                <a:uLnTx/>
                <a:uFillTx/>
              </a:rPr>
              <a:t>€ 16.8 million</a:t>
            </a:r>
            <a:endParaRPr kumimoji="0" lang="en-GB" sz="1800" b="1" i="0" u="none" strike="noStrike" kern="0" cap="none" spc="0" normalizeH="0" noProof="0" dirty="0" smtClean="0">
              <a:ln>
                <a:noFill/>
              </a:ln>
              <a:solidFill>
                <a:srgbClr val="0F5494"/>
              </a:solidFill>
              <a:effectLst/>
              <a:uLnTx/>
              <a:uFillTx/>
            </a:endParaRPr>
          </a:p>
        </p:txBody>
      </p:sp>
      <p:sp>
        <p:nvSpPr>
          <p:cNvPr id="11" name="Text Box 10"/>
          <p:cNvSpPr txBox="1">
            <a:spLocks noChangeArrowheads="1"/>
          </p:cNvSpPr>
          <p:nvPr/>
        </p:nvSpPr>
        <p:spPr bwMode="auto">
          <a:xfrm>
            <a:off x="743913" y="6363020"/>
            <a:ext cx="43508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BE" sz="1800" kern="0" dirty="0" smtClean="0">
                <a:solidFill>
                  <a:srgbClr val="0F5494"/>
                </a:solidFill>
              </a:rPr>
              <a:t>http://www.proactivecopd.com</a:t>
            </a:r>
            <a:endParaRPr kumimoji="0" lang="en-GB" sz="1800" b="1" i="0" u="none" strike="noStrike" kern="0" cap="none" spc="0" normalizeH="0" noProof="0" dirty="0" smtClean="0">
              <a:ln>
                <a:noFill/>
              </a:ln>
              <a:solidFill>
                <a:srgbClr val="004494"/>
              </a:solidFill>
              <a:effectLst/>
              <a:uLnTx/>
              <a:uFillTx/>
            </a:endParaRPr>
          </a:p>
        </p:txBody>
      </p:sp>
      <p:sp>
        <p:nvSpPr>
          <p:cNvPr id="12" name="Rectangle 11"/>
          <p:cNvSpPr/>
          <p:nvPr/>
        </p:nvSpPr>
        <p:spPr>
          <a:xfrm>
            <a:off x="185114" y="2852041"/>
            <a:ext cx="8722614" cy="3139321"/>
          </a:xfrm>
          <a:prstGeom prst="rect">
            <a:avLst/>
          </a:prstGeom>
        </p:spPr>
        <p:txBody>
          <a:bodyPr wrap="square">
            <a:spAutoFit/>
          </a:bodyPr>
          <a:lstStyle/>
          <a:p>
            <a:pPr marL="285750" marR="0" lvl="0" indent="-285750" algn="just" defTabSz="914400" eaLnBrk="0" fontAlgn="auto" latinLnBrk="0" hangingPunct="0">
              <a:lnSpc>
                <a:spcPct val="100000"/>
              </a:lnSpc>
              <a:spcBef>
                <a:spcPct val="50000"/>
              </a:spcBef>
              <a:spcAft>
                <a:spcPts val="0"/>
              </a:spcAft>
              <a:buClr>
                <a:srgbClr val="FF0000"/>
              </a:buClr>
              <a:buSzTx/>
              <a:buFont typeface="Wingdings" panose="05000000000000000000" pitchFamily="2" charset="2"/>
              <a:buChar char="Ø"/>
              <a:tabLst/>
              <a:defRPr/>
            </a:pPr>
            <a:r>
              <a:rPr kumimoji="0" lang="en-GB" sz="1800" b="0" i="0" u="none" strike="noStrike" kern="0" cap="none" spc="0" normalizeH="0" baseline="0" noProof="0" dirty="0" smtClean="0">
                <a:ln>
                  <a:noFill/>
                </a:ln>
                <a:solidFill>
                  <a:srgbClr val="0350A5"/>
                </a:solidFill>
                <a:effectLst/>
                <a:uLnTx/>
                <a:uFillTx/>
                <a:latin typeface="Tahoma" pitchFamily="34" charset="0"/>
              </a:rPr>
              <a:t>Aim: to </a:t>
            </a:r>
            <a:r>
              <a:rPr kumimoji="0" lang="en-GB" sz="1800" b="0" i="0" u="none" strike="noStrike" kern="0" cap="none" spc="0" normalizeH="0" baseline="0" noProof="0" dirty="0" smtClean="0">
                <a:ln>
                  <a:noFill/>
                </a:ln>
                <a:solidFill>
                  <a:srgbClr val="0350A5"/>
                </a:solidFill>
                <a:effectLst/>
                <a:uLnTx/>
                <a:uFillTx/>
                <a:latin typeface="Tahoma" pitchFamily="34" charset="0"/>
              </a:rPr>
              <a:t>develop new tools that will enable patients, their doctors and clinical researchers </a:t>
            </a:r>
            <a:r>
              <a:rPr kumimoji="0" lang="en-GB" sz="1800" b="0" i="0" u="none" strike="noStrike" kern="0" cap="none" spc="0" normalizeH="0" baseline="0" noProof="0" dirty="0" smtClean="0">
                <a:ln>
                  <a:noFill/>
                </a:ln>
                <a:solidFill>
                  <a:srgbClr val="FF0000"/>
                </a:solidFill>
                <a:effectLst/>
                <a:uLnTx/>
                <a:uFillTx/>
                <a:latin typeface="Tahoma" pitchFamily="34" charset="0"/>
              </a:rPr>
              <a:t>to accurately assess the improvement or deterioration</a:t>
            </a:r>
            <a:r>
              <a:rPr kumimoji="0" lang="en-GB" sz="1800" b="0" i="0" u="none" strike="noStrike" kern="0" cap="none" spc="0" normalizeH="0" baseline="0" noProof="0" dirty="0" smtClean="0">
                <a:ln>
                  <a:noFill/>
                </a:ln>
                <a:solidFill>
                  <a:srgbClr val="0350A5"/>
                </a:solidFill>
                <a:effectLst/>
                <a:uLnTx/>
                <a:uFillTx/>
                <a:latin typeface="Tahoma" pitchFamily="34" charset="0"/>
              </a:rPr>
              <a:t> of </a:t>
            </a:r>
            <a:r>
              <a:rPr kumimoji="0" lang="en-GB" sz="1800" b="0" i="0" u="none" strike="noStrike" kern="0" cap="none" spc="0" normalizeH="0" baseline="0" noProof="0" dirty="0" smtClean="0">
                <a:ln>
                  <a:noFill/>
                </a:ln>
                <a:solidFill>
                  <a:srgbClr val="0350A5"/>
                </a:solidFill>
                <a:effectLst/>
                <a:uLnTx/>
                <a:uFillTx/>
                <a:latin typeface="Tahoma" pitchFamily="34" charset="0"/>
              </a:rPr>
              <a:t>COPD.</a:t>
            </a:r>
          </a:p>
          <a:p>
            <a:pPr marL="285750" marR="0" lvl="0" indent="-285750" algn="just" defTabSz="914400" eaLnBrk="0" fontAlgn="auto" latinLnBrk="0" hangingPunct="0">
              <a:lnSpc>
                <a:spcPct val="100000"/>
              </a:lnSpc>
              <a:spcBef>
                <a:spcPct val="50000"/>
              </a:spcBef>
              <a:spcAft>
                <a:spcPts val="0"/>
              </a:spcAft>
              <a:buClr>
                <a:srgbClr val="FF0000"/>
              </a:buClr>
              <a:buSzTx/>
              <a:buFont typeface="Wingdings" panose="05000000000000000000" pitchFamily="2" charset="2"/>
              <a:buChar char="Ø"/>
              <a:tabLst/>
              <a:defRPr/>
            </a:pPr>
            <a:endParaRPr kumimoji="0" lang="en-GB" sz="1800" b="0" i="0" u="none" strike="noStrike" kern="0" cap="none" spc="0" normalizeH="0" baseline="0" noProof="0" dirty="0" smtClean="0">
              <a:ln>
                <a:noFill/>
              </a:ln>
              <a:solidFill>
                <a:srgbClr val="0350A5"/>
              </a:solidFill>
              <a:effectLst/>
              <a:uLnTx/>
              <a:uFillTx/>
              <a:latin typeface="Tahoma" pitchFamily="34" charset="0"/>
            </a:endParaRPr>
          </a:p>
          <a:p>
            <a:pPr marL="285750" marR="0" lvl="0" indent="-285750" algn="just" defTabSz="914400" eaLnBrk="0" fontAlgn="auto" latinLnBrk="0" hangingPunct="0">
              <a:lnSpc>
                <a:spcPct val="100000"/>
              </a:lnSpc>
              <a:spcBef>
                <a:spcPct val="50000"/>
              </a:spcBef>
              <a:spcAft>
                <a:spcPts val="0"/>
              </a:spcAft>
              <a:buClr>
                <a:srgbClr val="FF0000"/>
              </a:buClr>
              <a:buSzTx/>
              <a:buFont typeface="Wingdings" panose="05000000000000000000" pitchFamily="2" charset="2"/>
              <a:buChar char="Ø"/>
              <a:tabLst/>
              <a:defRPr/>
            </a:pPr>
            <a:r>
              <a:rPr lang="en-GB" sz="1800" b="0" kern="0" dirty="0" smtClean="0">
                <a:solidFill>
                  <a:srgbClr val="0350A5"/>
                </a:solidFill>
                <a:latin typeface="Tahoma" pitchFamily="34" charset="0"/>
              </a:rPr>
              <a:t>Tools tested on more </a:t>
            </a:r>
            <a:r>
              <a:rPr lang="en-GB" sz="1800" b="0" kern="0" dirty="0">
                <a:solidFill>
                  <a:srgbClr val="0350A5"/>
                </a:solidFill>
                <a:latin typeface="Tahoma" pitchFamily="34" charset="0"/>
              </a:rPr>
              <a:t>than 600 COPD </a:t>
            </a:r>
            <a:r>
              <a:rPr lang="en-GB" sz="1800" b="0" kern="0" dirty="0" smtClean="0">
                <a:solidFill>
                  <a:srgbClr val="0350A5"/>
                </a:solidFill>
                <a:latin typeface="Tahoma" pitchFamily="34" charset="0"/>
              </a:rPr>
              <a:t>patients: </a:t>
            </a:r>
            <a:endParaRPr kumimoji="0" lang="en-GB" sz="1800" b="0" i="0" u="none" strike="noStrike" kern="0" cap="none" spc="0" normalizeH="0" baseline="0" noProof="0" dirty="0" smtClean="0">
              <a:ln>
                <a:noFill/>
              </a:ln>
              <a:solidFill>
                <a:srgbClr val="0350A5"/>
              </a:solidFill>
              <a:effectLst/>
              <a:uLnTx/>
              <a:uFillTx/>
              <a:latin typeface="Tahoma" pitchFamily="34" charset="0"/>
            </a:endParaRPr>
          </a:p>
          <a:p>
            <a:pPr marL="742950" lvl="1" indent="-285750" algn="just" eaLnBrk="0" fontAlgn="auto" hangingPunct="0">
              <a:spcBef>
                <a:spcPct val="50000"/>
              </a:spcBef>
              <a:spcAft>
                <a:spcPts val="0"/>
              </a:spcAft>
              <a:buClr>
                <a:srgbClr val="FF0000"/>
              </a:buClr>
              <a:buFont typeface="Wingdings" panose="05000000000000000000" pitchFamily="2" charset="2"/>
              <a:buChar char="Ø"/>
              <a:defRPr/>
            </a:pPr>
            <a:r>
              <a:rPr kumimoji="0" lang="en-GB" sz="1800" b="0" i="0" u="none" strike="noStrike" kern="0" cap="none" spc="0" normalizeH="0" baseline="0" noProof="0" dirty="0" smtClean="0">
                <a:ln>
                  <a:noFill/>
                </a:ln>
                <a:solidFill>
                  <a:srgbClr val="0350A5"/>
                </a:solidFill>
                <a:effectLst/>
                <a:uLnTx/>
                <a:uFillTx/>
                <a:latin typeface="Tahoma" pitchFamily="34" charset="0"/>
              </a:rPr>
              <a:t>A </a:t>
            </a:r>
            <a:r>
              <a:rPr kumimoji="0" lang="en-GB" sz="1800" b="0" i="0" u="none" strike="noStrike" kern="0" cap="none" spc="0" normalizeH="0" baseline="0" noProof="0" dirty="0" smtClean="0">
                <a:ln>
                  <a:noFill/>
                </a:ln>
                <a:solidFill>
                  <a:srgbClr val="0350A5"/>
                </a:solidFill>
                <a:effectLst/>
                <a:uLnTx/>
                <a:uFillTx/>
                <a:latin typeface="Tahoma" pitchFamily="34" charset="0"/>
              </a:rPr>
              <a:t>user friendly electronic tool will help patients to assess on a day-to-day basis the activities in which they engage and the symptoms associated to these activities. </a:t>
            </a:r>
            <a:endParaRPr kumimoji="0" lang="en-GB" sz="1800" b="0" i="0" u="none" strike="noStrike" kern="0" cap="none" spc="0" normalizeH="0" baseline="0" noProof="0" dirty="0" smtClean="0">
              <a:ln>
                <a:noFill/>
              </a:ln>
              <a:solidFill>
                <a:srgbClr val="0350A5"/>
              </a:solidFill>
              <a:effectLst/>
              <a:uLnTx/>
              <a:uFillTx/>
              <a:latin typeface="Tahoma" pitchFamily="34" charset="0"/>
            </a:endParaRPr>
          </a:p>
          <a:p>
            <a:pPr marL="742950" lvl="1" indent="-285750" algn="just" eaLnBrk="0" fontAlgn="auto" hangingPunct="0">
              <a:spcBef>
                <a:spcPct val="50000"/>
              </a:spcBef>
              <a:spcAft>
                <a:spcPts val="0"/>
              </a:spcAft>
              <a:buClr>
                <a:srgbClr val="FF0000"/>
              </a:buClr>
              <a:buFont typeface="Wingdings" panose="05000000000000000000" pitchFamily="2" charset="2"/>
              <a:buChar char="Ø"/>
              <a:defRPr/>
            </a:pPr>
            <a:r>
              <a:rPr kumimoji="0" lang="en-GB" sz="1800" b="0" i="0" u="none" strike="noStrike" kern="0" cap="none" spc="0" normalizeH="0" baseline="0" noProof="0" dirty="0" smtClean="0">
                <a:ln>
                  <a:noFill/>
                </a:ln>
                <a:solidFill>
                  <a:srgbClr val="0350A5"/>
                </a:solidFill>
                <a:effectLst/>
                <a:uLnTx/>
                <a:uFillTx/>
                <a:latin typeface="Tahoma" pitchFamily="34" charset="0"/>
              </a:rPr>
              <a:t>Another</a:t>
            </a:r>
            <a:r>
              <a:rPr kumimoji="0" lang="en-GB" sz="1800" b="0" i="0" u="none" strike="noStrike" kern="0" cap="none" spc="0" normalizeH="0" noProof="0" dirty="0" smtClean="0">
                <a:ln>
                  <a:noFill/>
                </a:ln>
                <a:solidFill>
                  <a:srgbClr val="0350A5"/>
                </a:solidFill>
                <a:effectLst/>
                <a:uLnTx/>
                <a:uFillTx/>
                <a:latin typeface="Tahoma" pitchFamily="34" charset="0"/>
              </a:rPr>
              <a:t> </a:t>
            </a:r>
            <a:r>
              <a:rPr kumimoji="0" lang="en-GB" sz="1800" b="0" i="0" u="none" strike="noStrike" kern="0" cap="none" spc="0" normalizeH="0" baseline="0" noProof="0" dirty="0" smtClean="0">
                <a:ln>
                  <a:noFill/>
                </a:ln>
                <a:solidFill>
                  <a:srgbClr val="0350A5"/>
                </a:solidFill>
                <a:effectLst/>
                <a:uLnTx/>
                <a:uFillTx/>
                <a:latin typeface="Tahoma" pitchFamily="34" charset="0"/>
              </a:rPr>
              <a:t>tool </a:t>
            </a:r>
            <a:r>
              <a:rPr kumimoji="0" lang="en-GB" sz="1800" b="0" i="0" u="none" strike="noStrike" kern="0" cap="none" spc="0" normalizeH="0" baseline="0" noProof="0" dirty="0" smtClean="0">
                <a:ln>
                  <a:noFill/>
                </a:ln>
                <a:solidFill>
                  <a:srgbClr val="0350A5"/>
                </a:solidFill>
                <a:effectLst/>
                <a:uLnTx/>
                <a:uFillTx/>
                <a:latin typeface="Tahoma" pitchFamily="34" charset="0"/>
              </a:rPr>
              <a:t>will be used during hospital visits to assess the patients' physical activity and experience of the disease. </a:t>
            </a: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1215633" y="1450058"/>
            <a:ext cx="7841287" cy="954107"/>
          </a:xfrm>
          <a:prstGeom prst="rect">
            <a:avLst/>
          </a:prstGeom>
        </p:spPr>
        <p:txBody>
          <a:bodyPr wrap="square">
            <a:spAutoFit/>
          </a:bodyPr>
          <a:lstStyle/>
          <a:p>
            <a:pPr algn="ctr" eaLnBrk="0" fontAlgn="auto" hangingPunct="0">
              <a:spcBef>
                <a:spcPct val="50000"/>
              </a:spcBef>
              <a:spcAft>
                <a:spcPts val="0"/>
              </a:spcAft>
              <a:defRPr/>
            </a:pPr>
            <a:r>
              <a:rPr lang="en-GB" sz="2800" b="0" kern="0" dirty="0" smtClean="0">
                <a:solidFill>
                  <a:srgbClr val="FF0000"/>
                </a:solidFill>
                <a:latin typeface="Tahoma" pitchFamily="34" charset="0"/>
              </a:rPr>
              <a:t>Physical </a:t>
            </a:r>
            <a:r>
              <a:rPr lang="en-GB" sz="2800" b="0" kern="0" dirty="0">
                <a:solidFill>
                  <a:srgbClr val="FF0000"/>
                </a:solidFill>
                <a:latin typeface="Tahoma" pitchFamily="34" charset="0"/>
              </a:rPr>
              <a:t>Activity as a Crucial Patient Reported Outcome in </a:t>
            </a:r>
            <a:r>
              <a:rPr lang="en-GB" sz="2800" b="0" kern="0" dirty="0" smtClean="0">
                <a:solidFill>
                  <a:srgbClr val="FF0000"/>
                </a:solidFill>
                <a:latin typeface="Tahoma" pitchFamily="34" charset="0"/>
              </a:rPr>
              <a:t>COPD (</a:t>
            </a:r>
            <a:r>
              <a:rPr lang="en-GB" sz="2800" b="0" kern="0" dirty="0" err="1" smtClean="0">
                <a:solidFill>
                  <a:srgbClr val="FF0000"/>
                </a:solidFill>
                <a:latin typeface="Tahoma" pitchFamily="34" charset="0"/>
              </a:rPr>
              <a:t>PROactive</a:t>
            </a:r>
            <a:r>
              <a:rPr lang="en-GB" sz="2800" b="0" kern="0" dirty="0" smtClean="0">
                <a:solidFill>
                  <a:srgbClr val="FF0000"/>
                </a:solidFill>
                <a:latin typeface="Tahoma" pitchFamily="34" charset="0"/>
              </a:rPr>
              <a:t>)</a:t>
            </a:r>
            <a:endParaRPr lang="en-GB" sz="2800" b="0" kern="0" dirty="0">
              <a:solidFill>
                <a:srgbClr val="FF0000"/>
              </a:solidFill>
              <a:latin typeface="Tahoma" pitchFamily="34" charset="0"/>
            </a:endParaRPr>
          </a:p>
        </p:txBody>
      </p:sp>
    </p:spTree>
    <p:extLst>
      <p:ext uri="{BB962C8B-B14F-4D97-AF65-F5344CB8AC3E}">
        <p14:creationId xmlns:p14="http://schemas.microsoft.com/office/powerpoint/2010/main" val="163877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2060575"/>
            <a:ext cx="916305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txBox="1">
            <a:spLocks/>
          </p:cNvSpPr>
          <p:nvPr/>
        </p:nvSpPr>
        <p:spPr bwMode="auto">
          <a:xfrm>
            <a:off x="3671888" y="3073400"/>
            <a:ext cx="5580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58775"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en-GB" sz="3200">
                <a:solidFill>
                  <a:schemeClr val="bg1"/>
                </a:solidFill>
                <a:ea typeface="Verdana" pitchFamily="34" charset="0"/>
                <a:cs typeface="Verdana" pitchFamily="34" charset="0"/>
              </a:rPr>
              <a:t>Horizon 2020</a:t>
            </a:r>
          </a:p>
        </p:txBody>
      </p:sp>
      <p:sp>
        <p:nvSpPr>
          <p:cNvPr id="13316" name="TextBox 3"/>
          <p:cNvSpPr txBox="1">
            <a:spLocks noChangeArrowheads="1"/>
          </p:cNvSpPr>
          <p:nvPr/>
        </p:nvSpPr>
        <p:spPr bwMode="auto">
          <a:xfrm>
            <a:off x="5076825" y="494188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en-GB" sz="3600">
                <a:solidFill>
                  <a:srgbClr val="0F5494"/>
                </a:solidFill>
                <a:ea typeface="Verdana" pitchFamily="34" charset="0"/>
                <a:cs typeface="Verdana" pitchFamily="34" charset="0"/>
              </a:rPr>
              <a:t>Perspectives</a:t>
            </a:r>
          </a:p>
        </p:txBody>
      </p:sp>
    </p:spTree>
    <p:extLst>
      <p:ext uri="{BB962C8B-B14F-4D97-AF65-F5344CB8AC3E}">
        <p14:creationId xmlns:p14="http://schemas.microsoft.com/office/powerpoint/2010/main" val="966177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lide_template_DirF_v2">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square" rtlCol="0">
        <a:spAutoFit/>
      </a:bodyPr>
      <a:lstStyle>
        <a:defPPr>
          <a:defRPr sz="2000" dirty="0" smtClean="0">
            <a:solidFill>
              <a:srgbClr val="0F5494"/>
            </a:solidFill>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23753</TotalTime>
  <Words>1824</Words>
  <Application>Microsoft Office PowerPoint</Application>
  <PresentationFormat>On-screen Show (4:3)</PresentationFormat>
  <Paragraphs>272</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1_Blank Presentation</vt:lpstr>
      <vt:lpstr>2_Blank Presentation</vt:lpstr>
      <vt:lpstr>1_slide_template_DirF_v2</vt:lpstr>
      <vt:lpstr>An overview of the EC’s research initiatives for healthcare </vt:lpstr>
      <vt:lpstr>PowerPoint Presentation</vt:lpstr>
      <vt:lpstr>PowerPoint Presentation</vt:lpstr>
      <vt:lpstr>PowerPoint Presentation</vt:lpstr>
      <vt:lpstr>FP 7 - State of Play Health research</vt:lpstr>
      <vt:lpstr>PowerPoint Presentation</vt:lpstr>
      <vt:lpstr>PowerPoint Presentation</vt:lpstr>
      <vt:lpstr>PowerPoint Presentation</vt:lpstr>
      <vt:lpstr>PowerPoint Presentation</vt:lpstr>
      <vt:lpstr>Three priorities</vt:lpstr>
      <vt:lpstr>PowerPoint Presentation</vt:lpstr>
      <vt:lpstr>PowerPoint Presentation</vt:lpstr>
      <vt:lpstr>PowerPoint Presentation</vt:lpstr>
      <vt:lpstr>Strategic Initiatives</vt:lpstr>
      <vt:lpstr>International cooperation: how?</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BERKOUK Karim (RTD)</cp:lastModifiedBy>
  <cp:revision>911</cp:revision>
  <cp:lastPrinted>2014-06-17T09:32:42Z</cp:lastPrinted>
  <dcterms:created xsi:type="dcterms:W3CDTF">2011-10-28T10:25:18Z</dcterms:created>
  <dcterms:modified xsi:type="dcterms:W3CDTF">2014-06-17T09:33:59Z</dcterms:modified>
</cp:coreProperties>
</file>