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3" r:id="rId3"/>
    <p:sldId id="264" r:id="rId4"/>
    <p:sldId id="266" r:id="rId5"/>
    <p:sldId id="265" r:id="rId6"/>
    <p:sldId id="267" r:id="rId7"/>
    <p:sldId id="259" r:id="rId8"/>
    <p:sldId id="271" r:id="rId9"/>
    <p:sldId id="261" r:id="rId10"/>
    <p:sldId id="272" r:id="rId11"/>
    <p:sldId id="262" r:id="rId12"/>
    <p:sldId id="273" r:id="rId13"/>
    <p:sldId id="274" r:id="rId14"/>
    <p:sldId id="270" r:id="rId15"/>
    <p:sldId id="258" r:id="rId1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1176" autoAdjust="0"/>
  </p:normalViewPr>
  <p:slideViewPr>
    <p:cSldViewPr>
      <p:cViewPr varScale="1">
        <p:scale>
          <a:sx n="60" d="100"/>
          <a:sy n="60"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g"/><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82D3C-CB9C-4B7B-9375-13889729E09A}" type="doc">
      <dgm:prSet loTypeId="urn:microsoft.com/office/officeart/2005/8/layout/vList3" loCatId="picture" qsTypeId="urn:microsoft.com/office/officeart/2005/8/quickstyle/simple1" qsCatId="simple" csTypeId="urn:microsoft.com/office/officeart/2005/8/colors/accent6_1" csCatId="accent6" phldr="1"/>
      <dgm:spPr/>
    </dgm:pt>
    <dgm:pt modelId="{86E84A3C-6E67-4762-8F72-D702DB1E2215}">
      <dgm:prSet phldrT="[Text]"/>
      <dgm:spPr/>
      <dgm:t>
        <a:bodyPr/>
        <a:lstStyle/>
        <a:p>
          <a:r>
            <a:rPr lang="en-GB" dirty="0" smtClean="0"/>
            <a:t>Cereals containing gluten</a:t>
          </a:r>
          <a:endParaRPr lang="en-GB" dirty="0"/>
        </a:p>
      </dgm:t>
    </dgm:pt>
    <dgm:pt modelId="{AF477BC1-4678-438F-824C-8B340756C61B}" type="parTrans" cxnId="{9C542645-03D1-4347-B2FB-FA1CB1C42556}">
      <dgm:prSet/>
      <dgm:spPr/>
      <dgm:t>
        <a:bodyPr/>
        <a:lstStyle/>
        <a:p>
          <a:endParaRPr lang="en-GB"/>
        </a:p>
      </dgm:t>
    </dgm:pt>
    <dgm:pt modelId="{79C7FD9B-1B65-4984-8B2F-4C03C81BFA68}" type="sibTrans" cxnId="{9C542645-03D1-4347-B2FB-FA1CB1C42556}">
      <dgm:prSet/>
      <dgm:spPr/>
      <dgm:t>
        <a:bodyPr/>
        <a:lstStyle/>
        <a:p>
          <a:endParaRPr lang="en-GB"/>
        </a:p>
      </dgm:t>
    </dgm:pt>
    <dgm:pt modelId="{CDE940DD-B7C6-47EA-971D-74EDD9EAF544}">
      <dgm:prSet phldrT="[Text]"/>
      <dgm:spPr/>
      <dgm:t>
        <a:bodyPr/>
        <a:lstStyle/>
        <a:p>
          <a:r>
            <a:rPr lang="en-GB" dirty="0" smtClean="0"/>
            <a:t>Crustaceans</a:t>
          </a:r>
          <a:endParaRPr lang="en-GB" dirty="0"/>
        </a:p>
      </dgm:t>
    </dgm:pt>
    <dgm:pt modelId="{F2B71EBF-BDD8-4AFE-89E0-2671648A85B4}" type="parTrans" cxnId="{231DE8A9-D05C-4655-8074-33E52F3E5E2E}">
      <dgm:prSet/>
      <dgm:spPr/>
      <dgm:t>
        <a:bodyPr/>
        <a:lstStyle/>
        <a:p>
          <a:endParaRPr lang="en-GB"/>
        </a:p>
      </dgm:t>
    </dgm:pt>
    <dgm:pt modelId="{A78E0B20-1367-4ECF-976A-44FED37A4ED2}" type="sibTrans" cxnId="{231DE8A9-D05C-4655-8074-33E52F3E5E2E}">
      <dgm:prSet/>
      <dgm:spPr/>
      <dgm:t>
        <a:bodyPr/>
        <a:lstStyle/>
        <a:p>
          <a:endParaRPr lang="en-GB"/>
        </a:p>
      </dgm:t>
    </dgm:pt>
    <dgm:pt modelId="{2D855126-DEED-4D3F-98EF-F5687453DD04}">
      <dgm:prSet phldrT="[Text]"/>
      <dgm:spPr/>
      <dgm:t>
        <a:bodyPr/>
        <a:lstStyle/>
        <a:p>
          <a:r>
            <a:rPr lang="en-GB" dirty="0" smtClean="0"/>
            <a:t>Eggs</a:t>
          </a:r>
        </a:p>
      </dgm:t>
    </dgm:pt>
    <dgm:pt modelId="{BB746645-E0D1-466E-B5C6-F051D668BA45}" type="parTrans" cxnId="{2EC00066-46D3-4A03-9400-70E5CE3852A6}">
      <dgm:prSet/>
      <dgm:spPr/>
      <dgm:t>
        <a:bodyPr/>
        <a:lstStyle/>
        <a:p>
          <a:endParaRPr lang="en-GB"/>
        </a:p>
      </dgm:t>
    </dgm:pt>
    <dgm:pt modelId="{8927ADFC-445F-4CF1-833C-58DDE1FB79AA}" type="sibTrans" cxnId="{2EC00066-46D3-4A03-9400-70E5CE3852A6}">
      <dgm:prSet/>
      <dgm:spPr/>
      <dgm:t>
        <a:bodyPr/>
        <a:lstStyle/>
        <a:p>
          <a:endParaRPr lang="en-GB"/>
        </a:p>
      </dgm:t>
    </dgm:pt>
    <dgm:pt modelId="{FDE23EC0-B63E-4E7B-84C1-CAEC187CD402}">
      <dgm:prSet/>
      <dgm:spPr/>
      <dgm:t>
        <a:bodyPr/>
        <a:lstStyle/>
        <a:p>
          <a:r>
            <a:rPr lang="en-GB" smtClean="0"/>
            <a:t>Fish</a:t>
          </a:r>
          <a:endParaRPr lang="en-GB" dirty="0"/>
        </a:p>
      </dgm:t>
    </dgm:pt>
    <dgm:pt modelId="{8D4A2796-DDF6-41CE-A7AA-C7FB20B17A3C}" type="parTrans" cxnId="{A0148798-15E1-4D02-8760-7A73B77C18DF}">
      <dgm:prSet/>
      <dgm:spPr/>
      <dgm:t>
        <a:bodyPr/>
        <a:lstStyle/>
        <a:p>
          <a:endParaRPr lang="en-GB"/>
        </a:p>
      </dgm:t>
    </dgm:pt>
    <dgm:pt modelId="{CB4BE367-3758-4430-BE2D-89C7339EB98A}" type="sibTrans" cxnId="{A0148798-15E1-4D02-8760-7A73B77C18DF}">
      <dgm:prSet/>
      <dgm:spPr/>
      <dgm:t>
        <a:bodyPr/>
        <a:lstStyle/>
        <a:p>
          <a:endParaRPr lang="en-GB"/>
        </a:p>
      </dgm:t>
    </dgm:pt>
    <dgm:pt modelId="{DAFD6B73-3342-41AB-A9C0-76A49E81DB8A}">
      <dgm:prSet/>
      <dgm:spPr/>
      <dgm:t>
        <a:bodyPr/>
        <a:lstStyle/>
        <a:p>
          <a:r>
            <a:rPr lang="en-GB" smtClean="0"/>
            <a:t>Peanuts</a:t>
          </a:r>
          <a:endParaRPr lang="en-GB"/>
        </a:p>
      </dgm:t>
    </dgm:pt>
    <dgm:pt modelId="{68318E53-9EA2-4851-943B-47CA7AA679E1}" type="sibTrans" cxnId="{93F8F033-32F2-435F-9102-EBB26C41F773}">
      <dgm:prSet/>
      <dgm:spPr/>
      <dgm:t>
        <a:bodyPr/>
        <a:lstStyle/>
        <a:p>
          <a:endParaRPr lang="en-GB"/>
        </a:p>
      </dgm:t>
    </dgm:pt>
    <dgm:pt modelId="{3E61D611-2725-4684-90CA-51C284D68936}" type="parTrans" cxnId="{93F8F033-32F2-435F-9102-EBB26C41F773}">
      <dgm:prSet/>
      <dgm:spPr/>
      <dgm:t>
        <a:bodyPr/>
        <a:lstStyle/>
        <a:p>
          <a:endParaRPr lang="en-GB"/>
        </a:p>
      </dgm:t>
    </dgm:pt>
    <dgm:pt modelId="{1CD94B83-D024-4624-9D07-9E270095B3B2}">
      <dgm:prSet/>
      <dgm:spPr/>
      <dgm:t>
        <a:bodyPr/>
        <a:lstStyle/>
        <a:p>
          <a:r>
            <a:rPr lang="en-GB" smtClean="0"/>
            <a:t>Soybeans</a:t>
          </a:r>
          <a:endParaRPr lang="en-GB"/>
        </a:p>
      </dgm:t>
    </dgm:pt>
    <dgm:pt modelId="{294A8678-F5B1-43BB-BD35-2034E23326A5}" type="sibTrans" cxnId="{18484663-2CD7-49B5-9B8C-FDA23D41BAB4}">
      <dgm:prSet/>
      <dgm:spPr/>
      <dgm:t>
        <a:bodyPr/>
        <a:lstStyle/>
        <a:p>
          <a:endParaRPr lang="en-GB"/>
        </a:p>
      </dgm:t>
    </dgm:pt>
    <dgm:pt modelId="{E92B4E91-2614-4CAC-A4AE-6D6F1BF2C575}" type="parTrans" cxnId="{18484663-2CD7-49B5-9B8C-FDA23D41BAB4}">
      <dgm:prSet/>
      <dgm:spPr/>
      <dgm:t>
        <a:bodyPr/>
        <a:lstStyle/>
        <a:p>
          <a:endParaRPr lang="en-GB"/>
        </a:p>
      </dgm:t>
    </dgm:pt>
    <dgm:pt modelId="{40219524-785C-4EE2-85EE-B573DC4A759A}">
      <dgm:prSet/>
      <dgm:spPr/>
      <dgm:t>
        <a:bodyPr/>
        <a:lstStyle/>
        <a:p>
          <a:r>
            <a:rPr lang="en-GB" smtClean="0"/>
            <a:t>Milk</a:t>
          </a:r>
          <a:endParaRPr lang="en-GB"/>
        </a:p>
      </dgm:t>
    </dgm:pt>
    <dgm:pt modelId="{A0B8BEE2-87FF-48CF-A52D-94DF516B8D07}" type="sibTrans" cxnId="{5D4B728C-6DED-4A8F-B2AD-872EA54E937B}">
      <dgm:prSet/>
      <dgm:spPr/>
      <dgm:t>
        <a:bodyPr/>
        <a:lstStyle/>
        <a:p>
          <a:endParaRPr lang="en-GB"/>
        </a:p>
      </dgm:t>
    </dgm:pt>
    <dgm:pt modelId="{A88B3EC1-779B-4398-980D-41A27EB24BBD}" type="parTrans" cxnId="{5D4B728C-6DED-4A8F-B2AD-872EA54E937B}">
      <dgm:prSet/>
      <dgm:spPr/>
      <dgm:t>
        <a:bodyPr/>
        <a:lstStyle/>
        <a:p>
          <a:endParaRPr lang="en-GB"/>
        </a:p>
      </dgm:t>
    </dgm:pt>
    <dgm:pt modelId="{A0A35A80-F5ED-4F2C-9956-509D0F739E42}" type="pres">
      <dgm:prSet presAssocID="{AA782D3C-CB9C-4B7B-9375-13889729E09A}" presName="linearFlow" presStyleCnt="0">
        <dgm:presLayoutVars>
          <dgm:dir/>
          <dgm:resizeHandles val="exact"/>
        </dgm:presLayoutVars>
      </dgm:prSet>
      <dgm:spPr/>
    </dgm:pt>
    <dgm:pt modelId="{2ABE2440-85F0-470B-8109-48844FB57ADA}" type="pres">
      <dgm:prSet presAssocID="{86E84A3C-6E67-4762-8F72-D702DB1E2215}" presName="composite" presStyleCnt="0"/>
      <dgm:spPr/>
    </dgm:pt>
    <dgm:pt modelId="{E99EBAF7-8A9F-45B6-8307-54FEDFC61409}" type="pres">
      <dgm:prSet presAssocID="{86E84A3C-6E67-4762-8F72-D702DB1E2215}" presName="imgShp"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580EF9E4-F6C5-46E9-964E-E06CD0221CC2}" type="pres">
      <dgm:prSet presAssocID="{86E84A3C-6E67-4762-8F72-D702DB1E2215}" presName="txShp" presStyleLbl="node1" presStyleIdx="0" presStyleCnt="7">
        <dgm:presLayoutVars>
          <dgm:bulletEnabled val="1"/>
        </dgm:presLayoutVars>
      </dgm:prSet>
      <dgm:spPr/>
      <dgm:t>
        <a:bodyPr/>
        <a:lstStyle/>
        <a:p>
          <a:endParaRPr lang="en-GB"/>
        </a:p>
      </dgm:t>
    </dgm:pt>
    <dgm:pt modelId="{C3F05562-109F-40E7-BDA8-77CA56CC77D9}" type="pres">
      <dgm:prSet presAssocID="{79C7FD9B-1B65-4984-8B2F-4C03C81BFA68}" presName="spacing" presStyleCnt="0"/>
      <dgm:spPr/>
    </dgm:pt>
    <dgm:pt modelId="{BBF85C8C-4159-4D99-9C55-8F3C81C841A6}" type="pres">
      <dgm:prSet presAssocID="{CDE940DD-B7C6-47EA-971D-74EDD9EAF544}" presName="composite" presStyleCnt="0"/>
      <dgm:spPr/>
    </dgm:pt>
    <dgm:pt modelId="{40DCB869-4B36-43F6-B326-DA1AD74CBAA4}" type="pres">
      <dgm:prSet presAssocID="{CDE940DD-B7C6-47EA-971D-74EDD9EAF544}"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C80AE34C-C85D-4235-A038-5D4FD916F199}" type="pres">
      <dgm:prSet presAssocID="{CDE940DD-B7C6-47EA-971D-74EDD9EAF544}" presName="txShp" presStyleLbl="node1" presStyleIdx="1" presStyleCnt="7">
        <dgm:presLayoutVars>
          <dgm:bulletEnabled val="1"/>
        </dgm:presLayoutVars>
      </dgm:prSet>
      <dgm:spPr/>
      <dgm:t>
        <a:bodyPr/>
        <a:lstStyle/>
        <a:p>
          <a:endParaRPr lang="en-GB"/>
        </a:p>
      </dgm:t>
    </dgm:pt>
    <dgm:pt modelId="{FC93F49B-4CB9-459A-B7DE-A25D3FAF18BF}" type="pres">
      <dgm:prSet presAssocID="{A78E0B20-1367-4ECF-976A-44FED37A4ED2}" presName="spacing" presStyleCnt="0"/>
      <dgm:spPr/>
    </dgm:pt>
    <dgm:pt modelId="{479689FA-E339-46D1-8999-CE8858E4FF7F}" type="pres">
      <dgm:prSet presAssocID="{2D855126-DEED-4D3F-98EF-F5687453DD04}" presName="composite" presStyleCnt="0"/>
      <dgm:spPr/>
    </dgm:pt>
    <dgm:pt modelId="{7E1C9BFB-037D-4CBF-8775-4BB3A471D483}" type="pres">
      <dgm:prSet presAssocID="{2D855126-DEED-4D3F-98EF-F5687453DD04}" presName="imgShp"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pt>
    <dgm:pt modelId="{93CFD881-3677-45AA-9446-E607AB7CDF2B}" type="pres">
      <dgm:prSet presAssocID="{2D855126-DEED-4D3F-98EF-F5687453DD04}" presName="txShp" presStyleLbl="node1" presStyleIdx="2" presStyleCnt="7">
        <dgm:presLayoutVars>
          <dgm:bulletEnabled val="1"/>
        </dgm:presLayoutVars>
      </dgm:prSet>
      <dgm:spPr/>
      <dgm:t>
        <a:bodyPr/>
        <a:lstStyle/>
        <a:p>
          <a:endParaRPr lang="en-GB"/>
        </a:p>
      </dgm:t>
    </dgm:pt>
    <dgm:pt modelId="{A1CB0ADA-EBAC-40CA-9EF1-9A548CFD1F39}" type="pres">
      <dgm:prSet presAssocID="{8927ADFC-445F-4CF1-833C-58DDE1FB79AA}" presName="spacing" presStyleCnt="0"/>
      <dgm:spPr/>
    </dgm:pt>
    <dgm:pt modelId="{D0DFCA28-F9A2-470E-A9CB-4020B1CCD8AF}" type="pres">
      <dgm:prSet presAssocID="{FDE23EC0-B63E-4E7B-84C1-CAEC187CD402}" presName="composite" presStyleCnt="0"/>
      <dgm:spPr/>
    </dgm:pt>
    <dgm:pt modelId="{7464571D-1256-4D32-9C67-CC0A235A9942}" type="pres">
      <dgm:prSet presAssocID="{FDE23EC0-B63E-4E7B-84C1-CAEC187CD402}" presName="imgShp"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22916716-02D6-4D41-BD8B-E1C690FEA673}" type="pres">
      <dgm:prSet presAssocID="{FDE23EC0-B63E-4E7B-84C1-CAEC187CD402}" presName="txShp" presStyleLbl="node1" presStyleIdx="3" presStyleCnt="7">
        <dgm:presLayoutVars>
          <dgm:bulletEnabled val="1"/>
        </dgm:presLayoutVars>
      </dgm:prSet>
      <dgm:spPr/>
      <dgm:t>
        <a:bodyPr/>
        <a:lstStyle/>
        <a:p>
          <a:endParaRPr lang="en-GB"/>
        </a:p>
      </dgm:t>
    </dgm:pt>
    <dgm:pt modelId="{46D08CE6-7DEB-4225-9736-E28504BD1AB3}" type="pres">
      <dgm:prSet presAssocID="{CB4BE367-3758-4430-BE2D-89C7339EB98A}" presName="spacing" presStyleCnt="0"/>
      <dgm:spPr/>
    </dgm:pt>
    <dgm:pt modelId="{89B8F3F0-47AC-46D7-A942-CDF9E2C5A87F}" type="pres">
      <dgm:prSet presAssocID="{DAFD6B73-3342-41AB-A9C0-76A49E81DB8A}" presName="composite" presStyleCnt="0"/>
      <dgm:spPr/>
    </dgm:pt>
    <dgm:pt modelId="{E2AB3714-49A3-4B82-B06D-B223F1BA2566}" type="pres">
      <dgm:prSet presAssocID="{DAFD6B73-3342-41AB-A9C0-76A49E81DB8A}"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dgm:spPr>
    </dgm:pt>
    <dgm:pt modelId="{9CC08357-4ED0-4B79-ADE5-B02C73D9F7A3}" type="pres">
      <dgm:prSet presAssocID="{DAFD6B73-3342-41AB-A9C0-76A49E81DB8A}" presName="txShp" presStyleLbl="node1" presStyleIdx="4" presStyleCnt="7">
        <dgm:presLayoutVars>
          <dgm:bulletEnabled val="1"/>
        </dgm:presLayoutVars>
      </dgm:prSet>
      <dgm:spPr/>
      <dgm:t>
        <a:bodyPr/>
        <a:lstStyle/>
        <a:p>
          <a:endParaRPr lang="en-GB"/>
        </a:p>
      </dgm:t>
    </dgm:pt>
    <dgm:pt modelId="{1F4CEFB4-D164-4842-BF46-6EF2188BFF00}" type="pres">
      <dgm:prSet presAssocID="{68318E53-9EA2-4851-943B-47CA7AA679E1}" presName="spacing" presStyleCnt="0"/>
      <dgm:spPr/>
    </dgm:pt>
    <dgm:pt modelId="{40CF22F9-6233-4F58-B91E-7E0A4BF10E34}" type="pres">
      <dgm:prSet presAssocID="{1CD94B83-D024-4624-9D07-9E270095B3B2}" presName="composite" presStyleCnt="0"/>
      <dgm:spPr/>
    </dgm:pt>
    <dgm:pt modelId="{CDB78291-A93A-4140-BFCE-9347515E6C8C}" type="pres">
      <dgm:prSet presAssocID="{1CD94B83-D024-4624-9D07-9E270095B3B2}"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pt>
    <dgm:pt modelId="{B4934528-1453-4244-BC91-6A7A567516D8}" type="pres">
      <dgm:prSet presAssocID="{1CD94B83-D024-4624-9D07-9E270095B3B2}" presName="txShp" presStyleLbl="node1" presStyleIdx="5" presStyleCnt="7">
        <dgm:presLayoutVars>
          <dgm:bulletEnabled val="1"/>
        </dgm:presLayoutVars>
      </dgm:prSet>
      <dgm:spPr/>
      <dgm:t>
        <a:bodyPr/>
        <a:lstStyle/>
        <a:p>
          <a:endParaRPr lang="en-GB"/>
        </a:p>
      </dgm:t>
    </dgm:pt>
    <dgm:pt modelId="{DD39968F-FFE8-4535-8233-8A47DE324BDE}" type="pres">
      <dgm:prSet presAssocID="{294A8678-F5B1-43BB-BD35-2034E23326A5}" presName="spacing" presStyleCnt="0"/>
      <dgm:spPr/>
    </dgm:pt>
    <dgm:pt modelId="{3F74F6F9-8344-4DB7-A5A5-FEF1F3E344B0}" type="pres">
      <dgm:prSet presAssocID="{40219524-785C-4EE2-85EE-B573DC4A759A}" presName="composite" presStyleCnt="0"/>
      <dgm:spPr/>
    </dgm:pt>
    <dgm:pt modelId="{D9B3C4C7-0C9A-4646-8338-62DFC3623ADB}" type="pres">
      <dgm:prSet presAssocID="{40219524-785C-4EE2-85EE-B573DC4A759A}"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41000" b="-41000"/>
          </a:stretch>
        </a:blipFill>
      </dgm:spPr>
    </dgm:pt>
    <dgm:pt modelId="{4B79490E-B0B8-4120-9993-7B5960BB4ECB}" type="pres">
      <dgm:prSet presAssocID="{40219524-785C-4EE2-85EE-B573DC4A759A}" presName="txShp" presStyleLbl="node1" presStyleIdx="6" presStyleCnt="7">
        <dgm:presLayoutVars>
          <dgm:bulletEnabled val="1"/>
        </dgm:presLayoutVars>
      </dgm:prSet>
      <dgm:spPr/>
      <dgm:t>
        <a:bodyPr/>
        <a:lstStyle/>
        <a:p>
          <a:endParaRPr lang="en-GB"/>
        </a:p>
      </dgm:t>
    </dgm:pt>
  </dgm:ptLst>
  <dgm:cxnLst>
    <dgm:cxn modelId="{55573CA5-0500-48B7-BFC9-C5DFFD078618}" type="presOf" srcId="{40219524-785C-4EE2-85EE-B573DC4A759A}" destId="{4B79490E-B0B8-4120-9993-7B5960BB4ECB}" srcOrd="0" destOrd="0" presId="urn:microsoft.com/office/officeart/2005/8/layout/vList3"/>
    <dgm:cxn modelId="{788945D3-AF80-4994-B254-F7B887CE5285}" type="presOf" srcId="{FDE23EC0-B63E-4E7B-84C1-CAEC187CD402}" destId="{22916716-02D6-4D41-BD8B-E1C690FEA673}" srcOrd="0" destOrd="0" presId="urn:microsoft.com/office/officeart/2005/8/layout/vList3"/>
    <dgm:cxn modelId="{AA9AC822-CD30-43F9-A676-9AF8C3216B6E}" type="presOf" srcId="{DAFD6B73-3342-41AB-A9C0-76A49E81DB8A}" destId="{9CC08357-4ED0-4B79-ADE5-B02C73D9F7A3}" srcOrd="0" destOrd="0" presId="urn:microsoft.com/office/officeart/2005/8/layout/vList3"/>
    <dgm:cxn modelId="{59F7BFB8-808E-4E05-B125-79BC2A25038C}" type="presOf" srcId="{86E84A3C-6E67-4762-8F72-D702DB1E2215}" destId="{580EF9E4-F6C5-46E9-964E-E06CD0221CC2}" srcOrd="0" destOrd="0" presId="urn:microsoft.com/office/officeart/2005/8/layout/vList3"/>
    <dgm:cxn modelId="{8BEBEA37-F652-4C9C-8F9B-F002E9B4501B}" type="presOf" srcId="{CDE940DD-B7C6-47EA-971D-74EDD9EAF544}" destId="{C80AE34C-C85D-4235-A038-5D4FD916F199}" srcOrd="0" destOrd="0" presId="urn:microsoft.com/office/officeart/2005/8/layout/vList3"/>
    <dgm:cxn modelId="{9C542645-03D1-4347-B2FB-FA1CB1C42556}" srcId="{AA782D3C-CB9C-4B7B-9375-13889729E09A}" destId="{86E84A3C-6E67-4762-8F72-D702DB1E2215}" srcOrd="0" destOrd="0" parTransId="{AF477BC1-4678-438F-824C-8B340756C61B}" sibTransId="{79C7FD9B-1B65-4984-8B2F-4C03C81BFA68}"/>
    <dgm:cxn modelId="{231DE8A9-D05C-4655-8074-33E52F3E5E2E}" srcId="{AA782D3C-CB9C-4B7B-9375-13889729E09A}" destId="{CDE940DD-B7C6-47EA-971D-74EDD9EAF544}" srcOrd="1" destOrd="0" parTransId="{F2B71EBF-BDD8-4AFE-89E0-2671648A85B4}" sibTransId="{A78E0B20-1367-4ECF-976A-44FED37A4ED2}"/>
    <dgm:cxn modelId="{5F838EBB-8A03-4F7C-810B-495CA3892AD0}" type="presOf" srcId="{AA782D3C-CB9C-4B7B-9375-13889729E09A}" destId="{A0A35A80-F5ED-4F2C-9956-509D0F739E42}" srcOrd="0" destOrd="0" presId="urn:microsoft.com/office/officeart/2005/8/layout/vList3"/>
    <dgm:cxn modelId="{5D4B728C-6DED-4A8F-B2AD-872EA54E937B}" srcId="{AA782D3C-CB9C-4B7B-9375-13889729E09A}" destId="{40219524-785C-4EE2-85EE-B573DC4A759A}" srcOrd="6" destOrd="0" parTransId="{A88B3EC1-779B-4398-980D-41A27EB24BBD}" sibTransId="{A0B8BEE2-87FF-48CF-A52D-94DF516B8D07}"/>
    <dgm:cxn modelId="{A0148798-15E1-4D02-8760-7A73B77C18DF}" srcId="{AA782D3C-CB9C-4B7B-9375-13889729E09A}" destId="{FDE23EC0-B63E-4E7B-84C1-CAEC187CD402}" srcOrd="3" destOrd="0" parTransId="{8D4A2796-DDF6-41CE-A7AA-C7FB20B17A3C}" sibTransId="{CB4BE367-3758-4430-BE2D-89C7339EB98A}"/>
    <dgm:cxn modelId="{9F8B59A1-161C-4DCC-B82E-75FB26D601BE}" type="presOf" srcId="{1CD94B83-D024-4624-9D07-9E270095B3B2}" destId="{B4934528-1453-4244-BC91-6A7A567516D8}" srcOrd="0" destOrd="0" presId="urn:microsoft.com/office/officeart/2005/8/layout/vList3"/>
    <dgm:cxn modelId="{2EC00066-46D3-4A03-9400-70E5CE3852A6}" srcId="{AA782D3C-CB9C-4B7B-9375-13889729E09A}" destId="{2D855126-DEED-4D3F-98EF-F5687453DD04}" srcOrd="2" destOrd="0" parTransId="{BB746645-E0D1-466E-B5C6-F051D668BA45}" sibTransId="{8927ADFC-445F-4CF1-833C-58DDE1FB79AA}"/>
    <dgm:cxn modelId="{93F8F033-32F2-435F-9102-EBB26C41F773}" srcId="{AA782D3C-CB9C-4B7B-9375-13889729E09A}" destId="{DAFD6B73-3342-41AB-A9C0-76A49E81DB8A}" srcOrd="4" destOrd="0" parTransId="{3E61D611-2725-4684-90CA-51C284D68936}" sibTransId="{68318E53-9EA2-4851-943B-47CA7AA679E1}"/>
    <dgm:cxn modelId="{18484663-2CD7-49B5-9B8C-FDA23D41BAB4}" srcId="{AA782D3C-CB9C-4B7B-9375-13889729E09A}" destId="{1CD94B83-D024-4624-9D07-9E270095B3B2}" srcOrd="5" destOrd="0" parTransId="{E92B4E91-2614-4CAC-A4AE-6D6F1BF2C575}" sibTransId="{294A8678-F5B1-43BB-BD35-2034E23326A5}"/>
    <dgm:cxn modelId="{2AAA212C-2F99-47BD-8EB8-4DEDF0D1FE15}" type="presOf" srcId="{2D855126-DEED-4D3F-98EF-F5687453DD04}" destId="{93CFD881-3677-45AA-9446-E607AB7CDF2B}" srcOrd="0" destOrd="0" presId="urn:microsoft.com/office/officeart/2005/8/layout/vList3"/>
    <dgm:cxn modelId="{C69107C4-773D-43C4-BBAF-C8C3C7F63096}" type="presParOf" srcId="{A0A35A80-F5ED-4F2C-9956-509D0F739E42}" destId="{2ABE2440-85F0-470B-8109-48844FB57ADA}" srcOrd="0" destOrd="0" presId="urn:microsoft.com/office/officeart/2005/8/layout/vList3"/>
    <dgm:cxn modelId="{986B1749-BEA7-4825-B797-E170FEFA6232}" type="presParOf" srcId="{2ABE2440-85F0-470B-8109-48844FB57ADA}" destId="{E99EBAF7-8A9F-45B6-8307-54FEDFC61409}" srcOrd="0" destOrd="0" presId="urn:microsoft.com/office/officeart/2005/8/layout/vList3"/>
    <dgm:cxn modelId="{512EB396-A129-442A-9C21-FCB362635A86}" type="presParOf" srcId="{2ABE2440-85F0-470B-8109-48844FB57ADA}" destId="{580EF9E4-F6C5-46E9-964E-E06CD0221CC2}" srcOrd="1" destOrd="0" presId="urn:microsoft.com/office/officeart/2005/8/layout/vList3"/>
    <dgm:cxn modelId="{CCE5B6C4-4B48-4AEE-80B2-3CA836A97300}" type="presParOf" srcId="{A0A35A80-F5ED-4F2C-9956-509D0F739E42}" destId="{C3F05562-109F-40E7-BDA8-77CA56CC77D9}" srcOrd="1" destOrd="0" presId="urn:microsoft.com/office/officeart/2005/8/layout/vList3"/>
    <dgm:cxn modelId="{820E9B68-DB7F-4B43-B6CA-7267666D4F2B}" type="presParOf" srcId="{A0A35A80-F5ED-4F2C-9956-509D0F739E42}" destId="{BBF85C8C-4159-4D99-9C55-8F3C81C841A6}" srcOrd="2" destOrd="0" presId="urn:microsoft.com/office/officeart/2005/8/layout/vList3"/>
    <dgm:cxn modelId="{5F2883C0-B3ED-42CD-AD8E-D4D2EC037523}" type="presParOf" srcId="{BBF85C8C-4159-4D99-9C55-8F3C81C841A6}" destId="{40DCB869-4B36-43F6-B326-DA1AD74CBAA4}" srcOrd="0" destOrd="0" presId="urn:microsoft.com/office/officeart/2005/8/layout/vList3"/>
    <dgm:cxn modelId="{F74BDBF3-D0F2-4562-B6FA-A5151A912E7B}" type="presParOf" srcId="{BBF85C8C-4159-4D99-9C55-8F3C81C841A6}" destId="{C80AE34C-C85D-4235-A038-5D4FD916F199}" srcOrd="1" destOrd="0" presId="urn:microsoft.com/office/officeart/2005/8/layout/vList3"/>
    <dgm:cxn modelId="{3990B25B-3273-474D-90D2-8E795A7C7766}" type="presParOf" srcId="{A0A35A80-F5ED-4F2C-9956-509D0F739E42}" destId="{FC93F49B-4CB9-459A-B7DE-A25D3FAF18BF}" srcOrd="3" destOrd="0" presId="urn:microsoft.com/office/officeart/2005/8/layout/vList3"/>
    <dgm:cxn modelId="{4CDEFF1A-6CD8-44CC-B35B-8DB474CBEA80}" type="presParOf" srcId="{A0A35A80-F5ED-4F2C-9956-509D0F739E42}" destId="{479689FA-E339-46D1-8999-CE8858E4FF7F}" srcOrd="4" destOrd="0" presId="urn:microsoft.com/office/officeart/2005/8/layout/vList3"/>
    <dgm:cxn modelId="{863A406D-FD97-4C7E-9F1E-2BED17732E92}" type="presParOf" srcId="{479689FA-E339-46D1-8999-CE8858E4FF7F}" destId="{7E1C9BFB-037D-4CBF-8775-4BB3A471D483}" srcOrd="0" destOrd="0" presId="urn:microsoft.com/office/officeart/2005/8/layout/vList3"/>
    <dgm:cxn modelId="{24DE81FD-F3AD-4C96-A1AC-A82B7EAF7B3D}" type="presParOf" srcId="{479689FA-E339-46D1-8999-CE8858E4FF7F}" destId="{93CFD881-3677-45AA-9446-E607AB7CDF2B}" srcOrd="1" destOrd="0" presId="urn:microsoft.com/office/officeart/2005/8/layout/vList3"/>
    <dgm:cxn modelId="{0C324A69-7CB3-400F-BCAA-53A79A5200F9}" type="presParOf" srcId="{A0A35A80-F5ED-4F2C-9956-509D0F739E42}" destId="{A1CB0ADA-EBAC-40CA-9EF1-9A548CFD1F39}" srcOrd="5" destOrd="0" presId="urn:microsoft.com/office/officeart/2005/8/layout/vList3"/>
    <dgm:cxn modelId="{3C5337B5-A8B4-4323-AB16-AFBCD5E0F501}" type="presParOf" srcId="{A0A35A80-F5ED-4F2C-9956-509D0F739E42}" destId="{D0DFCA28-F9A2-470E-A9CB-4020B1CCD8AF}" srcOrd="6" destOrd="0" presId="urn:microsoft.com/office/officeart/2005/8/layout/vList3"/>
    <dgm:cxn modelId="{4701BB9E-8B41-43B3-A1D9-16E60EDFD4B4}" type="presParOf" srcId="{D0DFCA28-F9A2-470E-A9CB-4020B1CCD8AF}" destId="{7464571D-1256-4D32-9C67-CC0A235A9942}" srcOrd="0" destOrd="0" presId="urn:microsoft.com/office/officeart/2005/8/layout/vList3"/>
    <dgm:cxn modelId="{75101361-6B79-48B1-843D-C0F30190C19D}" type="presParOf" srcId="{D0DFCA28-F9A2-470E-A9CB-4020B1CCD8AF}" destId="{22916716-02D6-4D41-BD8B-E1C690FEA673}" srcOrd="1" destOrd="0" presId="urn:microsoft.com/office/officeart/2005/8/layout/vList3"/>
    <dgm:cxn modelId="{19D2DB50-766D-4B21-88C1-A3A4CB3647BE}" type="presParOf" srcId="{A0A35A80-F5ED-4F2C-9956-509D0F739E42}" destId="{46D08CE6-7DEB-4225-9736-E28504BD1AB3}" srcOrd="7" destOrd="0" presId="urn:microsoft.com/office/officeart/2005/8/layout/vList3"/>
    <dgm:cxn modelId="{E9904AE1-42D8-41B7-9EAF-92B54C7902BF}" type="presParOf" srcId="{A0A35A80-F5ED-4F2C-9956-509D0F739E42}" destId="{89B8F3F0-47AC-46D7-A942-CDF9E2C5A87F}" srcOrd="8" destOrd="0" presId="urn:microsoft.com/office/officeart/2005/8/layout/vList3"/>
    <dgm:cxn modelId="{3B900FD3-E07F-405D-9911-B64A57270833}" type="presParOf" srcId="{89B8F3F0-47AC-46D7-A942-CDF9E2C5A87F}" destId="{E2AB3714-49A3-4B82-B06D-B223F1BA2566}" srcOrd="0" destOrd="0" presId="urn:microsoft.com/office/officeart/2005/8/layout/vList3"/>
    <dgm:cxn modelId="{1666AD9B-0C1C-485C-8D7D-270C122B736D}" type="presParOf" srcId="{89B8F3F0-47AC-46D7-A942-CDF9E2C5A87F}" destId="{9CC08357-4ED0-4B79-ADE5-B02C73D9F7A3}" srcOrd="1" destOrd="0" presId="urn:microsoft.com/office/officeart/2005/8/layout/vList3"/>
    <dgm:cxn modelId="{053E312D-D5E8-4C79-B054-81BAC313FF40}" type="presParOf" srcId="{A0A35A80-F5ED-4F2C-9956-509D0F739E42}" destId="{1F4CEFB4-D164-4842-BF46-6EF2188BFF00}" srcOrd="9" destOrd="0" presId="urn:microsoft.com/office/officeart/2005/8/layout/vList3"/>
    <dgm:cxn modelId="{D7097682-33B7-4668-B2F6-0400A268EF9D}" type="presParOf" srcId="{A0A35A80-F5ED-4F2C-9956-509D0F739E42}" destId="{40CF22F9-6233-4F58-B91E-7E0A4BF10E34}" srcOrd="10" destOrd="0" presId="urn:microsoft.com/office/officeart/2005/8/layout/vList3"/>
    <dgm:cxn modelId="{A9F44023-E03E-4675-B75E-198817B40F6F}" type="presParOf" srcId="{40CF22F9-6233-4F58-B91E-7E0A4BF10E34}" destId="{CDB78291-A93A-4140-BFCE-9347515E6C8C}" srcOrd="0" destOrd="0" presId="urn:microsoft.com/office/officeart/2005/8/layout/vList3"/>
    <dgm:cxn modelId="{FA799403-5517-4F46-A857-C340D913A093}" type="presParOf" srcId="{40CF22F9-6233-4F58-B91E-7E0A4BF10E34}" destId="{B4934528-1453-4244-BC91-6A7A567516D8}" srcOrd="1" destOrd="0" presId="urn:microsoft.com/office/officeart/2005/8/layout/vList3"/>
    <dgm:cxn modelId="{14096F7C-E5C4-4CFF-9965-D6DD0B06D7A0}" type="presParOf" srcId="{A0A35A80-F5ED-4F2C-9956-509D0F739E42}" destId="{DD39968F-FFE8-4535-8233-8A47DE324BDE}" srcOrd="11" destOrd="0" presId="urn:microsoft.com/office/officeart/2005/8/layout/vList3"/>
    <dgm:cxn modelId="{EF1243F0-FF9D-41C8-ACD8-F147379149CB}" type="presParOf" srcId="{A0A35A80-F5ED-4F2C-9956-509D0F739E42}" destId="{3F74F6F9-8344-4DB7-A5A5-FEF1F3E344B0}" srcOrd="12" destOrd="0" presId="urn:microsoft.com/office/officeart/2005/8/layout/vList3"/>
    <dgm:cxn modelId="{24DA0DC8-4275-4F0D-A5B2-01B37573FB1C}" type="presParOf" srcId="{3F74F6F9-8344-4DB7-A5A5-FEF1F3E344B0}" destId="{D9B3C4C7-0C9A-4646-8338-62DFC3623ADB}" srcOrd="0" destOrd="0" presId="urn:microsoft.com/office/officeart/2005/8/layout/vList3"/>
    <dgm:cxn modelId="{7788A52E-5812-4873-A688-E6E1BC798B2E}" type="presParOf" srcId="{3F74F6F9-8344-4DB7-A5A5-FEF1F3E344B0}" destId="{4B79490E-B0B8-4120-9993-7B5960BB4ECB}"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782D3C-CB9C-4B7B-9375-13889729E09A}" type="doc">
      <dgm:prSet loTypeId="urn:microsoft.com/office/officeart/2005/8/layout/vList3" loCatId="picture" qsTypeId="urn:microsoft.com/office/officeart/2005/8/quickstyle/simple1" qsCatId="simple" csTypeId="urn:microsoft.com/office/officeart/2005/8/colors/accent6_1" csCatId="accent6" phldr="1"/>
      <dgm:spPr/>
    </dgm:pt>
    <dgm:pt modelId="{634475EB-C802-466B-B7B3-4C93422FFC9D}">
      <dgm:prSet/>
      <dgm:spPr/>
      <dgm:t>
        <a:bodyPr/>
        <a:lstStyle/>
        <a:p>
          <a:r>
            <a:rPr lang="en-GB" smtClean="0"/>
            <a:t>Nuts</a:t>
          </a:r>
          <a:endParaRPr lang="en-GB"/>
        </a:p>
      </dgm:t>
    </dgm:pt>
    <dgm:pt modelId="{BC907D11-1A2C-4216-A112-9D6A88205168}" type="parTrans" cxnId="{A526AAF7-3DDC-4AE0-A3CF-8E62C4A92130}">
      <dgm:prSet/>
      <dgm:spPr/>
      <dgm:t>
        <a:bodyPr/>
        <a:lstStyle/>
        <a:p>
          <a:endParaRPr lang="en-GB"/>
        </a:p>
      </dgm:t>
    </dgm:pt>
    <dgm:pt modelId="{CD37F54A-B5A9-430B-B0E7-062AB7D10AF2}" type="sibTrans" cxnId="{A526AAF7-3DDC-4AE0-A3CF-8E62C4A92130}">
      <dgm:prSet/>
      <dgm:spPr/>
      <dgm:t>
        <a:bodyPr/>
        <a:lstStyle/>
        <a:p>
          <a:endParaRPr lang="en-GB"/>
        </a:p>
      </dgm:t>
    </dgm:pt>
    <dgm:pt modelId="{802A7497-250B-4A98-A19C-6E1800F7A40D}">
      <dgm:prSet/>
      <dgm:spPr/>
      <dgm:t>
        <a:bodyPr/>
        <a:lstStyle/>
        <a:p>
          <a:r>
            <a:rPr lang="en-GB" dirty="0" smtClean="0"/>
            <a:t>Celery</a:t>
          </a:r>
          <a:endParaRPr lang="en-GB" dirty="0"/>
        </a:p>
      </dgm:t>
    </dgm:pt>
    <dgm:pt modelId="{10CE7A35-2AF7-453A-B60F-989D3B9CABE7}" type="parTrans" cxnId="{6EA67D19-CCDB-4668-BC40-B93818296761}">
      <dgm:prSet/>
      <dgm:spPr/>
      <dgm:t>
        <a:bodyPr/>
        <a:lstStyle/>
        <a:p>
          <a:endParaRPr lang="en-GB"/>
        </a:p>
      </dgm:t>
    </dgm:pt>
    <dgm:pt modelId="{CDD53B0F-4F0B-44CD-B8E3-2B56EE63633D}" type="sibTrans" cxnId="{6EA67D19-CCDB-4668-BC40-B93818296761}">
      <dgm:prSet/>
      <dgm:spPr/>
      <dgm:t>
        <a:bodyPr/>
        <a:lstStyle/>
        <a:p>
          <a:endParaRPr lang="en-GB"/>
        </a:p>
      </dgm:t>
    </dgm:pt>
    <dgm:pt modelId="{A5772259-96D8-4364-BD2D-DCAC7A8465EF}">
      <dgm:prSet/>
      <dgm:spPr/>
      <dgm:t>
        <a:bodyPr/>
        <a:lstStyle/>
        <a:p>
          <a:r>
            <a:rPr lang="en-GB" smtClean="0"/>
            <a:t>Mustard</a:t>
          </a:r>
          <a:endParaRPr lang="en-GB"/>
        </a:p>
      </dgm:t>
    </dgm:pt>
    <dgm:pt modelId="{D7C05211-2E41-49F8-A95E-B4A7B428867E}" type="parTrans" cxnId="{C4DEA503-47ED-47A3-86F0-3DF598FD5D8F}">
      <dgm:prSet/>
      <dgm:spPr/>
      <dgm:t>
        <a:bodyPr/>
        <a:lstStyle/>
        <a:p>
          <a:endParaRPr lang="en-GB"/>
        </a:p>
      </dgm:t>
    </dgm:pt>
    <dgm:pt modelId="{E9AC2B60-8895-4C24-9883-3E9AB6A1F639}" type="sibTrans" cxnId="{C4DEA503-47ED-47A3-86F0-3DF598FD5D8F}">
      <dgm:prSet/>
      <dgm:spPr/>
      <dgm:t>
        <a:bodyPr/>
        <a:lstStyle/>
        <a:p>
          <a:endParaRPr lang="en-GB"/>
        </a:p>
      </dgm:t>
    </dgm:pt>
    <dgm:pt modelId="{5C3744F9-AC9B-4BC2-9238-58D3A2332846}">
      <dgm:prSet/>
      <dgm:spPr/>
      <dgm:t>
        <a:bodyPr/>
        <a:lstStyle/>
        <a:p>
          <a:r>
            <a:rPr lang="en-GB" smtClean="0"/>
            <a:t>Sesame seeds</a:t>
          </a:r>
          <a:endParaRPr lang="en-GB" dirty="0"/>
        </a:p>
      </dgm:t>
    </dgm:pt>
    <dgm:pt modelId="{B4165D57-9EDA-4597-A50F-8BBC1DB74DBD}" type="parTrans" cxnId="{46CE5685-4CA5-4085-9106-93FB2089E18F}">
      <dgm:prSet/>
      <dgm:spPr/>
      <dgm:t>
        <a:bodyPr/>
        <a:lstStyle/>
        <a:p>
          <a:endParaRPr lang="en-GB"/>
        </a:p>
      </dgm:t>
    </dgm:pt>
    <dgm:pt modelId="{47C155E1-615C-4CFA-9B75-3BCB2F539490}" type="sibTrans" cxnId="{46CE5685-4CA5-4085-9106-93FB2089E18F}">
      <dgm:prSet/>
      <dgm:spPr/>
      <dgm:t>
        <a:bodyPr/>
        <a:lstStyle/>
        <a:p>
          <a:endParaRPr lang="en-GB"/>
        </a:p>
      </dgm:t>
    </dgm:pt>
    <dgm:pt modelId="{446E85F7-AFBA-4658-8ED7-484AB89A569A}">
      <dgm:prSet/>
      <dgm:spPr/>
      <dgm:t>
        <a:bodyPr/>
        <a:lstStyle/>
        <a:p>
          <a:r>
            <a:rPr lang="en-GB" smtClean="0"/>
            <a:t>Sulphur dioxide</a:t>
          </a:r>
          <a:endParaRPr lang="en-GB" dirty="0"/>
        </a:p>
      </dgm:t>
    </dgm:pt>
    <dgm:pt modelId="{15AB05C9-5B3F-444C-B389-97F5F9F4C23F}" type="parTrans" cxnId="{D95FCD3E-B17E-4C22-9620-6704FA96C47F}">
      <dgm:prSet/>
      <dgm:spPr/>
      <dgm:t>
        <a:bodyPr/>
        <a:lstStyle/>
        <a:p>
          <a:endParaRPr lang="en-GB"/>
        </a:p>
      </dgm:t>
    </dgm:pt>
    <dgm:pt modelId="{EBEEEDD6-DE17-4966-BF46-D8D756EDE387}" type="sibTrans" cxnId="{D95FCD3E-B17E-4C22-9620-6704FA96C47F}">
      <dgm:prSet/>
      <dgm:spPr/>
      <dgm:t>
        <a:bodyPr/>
        <a:lstStyle/>
        <a:p>
          <a:endParaRPr lang="en-GB"/>
        </a:p>
      </dgm:t>
    </dgm:pt>
    <dgm:pt modelId="{F4B7A4C5-59D8-4E4B-8AB6-BB8255F02502}">
      <dgm:prSet/>
      <dgm:spPr/>
      <dgm:t>
        <a:bodyPr/>
        <a:lstStyle/>
        <a:p>
          <a:r>
            <a:rPr lang="en-GB" smtClean="0"/>
            <a:t>Lupin</a:t>
          </a:r>
          <a:endParaRPr lang="en-GB"/>
        </a:p>
      </dgm:t>
    </dgm:pt>
    <dgm:pt modelId="{D72234C0-4545-4C5D-9095-F26AE1FF4C0C}" type="parTrans" cxnId="{573CBBC7-14AC-417B-A562-FDC247A42C87}">
      <dgm:prSet/>
      <dgm:spPr/>
      <dgm:t>
        <a:bodyPr/>
        <a:lstStyle/>
        <a:p>
          <a:endParaRPr lang="en-GB"/>
        </a:p>
      </dgm:t>
    </dgm:pt>
    <dgm:pt modelId="{8C5575FE-1A2E-453C-A4A4-5E97A14620B4}" type="sibTrans" cxnId="{573CBBC7-14AC-417B-A562-FDC247A42C87}">
      <dgm:prSet/>
      <dgm:spPr/>
      <dgm:t>
        <a:bodyPr/>
        <a:lstStyle/>
        <a:p>
          <a:endParaRPr lang="en-GB"/>
        </a:p>
      </dgm:t>
    </dgm:pt>
    <dgm:pt modelId="{671AF20C-CEC1-465F-A016-3722BF887531}">
      <dgm:prSet/>
      <dgm:spPr/>
      <dgm:t>
        <a:bodyPr/>
        <a:lstStyle/>
        <a:p>
          <a:r>
            <a:rPr lang="en-GB" smtClean="0"/>
            <a:t>Molluscs </a:t>
          </a:r>
          <a:endParaRPr lang="en-GB"/>
        </a:p>
      </dgm:t>
    </dgm:pt>
    <dgm:pt modelId="{5FE95939-9A29-4AB3-AB6D-87B59B16FB37}" type="parTrans" cxnId="{2F866F07-09CC-4AB4-B514-0CD4507FB8B2}">
      <dgm:prSet/>
      <dgm:spPr/>
      <dgm:t>
        <a:bodyPr/>
        <a:lstStyle/>
        <a:p>
          <a:endParaRPr lang="en-GB"/>
        </a:p>
      </dgm:t>
    </dgm:pt>
    <dgm:pt modelId="{EE9A32A6-2568-446B-A123-A89F31949892}" type="sibTrans" cxnId="{2F866F07-09CC-4AB4-B514-0CD4507FB8B2}">
      <dgm:prSet/>
      <dgm:spPr/>
      <dgm:t>
        <a:bodyPr/>
        <a:lstStyle/>
        <a:p>
          <a:endParaRPr lang="en-GB"/>
        </a:p>
      </dgm:t>
    </dgm:pt>
    <dgm:pt modelId="{A0A35A80-F5ED-4F2C-9956-509D0F739E42}" type="pres">
      <dgm:prSet presAssocID="{AA782D3C-CB9C-4B7B-9375-13889729E09A}" presName="linearFlow" presStyleCnt="0">
        <dgm:presLayoutVars>
          <dgm:dir/>
          <dgm:resizeHandles val="exact"/>
        </dgm:presLayoutVars>
      </dgm:prSet>
      <dgm:spPr/>
    </dgm:pt>
    <dgm:pt modelId="{C6FBE963-667B-4D47-82AF-874C2DFAAE5D}" type="pres">
      <dgm:prSet presAssocID="{634475EB-C802-466B-B7B3-4C93422FFC9D}" presName="composite" presStyleCnt="0"/>
      <dgm:spPr/>
    </dgm:pt>
    <dgm:pt modelId="{B277E315-EC52-454C-BCCF-ECB521E2A06C}" type="pres">
      <dgm:prSet presAssocID="{634475EB-C802-466B-B7B3-4C93422FFC9D}"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D0A573A7-CEFD-47E6-A462-24203BC07848}" type="pres">
      <dgm:prSet presAssocID="{634475EB-C802-466B-B7B3-4C93422FFC9D}" presName="txShp" presStyleLbl="node1" presStyleIdx="0" presStyleCnt="7">
        <dgm:presLayoutVars>
          <dgm:bulletEnabled val="1"/>
        </dgm:presLayoutVars>
      </dgm:prSet>
      <dgm:spPr/>
      <dgm:t>
        <a:bodyPr/>
        <a:lstStyle/>
        <a:p>
          <a:endParaRPr lang="en-GB"/>
        </a:p>
      </dgm:t>
    </dgm:pt>
    <dgm:pt modelId="{3409D82C-90DF-4375-938E-6BB89802D664}" type="pres">
      <dgm:prSet presAssocID="{CD37F54A-B5A9-430B-B0E7-062AB7D10AF2}" presName="spacing" presStyleCnt="0"/>
      <dgm:spPr/>
    </dgm:pt>
    <dgm:pt modelId="{9E3AA702-085E-4564-A67D-BBA9200FD71A}" type="pres">
      <dgm:prSet presAssocID="{802A7497-250B-4A98-A19C-6E1800F7A40D}" presName="composite" presStyleCnt="0"/>
      <dgm:spPr/>
    </dgm:pt>
    <dgm:pt modelId="{5A5FE228-B94E-4D45-9955-9030803F783E}" type="pres">
      <dgm:prSet presAssocID="{802A7497-250B-4A98-A19C-6E1800F7A40D}"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BAF20BE3-109B-4702-9E00-5C6C8206BBC9}" type="pres">
      <dgm:prSet presAssocID="{802A7497-250B-4A98-A19C-6E1800F7A40D}" presName="txShp" presStyleLbl="node1" presStyleIdx="1" presStyleCnt="7">
        <dgm:presLayoutVars>
          <dgm:bulletEnabled val="1"/>
        </dgm:presLayoutVars>
      </dgm:prSet>
      <dgm:spPr/>
      <dgm:t>
        <a:bodyPr/>
        <a:lstStyle/>
        <a:p>
          <a:endParaRPr lang="en-GB"/>
        </a:p>
      </dgm:t>
    </dgm:pt>
    <dgm:pt modelId="{7375E149-072F-4803-A908-22668F1F3A7B}" type="pres">
      <dgm:prSet presAssocID="{CDD53B0F-4F0B-44CD-B8E3-2B56EE63633D}" presName="spacing" presStyleCnt="0"/>
      <dgm:spPr/>
    </dgm:pt>
    <dgm:pt modelId="{03906414-C9D7-463C-9A3E-98BE3C369545}" type="pres">
      <dgm:prSet presAssocID="{A5772259-96D8-4364-BD2D-DCAC7A8465EF}" presName="composite" presStyleCnt="0"/>
      <dgm:spPr/>
    </dgm:pt>
    <dgm:pt modelId="{FB879E36-4F1F-4E42-872A-04C140852980}" type="pres">
      <dgm:prSet presAssocID="{A5772259-96D8-4364-BD2D-DCAC7A8465EF}" presName="imgShp"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59987170-8BA1-4108-80DB-DE14638F89A6}" type="pres">
      <dgm:prSet presAssocID="{A5772259-96D8-4364-BD2D-DCAC7A8465EF}" presName="txShp" presStyleLbl="node1" presStyleIdx="2" presStyleCnt="7">
        <dgm:presLayoutVars>
          <dgm:bulletEnabled val="1"/>
        </dgm:presLayoutVars>
      </dgm:prSet>
      <dgm:spPr/>
      <dgm:t>
        <a:bodyPr/>
        <a:lstStyle/>
        <a:p>
          <a:endParaRPr lang="en-GB"/>
        </a:p>
      </dgm:t>
    </dgm:pt>
    <dgm:pt modelId="{1CA3820E-479E-47B8-9699-CD91DB6478ED}" type="pres">
      <dgm:prSet presAssocID="{E9AC2B60-8895-4C24-9883-3E9AB6A1F639}" presName="spacing" presStyleCnt="0"/>
      <dgm:spPr/>
    </dgm:pt>
    <dgm:pt modelId="{C3CEB5E9-91AB-4D21-ACD4-D3B049CD9224}" type="pres">
      <dgm:prSet presAssocID="{5C3744F9-AC9B-4BC2-9238-58D3A2332846}" presName="composite" presStyleCnt="0"/>
      <dgm:spPr/>
    </dgm:pt>
    <dgm:pt modelId="{1950129E-51A6-47C0-9825-7A880E426624}" type="pres">
      <dgm:prSet presAssocID="{5C3744F9-AC9B-4BC2-9238-58D3A2332846}" presName="imgShp"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pt>
    <dgm:pt modelId="{701B14BF-19C5-4B91-8450-97DBB00070A0}" type="pres">
      <dgm:prSet presAssocID="{5C3744F9-AC9B-4BC2-9238-58D3A2332846}" presName="txShp" presStyleLbl="node1" presStyleIdx="3" presStyleCnt="7">
        <dgm:presLayoutVars>
          <dgm:bulletEnabled val="1"/>
        </dgm:presLayoutVars>
      </dgm:prSet>
      <dgm:spPr/>
      <dgm:t>
        <a:bodyPr/>
        <a:lstStyle/>
        <a:p>
          <a:endParaRPr lang="en-GB"/>
        </a:p>
      </dgm:t>
    </dgm:pt>
    <dgm:pt modelId="{29318B94-FF0C-472D-B3C9-0DC63A3FA08C}" type="pres">
      <dgm:prSet presAssocID="{47C155E1-615C-4CFA-9B75-3BCB2F539490}" presName="spacing" presStyleCnt="0"/>
      <dgm:spPr/>
    </dgm:pt>
    <dgm:pt modelId="{41FEA771-05B1-47C5-8616-69CF86D2584F}" type="pres">
      <dgm:prSet presAssocID="{446E85F7-AFBA-4658-8ED7-484AB89A569A}" presName="composite" presStyleCnt="0"/>
      <dgm:spPr/>
    </dgm:pt>
    <dgm:pt modelId="{9E4F2C01-AE2E-48FA-8E19-4C249DD358A3}" type="pres">
      <dgm:prSet presAssocID="{446E85F7-AFBA-4658-8ED7-484AB89A569A}" presName="imgShp"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7000" b="-47000"/>
          </a:stretch>
        </a:blipFill>
      </dgm:spPr>
    </dgm:pt>
    <dgm:pt modelId="{7BD85CF8-8F3D-44A4-A7BF-9E7C89090D5F}" type="pres">
      <dgm:prSet presAssocID="{446E85F7-AFBA-4658-8ED7-484AB89A569A}" presName="txShp" presStyleLbl="node1" presStyleIdx="4" presStyleCnt="7">
        <dgm:presLayoutVars>
          <dgm:bulletEnabled val="1"/>
        </dgm:presLayoutVars>
      </dgm:prSet>
      <dgm:spPr/>
      <dgm:t>
        <a:bodyPr/>
        <a:lstStyle/>
        <a:p>
          <a:endParaRPr lang="en-GB"/>
        </a:p>
      </dgm:t>
    </dgm:pt>
    <dgm:pt modelId="{32C85315-595E-4866-88EB-8A415FD739FD}" type="pres">
      <dgm:prSet presAssocID="{EBEEEDD6-DE17-4966-BF46-D8D756EDE387}" presName="spacing" presStyleCnt="0"/>
      <dgm:spPr/>
    </dgm:pt>
    <dgm:pt modelId="{11904780-5334-4999-88B4-7928241FD8B2}" type="pres">
      <dgm:prSet presAssocID="{F4B7A4C5-59D8-4E4B-8AB6-BB8255F02502}" presName="composite" presStyleCnt="0"/>
      <dgm:spPr/>
    </dgm:pt>
    <dgm:pt modelId="{F79A0354-66E2-4870-BA73-0AC87B8DC4C8}" type="pres">
      <dgm:prSet presAssocID="{F4B7A4C5-59D8-4E4B-8AB6-BB8255F02502}" presName="imgShp" presStyleLbl="fgImgPlace1" presStyleIdx="5"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pt>
    <dgm:pt modelId="{4C0C5234-E85D-4F5C-AD75-F4C35D1F2624}" type="pres">
      <dgm:prSet presAssocID="{F4B7A4C5-59D8-4E4B-8AB6-BB8255F02502}" presName="txShp" presStyleLbl="node1" presStyleIdx="5" presStyleCnt="7">
        <dgm:presLayoutVars>
          <dgm:bulletEnabled val="1"/>
        </dgm:presLayoutVars>
      </dgm:prSet>
      <dgm:spPr/>
      <dgm:t>
        <a:bodyPr/>
        <a:lstStyle/>
        <a:p>
          <a:endParaRPr lang="en-GB"/>
        </a:p>
      </dgm:t>
    </dgm:pt>
    <dgm:pt modelId="{D8ACE6AD-8216-423B-B48E-CD4B54304A29}" type="pres">
      <dgm:prSet presAssocID="{8C5575FE-1A2E-453C-A4A4-5E97A14620B4}" presName="spacing" presStyleCnt="0"/>
      <dgm:spPr/>
    </dgm:pt>
    <dgm:pt modelId="{2D90E1D4-CFC8-4A93-90AF-65B98CA21BE1}" type="pres">
      <dgm:prSet presAssocID="{671AF20C-CEC1-465F-A016-3722BF887531}" presName="composite" presStyleCnt="0"/>
      <dgm:spPr/>
    </dgm:pt>
    <dgm:pt modelId="{C31A48C8-C021-4E72-86BB-1AB26DA170C5}" type="pres">
      <dgm:prSet presAssocID="{671AF20C-CEC1-465F-A016-3722BF887531}" presName="imgShp" presStyleLbl="fgImgPlace1" presStyleIdx="6"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l="-1000" r="-1000"/>
          </a:stretch>
        </a:blipFill>
      </dgm:spPr>
    </dgm:pt>
    <dgm:pt modelId="{E3338DC1-002A-493C-9593-74AAE243934F}" type="pres">
      <dgm:prSet presAssocID="{671AF20C-CEC1-465F-A016-3722BF887531}" presName="txShp" presStyleLbl="node1" presStyleIdx="6" presStyleCnt="7">
        <dgm:presLayoutVars>
          <dgm:bulletEnabled val="1"/>
        </dgm:presLayoutVars>
      </dgm:prSet>
      <dgm:spPr/>
      <dgm:t>
        <a:bodyPr/>
        <a:lstStyle/>
        <a:p>
          <a:endParaRPr lang="en-GB"/>
        </a:p>
      </dgm:t>
    </dgm:pt>
  </dgm:ptLst>
  <dgm:cxnLst>
    <dgm:cxn modelId="{06C8D410-4A45-4F1F-BF8C-7E9A36AFF116}" type="presOf" srcId="{A5772259-96D8-4364-BD2D-DCAC7A8465EF}" destId="{59987170-8BA1-4108-80DB-DE14638F89A6}" srcOrd="0" destOrd="0" presId="urn:microsoft.com/office/officeart/2005/8/layout/vList3"/>
    <dgm:cxn modelId="{46CE5685-4CA5-4085-9106-93FB2089E18F}" srcId="{AA782D3C-CB9C-4B7B-9375-13889729E09A}" destId="{5C3744F9-AC9B-4BC2-9238-58D3A2332846}" srcOrd="3" destOrd="0" parTransId="{B4165D57-9EDA-4597-A50F-8BBC1DB74DBD}" sibTransId="{47C155E1-615C-4CFA-9B75-3BCB2F539490}"/>
    <dgm:cxn modelId="{9B6D77C0-2241-483F-AC66-1CCDB4784B92}" type="presOf" srcId="{634475EB-C802-466B-B7B3-4C93422FFC9D}" destId="{D0A573A7-CEFD-47E6-A462-24203BC07848}" srcOrd="0" destOrd="0" presId="urn:microsoft.com/office/officeart/2005/8/layout/vList3"/>
    <dgm:cxn modelId="{5FE8C643-75A1-4C00-90F9-AFFCC1514F36}" type="presOf" srcId="{F4B7A4C5-59D8-4E4B-8AB6-BB8255F02502}" destId="{4C0C5234-E85D-4F5C-AD75-F4C35D1F2624}" srcOrd="0" destOrd="0" presId="urn:microsoft.com/office/officeart/2005/8/layout/vList3"/>
    <dgm:cxn modelId="{D706B7B7-2522-41F0-8159-2F4D87908998}" type="presOf" srcId="{446E85F7-AFBA-4658-8ED7-484AB89A569A}" destId="{7BD85CF8-8F3D-44A4-A7BF-9E7C89090D5F}" srcOrd="0" destOrd="0" presId="urn:microsoft.com/office/officeart/2005/8/layout/vList3"/>
    <dgm:cxn modelId="{573CBBC7-14AC-417B-A562-FDC247A42C87}" srcId="{AA782D3C-CB9C-4B7B-9375-13889729E09A}" destId="{F4B7A4C5-59D8-4E4B-8AB6-BB8255F02502}" srcOrd="5" destOrd="0" parTransId="{D72234C0-4545-4C5D-9095-F26AE1FF4C0C}" sibTransId="{8C5575FE-1A2E-453C-A4A4-5E97A14620B4}"/>
    <dgm:cxn modelId="{D95FCD3E-B17E-4C22-9620-6704FA96C47F}" srcId="{AA782D3C-CB9C-4B7B-9375-13889729E09A}" destId="{446E85F7-AFBA-4658-8ED7-484AB89A569A}" srcOrd="4" destOrd="0" parTransId="{15AB05C9-5B3F-444C-B389-97F5F9F4C23F}" sibTransId="{EBEEEDD6-DE17-4966-BF46-D8D756EDE387}"/>
    <dgm:cxn modelId="{C4DEA503-47ED-47A3-86F0-3DF598FD5D8F}" srcId="{AA782D3C-CB9C-4B7B-9375-13889729E09A}" destId="{A5772259-96D8-4364-BD2D-DCAC7A8465EF}" srcOrd="2" destOrd="0" parTransId="{D7C05211-2E41-49F8-A95E-B4A7B428867E}" sibTransId="{E9AC2B60-8895-4C24-9883-3E9AB6A1F639}"/>
    <dgm:cxn modelId="{644E5F65-EBB7-4FDD-BAE6-BF7637EFEFBE}" type="presOf" srcId="{AA782D3C-CB9C-4B7B-9375-13889729E09A}" destId="{A0A35A80-F5ED-4F2C-9956-509D0F739E42}" srcOrd="0" destOrd="0" presId="urn:microsoft.com/office/officeart/2005/8/layout/vList3"/>
    <dgm:cxn modelId="{A526AAF7-3DDC-4AE0-A3CF-8E62C4A92130}" srcId="{AA782D3C-CB9C-4B7B-9375-13889729E09A}" destId="{634475EB-C802-466B-B7B3-4C93422FFC9D}" srcOrd="0" destOrd="0" parTransId="{BC907D11-1A2C-4216-A112-9D6A88205168}" sibTransId="{CD37F54A-B5A9-430B-B0E7-062AB7D10AF2}"/>
    <dgm:cxn modelId="{A0CB8B02-47D5-4F67-B21F-EA7BA3C2F8AA}" type="presOf" srcId="{5C3744F9-AC9B-4BC2-9238-58D3A2332846}" destId="{701B14BF-19C5-4B91-8450-97DBB00070A0}" srcOrd="0" destOrd="0" presId="urn:microsoft.com/office/officeart/2005/8/layout/vList3"/>
    <dgm:cxn modelId="{2F866F07-09CC-4AB4-B514-0CD4507FB8B2}" srcId="{AA782D3C-CB9C-4B7B-9375-13889729E09A}" destId="{671AF20C-CEC1-465F-A016-3722BF887531}" srcOrd="6" destOrd="0" parTransId="{5FE95939-9A29-4AB3-AB6D-87B59B16FB37}" sibTransId="{EE9A32A6-2568-446B-A123-A89F31949892}"/>
    <dgm:cxn modelId="{6EA67D19-CCDB-4668-BC40-B93818296761}" srcId="{AA782D3C-CB9C-4B7B-9375-13889729E09A}" destId="{802A7497-250B-4A98-A19C-6E1800F7A40D}" srcOrd="1" destOrd="0" parTransId="{10CE7A35-2AF7-453A-B60F-989D3B9CABE7}" sibTransId="{CDD53B0F-4F0B-44CD-B8E3-2B56EE63633D}"/>
    <dgm:cxn modelId="{125D6A11-853A-4AC7-8E93-BA92F9348F57}" type="presOf" srcId="{802A7497-250B-4A98-A19C-6E1800F7A40D}" destId="{BAF20BE3-109B-4702-9E00-5C6C8206BBC9}" srcOrd="0" destOrd="0" presId="urn:microsoft.com/office/officeart/2005/8/layout/vList3"/>
    <dgm:cxn modelId="{9FD89A6F-A62C-4B12-9CD2-29ACC119C374}" type="presOf" srcId="{671AF20C-CEC1-465F-A016-3722BF887531}" destId="{E3338DC1-002A-493C-9593-74AAE243934F}" srcOrd="0" destOrd="0" presId="urn:microsoft.com/office/officeart/2005/8/layout/vList3"/>
    <dgm:cxn modelId="{4808BF4E-E19E-416B-B135-7A225981C45B}" type="presParOf" srcId="{A0A35A80-F5ED-4F2C-9956-509D0F739E42}" destId="{C6FBE963-667B-4D47-82AF-874C2DFAAE5D}" srcOrd="0" destOrd="0" presId="urn:microsoft.com/office/officeart/2005/8/layout/vList3"/>
    <dgm:cxn modelId="{8A585908-7B16-4958-9D26-1987856887CA}" type="presParOf" srcId="{C6FBE963-667B-4D47-82AF-874C2DFAAE5D}" destId="{B277E315-EC52-454C-BCCF-ECB521E2A06C}" srcOrd="0" destOrd="0" presId="urn:microsoft.com/office/officeart/2005/8/layout/vList3"/>
    <dgm:cxn modelId="{DCC0D24F-3546-4291-85B9-A485732DAF6C}" type="presParOf" srcId="{C6FBE963-667B-4D47-82AF-874C2DFAAE5D}" destId="{D0A573A7-CEFD-47E6-A462-24203BC07848}" srcOrd="1" destOrd="0" presId="urn:microsoft.com/office/officeart/2005/8/layout/vList3"/>
    <dgm:cxn modelId="{560BF233-4EBA-4FEC-B0EF-B258470A949D}" type="presParOf" srcId="{A0A35A80-F5ED-4F2C-9956-509D0F739E42}" destId="{3409D82C-90DF-4375-938E-6BB89802D664}" srcOrd="1" destOrd="0" presId="urn:microsoft.com/office/officeart/2005/8/layout/vList3"/>
    <dgm:cxn modelId="{E2411E96-A5A3-4B28-99CD-EBFDFB5E3F7A}" type="presParOf" srcId="{A0A35A80-F5ED-4F2C-9956-509D0F739E42}" destId="{9E3AA702-085E-4564-A67D-BBA9200FD71A}" srcOrd="2" destOrd="0" presId="urn:microsoft.com/office/officeart/2005/8/layout/vList3"/>
    <dgm:cxn modelId="{0A5B2F24-0E31-41B0-B163-4A3228C04014}" type="presParOf" srcId="{9E3AA702-085E-4564-A67D-BBA9200FD71A}" destId="{5A5FE228-B94E-4D45-9955-9030803F783E}" srcOrd="0" destOrd="0" presId="urn:microsoft.com/office/officeart/2005/8/layout/vList3"/>
    <dgm:cxn modelId="{8E1F91EE-9943-4CC1-AB0D-FE73589D6080}" type="presParOf" srcId="{9E3AA702-085E-4564-A67D-BBA9200FD71A}" destId="{BAF20BE3-109B-4702-9E00-5C6C8206BBC9}" srcOrd="1" destOrd="0" presId="urn:microsoft.com/office/officeart/2005/8/layout/vList3"/>
    <dgm:cxn modelId="{8E191D0A-D837-4234-9F12-A9BB683F6B79}" type="presParOf" srcId="{A0A35A80-F5ED-4F2C-9956-509D0F739E42}" destId="{7375E149-072F-4803-A908-22668F1F3A7B}" srcOrd="3" destOrd="0" presId="urn:microsoft.com/office/officeart/2005/8/layout/vList3"/>
    <dgm:cxn modelId="{E903E9C9-F513-42EB-8ABA-C7B24DAB4110}" type="presParOf" srcId="{A0A35A80-F5ED-4F2C-9956-509D0F739E42}" destId="{03906414-C9D7-463C-9A3E-98BE3C369545}" srcOrd="4" destOrd="0" presId="urn:microsoft.com/office/officeart/2005/8/layout/vList3"/>
    <dgm:cxn modelId="{3E3CA676-D46C-4ED4-A5A9-AF5ADFC9D37E}" type="presParOf" srcId="{03906414-C9D7-463C-9A3E-98BE3C369545}" destId="{FB879E36-4F1F-4E42-872A-04C140852980}" srcOrd="0" destOrd="0" presId="urn:microsoft.com/office/officeart/2005/8/layout/vList3"/>
    <dgm:cxn modelId="{715667A3-1366-4F9D-A71E-CBD008AC29B9}" type="presParOf" srcId="{03906414-C9D7-463C-9A3E-98BE3C369545}" destId="{59987170-8BA1-4108-80DB-DE14638F89A6}" srcOrd="1" destOrd="0" presId="urn:microsoft.com/office/officeart/2005/8/layout/vList3"/>
    <dgm:cxn modelId="{23921B1F-BEFC-4271-A9D3-8809EDE33D86}" type="presParOf" srcId="{A0A35A80-F5ED-4F2C-9956-509D0F739E42}" destId="{1CA3820E-479E-47B8-9699-CD91DB6478ED}" srcOrd="5" destOrd="0" presId="urn:microsoft.com/office/officeart/2005/8/layout/vList3"/>
    <dgm:cxn modelId="{B43F0E48-2E1B-4CF4-A088-4127A1C0DEE6}" type="presParOf" srcId="{A0A35A80-F5ED-4F2C-9956-509D0F739E42}" destId="{C3CEB5E9-91AB-4D21-ACD4-D3B049CD9224}" srcOrd="6" destOrd="0" presId="urn:microsoft.com/office/officeart/2005/8/layout/vList3"/>
    <dgm:cxn modelId="{52EAB29F-7A8D-4EB6-AAC2-43F41EE4563A}" type="presParOf" srcId="{C3CEB5E9-91AB-4D21-ACD4-D3B049CD9224}" destId="{1950129E-51A6-47C0-9825-7A880E426624}" srcOrd="0" destOrd="0" presId="urn:microsoft.com/office/officeart/2005/8/layout/vList3"/>
    <dgm:cxn modelId="{6351B7BD-187A-4218-BF7F-E09837BBCD33}" type="presParOf" srcId="{C3CEB5E9-91AB-4D21-ACD4-D3B049CD9224}" destId="{701B14BF-19C5-4B91-8450-97DBB00070A0}" srcOrd="1" destOrd="0" presId="urn:microsoft.com/office/officeart/2005/8/layout/vList3"/>
    <dgm:cxn modelId="{4A72E3F9-61CC-45DA-857F-563FB8ED5C30}" type="presParOf" srcId="{A0A35A80-F5ED-4F2C-9956-509D0F739E42}" destId="{29318B94-FF0C-472D-B3C9-0DC63A3FA08C}" srcOrd="7" destOrd="0" presId="urn:microsoft.com/office/officeart/2005/8/layout/vList3"/>
    <dgm:cxn modelId="{863238A2-2469-43B7-9BD1-A3BEDBC40779}" type="presParOf" srcId="{A0A35A80-F5ED-4F2C-9956-509D0F739E42}" destId="{41FEA771-05B1-47C5-8616-69CF86D2584F}" srcOrd="8" destOrd="0" presId="urn:microsoft.com/office/officeart/2005/8/layout/vList3"/>
    <dgm:cxn modelId="{F8E38902-D108-40C6-90EE-43BDC8B0A57C}" type="presParOf" srcId="{41FEA771-05B1-47C5-8616-69CF86D2584F}" destId="{9E4F2C01-AE2E-48FA-8E19-4C249DD358A3}" srcOrd="0" destOrd="0" presId="urn:microsoft.com/office/officeart/2005/8/layout/vList3"/>
    <dgm:cxn modelId="{66938CB6-2189-461F-987D-2A8A4B40C874}" type="presParOf" srcId="{41FEA771-05B1-47C5-8616-69CF86D2584F}" destId="{7BD85CF8-8F3D-44A4-A7BF-9E7C89090D5F}" srcOrd="1" destOrd="0" presId="urn:microsoft.com/office/officeart/2005/8/layout/vList3"/>
    <dgm:cxn modelId="{E3751E34-8AA6-46DA-8E9E-B1AF34910D34}" type="presParOf" srcId="{A0A35A80-F5ED-4F2C-9956-509D0F739E42}" destId="{32C85315-595E-4866-88EB-8A415FD739FD}" srcOrd="9" destOrd="0" presId="urn:microsoft.com/office/officeart/2005/8/layout/vList3"/>
    <dgm:cxn modelId="{CBAEEB07-76A8-4E50-B5D7-4C935D9C84DF}" type="presParOf" srcId="{A0A35A80-F5ED-4F2C-9956-509D0F739E42}" destId="{11904780-5334-4999-88B4-7928241FD8B2}" srcOrd="10" destOrd="0" presId="urn:microsoft.com/office/officeart/2005/8/layout/vList3"/>
    <dgm:cxn modelId="{493B7DC0-F9C8-4E68-B21F-328626627B10}" type="presParOf" srcId="{11904780-5334-4999-88B4-7928241FD8B2}" destId="{F79A0354-66E2-4870-BA73-0AC87B8DC4C8}" srcOrd="0" destOrd="0" presId="urn:microsoft.com/office/officeart/2005/8/layout/vList3"/>
    <dgm:cxn modelId="{3D9F5EE3-2C13-49BE-BC6A-33474EC26C33}" type="presParOf" srcId="{11904780-5334-4999-88B4-7928241FD8B2}" destId="{4C0C5234-E85D-4F5C-AD75-F4C35D1F2624}" srcOrd="1" destOrd="0" presId="urn:microsoft.com/office/officeart/2005/8/layout/vList3"/>
    <dgm:cxn modelId="{D6B962B0-73D2-4CDD-B986-43347F3A69E9}" type="presParOf" srcId="{A0A35A80-F5ED-4F2C-9956-509D0F739E42}" destId="{D8ACE6AD-8216-423B-B48E-CD4B54304A29}" srcOrd="11" destOrd="0" presId="urn:microsoft.com/office/officeart/2005/8/layout/vList3"/>
    <dgm:cxn modelId="{62DD1F25-C977-422E-A664-F029AD609EDE}" type="presParOf" srcId="{A0A35A80-F5ED-4F2C-9956-509D0F739E42}" destId="{2D90E1D4-CFC8-4A93-90AF-65B98CA21BE1}" srcOrd="12" destOrd="0" presId="urn:microsoft.com/office/officeart/2005/8/layout/vList3"/>
    <dgm:cxn modelId="{11259BDB-0C33-4F8F-A1ED-5C78D8714037}" type="presParOf" srcId="{2D90E1D4-CFC8-4A93-90AF-65B98CA21BE1}" destId="{C31A48C8-C021-4E72-86BB-1AB26DA170C5}" srcOrd="0" destOrd="0" presId="urn:microsoft.com/office/officeart/2005/8/layout/vList3"/>
    <dgm:cxn modelId="{3800CDEB-1495-4BF3-A062-0CB5B7B91599}" type="presParOf" srcId="{2D90E1D4-CFC8-4A93-90AF-65B98CA21BE1}" destId="{E3338DC1-002A-493C-9593-74AAE243934F}"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214E6-9888-4879-B004-8B3D95778D97}" type="datetimeFigureOut">
              <a:rPr lang="nl-BE" smtClean="0"/>
              <a:pPr/>
              <a:t>15/10/2014</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3B02C-A07A-4B76-A49D-25F40DB8D6F1}" type="slidenum">
              <a:rPr lang="nl-BE" smtClean="0"/>
              <a:pPr/>
              <a:t>‹#›</a:t>
            </a:fld>
            <a:endParaRPr lang="nl-BE"/>
          </a:p>
        </p:txBody>
      </p:sp>
    </p:spTree>
    <p:extLst>
      <p:ext uri="{BB962C8B-B14F-4D97-AF65-F5344CB8AC3E}">
        <p14:creationId xmlns:p14="http://schemas.microsoft.com/office/powerpoint/2010/main" val="291244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2</a:t>
            </a:fld>
            <a:endParaRPr lang="nl-BE"/>
          </a:p>
        </p:txBody>
      </p:sp>
    </p:spTree>
    <p:extLst>
      <p:ext uri="{BB962C8B-B14F-4D97-AF65-F5344CB8AC3E}">
        <p14:creationId xmlns:p14="http://schemas.microsoft.com/office/powerpoint/2010/main" val="391211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Recital 24 of the regulation,</a:t>
            </a:r>
            <a:r>
              <a:rPr lang="en-US" baseline="0" dirty="0" smtClean="0"/>
              <a:t> although not legally binding, </a:t>
            </a:r>
            <a:r>
              <a:rPr lang="en-US" baseline="0" dirty="0" err="1" smtClean="0"/>
              <a:t>emphasises</a:t>
            </a:r>
            <a:r>
              <a:rPr lang="en-US" baseline="0" dirty="0" smtClean="0"/>
              <a:t> the importance for allergic people to receive all the information on the </a:t>
            </a:r>
            <a:r>
              <a:rPr lang="en-GB" sz="1200" kern="1200" dirty="0" smtClean="0">
                <a:solidFill>
                  <a:schemeClr val="tx1"/>
                </a:solidFill>
                <a:effectLst/>
                <a:latin typeface="+mn-lt"/>
                <a:ea typeface="+mn-ea"/>
                <a:cs typeface="+mn-cs"/>
              </a:rPr>
              <a:t>presence of food additives, processing aids and other substances or products with a scientifically proven allergenic or intolerance effect,</a:t>
            </a:r>
            <a:r>
              <a:rPr lang="en-GB" sz="1200" kern="1200" baseline="0" dirty="0" smtClean="0">
                <a:solidFill>
                  <a:schemeClr val="tx1"/>
                </a:solidFill>
                <a:effectLst/>
                <a:latin typeface="+mn-lt"/>
                <a:ea typeface="+mn-ea"/>
                <a:cs typeface="+mn-cs"/>
              </a:rPr>
              <a:t> and therefore recognises the need to regulate precautionary labelling.</a:t>
            </a:r>
            <a:r>
              <a:rPr lang="en-GB"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11</a:t>
            </a:fld>
            <a:endParaRPr lang="nl-BE"/>
          </a:p>
        </p:txBody>
      </p:sp>
    </p:spTree>
    <p:extLst>
      <p:ext uri="{BB962C8B-B14F-4D97-AF65-F5344CB8AC3E}">
        <p14:creationId xmlns:p14="http://schemas.microsoft.com/office/powerpoint/2010/main" val="58623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 a study from 10 European countries of over 500 types of biscuits and chocolate, “may contain” labelling for nuts is included on the packaging of 26% of biscuits and 80% of chocolate.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rPr>
              <a:t>“Ma</a:t>
            </a:r>
            <a:r>
              <a:rPr lang="en-US" sz="1200" b="0" baseline="0" dirty="0" smtClean="0">
                <a:solidFill>
                  <a:schemeClr val="tx1"/>
                </a:solidFill>
                <a:effectLst/>
              </a:rPr>
              <a:t>y contain” labels are not taken into consideration by allergic consumers sometimes as </a:t>
            </a:r>
            <a:r>
              <a:rPr lang="en-US" dirty="0" smtClean="0"/>
              <a:t>food business operators are deemed to use them to discharge any possible liability in case of adverse reactions following the ingestion of their products.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Sometimes they are located on products that legitimately contain the allergen (e.g.: nuts in a packet of peanuts) or on others where it is considered impossible that they actually contain it (e.g.: nuts in a bottle of lemonade).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b="0" dirty="0" smtClean="0">
              <a:solidFill>
                <a:schemeClr val="tx1"/>
              </a:solidFill>
              <a:effectLst/>
            </a:endParaRPr>
          </a:p>
        </p:txBody>
      </p:sp>
      <p:sp>
        <p:nvSpPr>
          <p:cNvPr id="4" name="Slide Number Placeholder 3"/>
          <p:cNvSpPr>
            <a:spLocks noGrp="1"/>
          </p:cNvSpPr>
          <p:nvPr>
            <p:ph type="sldNum" sz="quarter" idx="10"/>
          </p:nvPr>
        </p:nvSpPr>
        <p:spPr/>
        <p:txBody>
          <a:bodyPr/>
          <a:lstStyle/>
          <a:p>
            <a:fld id="{94A3B02C-A07A-4B76-A49D-25F40DB8D6F1}" type="slidenum">
              <a:rPr lang="nl-BE" smtClean="0"/>
              <a:pPr/>
              <a:t>12</a:t>
            </a:fld>
            <a:endParaRPr lang="nl-BE"/>
          </a:p>
        </p:txBody>
      </p:sp>
    </p:spTree>
    <p:extLst>
      <p:ext uri="{BB962C8B-B14F-4D97-AF65-F5344CB8AC3E}">
        <p14:creationId xmlns:p14="http://schemas.microsoft.com/office/powerpoint/2010/main" val="99405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As regards the</a:t>
            </a:r>
            <a:r>
              <a:rPr lang="en-US" baseline="0" noProof="0" dirty="0" smtClean="0"/>
              <a:t> best practices collected by EFA, Switzerland is the only European country where legally binding measures apply. The Federal law on labelling and advertisement of food products concerns both pre-packed </a:t>
            </a:r>
            <a:r>
              <a:rPr lang="en-GB" dirty="0" smtClean="0"/>
              <a:t>(article 8) </a:t>
            </a:r>
            <a:r>
              <a:rPr lang="en-US" baseline="0" noProof="0" dirty="0" smtClean="0"/>
              <a:t>and non pre-packed products (</a:t>
            </a:r>
            <a:r>
              <a:rPr lang="en-GB" dirty="0" smtClean="0"/>
              <a:t>article 36</a:t>
            </a:r>
            <a:r>
              <a:rPr lang="en-US" baseline="0" noProof="0" dirty="0" smtClean="0"/>
              <a:t>) and obliges to label allergens upon certain levels, even when they have been added involuntarily.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In other European countries, voluntary measures are recommended by Government bodies. This is the case of the United Kingdom, where in July 2006 </a:t>
            </a:r>
            <a:r>
              <a:rPr lang="en-US" sz="1200" baseline="0" noProof="0" dirty="0" smtClean="0"/>
              <a:t>best</a:t>
            </a:r>
            <a:r>
              <a:rPr lang="en-US" sz="1200" dirty="0" smtClean="0"/>
              <a:t> practice advises were drafted to help food producers and retailers assess the risks of cross-contamination of a food product with an allergen and to determine whether or not an advisory labelling is appropriate.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The same</a:t>
            </a:r>
            <a:r>
              <a:rPr lang="en-US" sz="1200" baseline="0" noProof="0" dirty="0" smtClean="0"/>
              <a:t> approach has been followed by </a:t>
            </a:r>
            <a:r>
              <a:rPr lang="de-CH" sz="1400" b="0" dirty="0" smtClean="0">
                <a:solidFill>
                  <a:srgbClr val="C00000"/>
                </a:solidFill>
              </a:rPr>
              <a:t>France (</a:t>
            </a:r>
            <a:r>
              <a:rPr lang="de-CH" sz="1200" dirty="0" smtClean="0"/>
              <a:t>How</a:t>
            </a:r>
            <a:r>
              <a:rPr lang="en-US" sz="1200" dirty="0" smtClean="0"/>
              <a:t> to better identify and meet the needs of people intolerant or allergic to certain foods? – </a:t>
            </a:r>
            <a:r>
              <a:rPr lang="en-US" sz="1200" dirty="0" smtClean="0">
                <a:effectLst>
                  <a:outerShdw blurRad="38100" dist="38100" dir="2700000" algn="tl">
                    <a:srgbClr val="000000">
                      <a:alpha val="43137"/>
                    </a:srgbClr>
                  </a:outerShdw>
                </a:effectLst>
              </a:rPr>
              <a:t>National Council of Alimentation</a:t>
            </a:r>
            <a:r>
              <a:rPr lang="en-US" sz="1200" dirty="0" smtClean="0">
                <a:effectLst/>
              </a:rPr>
              <a:t>,</a:t>
            </a:r>
            <a:r>
              <a:rPr lang="en-US" sz="1200" baseline="0" dirty="0" smtClean="0">
                <a:effectLst/>
              </a:rPr>
              <a:t> </a:t>
            </a:r>
            <a:r>
              <a:rPr lang="en-US" sz="1200" dirty="0" smtClean="0"/>
              <a:t>March 2011) and Ireland</a:t>
            </a:r>
            <a:r>
              <a:rPr lang="en-US" sz="1200" baseline="0" dirty="0" smtClean="0"/>
              <a:t> (</a:t>
            </a:r>
            <a:r>
              <a:rPr lang="en-US" sz="1200" dirty="0" smtClean="0"/>
              <a:t>Guide to Food Safety Training – </a:t>
            </a:r>
            <a:r>
              <a:rPr lang="en-US" sz="1200" dirty="0" smtClean="0">
                <a:effectLst>
                  <a:outerShdw blurRad="38100" dist="38100" dir="2700000" algn="tl">
                    <a:srgbClr val="000000">
                      <a:alpha val="43137"/>
                    </a:srgbClr>
                  </a:outerShdw>
                </a:effectLst>
              </a:rPr>
              <a:t>Food Safety Authority of Ireland,</a:t>
            </a:r>
            <a:r>
              <a:rPr lang="en-US" sz="1200" baseline="0" dirty="0" smtClean="0">
                <a:effectLst>
                  <a:outerShdw blurRad="38100" dist="38100" dir="2700000" algn="tl">
                    <a:srgbClr val="000000">
                      <a:alpha val="43137"/>
                    </a:srgbClr>
                  </a:outerShdw>
                </a:effectLst>
              </a:rPr>
              <a:t> </a:t>
            </a:r>
            <a:r>
              <a:rPr lang="en-US" sz="1200" dirty="0" smtClean="0"/>
              <a:t>2009), respective with the final objective of</a:t>
            </a:r>
            <a:r>
              <a:rPr lang="en-US" sz="1200" baseline="0" dirty="0" smtClean="0"/>
              <a:t> </a:t>
            </a:r>
            <a:r>
              <a:rPr lang="de-CH" sz="1200" dirty="0" smtClean="0"/>
              <a:t>abolishing precautionary labelling for pre-packed food and establishing thresholds and introducing </a:t>
            </a:r>
            <a:r>
              <a:rPr lang="en-GB" sz="1200" dirty="0" smtClean="0"/>
              <a:t>Hazard Analysis and Critical Control Point (</a:t>
            </a:r>
            <a:r>
              <a:rPr lang="en-US" sz="1200" dirty="0" smtClean="0"/>
              <a:t>HACCP) systems, food safety/hygiene trainings, allergen management to avoid cross-contamination.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Measures to avoid cross-contamination (HACCP plans, training, recipe changes, receiving, storage and weighing of raw materials,</a:t>
            </a:r>
            <a:r>
              <a:rPr lang="en-US" sz="1200" baseline="0" dirty="0" smtClean="0"/>
              <a:t> </a:t>
            </a:r>
            <a:r>
              <a:rPr lang="en-US" sz="1200" dirty="0" smtClean="0"/>
              <a:t>production, premises and equipment, cleaning and controls) and advises to use precautionary labelling were drafted in April 2005 by several Swedish food industry</a:t>
            </a:r>
            <a:r>
              <a:rPr lang="en-US" sz="1200" baseline="0" dirty="0" smtClean="0"/>
              <a:t> associations.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same documents were developed in other European countries, such as Italy (</a:t>
            </a:r>
            <a:r>
              <a:rPr lang="en-US" sz="1200" dirty="0" smtClean="0"/>
              <a:t>Italian Food Sector Guidelines on the Labelling of Allergens – </a:t>
            </a:r>
            <a:r>
              <a:rPr lang="en-US" sz="1200" dirty="0" smtClean="0">
                <a:effectLst>
                  <a:outerShdw blurRad="38100" dist="38100" dir="2700000" algn="tl">
                    <a:srgbClr val="000000">
                      <a:alpha val="43137"/>
                    </a:srgbClr>
                  </a:outerShdw>
                </a:effectLst>
              </a:rPr>
              <a:t>FEDERALIMENTARE,</a:t>
            </a:r>
            <a:r>
              <a:rPr lang="en-US" sz="1200" baseline="0" dirty="0" smtClean="0">
                <a:effectLst>
                  <a:outerShdw blurRad="38100" dist="38100" dir="2700000" algn="tl">
                    <a:srgbClr val="000000">
                      <a:alpha val="43137"/>
                    </a:srgbClr>
                  </a:outerShdw>
                </a:effectLst>
              </a:rPr>
              <a:t> </a:t>
            </a:r>
            <a:r>
              <a:rPr lang="en-US" sz="1200" dirty="0" smtClean="0"/>
              <a:t>November 2009</a:t>
            </a:r>
            <a:r>
              <a:rPr lang="en-US" sz="1200" baseline="0" dirty="0" smtClean="0"/>
              <a:t>), The Netherlands (</a:t>
            </a:r>
            <a:r>
              <a:rPr lang="en-US" sz="1200" dirty="0" smtClean="0"/>
              <a:t>Guidelines on Additional Labelling Regarding the Potential Presence of Allergens Due to Cross-contamination – </a:t>
            </a:r>
            <a:r>
              <a:rPr lang="en-US" sz="1200" dirty="0" smtClean="0">
                <a:effectLst>
                  <a:outerShdw blurRad="38100" dist="38100" dir="2700000" algn="tl">
                    <a:srgbClr val="000000">
                      <a:alpha val="43137"/>
                    </a:srgbClr>
                  </a:outerShdw>
                </a:effectLst>
              </a:rPr>
              <a:t>Dutch Food Industry Federation,</a:t>
            </a:r>
            <a:r>
              <a:rPr lang="en-US" sz="1200" baseline="0" dirty="0" smtClean="0">
                <a:effectLst>
                  <a:outerShdw blurRad="38100" dist="38100" dir="2700000" algn="tl">
                    <a:srgbClr val="000000">
                      <a:alpha val="43137"/>
                    </a:srgbClr>
                  </a:outerShdw>
                </a:effectLst>
              </a:rPr>
              <a:t> </a:t>
            </a:r>
            <a:r>
              <a:rPr lang="en-US" sz="1200" dirty="0" smtClean="0"/>
              <a:t>2005) </a:t>
            </a:r>
            <a:r>
              <a:rPr lang="en-US" sz="1200" baseline="0" dirty="0" smtClean="0"/>
              <a:t>and Finland (</a:t>
            </a:r>
            <a:r>
              <a:rPr lang="en-US" sz="1200" dirty="0" smtClean="0"/>
              <a:t>Labelling warnings of allergen in foodstuff due to cross contamination – </a:t>
            </a:r>
            <a:r>
              <a:rPr lang="en-US" sz="1200" dirty="0" smtClean="0">
                <a:effectLst>
                  <a:outerShdw blurRad="38100" dist="38100" dir="2700000" algn="tl">
                    <a:srgbClr val="000000">
                      <a:alpha val="43137"/>
                    </a:srgbClr>
                  </a:outerShdw>
                </a:effectLst>
              </a:rPr>
              <a:t>Finnish Food and Drink Industries,</a:t>
            </a:r>
            <a:r>
              <a:rPr lang="en-US" sz="1200" baseline="0" dirty="0" smtClean="0">
                <a:effectLst>
                  <a:outerShdw blurRad="38100" dist="38100" dir="2700000" algn="tl">
                    <a:srgbClr val="000000">
                      <a:alpha val="43137"/>
                    </a:srgbClr>
                  </a:outerShdw>
                </a:effectLst>
              </a:rPr>
              <a:t> </a:t>
            </a:r>
            <a:r>
              <a:rPr lang="en-US" sz="1200" dirty="0" smtClean="0"/>
              <a:t>December 2005).</a:t>
            </a:r>
            <a:endParaRPr lang="en-US" noProof="0" dirty="0" smtClean="0"/>
          </a:p>
          <a:p>
            <a:endParaRPr lang="en-US" baseline="0" dirty="0" smtClean="0"/>
          </a:p>
        </p:txBody>
      </p:sp>
      <p:sp>
        <p:nvSpPr>
          <p:cNvPr id="4" name="Slide Number Placeholder 3"/>
          <p:cNvSpPr>
            <a:spLocks noGrp="1"/>
          </p:cNvSpPr>
          <p:nvPr>
            <p:ph type="sldNum" sz="quarter" idx="10"/>
          </p:nvPr>
        </p:nvSpPr>
        <p:spPr/>
        <p:txBody>
          <a:bodyPr/>
          <a:lstStyle/>
          <a:p>
            <a:fld id="{94A3B02C-A07A-4B76-A49D-25F40DB8D6F1}" type="slidenum">
              <a:rPr lang="nl-BE" smtClean="0"/>
              <a:pPr/>
              <a:t>13</a:t>
            </a:fld>
            <a:endParaRPr lang="nl-BE"/>
          </a:p>
        </p:txBody>
      </p:sp>
    </p:spTree>
    <p:extLst>
      <p:ext uri="{BB962C8B-B14F-4D97-AF65-F5344CB8AC3E}">
        <p14:creationId xmlns:p14="http://schemas.microsoft.com/office/powerpoint/2010/main" val="288719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a:t>
            </a:r>
            <a:r>
              <a:rPr lang="en-US" baseline="0" dirty="0" smtClean="0"/>
              <a:t> new regulation improves food allergens labelling in Europe, there are still some aspects that should be enhanced in future revisions of this legislation. </a:t>
            </a:r>
          </a:p>
          <a:p>
            <a:r>
              <a:rPr lang="en-US" baseline="0" dirty="0" smtClean="0"/>
              <a:t>As far as the legibility is concerned, EFA encourages the Commission to develop a comprehensive approach (as suggested by recital 26 of the regulation) with the final objective of increasing the minimum font size to help allergic consumers make safe choices.</a:t>
            </a:r>
          </a:p>
          <a:p>
            <a:endParaRPr lang="en-US" baseline="0" dirty="0" smtClean="0"/>
          </a:p>
        </p:txBody>
      </p:sp>
      <p:sp>
        <p:nvSpPr>
          <p:cNvPr id="4" name="Slide Number Placeholder 3"/>
          <p:cNvSpPr>
            <a:spLocks noGrp="1"/>
          </p:cNvSpPr>
          <p:nvPr>
            <p:ph type="sldNum" sz="quarter" idx="10"/>
          </p:nvPr>
        </p:nvSpPr>
        <p:spPr/>
        <p:txBody>
          <a:bodyPr/>
          <a:lstStyle/>
          <a:p>
            <a:fld id="{94A3B02C-A07A-4B76-A49D-25F40DB8D6F1}" type="slidenum">
              <a:rPr lang="nl-BE" smtClean="0"/>
              <a:pPr/>
              <a:t>14</a:t>
            </a:fld>
            <a:endParaRPr lang="nl-BE"/>
          </a:p>
        </p:txBody>
      </p:sp>
    </p:spTree>
    <p:extLst>
      <p:ext uri="{BB962C8B-B14F-4D97-AF65-F5344CB8AC3E}">
        <p14:creationId xmlns:p14="http://schemas.microsoft.com/office/powerpoint/2010/main" val="417038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it is difficult to get aggregated data (both at the European level and taking into account all 14 identified allergens), the European Academy of Allergy and Clinical Immunology (EAACI) has identified that there are about 17 million Europeans affected by food allergy.</a:t>
            </a:r>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3</a:t>
            </a:fld>
            <a:endParaRPr lang="nl-BE"/>
          </a:p>
        </p:txBody>
      </p:sp>
    </p:spTree>
    <p:extLst>
      <p:ext uri="{BB962C8B-B14F-4D97-AF65-F5344CB8AC3E}">
        <p14:creationId xmlns:p14="http://schemas.microsoft.com/office/powerpoint/2010/main" val="250426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Allergies may have several symptoms, ranging from gastro-intestinal</a:t>
            </a:r>
            <a:r>
              <a:rPr lang="en-US" baseline="0" dirty="0" smtClean="0"/>
              <a:t> problems, eczemas and </a:t>
            </a:r>
            <a:r>
              <a:rPr lang="en-US" baseline="0" dirty="0" err="1" smtClean="0"/>
              <a:t>urticarias</a:t>
            </a:r>
            <a:r>
              <a:rPr lang="en-US" baseline="0" dirty="0" smtClean="0"/>
              <a:t> to airway obstructions and </a:t>
            </a:r>
            <a:r>
              <a:rPr lang="en-US" baseline="0" smtClean="0"/>
              <a:t>cardiovascular shocks.</a:t>
            </a:r>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4</a:t>
            </a:fld>
            <a:endParaRPr lang="nl-BE"/>
          </a:p>
        </p:txBody>
      </p:sp>
    </p:spTree>
    <p:extLst>
      <p:ext uri="{BB962C8B-B14F-4D97-AF65-F5344CB8AC3E}">
        <p14:creationId xmlns:p14="http://schemas.microsoft.com/office/powerpoint/2010/main" val="401113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5</a:t>
            </a:fld>
            <a:endParaRPr lang="nl-BE"/>
          </a:p>
        </p:txBody>
      </p:sp>
    </p:spTree>
    <p:extLst>
      <p:ext uri="{BB962C8B-B14F-4D97-AF65-F5344CB8AC3E}">
        <p14:creationId xmlns:p14="http://schemas.microsoft.com/office/powerpoint/2010/main" val="7580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new regulation requests that t</a:t>
            </a:r>
            <a:r>
              <a:rPr lang="en-GB" sz="1200" kern="1200" dirty="0" smtClean="0">
                <a:solidFill>
                  <a:schemeClr val="tx1"/>
                </a:solidFill>
                <a:effectLst/>
                <a:latin typeface="+mn-lt"/>
                <a:ea typeface="+mn-ea"/>
                <a:cs typeface="+mn-cs"/>
              </a:rPr>
              <a:t>he complete list of ingredients should be indicate, but there 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 exception for packaging or containers whose surface is inferior to 10 cm2. In such cases, this list shall be provided through other means or made available at the request of the consumer.</a:t>
            </a:r>
          </a:p>
        </p:txBody>
      </p:sp>
      <p:sp>
        <p:nvSpPr>
          <p:cNvPr id="4" name="Slide Number Placeholder 3"/>
          <p:cNvSpPr>
            <a:spLocks noGrp="1"/>
          </p:cNvSpPr>
          <p:nvPr>
            <p:ph type="sldNum" sz="quarter" idx="10"/>
          </p:nvPr>
        </p:nvSpPr>
        <p:spPr/>
        <p:txBody>
          <a:bodyPr/>
          <a:lstStyle/>
          <a:p>
            <a:fld id="{94A3B02C-A07A-4B76-A49D-25F40DB8D6F1}" type="slidenum">
              <a:rPr lang="nl-BE" smtClean="0"/>
              <a:pPr/>
              <a:t>6</a:t>
            </a:fld>
            <a:endParaRPr lang="nl-BE"/>
          </a:p>
        </p:txBody>
      </p:sp>
    </p:spTree>
    <p:extLst>
      <p:ext uri="{BB962C8B-B14F-4D97-AF65-F5344CB8AC3E}">
        <p14:creationId xmlns:p14="http://schemas.microsoft.com/office/powerpoint/2010/main" val="424339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far as the rapeseed protein is concerned, t</a:t>
            </a:r>
            <a:r>
              <a:rPr lang="en-US" dirty="0" smtClean="0"/>
              <a:t>he </a:t>
            </a:r>
            <a:r>
              <a:rPr lang="en-US" baseline="0" dirty="0" smtClean="0"/>
              <a:t>European Commission has decided that rapeseed protein containing products are allowed on the market for human use. Although no specific risk of allergic reactions has been identified by EFSA, it was suggested that these products carry a special label saying that people allergic to mustard may have an allergic reaction to the rapeseed protein too. For us, this is limiting the choices of citizens as we can have cross-reactivity with several products and this can create a precedent. Either a substance is an allergen (and therefore listed in annex II of the new regulation, with the provisions this implies) or is not.  </a:t>
            </a:r>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7</a:t>
            </a:fld>
            <a:endParaRPr lang="nl-BE"/>
          </a:p>
        </p:txBody>
      </p:sp>
    </p:spTree>
    <p:extLst>
      <p:ext uri="{BB962C8B-B14F-4D97-AF65-F5344CB8AC3E}">
        <p14:creationId xmlns:p14="http://schemas.microsoft.com/office/powerpoint/2010/main" val="275772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Recital 59 and article 9.3</a:t>
            </a:r>
            <a:r>
              <a:rPr lang="en-GB" baseline="0" dirty="0" smtClean="0"/>
              <a:t> of the new regulation may apply to allergens too, although it is made clear that these pictograms might only be added to the name of the allergen.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easier to find common and easily understandable pictograms for some allergens, but not for all.</a:t>
            </a:r>
            <a:endParaRPr lang="en-GB" dirty="0" smtClean="0"/>
          </a:p>
          <a:p>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8</a:t>
            </a:fld>
            <a:endParaRPr lang="nl-BE"/>
          </a:p>
        </p:txBody>
      </p:sp>
    </p:spTree>
    <p:extLst>
      <p:ext uri="{BB962C8B-B14F-4D97-AF65-F5344CB8AC3E}">
        <p14:creationId xmlns:p14="http://schemas.microsoft.com/office/powerpoint/2010/main" val="73536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setting</a:t>
            </a:r>
            <a:r>
              <a:rPr lang="en-US" baseline="0" dirty="0" smtClean="0"/>
              <a:t> mandatory requirements on allergens for non pre-packed food, a</a:t>
            </a:r>
            <a:r>
              <a:rPr lang="en-US" dirty="0" smtClean="0"/>
              <a:t>rticle 44 of the regulation</a:t>
            </a:r>
            <a:r>
              <a:rPr lang="en-US" baseline="0" dirty="0" smtClean="0"/>
              <a:t> represents a crucial step forward. Indeed, </a:t>
            </a:r>
            <a:r>
              <a:rPr lang="en-GB" sz="1200" kern="1200" baseline="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vidence suggests that most food allergy incidents can be traced back to non pre-packed food.</a:t>
            </a:r>
          </a:p>
          <a:p>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9</a:t>
            </a:fld>
            <a:endParaRPr lang="nl-BE"/>
          </a:p>
        </p:txBody>
      </p:sp>
    </p:spTree>
    <p:extLst>
      <p:ext uri="{BB962C8B-B14F-4D97-AF65-F5344CB8AC3E}">
        <p14:creationId xmlns:p14="http://schemas.microsoft.com/office/powerpoint/2010/main" val="261243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10</a:t>
            </a:fld>
            <a:endParaRPr lang="nl-BE"/>
          </a:p>
        </p:txBody>
      </p:sp>
    </p:spTree>
    <p:extLst>
      <p:ext uri="{BB962C8B-B14F-4D97-AF65-F5344CB8AC3E}">
        <p14:creationId xmlns:p14="http://schemas.microsoft.com/office/powerpoint/2010/main" val="2280493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fanet.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484785"/>
            <a:ext cx="7772400" cy="1152128"/>
          </a:xfrm>
        </p:spPr>
        <p:txBody>
          <a:bodyPr>
            <a:normAutofit/>
          </a:bodyPr>
          <a:lstStyle>
            <a:lvl1pPr>
              <a:defRPr lang="en-US" sz="4000" smtClean="0">
                <a:solidFill>
                  <a:schemeClr val="accent1"/>
                </a:solidFill>
                <a:latin typeface="Georgia" pitchFamily="18" charset="0"/>
              </a:defRPr>
            </a:lvl1pPr>
          </a:lstStyle>
          <a:p>
            <a:r>
              <a:rPr lang="en-US" dirty="0" smtClean="0"/>
              <a:t>Title of Your Presentation</a:t>
            </a:r>
            <a:endParaRPr lang="nl-BE" dirty="0"/>
          </a:p>
        </p:txBody>
      </p:sp>
      <p:sp>
        <p:nvSpPr>
          <p:cNvPr id="3" name="Subtitle 2"/>
          <p:cNvSpPr>
            <a:spLocks noGrp="1"/>
          </p:cNvSpPr>
          <p:nvPr>
            <p:ph type="subTitle" idx="1" hasCustomPrompt="1"/>
          </p:nvPr>
        </p:nvSpPr>
        <p:spPr>
          <a:xfrm>
            <a:off x="1403648" y="2996952"/>
            <a:ext cx="6400800" cy="1872208"/>
          </a:xfrm>
        </p:spPr>
        <p:txBody>
          <a:bodyPr/>
          <a:lstStyle>
            <a:lvl1pPr marL="274320" indent="-274320" algn="ctr">
              <a:spcBef>
                <a:spcPct val="20000"/>
              </a:spcBef>
              <a:buClr>
                <a:schemeClr val="accent3"/>
              </a:buClr>
              <a:buSzPct val="95000"/>
              <a:buNone/>
              <a:defRPr sz="320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74320" lvl="0" indent="-274320" algn="ctr">
              <a:spcBef>
                <a:spcPct val="20000"/>
              </a:spcBef>
              <a:buClr>
                <a:schemeClr val="accent3"/>
              </a:buClr>
              <a:buSzPct val="95000"/>
              <a:defRPr/>
            </a:pPr>
            <a:r>
              <a:rPr lang="en-US" sz="2400" dirty="0" smtClean="0"/>
              <a:t>Your name</a:t>
            </a:r>
          </a:p>
          <a:p>
            <a:pPr marL="274320" lvl="0" indent="-274320" algn="ctr">
              <a:spcBef>
                <a:spcPct val="20000"/>
              </a:spcBef>
              <a:buClr>
                <a:schemeClr val="accent3"/>
              </a:buClr>
              <a:buSzPct val="95000"/>
              <a:defRPr/>
            </a:pPr>
            <a:r>
              <a:rPr lang="en-US" sz="2400" dirty="0" smtClean="0"/>
              <a:t>EFA Board Member</a:t>
            </a:r>
          </a:p>
          <a:p>
            <a:pPr marL="274320" lvl="0" indent="-274320" algn="ctr">
              <a:spcBef>
                <a:spcPct val="20000"/>
              </a:spcBef>
              <a:buClr>
                <a:schemeClr val="accent3"/>
              </a:buClr>
              <a:buSzPct val="95000"/>
              <a:defRPr/>
            </a:pPr>
            <a:r>
              <a:rPr lang="en-US" sz="2400" dirty="0" smtClean="0"/>
              <a:t>Your email address </a:t>
            </a:r>
          </a:p>
          <a:p>
            <a:pPr marL="274320" lvl="0" indent="-274320" algn="ctr">
              <a:spcBef>
                <a:spcPct val="20000"/>
              </a:spcBef>
              <a:buClr>
                <a:schemeClr val="accent3"/>
              </a:buClr>
              <a:buSzPct val="95000"/>
              <a:defRPr/>
            </a:pPr>
            <a:r>
              <a:rPr lang="en-US" sz="2400" dirty="0" smtClean="0">
                <a:hlinkClick r:id="rId2"/>
              </a:rPr>
              <a:t>www.efanet.org</a:t>
            </a:r>
            <a:r>
              <a:rPr lang="en-US" sz="2400" dirty="0" smtClean="0"/>
              <a:t> </a:t>
            </a:r>
            <a:r>
              <a:rPr lang="en-GB" sz="2400" dirty="0" smtClean="0"/>
              <a:t> </a:t>
            </a:r>
            <a:r>
              <a:rPr lang="en-US" sz="2400" dirty="0" smtClean="0"/>
              <a:t> </a:t>
            </a:r>
          </a:p>
        </p:txBody>
      </p:sp>
      <p:sp>
        <p:nvSpPr>
          <p:cNvPr id="4" name="Date Placeholder 3"/>
          <p:cNvSpPr>
            <a:spLocks noGrp="1"/>
          </p:cNvSpPr>
          <p:nvPr>
            <p:ph type="dt" sz="half" idx="10"/>
          </p:nvPr>
        </p:nvSpPr>
        <p:spPr/>
        <p:txBody>
          <a:bodyPr/>
          <a:lstStyle/>
          <a:p>
            <a:fld id="{7A69990D-8EEC-46E5-958B-B1A8C90C5726}" type="datetimeFigureOut">
              <a:rPr lang="nl-BE" smtClean="0"/>
              <a:pPr/>
              <a:t>15/10/2014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099DD8E-9E97-48FE-A1D5-7FBD8C7939BA}" type="slidenum">
              <a:rPr lang="nl-BE" smtClean="0"/>
              <a:pPr/>
              <a:t>‹#›</a:t>
            </a:fld>
            <a:endParaRPr lang="nl-BE"/>
          </a:p>
        </p:txBody>
      </p:sp>
      <p:pic>
        <p:nvPicPr>
          <p:cNvPr id="7" name="Picture 6" descr="pict for fliers.png"/>
          <p:cNvPicPr>
            <a:picLocks noChangeAspect="1"/>
          </p:cNvPicPr>
          <p:nvPr userDrawn="1"/>
        </p:nvPicPr>
        <p:blipFill>
          <a:blip r:embed="rId3" cstate="print"/>
          <a:stretch>
            <a:fillRect/>
          </a:stretch>
        </p:blipFill>
        <p:spPr>
          <a:xfrm>
            <a:off x="0" y="5059298"/>
            <a:ext cx="9144000" cy="1798702"/>
          </a:xfrm>
          <a:prstGeom prst="rect">
            <a:avLst/>
          </a:prstGeom>
        </p:spPr>
      </p:pic>
      <p:pic>
        <p:nvPicPr>
          <p:cNvPr id="8" name="Picture 7" descr="EFA-logo-TR2.png"/>
          <p:cNvPicPr>
            <a:picLocks noChangeAspect="1"/>
          </p:cNvPicPr>
          <p:nvPr userDrawn="1"/>
        </p:nvPicPr>
        <p:blipFill>
          <a:blip r:embed="rId4" cstate="print"/>
          <a:stretch>
            <a:fillRect/>
          </a:stretch>
        </p:blipFill>
        <p:spPr>
          <a:xfrm>
            <a:off x="395536" y="188640"/>
            <a:ext cx="2293903" cy="9425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latin typeface="Georgia" pitchFamily="18" charset="0"/>
              </a:defRPr>
            </a:lvl1pPr>
          </a:lstStyle>
          <a:p>
            <a:r>
              <a:rPr lang="en-US" dirty="0" smtClean="0"/>
              <a:t>Click to add title</a:t>
            </a:r>
            <a:endParaRPr lang="nl-BE" dirty="0"/>
          </a:p>
        </p:txBody>
      </p:sp>
      <p:sp>
        <p:nvSpPr>
          <p:cNvPr id="3" name="Content Placeholder 2"/>
          <p:cNvSpPr>
            <a:spLocks noGrp="1"/>
          </p:cNvSpPr>
          <p:nvPr>
            <p:ph idx="1" hasCustomPrompt="1"/>
          </p:nvPr>
        </p:nvSpPr>
        <p:spPr/>
        <p:txBody>
          <a:bodyPr/>
          <a:lstStyle>
            <a:lvl1pPr>
              <a:buClrTx/>
              <a:defRPr/>
            </a:lvl1pPr>
          </a:lstStyle>
          <a:p>
            <a:pPr lvl="0"/>
            <a:r>
              <a:rPr lang="en-US" dirty="0" smtClean="0"/>
              <a:t>Add text</a:t>
            </a:r>
          </a:p>
        </p:txBody>
      </p:sp>
      <p:pic>
        <p:nvPicPr>
          <p:cNvPr id="7" name="Picture 6" descr="EFA-logo-TR2.png"/>
          <p:cNvPicPr>
            <a:picLocks noChangeAspect="1"/>
          </p:cNvPicPr>
          <p:nvPr userDrawn="1"/>
        </p:nvPicPr>
        <p:blipFill>
          <a:blip r:embed="rId2" cstate="print"/>
          <a:stretch>
            <a:fillRect/>
          </a:stretch>
        </p:blipFill>
        <p:spPr>
          <a:xfrm>
            <a:off x="179512" y="260648"/>
            <a:ext cx="1717839" cy="7058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69990D-8EEC-46E5-958B-B1A8C90C5726}" type="datetimeFigureOut">
              <a:rPr lang="nl-BE" smtClean="0"/>
              <a:pPr/>
              <a:t>15/10/2014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099DD8E-9E97-48FE-A1D5-7FBD8C7939BA}" type="slidenum">
              <a:rPr lang="nl-BE" smtClean="0"/>
              <a:pPr/>
              <a:t>‹#›</a:t>
            </a:fld>
            <a:endParaRPr lang="nl-BE"/>
          </a:p>
        </p:txBody>
      </p:sp>
      <p:pic>
        <p:nvPicPr>
          <p:cNvPr id="7" name="Picture 6" descr="pict for fliers.png"/>
          <p:cNvPicPr>
            <a:picLocks noChangeAspect="1"/>
          </p:cNvPicPr>
          <p:nvPr userDrawn="1"/>
        </p:nvPicPr>
        <p:blipFill>
          <a:blip r:embed="rId2" cstate="print"/>
          <a:stretch>
            <a:fillRect/>
          </a:stretch>
        </p:blipFill>
        <p:spPr>
          <a:xfrm>
            <a:off x="0" y="5059298"/>
            <a:ext cx="9144000" cy="1798702"/>
          </a:xfrm>
          <a:prstGeom prst="rect">
            <a:avLst/>
          </a:prstGeom>
        </p:spPr>
      </p:pic>
      <p:pic>
        <p:nvPicPr>
          <p:cNvPr id="8" name="Picture 7" descr="EFA-logo-TR2.png"/>
          <p:cNvPicPr>
            <a:picLocks noChangeAspect="1"/>
          </p:cNvPicPr>
          <p:nvPr userDrawn="1"/>
        </p:nvPicPr>
        <p:blipFill>
          <a:blip r:embed="rId3" cstate="print"/>
          <a:stretch>
            <a:fillRect/>
          </a:stretch>
        </p:blipFill>
        <p:spPr>
          <a:xfrm>
            <a:off x="395536" y="188640"/>
            <a:ext cx="2293903" cy="942599"/>
          </a:xfrm>
          <a:prstGeom prst="rect">
            <a:avLst/>
          </a:prstGeom>
        </p:spPr>
      </p:pic>
      <p:sp>
        <p:nvSpPr>
          <p:cNvPr id="9" name="TextBox 8"/>
          <p:cNvSpPr txBox="1"/>
          <p:nvPr userDrawn="1"/>
        </p:nvSpPr>
        <p:spPr>
          <a:xfrm>
            <a:off x="467544" y="1556792"/>
            <a:ext cx="8208912" cy="3747180"/>
          </a:xfrm>
          <a:prstGeom prst="rect">
            <a:avLst/>
          </a:prstGeom>
          <a:noFill/>
        </p:spPr>
        <p:txBody>
          <a:bodyPr wrap="square" rtlCol="0">
            <a:spAutoFit/>
          </a:bodyPr>
          <a:lstStyle/>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en-US" sz="4000" b="0" i="0" u="none" strike="noStrike" kern="1200" cap="none" spc="0" normalizeH="0" baseline="0" noProof="0" dirty="0" smtClean="0">
                <a:ln>
                  <a:noFill/>
                </a:ln>
                <a:solidFill>
                  <a:srgbClr val="0F6FC6"/>
                </a:solidFill>
                <a:effectLst/>
                <a:uLnTx/>
                <a:uFillTx/>
                <a:latin typeface="Georgia"/>
                <a:ea typeface="+mn-ea"/>
                <a:cs typeface="+mn-cs"/>
              </a:rPr>
              <a:t>Thank you for your attention!</a:t>
            </a:r>
          </a:p>
          <a:p>
            <a:pPr marL="45720" marR="0" lvl="0" indent="0" algn="l" defTabSz="914400" rtl="0" eaLnBrk="1" fontAlgn="auto" latinLnBrk="0" hangingPunct="1">
              <a:lnSpc>
                <a:spcPct val="100000"/>
              </a:lnSpc>
              <a:spcBef>
                <a:spcPts val="300"/>
              </a:spcBef>
              <a:spcAft>
                <a:spcPts val="0"/>
              </a:spcAft>
              <a:buClr>
                <a:srgbClr val="0F6FC6"/>
              </a:buClr>
              <a:buSzTx/>
              <a:buFont typeface="Georgia"/>
              <a:buNone/>
              <a:tabLst/>
              <a:defRPr/>
            </a:pPr>
            <a:endParaRPr kumimoji="0" lang="en-US" sz="1900" b="0" i="0" u="none" strike="noStrike" kern="1200" cap="none" spc="0" normalizeH="0" baseline="0" noProof="0" dirty="0" smtClean="0">
              <a:ln>
                <a:noFill/>
              </a:ln>
              <a:solidFill>
                <a:srgbClr val="0F6FC6"/>
              </a:solidFill>
              <a:effectLst/>
              <a:uLnTx/>
              <a:uFillTx/>
              <a:latin typeface="Georgia"/>
              <a:ea typeface="+mn-ea"/>
              <a:cs typeface="+mn-cs"/>
            </a:endParaRP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en-GB" sz="2200" b="0" i="0" u="none" strike="noStrike" kern="1200" cap="none" spc="0" normalizeH="0" baseline="0" noProof="0" dirty="0" smtClean="0">
                <a:ln>
                  <a:noFill/>
                </a:ln>
                <a:solidFill>
                  <a:srgbClr val="0F6FC6"/>
                </a:solidFill>
                <a:effectLst/>
                <a:uLnTx/>
                <a:uFillTx/>
                <a:latin typeface="Georgia"/>
                <a:ea typeface="Calibri" pitchFamily="34" charset="0"/>
                <a:cs typeface="Arial" pitchFamily="34" charset="0"/>
              </a:rPr>
              <a:t>European Federation of Allergy and Airways Diseases Patients' Associations</a:t>
            </a:r>
            <a:r>
              <a:rPr kumimoji="0" lang="en-GB" sz="2200" b="0" i="0" u="none" strike="noStrike" kern="1200" cap="none" spc="0" normalizeH="0" baseline="0" noProof="0" dirty="0" smtClean="0">
                <a:ln>
                  <a:noFill/>
                </a:ln>
                <a:solidFill>
                  <a:srgbClr val="0F6FC6"/>
                </a:solidFill>
                <a:effectLst/>
                <a:uLnTx/>
                <a:uFillTx/>
                <a:latin typeface="Georgia"/>
                <a:ea typeface="Calibri" pitchFamily="34" charset="0"/>
                <a:cs typeface="Times New Roman" pitchFamily="18" charset="0"/>
              </a:rPr>
              <a:t>  (EFA)</a:t>
            </a:r>
          </a:p>
          <a:p>
            <a:pPr marL="45720" marR="0" lvl="0" indent="0" algn="r" defTabSz="914400" rtl="0" eaLnBrk="1" fontAlgn="auto" latinLnBrk="0" hangingPunct="1">
              <a:lnSpc>
                <a:spcPct val="100000"/>
              </a:lnSpc>
              <a:spcBef>
                <a:spcPts val="300"/>
              </a:spcBef>
              <a:spcAft>
                <a:spcPts val="0"/>
              </a:spcAft>
              <a:buClr>
                <a:srgbClr val="0F6FC6"/>
              </a:buClr>
              <a:buSzTx/>
              <a:buFont typeface="Georgia"/>
              <a:buNone/>
              <a:tabLst/>
              <a:defRPr/>
            </a:pPr>
            <a:endPar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endParaRP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EFA </a:t>
            </a: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35 Rue du Congrès</a:t>
            </a: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1000 Brussels, Belgium  </a:t>
            </a: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w</a:t>
            </a:r>
            <a:r>
              <a:rPr kumimoji="0" lang="fr-BE"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ww.efanet.org</a:t>
            </a:r>
          </a:p>
          <a:p>
            <a:endParaRPr lang="nl-B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9990D-8EEC-46E5-958B-B1A8C90C5726}" type="datetimeFigureOut">
              <a:rPr lang="nl-BE" smtClean="0"/>
              <a:pPr/>
              <a:t>15/10/2014</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9DD8E-9E97-48FE-A1D5-7FBD8C7939BA}" type="slidenum">
              <a:rPr lang="nl-BE" smtClean="0"/>
              <a:pPr/>
              <a:t>‹#›</a:t>
            </a:fld>
            <a:endParaRPr lang="nl-BE"/>
          </a:p>
        </p:txBody>
      </p:sp>
      <p:pic>
        <p:nvPicPr>
          <p:cNvPr id="8" name="Content Placeholder 3" descr="font2.png"/>
          <p:cNvPicPr>
            <a:picLocks noChangeAspect="1"/>
          </p:cNvPicPr>
          <p:nvPr userDrawn="1"/>
        </p:nvPicPr>
        <p:blipFill>
          <a:blip r:embed="rId5" cstate="print"/>
          <a:stretch>
            <a:fillRect/>
          </a:stretch>
        </p:blipFill>
        <p:spPr>
          <a:xfrm>
            <a:off x="0" y="0"/>
            <a:ext cx="9129370" cy="12687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roberta.savli@efanet.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png"/><Relationship Id="rId7" Type="http://schemas.openxmlformats.org/officeDocument/2006/relationships/hyperlink" Target="http://www.efanet.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twitter.com/EFA_Patients" TargetMode="External"/><Relationship Id="rId5" Type="http://schemas.openxmlformats.org/officeDocument/2006/relationships/hyperlink" Target="https://www.facebook.com/EFAPatients" TargetMode="External"/><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bit.ly/ZfKNi9"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9.jpe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bit.ly/1qGwAoT"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78485" y="1487651"/>
            <a:ext cx="7772400" cy="861229"/>
          </a:xfrm>
        </p:spPr>
        <p:txBody>
          <a:bodyPr>
            <a:noAutofit/>
          </a:bodyPr>
          <a:lstStyle/>
          <a:p>
            <a:pPr>
              <a:spcBef>
                <a:spcPct val="50000"/>
              </a:spcBef>
            </a:pPr>
            <a:r>
              <a:rPr lang="de-DE" sz="5600" dirty="0">
                <a:solidFill>
                  <a:schemeClr val="accent1">
                    <a:lumMod val="75000"/>
                  </a:schemeClr>
                </a:solidFill>
                <a:latin typeface="+mj-lt"/>
              </a:rPr>
              <a:t>Allergen Labelling</a:t>
            </a:r>
          </a:p>
        </p:txBody>
      </p:sp>
      <p:pic>
        <p:nvPicPr>
          <p:cNvPr id="4" name="Content Placeholder 3" descr="font2.png"/>
          <p:cNvPicPr>
            <a:picLocks noChangeAspect="1"/>
          </p:cNvPicPr>
          <p:nvPr/>
        </p:nvPicPr>
        <p:blipFill>
          <a:blip r:embed="rId2" cstate="print"/>
          <a:stretch>
            <a:fillRect/>
          </a:stretch>
        </p:blipFill>
        <p:spPr>
          <a:xfrm>
            <a:off x="0" y="0"/>
            <a:ext cx="9129370" cy="1268760"/>
          </a:xfrm>
          <a:prstGeom prst="rect">
            <a:avLst/>
          </a:prstGeom>
        </p:spPr>
      </p:pic>
      <p:pic>
        <p:nvPicPr>
          <p:cNvPr id="5" name="Picture 4" descr="pict for fliers.png"/>
          <p:cNvPicPr>
            <a:picLocks noChangeAspect="1"/>
          </p:cNvPicPr>
          <p:nvPr/>
        </p:nvPicPr>
        <p:blipFill>
          <a:blip r:embed="rId3" cstate="print"/>
          <a:stretch>
            <a:fillRect/>
          </a:stretch>
        </p:blipFill>
        <p:spPr>
          <a:xfrm>
            <a:off x="0" y="5059298"/>
            <a:ext cx="9144000" cy="1798702"/>
          </a:xfrm>
          <a:prstGeom prst="rect">
            <a:avLst/>
          </a:prstGeom>
        </p:spPr>
      </p:pic>
      <p:pic>
        <p:nvPicPr>
          <p:cNvPr id="6" name="Picture 5" descr="EFA-logo-TR2.png"/>
          <p:cNvPicPr>
            <a:picLocks noChangeAspect="1"/>
          </p:cNvPicPr>
          <p:nvPr/>
        </p:nvPicPr>
        <p:blipFill>
          <a:blip r:embed="rId4" cstate="print"/>
          <a:stretch>
            <a:fillRect/>
          </a:stretch>
        </p:blipFill>
        <p:spPr>
          <a:xfrm>
            <a:off x="395536" y="188640"/>
            <a:ext cx="2293903" cy="942599"/>
          </a:xfrm>
          <a:prstGeom prst="rect">
            <a:avLst/>
          </a:prstGeom>
        </p:spPr>
      </p:pic>
      <p:sp>
        <p:nvSpPr>
          <p:cNvPr id="7" name="TextBox 6"/>
          <p:cNvSpPr txBox="1"/>
          <p:nvPr/>
        </p:nvSpPr>
        <p:spPr>
          <a:xfrm>
            <a:off x="1907704" y="2348880"/>
            <a:ext cx="5184576" cy="954107"/>
          </a:xfrm>
          <a:prstGeom prst="rect">
            <a:avLst/>
          </a:prstGeom>
          <a:noFill/>
        </p:spPr>
        <p:txBody>
          <a:bodyPr wrap="square" rtlCol="0">
            <a:spAutoFit/>
          </a:bodyPr>
          <a:lstStyle/>
          <a:p>
            <a:pPr algn="ctr"/>
            <a:r>
              <a:rPr lang="en-GB" sz="2800" dirty="0">
                <a:solidFill>
                  <a:schemeClr val="accent1">
                    <a:lumMod val="75000"/>
                  </a:schemeClr>
                </a:solidFill>
              </a:rPr>
              <a:t>Better labelling to empower people with food allergy in </a:t>
            </a:r>
            <a:r>
              <a:rPr lang="en-GB" sz="2800" dirty="0" smtClean="0">
                <a:solidFill>
                  <a:schemeClr val="accent1">
                    <a:lumMod val="75000"/>
                  </a:schemeClr>
                </a:solidFill>
              </a:rPr>
              <a:t>Europe</a:t>
            </a:r>
            <a:endParaRPr lang="en-GB" sz="2800" dirty="0">
              <a:solidFill>
                <a:schemeClr val="accent1">
                  <a:lumMod val="75000"/>
                </a:schemeClr>
              </a:solidFill>
            </a:endParaRPr>
          </a:p>
        </p:txBody>
      </p:sp>
      <p:sp>
        <p:nvSpPr>
          <p:cNvPr id="8" name="TextBox 7"/>
          <p:cNvSpPr txBox="1"/>
          <p:nvPr/>
        </p:nvSpPr>
        <p:spPr>
          <a:xfrm>
            <a:off x="1972397" y="3471718"/>
            <a:ext cx="5184576" cy="1384995"/>
          </a:xfrm>
          <a:prstGeom prst="rect">
            <a:avLst/>
          </a:prstGeom>
          <a:noFill/>
        </p:spPr>
        <p:txBody>
          <a:bodyPr wrap="square" rtlCol="0">
            <a:spAutoFit/>
          </a:bodyPr>
          <a:lstStyle/>
          <a:p>
            <a:pPr algn="ctr"/>
            <a:r>
              <a:rPr lang="en-GB" sz="2100" dirty="0" smtClean="0"/>
              <a:t>Roberta Savli, EU Policy Advisor, </a:t>
            </a:r>
            <a:r>
              <a:rPr lang="en-GB" sz="2100" dirty="0" smtClean="0">
                <a:solidFill>
                  <a:schemeClr val="accent6">
                    <a:lumMod val="75000"/>
                  </a:schemeClr>
                </a:solidFill>
                <a:hlinkClick r:id="rId5"/>
              </a:rPr>
              <a:t>roberta.savli@efanet.org</a:t>
            </a:r>
            <a:r>
              <a:rPr lang="en-GB" sz="2100" dirty="0" smtClean="0">
                <a:solidFill>
                  <a:schemeClr val="accent6">
                    <a:lumMod val="75000"/>
                  </a:schemeClr>
                </a:solidFill>
              </a:rPr>
              <a:t> </a:t>
            </a:r>
          </a:p>
          <a:p>
            <a:pPr algn="ctr"/>
            <a:r>
              <a:rPr lang="en-GB" sz="2100" dirty="0" smtClean="0"/>
              <a:t>European Federation of Allergy and Airways Diseases Patients’ Associations (EFA)</a:t>
            </a:r>
            <a:endParaRPr lang="en-GB" sz="21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470304" y="-88895"/>
            <a:ext cx="7749135" cy="2123658"/>
          </a:xfrm>
          <a:prstGeom prst="rect">
            <a:avLst/>
          </a:prstGeom>
          <a:noFill/>
        </p:spPr>
        <p:txBody>
          <a:bodyPr wrap="square" rtlCol="0">
            <a:spAutoFit/>
          </a:bodyPr>
          <a:lstStyle/>
          <a:p>
            <a:pPr algn="ctr"/>
            <a:r>
              <a:rPr lang="en-US" sz="4400" dirty="0" smtClean="0">
                <a:solidFill>
                  <a:schemeClr val="bg1"/>
                </a:solidFill>
                <a:latin typeface="+mj-lt"/>
              </a:rPr>
              <a:t>Eating safely </a:t>
            </a:r>
            <a:r>
              <a:rPr lang="en-US" sz="4400" dirty="0">
                <a:solidFill>
                  <a:schemeClr val="bg1"/>
                </a:solidFill>
                <a:latin typeface="+mj-lt"/>
              </a:rPr>
              <a:t>– </a:t>
            </a:r>
            <a:r>
              <a:rPr lang="en-US" sz="4400" dirty="0" smtClean="0">
                <a:solidFill>
                  <a:schemeClr val="bg1"/>
                </a:solidFill>
                <a:latin typeface="+mj-lt"/>
              </a:rPr>
              <a:t>best practices presented at EFA’s event recommendations</a:t>
            </a:r>
            <a:endParaRPr lang="en-US" sz="4400" dirty="0">
              <a:solidFill>
                <a:schemeClr val="bg1"/>
              </a:solidFill>
              <a:latin typeface="+mj-lt"/>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8913" y="1270688"/>
            <a:ext cx="3933596" cy="5547985"/>
          </a:xfrm>
          <a:prstGeom prst="rect">
            <a:avLst/>
          </a:prstGeom>
        </p:spPr>
      </p:pic>
      <p:sp>
        <p:nvSpPr>
          <p:cNvPr id="5" name="TextBox 4"/>
          <p:cNvSpPr txBox="1"/>
          <p:nvPr/>
        </p:nvSpPr>
        <p:spPr>
          <a:xfrm>
            <a:off x="251520" y="1759099"/>
            <a:ext cx="4464496" cy="4524315"/>
          </a:xfrm>
          <a:prstGeom prst="rect">
            <a:avLst/>
          </a:prstGeom>
          <a:noFill/>
        </p:spPr>
        <p:txBody>
          <a:bodyPr wrap="square" rtlCol="0">
            <a:spAutoFit/>
          </a:bodyPr>
          <a:lstStyle/>
          <a:p>
            <a:pPr algn="just">
              <a:buClr>
                <a:schemeClr val="accent6"/>
              </a:buClr>
            </a:pPr>
            <a:r>
              <a:rPr lang="en-GB" dirty="0" smtClean="0"/>
              <a:t>Call on </a:t>
            </a:r>
            <a:r>
              <a:rPr lang="en-GB" b="1" dirty="0" smtClean="0"/>
              <a:t>Member States </a:t>
            </a:r>
            <a:r>
              <a:rPr lang="en-GB" dirty="0" smtClean="0"/>
              <a:t>to:</a:t>
            </a:r>
          </a:p>
          <a:p>
            <a:pPr marL="285750" indent="-285750" algn="just">
              <a:buClr>
                <a:schemeClr val="accent6"/>
              </a:buClr>
              <a:buFont typeface="Calibri" panose="020F0502020204030204" pitchFamily="34" charset="0"/>
              <a:buChar char="−"/>
            </a:pPr>
            <a:r>
              <a:rPr lang="en-GB" dirty="0" smtClean="0"/>
              <a:t>Regulate information on allergens for non pre-packed food in a written way – possible flexibility when direct contact with person that has prepared the food</a:t>
            </a:r>
          </a:p>
          <a:p>
            <a:pPr marL="285750" indent="-285750" algn="just">
              <a:buClr>
                <a:schemeClr val="accent6"/>
              </a:buClr>
              <a:buFont typeface="Calibri" panose="020F0502020204030204" pitchFamily="34" charset="0"/>
              <a:buChar char="−"/>
            </a:pPr>
            <a:r>
              <a:rPr lang="en-GB" dirty="0" smtClean="0"/>
              <a:t>Develop programmes on food allergen management for people working in the food service sector</a:t>
            </a:r>
          </a:p>
          <a:p>
            <a:pPr marL="285750" indent="-285750" algn="just">
              <a:buClr>
                <a:schemeClr val="accent6"/>
              </a:buClr>
              <a:buFont typeface="Calibri" panose="020F0502020204030204" pitchFamily="34" charset="0"/>
              <a:buChar char="−"/>
            </a:pPr>
            <a:r>
              <a:rPr lang="en-GB" dirty="0" smtClean="0"/>
              <a:t>Label consumption units in pre-packed food</a:t>
            </a:r>
          </a:p>
          <a:p>
            <a:pPr marL="285750" indent="-285750" algn="just">
              <a:buClr>
                <a:schemeClr val="accent6"/>
              </a:buClr>
              <a:buFont typeface="Calibri" panose="020F0502020204030204" pitchFamily="34" charset="0"/>
              <a:buChar char="−"/>
            </a:pPr>
            <a:endParaRPr lang="en-GB" dirty="0" smtClean="0"/>
          </a:p>
          <a:p>
            <a:pPr algn="just">
              <a:buClr>
                <a:schemeClr val="accent6"/>
              </a:buClr>
            </a:pPr>
            <a:r>
              <a:rPr lang="en-GB" dirty="0" smtClean="0"/>
              <a:t>Call on the </a:t>
            </a:r>
            <a:r>
              <a:rPr lang="en-GB" b="1" dirty="0" smtClean="0"/>
              <a:t>Commission</a:t>
            </a:r>
            <a:r>
              <a:rPr lang="en-GB" dirty="0" smtClean="0"/>
              <a:t> to:</a:t>
            </a:r>
          </a:p>
          <a:p>
            <a:pPr marL="285750" indent="-285750" algn="just">
              <a:buClr>
                <a:schemeClr val="accent6"/>
              </a:buClr>
              <a:buFont typeface="Calibri" panose="020F0502020204030204" pitchFamily="34" charset="0"/>
              <a:buChar char="−"/>
            </a:pPr>
            <a:r>
              <a:rPr lang="en-GB" dirty="0" smtClean="0"/>
              <a:t>Follow-up to this event and share Member States best practices</a:t>
            </a:r>
          </a:p>
          <a:p>
            <a:pPr marL="285750" indent="-285750" algn="just">
              <a:buClr>
                <a:schemeClr val="accent6"/>
              </a:buClr>
              <a:buFont typeface="Calibri" panose="020F0502020204030204" pitchFamily="34" charset="0"/>
              <a:buChar char="−"/>
            </a:pPr>
            <a:r>
              <a:rPr lang="en-GB" dirty="0" smtClean="0"/>
              <a:t>Drafting </a:t>
            </a:r>
            <a:r>
              <a:rPr lang="en-GB" dirty="0"/>
              <a:t>and implementing EU-wide guidelines</a:t>
            </a:r>
            <a:endParaRPr lang="en-GB" dirty="0"/>
          </a:p>
        </p:txBody>
      </p:sp>
    </p:spTree>
    <p:extLst>
      <p:ext uri="{BB962C8B-B14F-4D97-AF65-F5344CB8AC3E}">
        <p14:creationId xmlns:p14="http://schemas.microsoft.com/office/powerpoint/2010/main" val="76653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300499" y="279337"/>
            <a:ext cx="7812360" cy="769441"/>
          </a:xfrm>
          <a:prstGeom prst="rect">
            <a:avLst/>
          </a:prstGeom>
          <a:noFill/>
        </p:spPr>
        <p:txBody>
          <a:bodyPr wrap="square" rtlCol="0">
            <a:spAutoFit/>
          </a:bodyPr>
          <a:lstStyle/>
          <a:p>
            <a:pPr algn="ctr"/>
            <a:r>
              <a:rPr lang="en-US" sz="4400" dirty="0" smtClean="0">
                <a:solidFill>
                  <a:schemeClr val="bg1"/>
                </a:solidFill>
                <a:latin typeface="+mj-lt"/>
              </a:rPr>
              <a:t>Precautionary labelling</a:t>
            </a:r>
            <a:endParaRPr lang="en-US" sz="4400" dirty="0">
              <a:solidFill>
                <a:schemeClr val="bg1"/>
              </a:solidFill>
              <a:latin typeface="+mj-lt"/>
            </a:endParaRPr>
          </a:p>
        </p:txBody>
      </p:sp>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sp>
        <p:nvSpPr>
          <p:cNvPr id="3" name="TextBox 2"/>
          <p:cNvSpPr txBox="1"/>
          <p:nvPr/>
        </p:nvSpPr>
        <p:spPr>
          <a:xfrm>
            <a:off x="323528" y="1319879"/>
            <a:ext cx="8568952" cy="5232202"/>
          </a:xfrm>
          <a:prstGeom prst="rect">
            <a:avLst/>
          </a:prstGeom>
          <a:noFill/>
        </p:spPr>
        <p:txBody>
          <a:bodyPr wrap="square" rtlCol="0">
            <a:spAutoFit/>
          </a:bodyPr>
          <a:lstStyle/>
          <a:p>
            <a:pPr algn="just"/>
            <a:r>
              <a:rPr lang="en-GB" sz="2000" dirty="0" smtClean="0"/>
              <a:t>Member States may provide voluntary information on the unintentional presence of allergens, the Commission is required to set harmonised rule on the use of this voluntary information (implementing acts with no deadline)</a:t>
            </a:r>
          </a:p>
          <a:p>
            <a:pPr algn="just"/>
            <a:endParaRPr lang="en-GB" sz="1600" u="sng" dirty="0" smtClean="0">
              <a:solidFill>
                <a:schemeClr val="accent6">
                  <a:lumMod val="75000"/>
                </a:schemeClr>
              </a:solidFill>
            </a:endParaRPr>
          </a:p>
          <a:p>
            <a:pPr algn="just"/>
            <a:endParaRPr lang="en-GB" sz="1600" u="sng" dirty="0" smtClean="0">
              <a:solidFill>
                <a:schemeClr val="accent6">
                  <a:lumMod val="75000"/>
                </a:schemeClr>
              </a:solidFill>
            </a:endParaRPr>
          </a:p>
          <a:p>
            <a:pPr algn="just"/>
            <a:r>
              <a:rPr lang="en-GB" sz="2000" u="sng" dirty="0" smtClean="0">
                <a:solidFill>
                  <a:schemeClr val="accent6">
                    <a:lumMod val="75000"/>
                  </a:schemeClr>
                </a:solidFill>
              </a:rPr>
              <a:t>EFA request: </a:t>
            </a:r>
          </a:p>
          <a:p>
            <a:pPr marL="342900" indent="-342900" algn="just">
              <a:buClr>
                <a:schemeClr val="accent6">
                  <a:lumMod val="75000"/>
                </a:schemeClr>
              </a:buClr>
              <a:buFont typeface="Calibri" panose="020F0502020204030204" pitchFamily="34" charset="0"/>
              <a:buChar char="−"/>
            </a:pPr>
            <a:r>
              <a:rPr lang="en-GB" sz="2000" dirty="0" smtClean="0"/>
              <a:t>Long-term: </a:t>
            </a:r>
            <a:r>
              <a:rPr lang="en-GB" sz="2000" b="1" dirty="0" smtClean="0"/>
              <a:t>abolishment</a:t>
            </a:r>
            <a:r>
              <a:rPr lang="en-GB" sz="2000" dirty="0" smtClean="0"/>
              <a:t> 					 (complete and accurate 				             information, establishment of “safe thresholds”)</a:t>
            </a:r>
          </a:p>
          <a:p>
            <a:pPr marL="342900" indent="-342900" algn="just">
              <a:buClr>
                <a:schemeClr val="accent6">
                  <a:lumMod val="75000"/>
                </a:schemeClr>
              </a:buClr>
              <a:buFont typeface="Calibri" panose="020F0502020204030204" pitchFamily="34" charset="0"/>
              <a:buChar char="−"/>
            </a:pPr>
            <a:r>
              <a:rPr lang="en-GB" sz="2000" dirty="0" smtClean="0"/>
              <a:t>Short-term: possible to use only as </a:t>
            </a:r>
            <a:r>
              <a:rPr lang="en-GB" sz="2000" b="1" dirty="0" smtClean="0"/>
              <a:t>ultimate solution</a:t>
            </a:r>
            <a:r>
              <a:rPr lang="en-GB" sz="2000" dirty="0" smtClean="0"/>
              <a:t> after implementation of best-practices to avoid cross-contamination</a:t>
            </a:r>
          </a:p>
          <a:p>
            <a:pPr marL="800100" lvl="1" indent="-342900" algn="just">
              <a:buClr>
                <a:schemeClr val="accent6">
                  <a:lumMod val="75000"/>
                </a:schemeClr>
              </a:buClr>
              <a:buFont typeface="Calibri" panose="020F0502020204030204" pitchFamily="34" charset="0"/>
              <a:buChar char="−"/>
            </a:pPr>
            <a:r>
              <a:rPr lang="en-GB" dirty="0" smtClean="0"/>
              <a:t>Allergen management as part of hygiene/safety manual</a:t>
            </a:r>
          </a:p>
          <a:p>
            <a:pPr marL="800100" lvl="1" indent="-342900" algn="just">
              <a:buClr>
                <a:schemeClr val="accent6">
                  <a:lumMod val="75000"/>
                </a:schemeClr>
              </a:buClr>
              <a:buFont typeface="Calibri" panose="020F0502020204030204" pitchFamily="34" charset="0"/>
              <a:buChar char="−"/>
            </a:pPr>
            <a:r>
              <a:rPr lang="en-GB" dirty="0" smtClean="0"/>
              <a:t>Awareness and practical workplace training on food allergy for workers</a:t>
            </a:r>
          </a:p>
          <a:p>
            <a:pPr marL="800100" lvl="1" indent="-342900" algn="just">
              <a:buClr>
                <a:schemeClr val="accent6">
                  <a:lumMod val="75000"/>
                </a:schemeClr>
              </a:buClr>
              <a:buFont typeface="Calibri" panose="020F0502020204030204" pitchFamily="34" charset="0"/>
              <a:buChar char="−"/>
            </a:pPr>
            <a:r>
              <a:rPr lang="en-GB" dirty="0" smtClean="0"/>
              <a:t>Responsibility of food business operators at each step of the distribution chain</a:t>
            </a:r>
          </a:p>
          <a:p>
            <a:pPr marL="342900" lvl="1" indent="-342900" algn="just">
              <a:buClr>
                <a:srgbClr val="F79646">
                  <a:lumMod val="75000"/>
                </a:srgbClr>
              </a:buClr>
              <a:buFont typeface="Calibri" panose="020F0502020204030204" pitchFamily="34" charset="0"/>
              <a:buChar char="−"/>
            </a:pPr>
            <a:r>
              <a:rPr lang="en-US" sz="2000" b="1" dirty="0">
                <a:solidFill>
                  <a:prstClr val="black"/>
                </a:solidFill>
              </a:rPr>
              <a:t>European guidelines </a:t>
            </a:r>
            <a:r>
              <a:rPr lang="en-US" sz="2000" dirty="0">
                <a:solidFill>
                  <a:prstClr val="black"/>
                </a:solidFill>
              </a:rPr>
              <a:t>on food allergen </a:t>
            </a:r>
            <a:r>
              <a:rPr lang="en-US" sz="2000" dirty="0" smtClean="0">
                <a:solidFill>
                  <a:prstClr val="black"/>
                </a:solidFill>
              </a:rPr>
              <a:t>management</a:t>
            </a:r>
          </a:p>
          <a:p>
            <a:pPr marL="0" lvl="1" algn="just">
              <a:buClr>
                <a:srgbClr val="F79646">
                  <a:lumMod val="75000"/>
                </a:srgbClr>
              </a:buClr>
            </a:pPr>
            <a:endParaRPr lang="en-GB" sz="1600" dirty="0" smtClean="0">
              <a:solidFill>
                <a:schemeClr val="accent6">
                  <a:lumMod val="75000"/>
                </a:schemeClr>
              </a:solidFill>
            </a:endParaRPr>
          </a:p>
          <a:p>
            <a:pPr marL="0" lvl="1" algn="just">
              <a:buClr>
                <a:srgbClr val="F79646">
                  <a:lumMod val="75000"/>
                </a:srgbClr>
              </a:buClr>
            </a:pPr>
            <a:r>
              <a:rPr lang="en-GB" sz="1600" dirty="0" smtClean="0">
                <a:solidFill>
                  <a:schemeClr val="accent6">
                    <a:lumMod val="75000"/>
                  </a:schemeClr>
                </a:solidFill>
              </a:rPr>
              <a:t>*</a:t>
            </a:r>
            <a:r>
              <a:rPr lang="en-GB" sz="1600" dirty="0" smtClean="0">
                <a:solidFill>
                  <a:prstClr val="black"/>
                </a:solidFill>
              </a:rPr>
              <a:t> Source: </a:t>
            </a:r>
            <a:r>
              <a:rPr lang="en-US" sz="1600" dirty="0"/>
              <a:t>Barnett J et al, </a:t>
            </a:r>
            <a:r>
              <a:rPr lang="en-US" sz="1600" i="1" dirty="0"/>
              <a:t>Using “may contain” labelling to inform food choice: a qualitative study of nut allergic consumers</a:t>
            </a:r>
            <a:r>
              <a:rPr lang="en-US" sz="1600" dirty="0"/>
              <a:t>, BMC Public Health 2011, 11, 734742 </a:t>
            </a:r>
          </a:p>
        </p:txBody>
      </p:sp>
      <p:sp>
        <p:nvSpPr>
          <p:cNvPr id="7" name="Rounded Rectangle 6"/>
          <p:cNvSpPr/>
          <p:nvPr/>
        </p:nvSpPr>
        <p:spPr>
          <a:xfrm>
            <a:off x="3419872" y="2403442"/>
            <a:ext cx="5472608" cy="1169573"/>
          </a:xfrm>
          <a:prstGeom prst="roundRect">
            <a:avLst/>
          </a:prstGeom>
          <a:solidFill>
            <a:schemeClr val="accent6">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itchFamily="34" charset="0"/>
                <a:cs typeface="Calibri" pitchFamily="34" charset="0"/>
              </a:rPr>
              <a:t>Serious reactions, and even deaths, have been caused by </a:t>
            </a:r>
            <a:r>
              <a:rPr lang="en-GB" dirty="0" smtClean="0">
                <a:solidFill>
                  <a:schemeClr val="tx1"/>
                </a:solidFill>
                <a:latin typeface="Calibri" pitchFamily="34" charset="0"/>
                <a:cs typeface="Calibri" pitchFamily="34" charset="0"/>
              </a:rPr>
              <a:t>food </a:t>
            </a:r>
            <a:r>
              <a:rPr lang="en-GB" dirty="0">
                <a:solidFill>
                  <a:schemeClr val="tx1"/>
                </a:solidFill>
                <a:latin typeface="Calibri" pitchFamily="34" charset="0"/>
                <a:cs typeface="Calibri" pitchFamily="34" charset="0"/>
              </a:rPr>
              <a:t>with “may contain” </a:t>
            </a:r>
            <a:r>
              <a:rPr lang="en-GB" dirty="0" smtClean="0">
                <a:solidFill>
                  <a:schemeClr val="tx1"/>
                </a:solidFill>
                <a:latin typeface="Calibri" pitchFamily="34" charset="0"/>
                <a:cs typeface="Calibri" pitchFamily="34" charset="0"/>
              </a:rPr>
              <a:t>labelling – 8</a:t>
            </a:r>
            <a:r>
              <a:rPr lang="en-GB" dirty="0">
                <a:solidFill>
                  <a:schemeClr val="tx1"/>
                </a:solidFill>
                <a:latin typeface="Calibri" pitchFamily="34" charset="0"/>
                <a:cs typeface="Calibri" pitchFamily="34" charset="0"/>
              </a:rPr>
              <a:t>% of people with accidental reactions may attribute it to having ignored a “precautionary </a:t>
            </a:r>
            <a:r>
              <a:rPr lang="en-GB" dirty="0" smtClean="0">
                <a:solidFill>
                  <a:schemeClr val="tx1"/>
                </a:solidFill>
                <a:latin typeface="Calibri" pitchFamily="34" charset="0"/>
                <a:cs typeface="Calibri" pitchFamily="34" charset="0"/>
              </a:rPr>
              <a:t>labelling </a:t>
            </a:r>
            <a:r>
              <a:rPr lang="en-GB" dirty="0" smtClean="0">
                <a:solidFill>
                  <a:schemeClr val="accent6">
                    <a:lumMod val="75000"/>
                  </a:schemeClr>
                </a:solidFill>
                <a:latin typeface="Calibri" pitchFamily="34" charset="0"/>
                <a:cs typeface="Calibri" pitchFamily="34" charset="0"/>
              </a:rPr>
              <a:t>*</a:t>
            </a:r>
            <a:endParaRPr lang="en-GB" dirty="0">
              <a:solidFill>
                <a:schemeClr val="accent6">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3306890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844470" y="-88895"/>
            <a:ext cx="7268389" cy="1446550"/>
          </a:xfrm>
          <a:prstGeom prst="rect">
            <a:avLst/>
          </a:prstGeom>
          <a:noFill/>
        </p:spPr>
        <p:txBody>
          <a:bodyPr wrap="square" rtlCol="0">
            <a:spAutoFit/>
          </a:bodyPr>
          <a:lstStyle/>
          <a:p>
            <a:pPr algn="ctr"/>
            <a:r>
              <a:rPr lang="en-US" sz="4400" dirty="0" smtClean="0">
                <a:solidFill>
                  <a:schemeClr val="bg1"/>
                </a:solidFill>
                <a:latin typeface="+mj-lt"/>
              </a:rPr>
              <a:t>Patients’ views on “may contain” labels</a:t>
            </a:r>
            <a:endParaRPr lang="en-US" sz="4400" dirty="0">
              <a:solidFill>
                <a:schemeClr val="bg1"/>
              </a:solidFill>
              <a:latin typeface="+mj-lt"/>
            </a:endParaRPr>
          </a:p>
        </p:txBody>
      </p:sp>
      <p:sp>
        <p:nvSpPr>
          <p:cNvPr id="3" name="TextBox 2"/>
          <p:cNvSpPr txBox="1"/>
          <p:nvPr/>
        </p:nvSpPr>
        <p:spPr>
          <a:xfrm>
            <a:off x="-252536" y="1268760"/>
            <a:ext cx="4499992" cy="5586145"/>
          </a:xfrm>
          <a:prstGeom prst="rect">
            <a:avLst/>
          </a:prstGeom>
          <a:noFill/>
        </p:spPr>
        <p:txBody>
          <a:bodyPr wrap="square" rtlCol="0">
            <a:spAutoFit/>
          </a:bodyPr>
          <a:lstStyle/>
          <a:p>
            <a:pPr marL="288000" lvl="1" algn="just">
              <a:buClr>
                <a:schemeClr val="accent6"/>
              </a:buClr>
            </a:pPr>
            <a:r>
              <a:rPr lang="en-US" sz="2000" dirty="0" smtClean="0"/>
              <a:t>It</a:t>
            </a:r>
            <a:r>
              <a:rPr lang="en-US" sz="2000" b="1" dirty="0" smtClean="0"/>
              <a:t> </a:t>
            </a:r>
            <a:r>
              <a:rPr lang="en-US" sz="2000" dirty="0" smtClean="0">
                <a:solidFill>
                  <a:schemeClr val="accent6"/>
                </a:solidFill>
              </a:rPr>
              <a:t>reduces </a:t>
            </a:r>
            <a:r>
              <a:rPr lang="en-US" sz="2000" dirty="0">
                <a:solidFill>
                  <a:schemeClr val="accent6"/>
                </a:solidFill>
              </a:rPr>
              <a:t>the choices </a:t>
            </a:r>
            <a:r>
              <a:rPr lang="en-US" sz="2000" dirty="0"/>
              <a:t>available to allergic consumers</a:t>
            </a:r>
          </a:p>
          <a:p>
            <a:pPr marL="859500" lvl="2" indent="-457200" algn="just">
              <a:buClr>
                <a:schemeClr val="accent6"/>
              </a:buClr>
              <a:buFont typeface="Calibri" panose="020F0502020204030204" pitchFamily="34" charset="0"/>
              <a:buChar char="−"/>
            </a:pPr>
            <a:r>
              <a:rPr lang="en-US" dirty="0" smtClean="0">
                <a:solidFill>
                  <a:schemeClr val="accent6"/>
                </a:solidFill>
              </a:rPr>
              <a:t>Regardless</a:t>
            </a:r>
            <a:r>
              <a:rPr lang="en-US" dirty="0" smtClean="0"/>
              <a:t> </a:t>
            </a:r>
            <a:r>
              <a:rPr lang="en-US" dirty="0"/>
              <a:t>of the </a:t>
            </a:r>
            <a:r>
              <a:rPr lang="en-US" dirty="0" smtClean="0"/>
              <a:t>label: “</a:t>
            </a:r>
            <a:r>
              <a:rPr lang="en-US" dirty="0"/>
              <a:t>may contain” labelling for nuts is included on the packaging of 26% of biscuits and 80% of </a:t>
            </a:r>
            <a:r>
              <a:rPr lang="en-US" dirty="0" smtClean="0"/>
              <a:t>chocolate</a:t>
            </a:r>
          </a:p>
          <a:p>
            <a:pPr marL="402300" lvl="2" algn="just">
              <a:buClr>
                <a:schemeClr val="accent6"/>
              </a:buClr>
            </a:pPr>
            <a:r>
              <a:rPr lang="de-CH" sz="1400" dirty="0" smtClean="0"/>
              <a:t>	</a:t>
            </a:r>
            <a:r>
              <a:rPr lang="de-CH" sz="1400" u="sng" dirty="0" smtClean="0"/>
              <a:t>Reference</a:t>
            </a:r>
            <a:r>
              <a:rPr lang="de-CH" sz="1400" dirty="0"/>
              <a:t>: Van Hengel AJ, </a:t>
            </a:r>
            <a:r>
              <a:rPr lang="de-CH" sz="1400" i="1" dirty="0"/>
              <a:t>Declaration </a:t>
            </a:r>
            <a:r>
              <a:rPr lang="de-CH" sz="1400" i="1" dirty="0" smtClean="0"/>
              <a:t>of 	allergens </a:t>
            </a:r>
            <a:r>
              <a:rPr lang="de-CH" sz="1400" i="1" dirty="0"/>
              <a:t>on the label of food </a:t>
            </a:r>
            <a:r>
              <a:rPr lang="de-CH" sz="1400" i="1" dirty="0" smtClean="0"/>
              <a:t>products 	purchased </a:t>
            </a:r>
            <a:r>
              <a:rPr lang="de-CH" sz="1400" i="1" dirty="0"/>
              <a:t>on the European market</a:t>
            </a:r>
            <a:r>
              <a:rPr lang="de-CH" sz="1400" dirty="0"/>
              <a:t>, Trends </a:t>
            </a:r>
            <a:r>
              <a:rPr lang="de-CH" sz="1400" dirty="0" smtClean="0"/>
              <a:t>	Food </a:t>
            </a:r>
            <a:r>
              <a:rPr lang="de-CH" sz="1400" dirty="0"/>
              <a:t>Sci Tech 2007, 18, </a:t>
            </a:r>
            <a:r>
              <a:rPr lang="de-CH" sz="1400" dirty="0" smtClean="0"/>
              <a:t>96-100</a:t>
            </a:r>
          </a:p>
          <a:p>
            <a:pPr marL="402300" lvl="2" algn="just">
              <a:buClr>
                <a:schemeClr val="accent6"/>
              </a:buClr>
            </a:pPr>
            <a:endParaRPr lang="en-US" sz="1100" dirty="0"/>
          </a:p>
          <a:p>
            <a:pPr marL="859500" lvl="2" indent="-457200" algn="just">
              <a:buClr>
                <a:schemeClr val="accent6"/>
              </a:buClr>
              <a:buFont typeface="Calibri" panose="020F0502020204030204" pitchFamily="34" charset="0"/>
              <a:buChar char="−"/>
            </a:pPr>
            <a:r>
              <a:rPr lang="en-US" dirty="0" smtClean="0"/>
              <a:t>Unnecessary </a:t>
            </a:r>
            <a:r>
              <a:rPr lang="en-US" dirty="0">
                <a:solidFill>
                  <a:schemeClr val="accent6"/>
                </a:solidFill>
              </a:rPr>
              <a:t>restrictive </a:t>
            </a:r>
            <a:r>
              <a:rPr lang="en-US" dirty="0" smtClean="0">
                <a:solidFill>
                  <a:schemeClr val="accent6"/>
                </a:solidFill>
              </a:rPr>
              <a:t>diet</a:t>
            </a:r>
            <a:r>
              <a:rPr lang="en-US" dirty="0" smtClean="0"/>
              <a:t>: 90</a:t>
            </a:r>
            <a:r>
              <a:rPr lang="en-US" dirty="0"/>
              <a:t>% of products with “precautionary labelling” do not contain residues of peanuts’ proteins or very small quantities unlikely to cause a clinical </a:t>
            </a:r>
            <a:r>
              <a:rPr lang="en-US" dirty="0" smtClean="0"/>
              <a:t>reaction</a:t>
            </a:r>
            <a:endParaRPr lang="en-US" b="1" dirty="0" smtClean="0"/>
          </a:p>
          <a:p>
            <a:pPr marL="402300" lvl="2" algn="just">
              <a:buClr>
                <a:schemeClr val="accent6"/>
              </a:buClr>
            </a:pPr>
            <a:r>
              <a:rPr lang="de-CH" sz="1100" dirty="0" smtClean="0"/>
              <a:t>	</a:t>
            </a:r>
            <a:r>
              <a:rPr lang="de-CH" sz="1400" u="sng" dirty="0" smtClean="0"/>
              <a:t>Reference</a:t>
            </a:r>
            <a:r>
              <a:rPr lang="de-CH" sz="1400" dirty="0"/>
              <a:t>: Hefle </a:t>
            </a:r>
            <a:r>
              <a:rPr lang="de-CH" sz="1400" dirty="0" smtClean="0"/>
              <a:t>SL et al, </a:t>
            </a:r>
            <a:r>
              <a:rPr lang="de-CH" sz="1400" i="1" dirty="0" smtClean="0"/>
              <a:t>Consumer </a:t>
            </a:r>
            <a:r>
              <a:rPr lang="de-CH" sz="1400" i="1" dirty="0"/>
              <a:t>attitudes </a:t>
            </a:r>
            <a:r>
              <a:rPr lang="de-CH" sz="1400" i="1" dirty="0" smtClean="0"/>
              <a:t>	and </a:t>
            </a:r>
            <a:r>
              <a:rPr lang="de-CH" sz="1400" i="1" dirty="0"/>
              <a:t>risks associated </a:t>
            </a:r>
            <a:r>
              <a:rPr lang="de-CH" sz="1400" i="1" dirty="0" smtClean="0"/>
              <a:t>with </a:t>
            </a:r>
            <a:r>
              <a:rPr lang="de-CH" sz="1400" i="1" dirty="0"/>
              <a:t>packaged </a:t>
            </a:r>
            <a:r>
              <a:rPr lang="de-CH" sz="1400" i="1" dirty="0" smtClean="0"/>
              <a:t>foods 	having </a:t>
            </a:r>
            <a:r>
              <a:rPr lang="de-CH" sz="1400" i="1" dirty="0"/>
              <a:t>advisory labelling </a:t>
            </a:r>
            <a:r>
              <a:rPr lang="de-CH" sz="1400" i="1" dirty="0" smtClean="0"/>
              <a:t>regarding </a:t>
            </a:r>
            <a:r>
              <a:rPr lang="de-CH" sz="1400" i="1" dirty="0"/>
              <a:t>the </a:t>
            </a:r>
            <a:r>
              <a:rPr lang="de-CH" sz="1400" i="1" dirty="0" smtClean="0"/>
              <a:t>	presence </a:t>
            </a:r>
            <a:r>
              <a:rPr lang="de-CH" sz="1400" i="1" dirty="0"/>
              <a:t>of peanuts</a:t>
            </a:r>
            <a:r>
              <a:rPr lang="de-CH" sz="1400" dirty="0"/>
              <a:t>, J Allergy Clin Immunol </a:t>
            </a:r>
            <a:r>
              <a:rPr lang="de-CH" sz="1400" dirty="0" smtClean="0"/>
              <a:t>	2007</a:t>
            </a:r>
            <a:r>
              <a:rPr lang="de-CH" sz="1400" dirty="0"/>
              <a:t>, </a:t>
            </a:r>
            <a:r>
              <a:rPr lang="de-CH" sz="1400" dirty="0" smtClean="0"/>
              <a:t>120</a:t>
            </a:r>
            <a:r>
              <a:rPr lang="de-CH" sz="1400" dirty="0"/>
              <a:t>, </a:t>
            </a:r>
            <a:r>
              <a:rPr lang="de-CH" sz="1400" dirty="0" smtClean="0"/>
              <a:t>171-176</a:t>
            </a:r>
            <a:endParaRPr lang="en-US" sz="1400" dirty="0"/>
          </a:p>
        </p:txBody>
      </p:sp>
      <p:sp>
        <p:nvSpPr>
          <p:cNvPr id="9" name="TextBox 8"/>
          <p:cNvSpPr txBox="1"/>
          <p:nvPr/>
        </p:nvSpPr>
        <p:spPr>
          <a:xfrm>
            <a:off x="4499992" y="1246939"/>
            <a:ext cx="4464497" cy="5970865"/>
          </a:xfrm>
          <a:prstGeom prst="rect">
            <a:avLst/>
          </a:prstGeom>
          <a:noFill/>
        </p:spPr>
        <p:txBody>
          <a:bodyPr wrap="square" rtlCol="0">
            <a:spAutoFit/>
          </a:bodyPr>
          <a:lstStyle/>
          <a:p>
            <a:pPr marL="288000" lvl="1" algn="just">
              <a:buClr>
                <a:schemeClr val="accent6"/>
              </a:buClr>
            </a:pPr>
            <a:r>
              <a:rPr lang="en-US" sz="2000" dirty="0" smtClean="0"/>
              <a:t>It </a:t>
            </a:r>
            <a:r>
              <a:rPr lang="en-US" sz="2000" dirty="0"/>
              <a:t>results in </a:t>
            </a:r>
            <a:r>
              <a:rPr lang="en-US" sz="2000" dirty="0">
                <a:solidFill>
                  <a:schemeClr val="accent6"/>
                </a:solidFill>
              </a:rPr>
              <a:t>frustration and risk-taking </a:t>
            </a:r>
            <a:r>
              <a:rPr lang="en-US" sz="2000" dirty="0" err="1" smtClean="0">
                <a:solidFill>
                  <a:schemeClr val="accent6"/>
                </a:solidFill>
              </a:rPr>
              <a:t>behaviours</a:t>
            </a:r>
            <a:r>
              <a:rPr lang="en-US" sz="2000" dirty="0" smtClean="0"/>
              <a:t>, </a:t>
            </a:r>
            <a:r>
              <a:rPr lang="en-US" sz="2000" dirty="0"/>
              <a:t>not </a:t>
            </a:r>
            <a:r>
              <a:rPr lang="en-US" sz="2000" dirty="0" smtClean="0"/>
              <a:t>depending on </a:t>
            </a:r>
            <a:r>
              <a:rPr lang="en-US" sz="2000" dirty="0"/>
              <a:t>age, gender or the severity of the allergy</a:t>
            </a:r>
          </a:p>
          <a:p>
            <a:pPr marL="973800" lvl="2" indent="-285750" algn="just">
              <a:buClr>
                <a:schemeClr val="accent6"/>
              </a:buClr>
              <a:buFont typeface="Calibri" panose="020F0502020204030204" pitchFamily="34" charset="0"/>
              <a:buChar char="−"/>
            </a:pPr>
            <a:r>
              <a:rPr lang="en-US" dirty="0"/>
              <a:t>Variety of the </a:t>
            </a:r>
            <a:r>
              <a:rPr lang="en-US" dirty="0">
                <a:solidFill>
                  <a:schemeClr val="accent6"/>
                </a:solidFill>
              </a:rPr>
              <a:t>wording</a:t>
            </a:r>
            <a:r>
              <a:rPr lang="en-US" dirty="0"/>
              <a:t>: 80% of parents with </a:t>
            </a:r>
            <a:r>
              <a:rPr lang="en-US" dirty="0" smtClean="0"/>
              <a:t>nuts allergic children </a:t>
            </a:r>
            <a:r>
              <a:rPr lang="en-US" dirty="0"/>
              <a:t>would not let them eat products with “not suitable for” or “may contain” labelling, only 50% would do so with “cannot guarantee nut </a:t>
            </a:r>
            <a:r>
              <a:rPr lang="en-US" dirty="0" smtClean="0"/>
              <a:t>free” or </a:t>
            </a:r>
            <a:r>
              <a:rPr lang="en-US" dirty="0"/>
              <a:t>“may contain traces of” labelling</a:t>
            </a:r>
          </a:p>
          <a:p>
            <a:pPr marL="973800" lvl="2" indent="-285750" algn="just">
              <a:buClr>
                <a:schemeClr val="accent6"/>
              </a:buClr>
              <a:buFont typeface="Calibri" panose="020F0502020204030204" pitchFamily="34" charset="0"/>
              <a:buChar char="−"/>
            </a:pPr>
            <a:r>
              <a:rPr lang="en-US" dirty="0">
                <a:solidFill>
                  <a:schemeClr val="accent6"/>
                </a:solidFill>
              </a:rPr>
              <a:t>Distrustfulness</a:t>
            </a:r>
            <a:r>
              <a:rPr lang="en-US" dirty="0"/>
              <a:t> of the message </a:t>
            </a:r>
            <a:r>
              <a:rPr lang="en-US" dirty="0" smtClean="0"/>
              <a:t>sources </a:t>
            </a:r>
          </a:p>
          <a:p>
            <a:pPr marL="973800" lvl="2" indent="-285750" algn="just">
              <a:buClr>
                <a:schemeClr val="accent6"/>
              </a:buClr>
              <a:buFont typeface="Calibri" panose="020F0502020204030204" pitchFamily="34" charset="0"/>
              <a:buChar char="−"/>
            </a:pPr>
            <a:r>
              <a:rPr lang="en-US" dirty="0" smtClean="0">
                <a:solidFill>
                  <a:schemeClr val="accent6"/>
                </a:solidFill>
              </a:rPr>
              <a:t>Implausibility</a:t>
            </a:r>
            <a:r>
              <a:rPr lang="en-US" dirty="0" smtClean="0"/>
              <a:t> </a:t>
            </a:r>
            <a:r>
              <a:rPr lang="en-US" dirty="0"/>
              <a:t>of the </a:t>
            </a:r>
            <a:r>
              <a:rPr lang="en-US" dirty="0" smtClean="0"/>
              <a:t>labelling</a:t>
            </a:r>
          </a:p>
          <a:p>
            <a:pPr marL="973800" lvl="2" indent="-285750" algn="just">
              <a:buClr>
                <a:schemeClr val="accent6"/>
              </a:buClr>
              <a:buFont typeface="Calibri" panose="020F0502020204030204" pitchFamily="34" charset="0"/>
              <a:buChar char="−"/>
            </a:pPr>
            <a:r>
              <a:rPr lang="en-US" dirty="0" smtClean="0"/>
              <a:t>Previous </a:t>
            </a:r>
            <a:r>
              <a:rPr lang="en-US" dirty="0">
                <a:solidFill>
                  <a:schemeClr val="accent6"/>
                </a:solidFill>
              </a:rPr>
              <a:t>experience</a:t>
            </a:r>
            <a:r>
              <a:rPr lang="en-US" dirty="0"/>
              <a:t> and personal preferences</a:t>
            </a:r>
          </a:p>
          <a:p>
            <a:pPr marL="0" lvl="2" algn="just">
              <a:buNone/>
            </a:pPr>
            <a:r>
              <a:rPr lang="en-US" sz="1600" dirty="0" smtClean="0"/>
              <a:t>	</a:t>
            </a:r>
            <a:r>
              <a:rPr lang="en-US" sz="1400" u="sng" dirty="0" smtClean="0"/>
              <a:t>Reference</a:t>
            </a:r>
            <a:r>
              <a:rPr lang="en-US" sz="1400" dirty="0"/>
              <a:t>: Barnett J et al, </a:t>
            </a:r>
            <a:r>
              <a:rPr lang="en-US" sz="1400" i="1" dirty="0"/>
              <a:t>Using “may </a:t>
            </a:r>
            <a:r>
              <a:rPr lang="en-US" sz="1400" i="1" dirty="0" smtClean="0"/>
              <a:t>	contain</a:t>
            </a:r>
            <a:r>
              <a:rPr lang="en-US" sz="1400" i="1" dirty="0"/>
              <a:t>” labelling to inform food choice: </a:t>
            </a:r>
            <a:r>
              <a:rPr lang="en-US" sz="1400" i="1" dirty="0" smtClean="0"/>
              <a:t>	a qualitative </a:t>
            </a:r>
            <a:r>
              <a:rPr lang="en-US" sz="1400" i="1" dirty="0"/>
              <a:t>study of nut allergic </a:t>
            </a:r>
            <a:r>
              <a:rPr lang="en-US" sz="1400" i="1" dirty="0" smtClean="0"/>
              <a:t>	consumers</a:t>
            </a:r>
            <a:r>
              <a:rPr lang="en-US" sz="1400" dirty="0"/>
              <a:t>, BMC Public Health 2011, 11, </a:t>
            </a:r>
            <a:r>
              <a:rPr lang="en-US" sz="1400" dirty="0" smtClean="0"/>
              <a:t>	734742 </a:t>
            </a:r>
            <a:endParaRPr lang="en-US" sz="1400" dirty="0"/>
          </a:p>
          <a:p>
            <a:pPr algn="just"/>
            <a:endParaRPr lang="en-US" sz="1600" dirty="0"/>
          </a:p>
        </p:txBody>
      </p:sp>
      <p:sp>
        <p:nvSpPr>
          <p:cNvPr id="4" name="Right Arrow 3"/>
          <p:cNvSpPr/>
          <p:nvPr/>
        </p:nvSpPr>
        <p:spPr>
          <a:xfrm>
            <a:off x="4247456" y="3717032"/>
            <a:ext cx="1116632" cy="344800"/>
          </a:xfrm>
          <a:prstGeom prst="rightArrow">
            <a:avLst/>
          </a:prstGeom>
          <a:solidFill>
            <a:schemeClr val="accent6">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201505" y="3378478"/>
            <a:ext cx="1277159" cy="338554"/>
          </a:xfrm>
          <a:prstGeom prst="rect">
            <a:avLst/>
          </a:prstGeom>
          <a:noFill/>
        </p:spPr>
        <p:txBody>
          <a:bodyPr wrap="square" rtlCol="0">
            <a:spAutoFit/>
          </a:bodyPr>
          <a:lstStyle/>
          <a:p>
            <a:r>
              <a:rPr lang="en-GB" sz="1600" b="1" dirty="0" smtClean="0"/>
              <a:t>THEREFORE</a:t>
            </a:r>
            <a:endParaRPr lang="en-GB" sz="1600" b="1" dirty="0"/>
          </a:p>
        </p:txBody>
      </p:sp>
    </p:spTree>
    <p:extLst>
      <p:ext uri="{BB962C8B-B14F-4D97-AF65-F5344CB8AC3E}">
        <p14:creationId xmlns:p14="http://schemas.microsoft.com/office/powerpoint/2010/main" val="726652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835905" y="217782"/>
            <a:ext cx="7284900" cy="769441"/>
          </a:xfrm>
          <a:prstGeom prst="rect">
            <a:avLst/>
          </a:prstGeom>
          <a:noFill/>
        </p:spPr>
        <p:txBody>
          <a:bodyPr wrap="square" rtlCol="0">
            <a:spAutoFit/>
          </a:bodyPr>
          <a:lstStyle/>
          <a:p>
            <a:pPr algn="ctr"/>
            <a:r>
              <a:rPr lang="en-US" sz="4400" dirty="0" smtClean="0">
                <a:solidFill>
                  <a:schemeClr val="bg1"/>
                </a:solidFill>
                <a:latin typeface="+mj-lt"/>
              </a:rPr>
              <a:t>Patient-</a:t>
            </a:r>
            <a:r>
              <a:rPr lang="en-US" sz="4400" dirty="0" err="1" smtClean="0">
                <a:solidFill>
                  <a:schemeClr val="bg1"/>
                </a:solidFill>
                <a:latin typeface="+mj-lt"/>
              </a:rPr>
              <a:t>centred</a:t>
            </a:r>
            <a:r>
              <a:rPr lang="en-US" sz="4400" dirty="0" smtClean="0">
                <a:solidFill>
                  <a:schemeClr val="bg1"/>
                </a:solidFill>
                <a:latin typeface="+mj-lt"/>
              </a:rPr>
              <a:t> best practices</a:t>
            </a:r>
            <a:endParaRPr lang="en-US" sz="4400" dirty="0">
              <a:solidFill>
                <a:schemeClr val="bg1"/>
              </a:solidFill>
              <a:latin typeface="+mj-lt"/>
            </a:endParaRPr>
          </a:p>
        </p:txBody>
      </p:sp>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sp>
        <p:nvSpPr>
          <p:cNvPr id="3" name="TextBox 2"/>
          <p:cNvSpPr txBox="1"/>
          <p:nvPr/>
        </p:nvSpPr>
        <p:spPr>
          <a:xfrm>
            <a:off x="316051" y="1205005"/>
            <a:ext cx="8568952" cy="5709255"/>
          </a:xfrm>
          <a:prstGeom prst="rect">
            <a:avLst/>
          </a:prstGeom>
          <a:noFill/>
        </p:spPr>
        <p:txBody>
          <a:bodyPr wrap="square" rtlCol="0">
            <a:spAutoFit/>
          </a:bodyPr>
          <a:lstStyle/>
          <a:p>
            <a:pPr algn="just"/>
            <a:r>
              <a:rPr lang="en-GB" sz="1900" dirty="0" smtClean="0">
                <a:solidFill>
                  <a:schemeClr val="accent6"/>
                </a:solidFill>
              </a:rPr>
              <a:t>Switzerland: </a:t>
            </a:r>
            <a:r>
              <a:rPr lang="en-GB" sz="1900" dirty="0" smtClean="0"/>
              <a:t>Federal law on </a:t>
            </a:r>
            <a:r>
              <a:rPr lang="en-GB" sz="1900" dirty="0"/>
              <a:t>labelling and advertisement of food products: applying to pre-packed food </a:t>
            </a:r>
            <a:r>
              <a:rPr lang="en-GB" sz="1900" dirty="0" smtClean="0"/>
              <a:t>and </a:t>
            </a:r>
            <a:r>
              <a:rPr lang="en-GB" sz="1900" dirty="0"/>
              <a:t>non pre-packed products </a:t>
            </a:r>
            <a:r>
              <a:rPr lang="en-GB" sz="1900" dirty="0" smtClean="0"/>
              <a:t>(non-</a:t>
            </a:r>
            <a:r>
              <a:rPr lang="en-GB" sz="1900" dirty="0" err="1" smtClean="0"/>
              <a:t>bindingness</a:t>
            </a:r>
            <a:r>
              <a:rPr lang="en-GB" sz="1900" dirty="0" smtClean="0"/>
              <a:t> </a:t>
            </a:r>
            <a:r>
              <a:rPr lang="en-GB" sz="1900" dirty="0"/>
              <a:t>of the written form)</a:t>
            </a:r>
          </a:p>
          <a:p>
            <a:pPr marL="285750" indent="-285750" algn="just">
              <a:buClr>
                <a:schemeClr val="accent6"/>
              </a:buClr>
              <a:buFont typeface="Calibri" panose="020F0502020204030204" pitchFamily="34" charset="0"/>
              <a:buChar char="−"/>
              <a:tabLst>
                <a:tab pos="358775" algn="l"/>
              </a:tabLst>
            </a:pPr>
            <a:r>
              <a:rPr lang="en-GB" sz="1700" dirty="0" smtClean="0"/>
              <a:t>Obligation </a:t>
            </a:r>
            <a:r>
              <a:rPr lang="en-GB" sz="1700" dirty="0"/>
              <a:t>to label allergens, even when they have been added </a:t>
            </a:r>
            <a:r>
              <a:rPr lang="en-GB" sz="1700" dirty="0" smtClean="0"/>
              <a:t>involuntarily</a:t>
            </a:r>
            <a:r>
              <a:rPr lang="en-GB" sz="1700" dirty="0"/>
              <a:t>, upon specified levels </a:t>
            </a:r>
            <a:endParaRPr lang="en-GB" sz="1700" dirty="0" smtClean="0"/>
          </a:p>
          <a:p>
            <a:pPr marL="285750" indent="-285750" algn="just">
              <a:buClr>
                <a:schemeClr val="accent6"/>
              </a:buClr>
              <a:buFont typeface="Calibri" panose="020F0502020204030204" pitchFamily="34" charset="0"/>
              <a:buChar char="−"/>
              <a:tabLst>
                <a:tab pos="358775" algn="l"/>
              </a:tabLst>
            </a:pPr>
            <a:r>
              <a:rPr lang="en-GB" sz="1700" dirty="0" smtClean="0"/>
              <a:t>Under </a:t>
            </a:r>
            <a:r>
              <a:rPr lang="en-GB" sz="1700" dirty="0"/>
              <a:t>these thresholds, precautionary labelling is </a:t>
            </a:r>
            <a:r>
              <a:rPr lang="en-GB" sz="1700" dirty="0" smtClean="0"/>
              <a:t>only authorised </a:t>
            </a:r>
            <a:r>
              <a:rPr lang="en-GB" sz="1700" dirty="0"/>
              <a:t>if the responsible food business operator can prove </a:t>
            </a:r>
            <a:r>
              <a:rPr lang="en-GB" sz="1700" dirty="0" smtClean="0"/>
              <a:t>that </a:t>
            </a:r>
            <a:r>
              <a:rPr lang="en-GB" sz="1700" dirty="0"/>
              <a:t>cross-contamination cannot be </a:t>
            </a:r>
            <a:r>
              <a:rPr lang="en-GB" sz="1700" dirty="0" smtClean="0"/>
              <a:t>avoided </a:t>
            </a:r>
          </a:p>
          <a:p>
            <a:pPr algn="just">
              <a:buClr>
                <a:schemeClr val="accent6"/>
              </a:buClr>
              <a:tabLst>
                <a:tab pos="358775" algn="l"/>
              </a:tabLst>
            </a:pPr>
            <a:endParaRPr lang="en-GB" sz="1400" dirty="0" smtClean="0"/>
          </a:p>
          <a:p>
            <a:pPr algn="just">
              <a:buClr>
                <a:schemeClr val="accent6"/>
              </a:buClr>
              <a:tabLst>
                <a:tab pos="358775" algn="l"/>
              </a:tabLst>
            </a:pPr>
            <a:r>
              <a:rPr lang="en-GB" sz="1900" dirty="0" smtClean="0">
                <a:solidFill>
                  <a:schemeClr val="accent6"/>
                </a:solidFill>
              </a:rPr>
              <a:t>United Kingdom: </a:t>
            </a:r>
            <a:r>
              <a:rPr lang="en-GB" sz="1900" dirty="0" smtClean="0"/>
              <a:t>Voluntary </a:t>
            </a:r>
            <a:r>
              <a:rPr lang="en-GB" sz="1900" dirty="0"/>
              <a:t>Guidance on Allergen Management and Consumer Information – Food Standards </a:t>
            </a:r>
            <a:r>
              <a:rPr lang="en-GB" sz="1900" dirty="0" smtClean="0"/>
              <a:t>Agency</a:t>
            </a:r>
          </a:p>
          <a:p>
            <a:pPr marL="285750" indent="-285750" algn="just">
              <a:buClr>
                <a:schemeClr val="accent6"/>
              </a:buClr>
              <a:buFont typeface="Calibri" panose="020F0502020204030204" pitchFamily="34" charset="0"/>
              <a:buChar char="−"/>
            </a:pPr>
            <a:r>
              <a:rPr lang="en-US" sz="1700" dirty="0"/>
              <a:t>Assess risk from both intentional and unintentional presence of an allergen</a:t>
            </a:r>
          </a:p>
          <a:p>
            <a:pPr marL="285750" indent="-285750" algn="just">
              <a:buClr>
                <a:schemeClr val="accent6"/>
              </a:buClr>
              <a:buFont typeface="Calibri" panose="020F0502020204030204" pitchFamily="34" charset="0"/>
              <a:buChar char="−"/>
            </a:pPr>
            <a:r>
              <a:rPr lang="en-US" sz="1700" dirty="0"/>
              <a:t>Check if the potential allergen is in the ingredient list or is exempt from mandatory labelling</a:t>
            </a:r>
          </a:p>
          <a:p>
            <a:pPr marL="285750" indent="-285750" algn="just">
              <a:buClr>
                <a:schemeClr val="accent6"/>
              </a:buClr>
              <a:buFont typeface="Calibri" panose="020F0502020204030204" pitchFamily="34" charset="0"/>
              <a:buChar char="−"/>
            </a:pPr>
            <a:r>
              <a:rPr lang="en-US" sz="1700" dirty="0" smtClean="0"/>
              <a:t>Identify </a:t>
            </a:r>
            <a:r>
              <a:rPr lang="en-US" sz="1700" dirty="0"/>
              <a:t>the risk and the possibility to manage it</a:t>
            </a:r>
          </a:p>
          <a:p>
            <a:pPr marL="285750" indent="-285750" algn="just">
              <a:buClr>
                <a:schemeClr val="accent6"/>
              </a:buClr>
              <a:buFont typeface="Calibri" panose="020F0502020204030204" pitchFamily="34" charset="0"/>
              <a:buChar char="−"/>
            </a:pPr>
            <a:r>
              <a:rPr lang="en-US" sz="1700" dirty="0" smtClean="0"/>
              <a:t>Communicate </a:t>
            </a:r>
            <a:r>
              <a:rPr lang="en-US" sz="1700" dirty="0"/>
              <a:t>the risk through precautionary labelling only if it cannot be </a:t>
            </a:r>
            <a:r>
              <a:rPr lang="en-US" sz="1700" dirty="0" smtClean="0"/>
              <a:t>managed</a:t>
            </a:r>
          </a:p>
          <a:p>
            <a:pPr algn="just">
              <a:buClr>
                <a:schemeClr val="accent6"/>
              </a:buClr>
            </a:pPr>
            <a:endParaRPr lang="en-US" sz="1400" dirty="0"/>
          </a:p>
          <a:p>
            <a:pPr algn="just"/>
            <a:r>
              <a:rPr lang="en-GB" sz="1900" dirty="0" smtClean="0">
                <a:solidFill>
                  <a:schemeClr val="accent6"/>
                </a:solidFill>
              </a:rPr>
              <a:t>Sweden: </a:t>
            </a:r>
            <a:r>
              <a:rPr lang="en-GB" sz="1900" dirty="0" smtClean="0"/>
              <a:t>Voluntary </a:t>
            </a:r>
            <a:r>
              <a:rPr lang="en-GB" sz="1900" dirty="0"/>
              <a:t>Swedish Food Sector Guidelines for management and labelling of food products with reference to allergy and intolerance – Swedish Food Retailers Federation and Swedish Food Federation</a:t>
            </a:r>
          </a:p>
          <a:p>
            <a:pPr algn="just"/>
            <a:r>
              <a:rPr lang="en-GB" sz="1700" dirty="0"/>
              <a:t>“May contain” labelling as a last resort when the risk of cross-contamination is:</a:t>
            </a:r>
          </a:p>
          <a:p>
            <a:pPr marL="285750" indent="-285750" algn="just">
              <a:buClr>
                <a:schemeClr val="accent6"/>
              </a:buClr>
              <a:buFont typeface="Calibri" panose="020F0502020204030204" pitchFamily="34" charset="0"/>
              <a:buChar char="−"/>
              <a:tabLst>
                <a:tab pos="358775" algn="l"/>
              </a:tabLst>
            </a:pPr>
            <a:r>
              <a:rPr lang="en-GB" sz="1700" dirty="0"/>
              <a:t>Uncontrollable: the ability to ensure the entire process is considered </a:t>
            </a:r>
            <a:r>
              <a:rPr lang="en-GB" sz="1700" dirty="0" smtClean="0"/>
              <a:t>impossible</a:t>
            </a:r>
            <a:endParaRPr lang="en-GB" sz="1700" dirty="0"/>
          </a:p>
          <a:p>
            <a:pPr marL="285750" indent="-285750" algn="just">
              <a:buClr>
                <a:schemeClr val="accent6"/>
              </a:buClr>
              <a:buFont typeface="Calibri" panose="020F0502020204030204" pitchFamily="34" charset="0"/>
              <a:buChar char="−"/>
              <a:tabLst>
                <a:tab pos="358775" algn="l"/>
              </a:tabLst>
            </a:pPr>
            <a:r>
              <a:rPr lang="en-GB" sz="1700" dirty="0"/>
              <a:t>Sporadic: the allergen is detected sporadically after product changes</a:t>
            </a:r>
          </a:p>
          <a:p>
            <a:pPr marL="285750" indent="-285750" algn="just">
              <a:buClr>
                <a:schemeClr val="accent6"/>
              </a:buClr>
              <a:buFont typeface="Calibri" panose="020F0502020204030204" pitchFamily="34" charset="0"/>
              <a:buChar char="−"/>
              <a:tabLst>
                <a:tab pos="358775" algn="l"/>
              </a:tabLst>
            </a:pPr>
            <a:r>
              <a:rPr lang="en-GB" sz="1700" dirty="0"/>
              <a:t>Documented through cleaning controls, test results, or substantiated consumer </a:t>
            </a:r>
            <a:r>
              <a:rPr lang="en-GB" sz="1700" dirty="0" smtClean="0"/>
              <a:t>reaction</a:t>
            </a:r>
            <a:endParaRPr lang="en-GB" sz="1700" dirty="0"/>
          </a:p>
        </p:txBody>
      </p:sp>
    </p:spTree>
    <p:extLst>
      <p:ext uri="{BB962C8B-B14F-4D97-AF65-F5344CB8AC3E}">
        <p14:creationId xmlns:p14="http://schemas.microsoft.com/office/powerpoint/2010/main" val="1264233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300499" y="279337"/>
            <a:ext cx="7812360" cy="769441"/>
          </a:xfrm>
          <a:prstGeom prst="rect">
            <a:avLst/>
          </a:prstGeom>
          <a:noFill/>
        </p:spPr>
        <p:txBody>
          <a:bodyPr wrap="square" rtlCol="0">
            <a:spAutoFit/>
          </a:bodyPr>
          <a:lstStyle/>
          <a:p>
            <a:pPr algn="ctr"/>
            <a:r>
              <a:rPr lang="en-US" sz="4400" dirty="0" smtClean="0">
                <a:solidFill>
                  <a:schemeClr val="bg1"/>
                </a:solidFill>
                <a:latin typeface="+mj-lt"/>
              </a:rPr>
              <a:t>Key points for improvement</a:t>
            </a:r>
            <a:endParaRPr lang="en-US" sz="4400" dirty="0">
              <a:solidFill>
                <a:schemeClr val="bg1"/>
              </a:solidFill>
              <a:latin typeface="+mj-lt"/>
            </a:endParaRPr>
          </a:p>
        </p:txBody>
      </p:sp>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sp>
        <p:nvSpPr>
          <p:cNvPr id="3" name="TextBox 2"/>
          <p:cNvSpPr txBox="1"/>
          <p:nvPr/>
        </p:nvSpPr>
        <p:spPr>
          <a:xfrm>
            <a:off x="103148" y="1268760"/>
            <a:ext cx="5796088" cy="5632311"/>
          </a:xfrm>
          <a:prstGeom prst="rect">
            <a:avLst/>
          </a:prstGeom>
          <a:noFill/>
        </p:spPr>
        <p:txBody>
          <a:bodyPr wrap="square" rtlCol="0">
            <a:spAutoFit/>
          </a:bodyPr>
          <a:lstStyle/>
          <a:p>
            <a:pPr algn="just"/>
            <a:r>
              <a:rPr lang="en-GB" dirty="0" smtClean="0">
                <a:solidFill>
                  <a:schemeClr val="accent6"/>
                </a:solidFill>
              </a:rPr>
              <a:t>Readability</a:t>
            </a:r>
          </a:p>
          <a:p>
            <a:pPr algn="just"/>
            <a:r>
              <a:rPr lang="en-US" dirty="0" smtClean="0"/>
              <a:t>Information </a:t>
            </a:r>
            <a:r>
              <a:rPr lang="en-US" dirty="0"/>
              <a:t>on allergens should be provided </a:t>
            </a:r>
            <a:r>
              <a:rPr lang="en-GB" dirty="0"/>
              <a:t>in a font size equal to or greater than 1,2 </a:t>
            </a:r>
            <a:r>
              <a:rPr lang="en-GB" dirty="0" smtClean="0"/>
              <a:t>mm; whereas in </a:t>
            </a:r>
            <a:r>
              <a:rPr lang="en-GB" dirty="0"/>
              <a:t>case of </a:t>
            </a:r>
            <a:r>
              <a:rPr lang="en-GB" dirty="0" smtClean="0"/>
              <a:t>small </a:t>
            </a:r>
            <a:r>
              <a:rPr lang="en-GB" dirty="0"/>
              <a:t>packaging or </a:t>
            </a:r>
            <a:r>
              <a:rPr lang="en-GB" dirty="0" smtClean="0"/>
              <a:t>containers (surface </a:t>
            </a:r>
            <a:r>
              <a:rPr lang="en-GB" dirty="0"/>
              <a:t>area </a:t>
            </a:r>
          </a:p>
          <a:p>
            <a:pPr algn="just"/>
            <a:r>
              <a:rPr lang="en-GB" dirty="0"/>
              <a:t>less than 80 </a:t>
            </a:r>
            <a:r>
              <a:rPr lang="en-GB" dirty="0" smtClean="0"/>
              <a:t>cm²), </a:t>
            </a:r>
            <a:r>
              <a:rPr lang="en-GB" dirty="0"/>
              <a:t>the minimum font size is reduced to </a:t>
            </a:r>
            <a:r>
              <a:rPr lang="en-GB" dirty="0" smtClean="0"/>
              <a:t>0,9 </a:t>
            </a:r>
            <a:r>
              <a:rPr lang="en-GB" dirty="0"/>
              <a:t>mm</a:t>
            </a:r>
          </a:p>
          <a:p>
            <a:pPr algn="just"/>
            <a:r>
              <a:rPr lang="en-GB" u="sng" dirty="0">
                <a:solidFill>
                  <a:schemeClr val="accent6">
                    <a:lumMod val="75000"/>
                  </a:schemeClr>
                </a:solidFill>
              </a:rPr>
              <a:t>EFA request:</a:t>
            </a:r>
            <a:r>
              <a:rPr lang="en-GB" dirty="0"/>
              <a:t> </a:t>
            </a:r>
            <a:r>
              <a:rPr lang="en-GB" b="1" dirty="0" smtClean="0"/>
              <a:t>minimum </a:t>
            </a:r>
            <a:r>
              <a:rPr lang="en-US" b="1" dirty="0" smtClean="0"/>
              <a:t>3 </a:t>
            </a:r>
            <a:r>
              <a:rPr lang="en-US" b="1" dirty="0"/>
              <a:t>mm font size</a:t>
            </a:r>
            <a:r>
              <a:rPr lang="en-US" dirty="0"/>
              <a:t> </a:t>
            </a:r>
            <a:r>
              <a:rPr lang="en-US" dirty="0" smtClean="0"/>
              <a:t>to guarantee clear legibility and safe choices, need to develop </a:t>
            </a:r>
            <a:r>
              <a:rPr lang="en-GB" dirty="0" smtClean="0"/>
              <a:t>a </a:t>
            </a:r>
            <a:r>
              <a:rPr lang="en-GB" dirty="0"/>
              <a:t>comprehensive approach </a:t>
            </a:r>
            <a:r>
              <a:rPr lang="en-GB" dirty="0" smtClean="0"/>
              <a:t>to </a:t>
            </a:r>
            <a:r>
              <a:rPr lang="en-GB" dirty="0"/>
              <a:t>take into account all </a:t>
            </a:r>
            <a:r>
              <a:rPr lang="en-GB" dirty="0" smtClean="0"/>
              <a:t>aspects </a:t>
            </a:r>
            <a:r>
              <a:rPr lang="en-GB" dirty="0"/>
              <a:t>related to legibility, including font, colour and </a:t>
            </a:r>
            <a:r>
              <a:rPr lang="en-GB" dirty="0" smtClean="0"/>
              <a:t>contrast </a:t>
            </a:r>
          </a:p>
          <a:p>
            <a:pPr algn="just"/>
            <a:endParaRPr lang="en-GB" dirty="0"/>
          </a:p>
          <a:p>
            <a:pPr algn="just"/>
            <a:r>
              <a:rPr lang="en-GB" dirty="0" smtClean="0">
                <a:solidFill>
                  <a:schemeClr val="accent6"/>
                </a:solidFill>
              </a:rPr>
              <a:t>Changes of recipe</a:t>
            </a:r>
          </a:p>
          <a:p>
            <a:pPr algn="just"/>
            <a:r>
              <a:rPr lang="en-GB" dirty="0" smtClean="0"/>
              <a:t>Nothing is mentioned</a:t>
            </a:r>
            <a:r>
              <a:rPr lang="en-GB" dirty="0"/>
              <a:t> </a:t>
            </a:r>
            <a:r>
              <a:rPr lang="en-GB" dirty="0" smtClean="0"/>
              <a:t>regarding labelling </a:t>
            </a:r>
            <a:r>
              <a:rPr lang="en-GB" dirty="0"/>
              <a:t>allergen changes/additions in products</a:t>
            </a:r>
          </a:p>
          <a:p>
            <a:pPr algn="just"/>
            <a:r>
              <a:rPr lang="en-GB" u="sng" dirty="0" smtClean="0">
                <a:solidFill>
                  <a:schemeClr val="accent6">
                    <a:lumMod val="75000"/>
                  </a:schemeClr>
                </a:solidFill>
              </a:rPr>
              <a:t>EFA </a:t>
            </a:r>
            <a:r>
              <a:rPr lang="en-GB" u="sng" dirty="0">
                <a:solidFill>
                  <a:schemeClr val="accent6">
                    <a:lumMod val="75000"/>
                  </a:schemeClr>
                </a:solidFill>
              </a:rPr>
              <a:t>request:</a:t>
            </a:r>
            <a:r>
              <a:rPr lang="en-GB" dirty="0"/>
              <a:t> </a:t>
            </a:r>
            <a:r>
              <a:rPr lang="en-GB" dirty="0" smtClean="0"/>
              <a:t>if </a:t>
            </a:r>
            <a:r>
              <a:rPr lang="en-GB" dirty="0"/>
              <a:t>there is a change </a:t>
            </a:r>
            <a:r>
              <a:rPr lang="en-GB" dirty="0" smtClean="0"/>
              <a:t>in a </a:t>
            </a:r>
            <a:r>
              <a:rPr lang="en-GB" dirty="0"/>
              <a:t>recipe that contains allergens, this should be clearly </a:t>
            </a:r>
            <a:r>
              <a:rPr lang="en-GB" b="1" dirty="0"/>
              <a:t>mentioned in the </a:t>
            </a:r>
            <a:r>
              <a:rPr lang="en-GB" b="1" dirty="0" smtClean="0"/>
              <a:t>package </a:t>
            </a:r>
            <a:r>
              <a:rPr lang="en-GB" b="1" dirty="0"/>
              <a:t>or </a:t>
            </a:r>
            <a:r>
              <a:rPr lang="en-GB" b="1" dirty="0" smtClean="0"/>
              <a:t>label </a:t>
            </a:r>
            <a:r>
              <a:rPr lang="en-GB" dirty="0" smtClean="0"/>
              <a:t>as, even </a:t>
            </a:r>
            <a:r>
              <a:rPr lang="en-GB" dirty="0"/>
              <a:t>though the allergens are always labelled, the consumers may feel safe due to </a:t>
            </a:r>
            <a:r>
              <a:rPr lang="en-GB" dirty="0" smtClean="0"/>
              <a:t>the previous </a:t>
            </a:r>
            <a:r>
              <a:rPr lang="en-GB" dirty="0"/>
              <a:t>consumption of the product and not check properly the list of </a:t>
            </a:r>
            <a:r>
              <a:rPr lang="en-GB" dirty="0" smtClean="0"/>
              <a:t>ingredients </a:t>
            </a:r>
            <a:endParaRPr lang="en-GB"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3397" y="1268760"/>
            <a:ext cx="1717069" cy="5589240"/>
          </a:xfrm>
          <a:prstGeom prst="rect">
            <a:avLst/>
          </a:prstGeom>
        </p:spPr>
      </p:pic>
      <p:sp>
        <p:nvSpPr>
          <p:cNvPr id="9" name="Line Callout 3 8"/>
          <p:cNvSpPr/>
          <p:nvPr/>
        </p:nvSpPr>
        <p:spPr>
          <a:xfrm>
            <a:off x="7935668" y="3068960"/>
            <a:ext cx="1084475" cy="3528392"/>
          </a:xfrm>
          <a:prstGeom prst="borderCallout3">
            <a:avLst>
              <a:gd name="adj1" fmla="val -2669"/>
              <a:gd name="adj2" fmla="val 77430"/>
              <a:gd name="adj3" fmla="val -9972"/>
              <a:gd name="adj4" fmla="val 56724"/>
              <a:gd name="adj5" fmla="val -10836"/>
              <a:gd name="adj6" fmla="val 5497"/>
              <a:gd name="adj7" fmla="val -16679"/>
              <a:gd name="adj8" fmla="val -9517"/>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b="1" dirty="0" err="1" smtClean="0">
                <a:solidFill>
                  <a:schemeClr val="tx1"/>
                </a:solidFill>
                <a:cs typeface="Arial" charset="0"/>
              </a:rPr>
              <a:t>Djoeke</a:t>
            </a:r>
            <a:r>
              <a:rPr lang="en-GB" b="1" dirty="0" smtClean="0">
                <a:solidFill>
                  <a:schemeClr val="tx1"/>
                </a:solidFill>
                <a:cs typeface="Arial" charset="0"/>
              </a:rPr>
              <a:t>, mother of a severe </a:t>
            </a:r>
            <a:r>
              <a:rPr lang="en-GB" b="1" dirty="0">
                <a:solidFill>
                  <a:schemeClr val="tx1"/>
                </a:solidFill>
                <a:cs typeface="Arial" charset="0"/>
              </a:rPr>
              <a:t>allergic </a:t>
            </a:r>
            <a:r>
              <a:rPr lang="en-GB" b="1" dirty="0" smtClean="0">
                <a:solidFill>
                  <a:schemeClr val="tx1"/>
                </a:solidFill>
                <a:cs typeface="Arial" charset="0"/>
              </a:rPr>
              <a:t>children:</a:t>
            </a:r>
            <a:endParaRPr lang="en-GB" b="1" dirty="0">
              <a:solidFill>
                <a:schemeClr val="tx1"/>
              </a:solidFill>
              <a:cs typeface="Arial" charset="0"/>
            </a:endParaRPr>
          </a:p>
          <a:p>
            <a:pPr>
              <a:defRPr/>
            </a:pPr>
            <a:r>
              <a:rPr lang="en-GB" dirty="0" smtClean="0">
                <a:solidFill>
                  <a:schemeClr val="tx1"/>
                </a:solidFill>
                <a:cs typeface="Arial" charset="0"/>
              </a:rPr>
              <a:t>“Reading labels should be peanut – and it is not!”</a:t>
            </a:r>
            <a:endParaRPr lang="en-GB" dirty="0">
              <a:solidFill>
                <a:schemeClr val="tx1"/>
              </a:solidFill>
            </a:endParaRPr>
          </a:p>
        </p:txBody>
      </p:sp>
    </p:spTree>
    <p:extLst>
      <p:ext uri="{BB962C8B-B14F-4D97-AF65-F5344CB8AC3E}">
        <p14:creationId xmlns:p14="http://schemas.microsoft.com/office/powerpoint/2010/main" val="2208974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2" cstate="print"/>
          <a:stretch>
            <a:fillRect/>
          </a:stretch>
        </p:blipFill>
        <p:spPr>
          <a:xfrm>
            <a:off x="0" y="0"/>
            <a:ext cx="9129370" cy="1268760"/>
          </a:xfrm>
          <a:prstGeom prst="rect">
            <a:avLst/>
          </a:prstGeom>
        </p:spPr>
      </p:pic>
      <p:pic>
        <p:nvPicPr>
          <p:cNvPr id="3" name="Picture 2" descr="pict for fliers.png"/>
          <p:cNvPicPr>
            <a:picLocks noChangeAspect="1"/>
          </p:cNvPicPr>
          <p:nvPr/>
        </p:nvPicPr>
        <p:blipFill>
          <a:blip r:embed="rId3" cstate="print"/>
          <a:stretch>
            <a:fillRect/>
          </a:stretch>
        </p:blipFill>
        <p:spPr>
          <a:xfrm>
            <a:off x="0" y="5059298"/>
            <a:ext cx="9144000" cy="1798702"/>
          </a:xfrm>
          <a:prstGeom prst="rect">
            <a:avLst/>
          </a:prstGeom>
        </p:spPr>
      </p:pic>
      <p:pic>
        <p:nvPicPr>
          <p:cNvPr id="4" name="Picture 3" descr="EFA-logo-TR2.png"/>
          <p:cNvPicPr>
            <a:picLocks noChangeAspect="1"/>
          </p:cNvPicPr>
          <p:nvPr/>
        </p:nvPicPr>
        <p:blipFill>
          <a:blip r:embed="rId4" cstate="print"/>
          <a:stretch>
            <a:fillRect/>
          </a:stretch>
        </p:blipFill>
        <p:spPr>
          <a:xfrm>
            <a:off x="395536" y="188640"/>
            <a:ext cx="2293903" cy="942599"/>
          </a:xfrm>
          <a:prstGeom prst="rect">
            <a:avLst/>
          </a:prstGeom>
        </p:spPr>
      </p:pic>
      <p:sp>
        <p:nvSpPr>
          <p:cNvPr id="7" name="Title 4"/>
          <p:cNvSpPr>
            <a:spLocks noGrp="1"/>
          </p:cNvSpPr>
          <p:nvPr>
            <p:ph idx="1"/>
          </p:nvPr>
        </p:nvSpPr>
        <p:spPr>
          <a:xfrm>
            <a:off x="449885" y="1336330"/>
            <a:ext cx="8229600" cy="4525963"/>
          </a:xfrm>
        </p:spPr>
        <p:txBody>
          <a:bodyPr>
            <a:normAutofit/>
          </a:bodyPr>
          <a:lstStyle/>
          <a:p>
            <a:pPr algn="ctr">
              <a:buNone/>
            </a:pPr>
            <a:r>
              <a:rPr lang="en-US" sz="4400" dirty="0" smtClean="0">
                <a:solidFill>
                  <a:schemeClr val="accent1"/>
                </a:solidFill>
                <a:latin typeface="Calibri (Heading)"/>
              </a:rPr>
              <a:t>Thank you for your attention!</a:t>
            </a:r>
          </a:p>
          <a:p>
            <a:pPr algn="ctr">
              <a:buNone/>
              <a:defRPr/>
            </a:pPr>
            <a:endParaRPr lang="en-GB" sz="1100" dirty="0" smtClean="0">
              <a:solidFill>
                <a:schemeClr val="accent1"/>
              </a:solidFill>
              <a:latin typeface="+mj-lt"/>
              <a:ea typeface="Calibri" pitchFamily="34" charset="0"/>
              <a:cs typeface="Arial" pitchFamily="34" charset="0"/>
            </a:endParaRPr>
          </a:p>
          <a:p>
            <a:pPr algn="ctr">
              <a:buNone/>
              <a:defRPr/>
            </a:pPr>
            <a:r>
              <a:rPr lang="en-GB" sz="2200" dirty="0" smtClean="0">
                <a:solidFill>
                  <a:schemeClr val="accent1"/>
                </a:solidFill>
                <a:latin typeface="+mj-lt"/>
                <a:ea typeface="Calibri" pitchFamily="34" charset="0"/>
                <a:cs typeface="Arial" pitchFamily="34" charset="0"/>
              </a:rPr>
              <a:t>European </a:t>
            </a:r>
            <a:r>
              <a:rPr lang="en-GB" sz="2200" dirty="0">
                <a:solidFill>
                  <a:schemeClr val="accent1"/>
                </a:solidFill>
                <a:latin typeface="+mj-lt"/>
                <a:ea typeface="Calibri" pitchFamily="34" charset="0"/>
                <a:cs typeface="Arial" pitchFamily="34" charset="0"/>
              </a:rPr>
              <a:t>Federation of Allergy and Airways Diseases Patients' </a:t>
            </a:r>
            <a:r>
              <a:rPr lang="en-GB" sz="2200" dirty="0" smtClean="0">
                <a:solidFill>
                  <a:schemeClr val="accent1"/>
                </a:solidFill>
                <a:latin typeface="+mj-lt"/>
                <a:ea typeface="Calibri" pitchFamily="34" charset="0"/>
                <a:cs typeface="Arial" pitchFamily="34" charset="0"/>
              </a:rPr>
              <a:t>Associations</a:t>
            </a:r>
            <a:r>
              <a:rPr lang="en-GB" sz="2200" dirty="0" smtClean="0">
                <a:solidFill>
                  <a:schemeClr val="accent1"/>
                </a:solidFill>
                <a:latin typeface="+mj-lt"/>
                <a:ea typeface="Calibri" pitchFamily="34" charset="0"/>
                <a:cs typeface="Times New Roman" pitchFamily="18" charset="0"/>
              </a:rPr>
              <a:t> </a:t>
            </a:r>
            <a:r>
              <a:rPr lang="en-GB" sz="2200" dirty="0">
                <a:solidFill>
                  <a:schemeClr val="accent1"/>
                </a:solidFill>
                <a:latin typeface="+mj-lt"/>
                <a:ea typeface="Calibri" pitchFamily="34" charset="0"/>
                <a:cs typeface="Times New Roman" pitchFamily="18" charset="0"/>
              </a:rPr>
              <a:t>(EFA)</a:t>
            </a:r>
          </a:p>
          <a:p>
            <a:pPr algn="ctr">
              <a:buNone/>
            </a:pPr>
            <a:endParaRPr lang="fr-FR" sz="1100" dirty="0" smtClean="0">
              <a:solidFill>
                <a:schemeClr val="accent1"/>
              </a:solidFill>
              <a:latin typeface="+mj-lt"/>
              <a:ea typeface="Calibri" pitchFamily="34" charset="0"/>
            </a:endParaRPr>
          </a:p>
          <a:p>
            <a:pPr>
              <a:buNone/>
            </a:pPr>
            <a:r>
              <a:rPr lang="fr-FR" sz="2100" dirty="0" smtClean="0">
                <a:solidFill>
                  <a:schemeClr val="accent1"/>
                </a:solidFill>
                <a:latin typeface="+mj-lt"/>
                <a:ea typeface="Calibri" pitchFamily="34" charset="0"/>
              </a:rPr>
              <a:t>	</a:t>
            </a:r>
            <a:r>
              <a:rPr lang="fr-FR" sz="1700" dirty="0">
                <a:solidFill>
                  <a:schemeClr val="accent1"/>
                </a:solidFill>
                <a:latin typeface="+mj-lt"/>
                <a:ea typeface="Calibri" pitchFamily="34" charset="0"/>
              </a:rPr>
              <a:t> </a:t>
            </a:r>
            <a:r>
              <a:rPr lang="fr-FR" sz="1700" dirty="0" smtClean="0">
                <a:solidFill>
                  <a:schemeClr val="accent1"/>
                </a:solidFill>
                <a:latin typeface="+mj-lt"/>
                <a:ea typeface="Calibri" pitchFamily="34" charset="0"/>
              </a:rPr>
              <a:t>     </a:t>
            </a:r>
            <a:r>
              <a:rPr lang="fr-FR" sz="1700" dirty="0" smtClean="0">
                <a:solidFill>
                  <a:schemeClr val="accent1"/>
                </a:solidFill>
                <a:latin typeface="+mj-lt"/>
                <a:ea typeface="Calibri" pitchFamily="34" charset="0"/>
                <a:hlinkClick r:id="rId5"/>
              </a:rPr>
              <a:t>https</a:t>
            </a:r>
            <a:r>
              <a:rPr lang="fr-FR" sz="1700" dirty="0">
                <a:solidFill>
                  <a:schemeClr val="accent1"/>
                </a:solidFill>
                <a:latin typeface="+mj-lt"/>
                <a:ea typeface="Calibri" pitchFamily="34" charset="0"/>
                <a:hlinkClick r:id="rId5"/>
              </a:rPr>
              <a:t>://</a:t>
            </a:r>
            <a:r>
              <a:rPr lang="fr-FR" sz="1700" dirty="0" smtClean="0">
                <a:solidFill>
                  <a:schemeClr val="accent1"/>
                </a:solidFill>
                <a:latin typeface="+mj-lt"/>
                <a:ea typeface="Calibri" pitchFamily="34" charset="0"/>
                <a:hlinkClick r:id="rId5"/>
              </a:rPr>
              <a:t>www.facebook.com/EFAPatients</a:t>
            </a:r>
            <a:r>
              <a:rPr lang="fr-FR" sz="1700" dirty="0" smtClean="0">
                <a:solidFill>
                  <a:schemeClr val="accent1"/>
                </a:solidFill>
                <a:latin typeface="+mj-lt"/>
                <a:ea typeface="Calibri" pitchFamily="34" charset="0"/>
              </a:rPr>
              <a:t>	     </a:t>
            </a:r>
            <a:r>
              <a:rPr lang="fr-FR" sz="1700" dirty="0" smtClean="0">
                <a:solidFill>
                  <a:schemeClr val="accent1"/>
                </a:solidFill>
                <a:latin typeface="+mj-lt"/>
                <a:ea typeface="Calibri" pitchFamily="34" charset="0"/>
                <a:hlinkClick r:id="rId6"/>
              </a:rPr>
              <a:t>https</a:t>
            </a:r>
            <a:r>
              <a:rPr lang="fr-FR" sz="1700" dirty="0">
                <a:solidFill>
                  <a:schemeClr val="accent1"/>
                </a:solidFill>
                <a:latin typeface="+mj-lt"/>
                <a:ea typeface="Calibri" pitchFamily="34" charset="0"/>
                <a:hlinkClick r:id="rId6"/>
              </a:rPr>
              <a:t>://</a:t>
            </a:r>
            <a:r>
              <a:rPr lang="fr-FR" sz="1700" dirty="0" smtClean="0">
                <a:solidFill>
                  <a:schemeClr val="accent1"/>
                </a:solidFill>
                <a:latin typeface="+mj-lt"/>
                <a:ea typeface="Calibri" pitchFamily="34" charset="0"/>
                <a:hlinkClick r:id="rId6"/>
              </a:rPr>
              <a:t>twitter.com/EFA_Patients</a:t>
            </a:r>
            <a:r>
              <a:rPr lang="fr-FR" sz="1700" dirty="0" smtClean="0">
                <a:solidFill>
                  <a:schemeClr val="accent1"/>
                </a:solidFill>
                <a:latin typeface="+mj-lt"/>
                <a:ea typeface="Calibri" pitchFamily="34" charset="0"/>
              </a:rPr>
              <a:t>  </a:t>
            </a:r>
            <a:endParaRPr lang="fr-FR" sz="2100" dirty="0" smtClean="0">
              <a:solidFill>
                <a:schemeClr val="accent1"/>
              </a:solidFill>
              <a:latin typeface="+mj-lt"/>
              <a:ea typeface="Calibri" pitchFamily="34" charset="0"/>
            </a:endParaRPr>
          </a:p>
          <a:p>
            <a:pPr algn="ctr">
              <a:buNone/>
            </a:pPr>
            <a:endParaRPr lang="fr-FR" sz="1100" dirty="0" smtClean="0">
              <a:solidFill>
                <a:schemeClr val="accent1"/>
              </a:solidFill>
              <a:latin typeface="+mj-lt"/>
              <a:ea typeface="Calibri" pitchFamily="34" charset="0"/>
            </a:endParaRPr>
          </a:p>
          <a:p>
            <a:pPr>
              <a:buNone/>
            </a:pPr>
            <a:r>
              <a:rPr lang="fr-FR" sz="2000" dirty="0" smtClean="0">
                <a:latin typeface="+mj-lt"/>
                <a:ea typeface="Calibri" pitchFamily="34" charset="0"/>
              </a:rPr>
              <a:t>35 Rue du Congrès</a:t>
            </a:r>
          </a:p>
          <a:p>
            <a:pPr>
              <a:buNone/>
            </a:pPr>
            <a:r>
              <a:rPr lang="fr-FR" sz="2000" dirty="0" smtClean="0">
                <a:latin typeface="+mj-lt"/>
                <a:ea typeface="Calibri" pitchFamily="34" charset="0"/>
              </a:rPr>
              <a:t>1000 Brussels, </a:t>
            </a:r>
            <a:r>
              <a:rPr lang="fr-FR" sz="2000" dirty="0" err="1" smtClean="0">
                <a:latin typeface="+mj-lt"/>
                <a:ea typeface="Calibri" pitchFamily="34" charset="0"/>
              </a:rPr>
              <a:t>Belgium</a:t>
            </a:r>
            <a:endParaRPr lang="fr-FR" sz="2000" dirty="0" smtClean="0">
              <a:latin typeface="+mj-lt"/>
              <a:ea typeface="Calibri" pitchFamily="34" charset="0"/>
            </a:endParaRPr>
          </a:p>
          <a:p>
            <a:pPr>
              <a:buNone/>
            </a:pPr>
            <a:r>
              <a:rPr lang="fr-FR" sz="2000" dirty="0" smtClean="0">
                <a:latin typeface="+mj-lt"/>
                <a:ea typeface="Calibri" pitchFamily="34" charset="0"/>
                <a:hlinkClick r:id="rId7"/>
              </a:rPr>
              <a:t>w</a:t>
            </a:r>
            <a:r>
              <a:rPr lang="fr-BE" sz="2000" dirty="0" smtClean="0">
                <a:latin typeface="+mj-lt"/>
                <a:ea typeface="Calibri" pitchFamily="34" charset="0"/>
                <a:hlinkClick r:id="rId7"/>
              </a:rPr>
              <a:t>ww.efanet.org</a:t>
            </a:r>
            <a:endParaRPr lang="fr-BE" sz="2000" dirty="0" smtClean="0">
              <a:latin typeface="+mj-lt"/>
              <a:ea typeface="Calibri" pitchFamily="34" charset="0"/>
            </a:endParaRPr>
          </a:p>
          <a:p>
            <a:pPr>
              <a:buNone/>
            </a:pPr>
            <a:endParaRPr lang="nl-BE" dirty="0">
              <a:latin typeface="+mj-lt"/>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6096" y="3985011"/>
            <a:ext cx="4057650" cy="81915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560" y="3166479"/>
            <a:ext cx="432832" cy="43283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0032" y="3172358"/>
            <a:ext cx="433796" cy="4328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300499" y="279337"/>
            <a:ext cx="7812360" cy="769441"/>
          </a:xfrm>
          <a:prstGeom prst="rect">
            <a:avLst/>
          </a:prstGeom>
          <a:noFill/>
        </p:spPr>
        <p:txBody>
          <a:bodyPr wrap="square" rtlCol="0">
            <a:spAutoFit/>
          </a:bodyPr>
          <a:lstStyle/>
          <a:p>
            <a:pPr algn="ctr"/>
            <a:r>
              <a:rPr lang="en-US" sz="4400" dirty="0" smtClean="0">
                <a:solidFill>
                  <a:schemeClr val="bg1"/>
                </a:solidFill>
                <a:latin typeface="+mj-lt"/>
              </a:rPr>
              <a:t>Who is EFA?</a:t>
            </a:r>
            <a:endParaRPr lang="en-US" sz="4400" dirty="0">
              <a:solidFill>
                <a:schemeClr val="bg1"/>
              </a:solidFill>
              <a:latin typeface="+mj-lt"/>
            </a:endParaRPr>
          </a:p>
        </p:txBody>
      </p:sp>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1268321"/>
            <a:ext cx="7957598" cy="4896983"/>
          </a:xfrm>
          <a:prstGeom prst="rect">
            <a:avLst/>
          </a:prstGeom>
        </p:spPr>
      </p:pic>
      <p:sp>
        <p:nvSpPr>
          <p:cNvPr id="4" name="TextBox 3"/>
          <p:cNvSpPr txBox="1"/>
          <p:nvPr/>
        </p:nvSpPr>
        <p:spPr>
          <a:xfrm>
            <a:off x="296298" y="1625280"/>
            <a:ext cx="3096344" cy="4939814"/>
          </a:xfrm>
          <a:prstGeom prst="rect">
            <a:avLst/>
          </a:prstGeom>
          <a:noFill/>
        </p:spPr>
        <p:txBody>
          <a:bodyPr wrap="square" rtlCol="0">
            <a:spAutoFit/>
          </a:bodyPr>
          <a:lstStyle/>
          <a:p>
            <a:pPr algn="ctr"/>
            <a:r>
              <a:rPr lang="en-GB" sz="2100" dirty="0"/>
              <a:t>The European Federation of Allergy and Airways Diseases Patients’ Associations (EFA)</a:t>
            </a:r>
          </a:p>
          <a:p>
            <a:pPr algn="ctr"/>
            <a:r>
              <a:rPr lang="en-GB" sz="2100" dirty="0"/>
              <a:t>is an independent non-profit</a:t>
            </a:r>
          </a:p>
          <a:p>
            <a:pPr algn="ctr"/>
            <a:r>
              <a:rPr lang="en-GB" sz="2100" dirty="0"/>
              <a:t>European alliance of </a:t>
            </a:r>
            <a:r>
              <a:rPr lang="en-GB" sz="2100" dirty="0" smtClean="0"/>
              <a:t>38 </a:t>
            </a:r>
            <a:r>
              <a:rPr lang="en-GB" sz="2100" dirty="0"/>
              <a:t>allergy, asthma and</a:t>
            </a:r>
          </a:p>
          <a:p>
            <a:pPr algn="ctr"/>
            <a:r>
              <a:rPr lang="en-GB" sz="2100" dirty="0"/>
              <a:t>chronic obstructive pulmonary disease (COPD) patients’ associations representing 30% of European citizens currently</a:t>
            </a:r>
          </a:p>
          <a:p>
            <a:pPr algn="ctr"/>
            <a:r>
              <a:rPr lang="en-GB" sz="2100" dirty="0"/>
              <a:t>living with these diseases. </a:t>
            </a:r>
          </a:p>
        </p:txBody>
      </p:sp>
    </p:spTree>
    <p:extLst>
      <p:ext uri="{BB962C8B-B14F-4D97-AF65-F5344CB8AC3E}">
        <p14:creationId xmlns:p14="http://schemas.microsoft.com/office/powerpoint/2010/main" val="3038669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300499" y="231211"/>
            <a:ext cx="7812360" cy="769441"/>
          </a:xfrm>
          <a:prstGeom prst="rect">
            <a:avLst/>
          </a:prstGeom>
          <a:noFill/>
        </p:spPr>
        <p:txBody>
          <a:bodyPr wrap="square" rtlCol="0">
            <a:spAutoFit/>
          </a:bodyPr>
          <a:lstStyle/>
          <a:p>
            <a:pPr algn="ctr"/>
            <a:r>
              <a:rPr lang="en-US" sz="4400" dirty="0" smtClean="0">
                <a:solidFill>
                  <a:schemeClr val="bg1"/>
                </a:solidFill>
                <a:latin typeface="+mj-lt"/>
              </a:rPr>
              <a:t>Food allergy across Europe</a:t>
            </a:r>
            <a:endParaRPr lang="en-US" sz="4400" dirty="0">
              <a:solidFill>
                <a:schemeClr val="bg1"/>
              </a:solidFill>
              <a:latin typeface="+mj-lt"/>
            </a:endParaRPr>
          </a:p>
        </p:txBody>
      </p:sp>
      <p:sp>
        <p:nvSpPr>
          <p:cNvPr id="4" name="TextBox 3"/>
          <p:cNvSpPr txBox="1"/>
          <p:nvPr/>
        </p:nvSpPr>
        <p:spPr>
          <a:xfrm>
            <a:off x="266594" y="1370205"/>
            <a:ext cx="8596182" cy="5032147"/>
          </a:xfrm>
          <a:prstGeom prst="rect">
            <a:avLst/>
          </a:prstGeom>
          <a:noFill/>
        </p:spPr>
        <p:txBody>
          <a:bodyPr wrap="square" rtlCol="0">
            <a:spAutoFit/>
          </a:bodyPr>
          <a:lstStyle/>
          <a:p>
            <a:pPr marL="342900" indent="-342900" algn="just">
              <a:buClr>
                <a:schemeClr val="accent6">
                  <a:lumMod val="75000"/>
                </a:schemeClr>
              </a:buClr>
              <a:buFont typeface="Calibri" panose="020F0502020204030204" pitchFamily="34" charset="0"/>
              <a:buChar char="−"/>
            </a:pPr>
            <a:r>
              <a:rPr lang="en-US" sz="2400" dirty="0">
                <a:latin typeface="Calibri" pitchFamily="34" charset="0"/>
                <a:cs typeface="Calibri" pitchFamily="34" charset="0"/>
              </a:rPr>
              <a:t>Up to 25% of European population reacts to food (allergy, hypersensitivity, intolerance) </a:t>
            </a:r>
          </a:p>
          <a:p>
            <a:pPr marL="342900" indent="-342900" algn="just">
              <a:buClr>
                <a:schemeClr val="accent6">
                  <a:lumMod val="75000"/>
                </a:schemeClr>
              </a:buClr>
              <a:buFont typeface="Calibri" panose="020F0502020204030204" pitchFamily="34" charset="0"/>
              <a:buChar char="−"/>
            </a:pPr>
            <a:r>
              <a:rPr lang="en-US" sz="2400" dirty="0">
                <a:latin typeface="Calibri" pitchFamily="34" charset="0"/>
                <a:cs typeface="Calibri" pitchFamily="34" charset="0"/>
              </a:rPr>
              <a:t>About 17 million Europeans suffer from food allergies, with 3.5 million of them less than 25 years of age</a:t>
            </a:r>
          </a:p>
          <a:p>
            <a:pPr marL="342900" indent="-342900" algn="just">
              <a:buClr>
                <a:schemeClr val="accent6">
                  <a:lumMod val="75000"/>
                </a:schemeClr>
              </a:buClr>
              <a:buFont typeface="Calibri" panose="020F0502020204030204" pitchFamily="34" charset="0"/>
              <a:buChar char="−"/>
            </a:pPr>
            <a:r>
              <a:rPr lang="en-US" sz="2400" dirty="0">
                <a:latin typeface="Calibri" pitchFamily="34" charset="0"/>
                <a:cs typeface="Calibri" pitchFamily="34" charset="0"/>
              </a:rPr>
              <a:t>Over the past ten years, the number of allergic children younger than 5 years has redoubled</a:t>
            </a:r>
            <a:r>
              <a:rPr lang="en-US" sz="2400" spc="200" dirty="0">
                <a:ln w="29210">
                  <a:solidFill>
                    <a:schemeClr val="accent3">
                      <a:tint val="10000"/>
                    </a:schemeClr>
                  </a:solidFill>
                </a:ln>
                <a:effectLst>
                  <a:innerShdw blurRad="50800" dist="50800" dir="8100000">
                    <a:srgbClr val="7D7D7D">
                      <a:alpha val="73000"/>
                    </a:srgbClr>
                  </a:innerShdw>
                </a:effectLst>
                <a:latin typeface="Calibri" pitchFamily="34" charset="0"/>
                <a:cs typeface="Calibri" pitchFamily="34" charset="0"/>
              </a:rPr>
              <a:t> </a:t>
            </a:r>
            <a:r>
              <a:rPr lang="en-US" sz="2400" dirty="0" smtClean="0">
                <a:latin typeface="Calibri" pitchFamily="34" charset="0"/>
                <a:cs typeface="Calibri" pitchFamily="34" charset="0"/>
              </a:rPr>
              <a:t>and					 </a:t>
            </a:r>
            <a:r>
              <a:rPr lang="en-US" sz="2400" dirty="0">
                <a:latin typeface="Calibri" pitchFamily="34" charset="0"/>
                <a:cs typeface="Calibri" pitchFamily="34" charset="0"/>
              </a:rPr>
              <a:t>the emergency room visits for </a:t>
            </a:r>
            <a:r>
              <a:rPr lang="en-US" sz="2400" dirty="0" smtClean="0">
                <a:latin typeface="Calibri" pitchFamily="34" charset="0"/>
                <a:cs typeface="Calibri" pitchFamily="34" charset="0"/>
              </a:rPr>
              <a:t>			anaphylactic </a:t>
            </a:r>
            <a:r>
              <a:rPr lang="en-US" sz="2400" dirty="0">
                <a:latin typeface="Calibri" pitchFamily="34" charset="0"/>
                <a:cs typeface="Calibri" pitchFamily="34" charset="0"/>
              </a:rPr>
              <a:t>reactions have increased </a:t>
            </a:r>
            <a:r>
              <a:rPr lang="en-US" sz="2400" dirty="0" smtClean="0">
                <a:latin typeface="Calibri" pitchFamily="34" charset="0"/>
                <a:cs typeface="Calibri" pitchFamily="34" charset="0"/>
              </a:rPr>
              <a:t>					     seven-fold </a:t>
            </a:r>
            <a:r>
              <a:rPr lang="en-US" sz="2400" dirty="0" smtClean="0">
                <a:solidFill>
                  <a:schemeClr val="accent6">
                    <a:lumMod val="75000"/>
                  </a:schemeClr>
                </a:solidFill>
                <a:latin typeface="Calibri" pitchFamily="34" charset="0"/>
                <a:cs typeface="Calibri" pitchFamily="34" charset="0"/>
              </a:rPr>
              <a:t>*</a:t>
            </a:r>
          </a:p>
          <a:p>
            <a:pPr lvl="0" algn="just">
              <a:buClr>
                <a:schemeClr val="accent3"/>
              </a:buClr>
            </a:pPr>
            <a:endParaRPr lang="en-US" sz="2400" dirty="0">
              <a:latin typeface="Calibri" pitchFamily="34" charset="0"/>
              <a:cs typeface="Calibri" pitchFamily="34" charset="0"/>
            </a:endParaRPr>
          </a:p>
          <a:p>
            <a:pPr algn="just">
              <a:buClr>
                <a:schemeClr val="accent3"/>
              </a:buClr>
            </a:pPr>
            <a:r>
              <a:rPr lang="en-GB" dirty="0" smtClean="0">
                <a:solidFill>
                  <a:schemeClr val="accent6">
                    <a:lumMod val="75000"/>
                  </a:schemeClr>
                </a:solidFill>
                <a:latin typeface="Calibri" pitchFamily="34" charset="0"/>
                <a:cs typeface="Calibri" pitchFamily="34" charset="0"/>
              </a:rPr>
              <a:t>* </a:t>
            </a:r>
            <a:r>
              <a:rPr lang="en-GB" dirty="0" smtClean="0">
                <a:latin typeface="Calibri" pitchFamily="34" charset="0"/>
                <a:cs typeface="Calibri" pitchFamily="34" charset="0"/>
              </a:rPr>
              <a:t>Source</a:t>
            </a:r>
            <a:r>
              <a:rPr lang="en-GB" dirty="0">
                <a:latin typeface="Calibri" pitchFamily="34" charset="0"/>
                <a:cs typeface="Calibri" pitchFamily="34" charset="0"/>
              </a:rPr>
              <a:t>: </a:t>
            </a:r>
            <a:r>
              <a:rPr lang="nl-BE" u="sng" dirty="0">
                <a:hlinkClick r:id="rId5"/>
              </a:rPr>
              <a:t>http://</a:t>
            </a:r>
            <a:r>
              <a:rPr lang="nl-BE" u="sng" dirty="0" smtClean="0">
                <a:hlinkClick r:id="rId5"/>
              </a:rPr>
              <a:t>bit.ly/ZfKNi9</a:t>
            </a:r>
            <a:r>
              <a:rPr lang="en-GB" dirty="0" smtClean="0">
                <a:latin typeface="Calibri" pitchFamily="34" charset="0"/>
                <a:cs typeface="Calibri" pitchFamily="34" charset="0"/>
              </a:rPr>
              <a:t> 					</a:t>
            </a:r>
            <a:r>
              <a:rPr lang="en-GB" dirty="0">
                <a:latin typeface="Calibri" pitchFamily="34" charset="0"/>
                <a:cs typeface="Calibri" pitchFamily="34" charset="0"/>
              </a:rPr>
              <a:t> </a:t>
            </a:r>
            <a:r>
              <a:rPr lang="en-GB" dirty="0" smtClean="0">
                <a:latin typeface="Calibri" pitchFamily="34" charset="0"/>
                <a:cs typeface="Calibri" pitchFamily="34" charset="0"/>
              </a:rPr>
              <a:t>   (</a:t>
            </a:r>
            <a:r>
              <a:rPr lang="en-GB" dirty="0">
                <a:latin typeface="Calibri" pitchFamily="34" charset="0"/>
                <a:cs typeface="Calibri" pitchFamily="34" charset="0"/>
              </a:rPr>
              <a:t>accessed on </a:t>
            </a:r>
            <a:r>
              <a:rPr lang="en-GB" dirty="0" smtClean="0">
                <a:latin typeface="Calibri" pitchFamily="34" charset="0"/>
                <a:cs typeface="Calibri" pitchFamily="34" charset="0"/>
              </a:rPr>
              <a:t>09 September 2014)</a:t>
            </a:r>
            <a:endParaRPr lang="en-GB" dirty="0">
              <a:latin typeface="Calibri" pitchFamily="34" charset="0"/>
              <a:cs typeface="Calibri" pitchFamily="34" charset="0"/>
            </a:endParaRPr>
          </a:p>
          <a:p>
            <a:pPr lvl="0" algn="just">
              <a:buClr>
                <a:schemeClr val="accent3"/>
              </a:buClr>
            </a:pPr>
            <a:endParaRPr lang="en-US" sz="2400" dirty="0" smtClean="0">
              <a:latin typeface="Calibri" pitchFamily="34" charset="0"/>
              <a:cs typeface="Calibri" pitchFamily="34" charset="0"/>
            </a:endParaRPr>
          </a:p>
          <a:p>
            <a:pPr algn="just">
              <a:buClr>
                <a:schemeClr val="accent3"/>
              </a:buClr>
              <a:buFont typeface="Arial" pitchFamily="34" charset="0"/>
              <a:buChar char="•"/>
            </a:pPr>
            <a:endParaRPr lang="en-GB" sz="2100"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5836" y="3284984"/>
            <a:ext cx="3930735" cy="3400055"/>
          </a:xfrm>
          <a:prstGeom prst="rect">
            <a:avLst/>
          </a:prstGeom>
        </p:spPr>
      </p:pic>
    </p:spTree>
    <p:extLst>
      <p:ext uri="{BB962C8B-B14F-4D97-AF65-F5344CB8AC3E}">
        <p14:creationId xmlns:p14="http://schemas.microsoft.com/office/powerpoint/2010/main" val="2811007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sp>
        <p:nvSpPr>
          <p:cNvPr id="4" name="TextBox 3"/>
          <p:cNvSpPr txBox="1"/>
          <p:nvPr/>
        </p:nvSpPr>
        <p:spPr>
          <a:xfrm>
            <a:off x="296298" y="1346176"/>
            <a:ext cx="8596182" cy="6971139"/>
          </a:xfrm>
          <a:prstGeom prst="rect">
            <a:avLst/>
          </a:prstGeom>
          <a:noFill/>
        </p:spPr>
        <p:txBody>
          <a:bodyPr wrap="square" rtlCol="0">
            <a:spAutoFit/>
          </a:bodyPr>
          <a:lstStyle/>
          <a:p>
            <a:pPr algn="just">
              <a:buClr>
                <a:schemeClr val="accent3"/>
              </a:buClr>
            </a:pPr>
            <a:r>
              <a:rPr lang="en-US" sz="2400" dirty="0" smtClean="0">
                <a:solidFill>
                  <a:schemeClr val="accent6">
                    <a:lumMod val="75000"/>
                  </a:schemeClr>
                </a:solidFill>
                <a:latin typeface="Calibri" pitchFamily="34" charset="0"/>
                <a:cs typeface="Calibri" pitchFamily="34" charset="0"/>
              </a:rPr>
              <a:t>Allergy is a “crazy” disease </a:t>
            </a:r>
            <a:r>
              <a:rPr lang="en-US" sz="2400" dirty="0" smtClean="0">
                <a:latin typeface="Calibri" pitchFamily="34" charset="0"/>
                <a:cs typeface="Calibri" pitchFamily="34" charset="0"/>
              </a:rPr>
              <a:t>as the </a:t>
            </a:r>
            <a:r>
              <a:rPr lang="en-GB" sz="2400" dirty="0" smtClean="0"/>
              <a:t>immune system of an allergic person </a:t>
            </a:r>
            <a:r>
              <a:rPr lang="en-GB" sz="2400" dirty="0"/>
              <a:t>fails to distinguish between dangerous substances and harmless </a:t>
            </a:r>
            <a:r>
              <a:rPr lang="en-GB" sz="2400" dirty="0" smtClean="0"/>
              <a:t>ones</a:t>
            </a:r>
          </a:p>
          <a:p>
            <a:pPr algn="just">
              <a:buClr>
                <a:schemeClr val="accent3"/>
              </a:buClr>
            </a:pPr>
            <a:r>
              <a:rPr lang="en-US" dirty="0" smtClean="0">
                <a:latin typeface="Calibri" pitchFamily="34" charset="0"/>
              </a:rPr>
              <a:t>		</a:t>
            </a:r>
            <a:r>
              <a:rPr lang="en-US" b="1" dirty="0" smtClean="0">
                <a:latin typeface="Calibri" pitchFamily="34" charset="0"/>
              </a:rPr>
              <a:t>BUT</a:t>
            </a:r>
          </a:p>
          <a:p>
            <a:pPr algn="just">
              <a:buClr>
                <a:schemeClr val="accent3"/>
              </a:buClr>
            </a:pPr>
            <a:r>
              <a:rPr lang="en-GB" sz="2400" dirty="0">
                <a:solidFill>
                  <a:schemeClr val="accent6">
                    <a:lumMod val="75000"/>
                  </a:schemeClr>
                </a:solidFill>
              </a:rPr>
              <a:t>Allergies can make you </a:t>
            </a:r>
            <a:r>
              <a:rPr lang="en-GB" sz="2400" dirty="0" smtClean="0">
                <a:solidFill>
                  <a:schemeClr val="accent6">
                    <a:lumMod val="75000"/>
                  </a:schemeClr>
                </a:solidFill>
              </a:rPr>
              <a:t>crazy 					          too!</a:t>
            </a:r>
            <a:r>
              <a:rPr lang="en-GB" sz="2400" dirty="0" smtClean="0"/>
              <a:t> as they might </a:t>
            </a:r>
            <a:r>
              <a:rPr lang="en-US" sz="2400" dirty="0" smtClean="0">
                <a:latin typeface="Calibri" pitchFamily="34" charset="0"/>
                <a:cs typeface="Calibri" pitchFamily="34" charset="0"/>
              </a:rPr>
              <a:t>result in					        poor nutrition and quality of					          life</a:t>
            </a:r>
            <a:r>
              <a:rPr lang="en-US" sz="2400" dirty="0">
                <a:latin typeface="Calibri" pitchFamily="34" charset="0"/>
                <a:cs typeface="Calibri" pitchFamily="34" charset="0"/>
              </a:rPr>
              <a:t>, fear, restrictions, </a:t>
            </a:r>
            <a:r>
              <a:rPr lang="en-US" sz="2400" dirty="0" smtClean="0">
                <a:latin typeface="Calibri" pitchFamily="34" charset="0"/>
                <a:cs typeface="Calibri" pitchFamily="34" charset="0"/>
              </a:rPr>
              <a:t>social				             isolation, </a:t>
            </a:r>
            <a:r>
              <a:rPr lang="en-US" sz="2400" dirty="0">
                <a:latin typeface="Calibri" pitchFamily="34" charset="0"/>
                <a:cs typeface="Calibri" pitchFamily="34" charset="0"/>
              </a:rPr>
              <a:t>and sometimes even </a:t>
            </a:r>
            <a:r>
              <a:rPr lang="en-US" sz="2400" dirty="0" smtClean="0">
                <a:latin typeface="Calibri" pitchFamily="34" charset="0"/>
                <a:cs typeface="Calibri" pitchFamily="34" charset="0"/>
              </a:rPr>
              <a:t>				      death (anaphylaxis) </a:t>
            </a:r>
          </a:p>
          <a:p>
            <a:pPr algn="just">
              <a:buClr>
                <a:schemeClr val="accent3"/>
              </a:buClr>
            </a:pPr>
            <a:r>
              <a:rPr lang="en-US" dirty="0">
                <a:latin typeface="Calibri" pitchFamily="34" charset="0"/>
                <a:cs typeface="Calibri" pitchFamily="34" charset="0"/>
              </a:rPr>
              <a:t> </a:t>
            </a:r>
            <a:r>
              <a:rPr lang="en-US" dirty="0" smtClean="0">
                <a:latin typeface="Calibri" pitchFamily="34" charset="0"/>
                <a:cs typeface="Calibri" pitchFamily="34" charset="0"/>
              </a:rPr>
              <a:t> </a:t>
            </a:r>
          </a:p>
          <a:p>
            <a:pPr marL="342900" indent="-342900">
              <a:buClr>
                <a:schemeClr val="accent6"/>
              </a:buClr>
              <a:buFont typeface="Calibri" panose="020F0502020204030204" pitchFamily="34" charset="0"/>
              <a:buChar char="−"/>
            </a:pPr>
            <a:r>
              <a:rPr lang="en-GB" sz="2400" dirty="0"/>
              <a:t>No cure for food </a:t>
            </a:r>
            <a:r>
              <a:rPr lang="en-GB" sz="2400" dirty="0" smtClean="0"/>
              <a:t>allergy</a:t>
            </a:r>
            <a:endParaRPr lang="en-GB" sz="2400" dirty="0"/>
          </a:p>
          <a:p>
            <a:pPr marL="342900" indent="-342900">
              <a:buClr>
                <a:schemeClr val="accent6"/>
              </a:buClr>
              <a:buFont typeface="Calibri" panose="020F0502020204030204" pitchFamily="34" charset="0"/>
              <a:buChar char="−"/>
            </a:pPr>
            <a:r>
              <a:rPr lang="en-GB" sz="2400" dirty="0"/>
              <a:t>Protection = </a:t>
            </a:r>
            <a:r>
              <a:rPr lang="en-GB" sz="2400" dirty="0" smtClean="0"/>
              <a:t>abstention</a:t>
            </a:r>
            <a:endParaRPr lang="en-GB" sz="2400" dirty="0"/>
          </a:p>
          <a:p>
            <a:pPr marL="342900" indent="-342900">
              <a:buClr>
                <a:schemeClr val="accent6"/>
              </a:buClr>
              <a:buFont typeface="Calibri" panose="020F0502020204030204" pitchFamily="34" charset="0"/>
              <a:buChar char="−"/>
            </a:pPr>
            <a:r>
              <a:rPr lang="en-GB" sz="2400" dirty="0"/>
              <a:t>Consumers suffering from allergy or intolerance </a:t>
            </a:r>
            <a:r>
              <a:rPr lang="en-GB" sz="2400" dirty="0" smtClean="0"/>
              <a:t>must </a:t>
            </a:r>
            <a:r>
              <a:rPr lang="en-GB" sz="2400" dirty="0"/>
              <a:t>therefore be able to identify the </a:t>
            </a:r>
            <a:r>
              <a:rPr lang="en-GB" sz="2400" dirty="0" smtClean="0"/>
              <a:t>ingredients they </a:t>
            </a:r>
            <a:r>
              <a:rPr lang="en-GB" sz="2400" dirty="0"/>
              <a:t>are sensitive to</a:t>
            </a:r>
          </a:p>
          <a:p>
            <a:pPr algn="just">
              <a:buClr>
                <a:schemeClr val="accent3"/>
              </a:buClr>
            </a:pPr>
            <a:endParaRPr lang="en-US" sz="2400" dirty="0" smtClean="0">
              <a:latin typeface="Calibri" pitchFamily="34" charset="0"/>
              <a:cs typeface="Calibri" pitchFamily="34" charset="0"/>
            </a:endParaRPr>
          </a:p>
          <a:p>
            <a:pPr lvl="0" algn="just">
              <a:buClr>
                <a:schemeClr val="accent3"/>
              </a:buClr>
            </a:pPr>
            <a:endParaRPr lang="en-US" sz="2400" dirty="0">
              <a:latin typeface="Calibri" pitchFamily="34" charset="0"/>
              <a:cs typeface="Calibri" pitchFamily="34" charset="0"/>
            </a:endParaRPr>
          </a:p>
          <a:p>
            <a:pPr lvl="0" algn="just">
              <a:buClr>
                <a:schemeClr val="accent3"/>
              </a:buClr>
            </a:pPr>
            <a:endParaRPr lang="en-US" sz="2400" dirty="0" smtClean="0">
              <a:latin typeface="Calibri" pitchFamily="34" charset="0"/>
              <a:cs typeface="Calibri" pitchFamily="34" charset="0"/>
            </a:endParaRPr>
          </a:p>
          <a:p>
            <a:pPr algn="just">
              <a:buClr>
                <a:schemeClr val="accent3"/>
              </a:buClr>
              <a:buFont typeface="Arial" pitchFamily="34" charset="0"/>
              <a:buChar char="•"/>
            </a:pPr>
            <a:endParaRPr lang="en-GB" sz="21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2204864"/>
            <a:ext cx="4176464" cy="3672003"/>
          </a:xfrm>
          <a:prstGeom prst="rect">
            <a:avLst/>
          </a:prstGeom>
        </p:spPr>
      </p:pic>
      <p:sp>
        <p:nvSpPr>
          <p:cNvPr id="7" name="TextBox 6"/>
          <p:cNvSpPr txBox="1"/>
          <p:nvPr/>
        </p:nvSpPr>
        <p:spPr>
          <a:xfrm>
            <a:off x="1691679" y="-99392"/>
            <a:ext cx="7419615" cy="1446550"/>
          </a:xfrm>
          <a:prstGeom prst="rect">
            <a:avLst/>
          </a:prstGeom>
          <a:noFill/>
        </p:spPr>
        <p:txBody>
          <a:bodyPr wrap="square" rtlCol="0">
            <a:spAutoFit/>
          </a:bodyPr>
          <a:lstStyle/>
          <a:p>
            <a:pPr algn="ctr"/>
            <a:r>
              <a:rPr lang="en-US" sz="4400" dirty="0" smtClean="0">
                <a:solidFill>
                  <a:schemeClr val="bg1"/>
                </a:solidFill>
                <a:latin typeface="+mj-lt"/>
              </a:rPr>
              <a:t>Importance of allergens’ information</a:t>
            </a:r>
            <a:endParaRPr lang="en-US" sz="4400" dirty="0">
              <a:solidFill>
                <a:schemeClr val="bg1"/>
              </a:solidFill>
              <a:latin typeface="+mj-lt"/>
            </a:endParaRPr>
          </a:p>
        </p:txBody>
      </p:sp>
    </p:spTree>
    <p:extLst>
      <p:ext uri="{BB962C8B-B14F-4D97-AF65-F5344CB8AC3E}">
        <p14:creationId xmlns:p14="http://schemas.microsoft.com/office/powerpoint/2010/main" val="3242925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844470" y="231211"/>
            <a:ext cx="7268388" cy="769441"/>
          </a:xfrm>
          <a:prstGeom prst="rect">
            <a:avLst/>
          </a:prstGeom>
          <a:noFill/>
        </p:spPr>
        <p:txBody>
          <a:bodyPr wrap="square" rtlCol="0">
            <a:spAutoFit/>
          </a:bodyPr>
          <a:lstStyle/>
          <a:p>
            <a:pPr algn="ctr"/>
            <a:r>
              <a:rPr lang="en-US" sz="4400" dirty="0" smtClean="0">
                <a:solidFill>
                  <a:schemeClr val="bg1"/>
                </a:solidFill>
                <a:latin typeface="+mj-lt"/>
              </a:rPr>
              <a:t>Main issues with food labelling</a:t>
            </a:r>
            <a:endParaRPr lang="en-US" sz="4400" dirty="0">
              <a:solidFill>
                <a:schemeClr val="bg1"/>
              </a:solidFill>
              <a:latin typeface="+mj-lt"/>
            </a:endParaRPr>
          </a:p>
        </p:txBody>
      </p:sp>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sp>
        <p:nvSpPr>
          <p:cNvPr id="4" name="TextBox 3"/>
          <p:cNvSpPr txBox="1"/>
          <p:nvPr/>
        </p:nvSpPr>
        <p:spPr>
          <a:xfrm>
            <a:off x="-180528" y="1575958"/>
            <a:ext cx="4680520" cy="4708981"/>
          </a:xfrm>
          <a:prstGeom prst="rect">
            <a:avLst/>
          </a:prstGeom>
          <a:noFill/>
        </p:spPr>
        <p:txBody>
          <a:bodyPr wrap="square" rtlCol="0">
            <a:spAutoFit/>
          </a:bodyPr>
          <a:lstStyle/>
          <a:p>
            <a:pPr marL="800100" lvl="1" indent="-342900" algn="just">
              <a:buClr>
                <a:schemeClr val="accent6">
                  <a:lumMod val="75000"/>
                </a:schemeClr>
              </a:buClr>
              <a:buFont typeface="Calibri" panose="020F0502020204030204" pitchFamily="34" charset="0"/>
              <a:buChar char="−"/>
            </a:pPr>
            <a:r>
              <a:rPr lang="en-GB" sz="2000" dirty="0"/>
              <a:t>Information simply not available or </a:t>
            </a:r>
            <a:r>
              <a:rPr lang="en-GB" sz="2000" dirty="0" smtClean="0"/>
              <a:t>inaccurate</a:t>
            </a:r>
            <a:endParaRPr lang="en-GB" sz="2000" dirty="0"/>
          </a:p>
          <a:p>
            <a:pPr marL="800100" lvl="1" indent="-342900" algn="just">
              <a:buClr>
                <a:schemeClr val="accent6">
                  <a:lumMod val="75000"/>
                </a:schemeClr>
              </a:buClr>
              <a:buFont typeface="Calibri" panose="020F0502020204030204" pitchFamily="34" charset="0"/>
              <a:buChar char="−"/>
            </a:pPr>
            <a:r>
              <a:rPr lang="en-GB" sz="2000" dirty="0"/>
              <a:t>Readability </a:t>
            </a:r>
            <a:r>
              <a:rPr lang="en-GB" sz="2000" dirty="0">
                <a:solidFill>
                  <a:schemeClr val="accent6"/>
                </a:solidFill>
              </a:rPr>
              <a:t>→</a:t>
            </a:r>
            <a:r>
              <a:rPr lang="en-GB" sz="2000" dirty="0" smtClean="0"/>
              <a:t> </a:t>
            </a:r>
            <a:r>
              <a:rPr lang="en-GB" sz="2000" dirty="0"/>
              <a:t>too small font, poor contrast</a:t>
            </a:r>
          </a:p>
          <a:p>
            <a:pPr marL="800100" lvl="1" indent="-342900" algn="just">
              <a:buClr>
                <a:schemeClr val="accent6">
                  <a:lumMod val="75000"/>
                </a:schemeClr>
              </a:buClr>
              <a:buFont typeface="Calibri" panose="020F0502020204030204" pitchFamily="34" charset="0"/>
              <a:buChar char="−"/>
            </a:pPr>
            <a:r>
              <a:rPr lang="en-GB" sz="2000" dirty="0" smtClean="0"/>
              <a:t>Cross-contamination, precautionary labelling</a:t>
            </a:r>
            <a:r>
              <a:rPr lang="en-GB" sz="2000" dirty="0"/>
              <a:t> </a:t>
            </a:r>
            <a:r>
              <a:rPr lang="en-GB" sz="2000" dirty="0">
                <a:solidFill>
                  <a:schemeClr val="accent6"/>
                </a:solidFill>
              </a:rPr>
              <a:t>→</a:t>
            </a:r>
            <a:r>
              <a:rPr lang="en-GB" sz="2000" dirty="0" smtClean="0"/>
              <a:t> </a:t>
            </a:r>
            <a:r>
              <a:rPr lang="en-GB" sz="2000" dirty="0"/>
              <a:t>not trustworthy, no common practice, limitations to diet</a:t>
            </a:r>
          </a:p>
          <a:p>
            <a:pPr marL="800100" lvl="1" indent="-342900" algn="just">
              <a:buClr>
                <a:schemeClr val="accent6">
                  <a:lumMod val="75000"/>
                </a:schemeClr>
              </a:buClr>
              <a:buFont typeface="Calibri" panose="020F0502020204030204" pitchFamily="34" charset="0"/>
              <a:buChar char="−"/>
            </a:pPr>
            <a:r>
              <a:rPr lang="en-GB" sz="2000" dirty="0"/>
              <a:t>Changes in recipe </a:t>
            </a:r>
            <a:r>
              <a:rPr lang="en-GB" sz="2000" dirty="0" smtClean="0"/>
              <a:t>and </a:t>
            </a:r>
            <a:r>
              <a:rPr lang="en-GB" sz="2000" dirty="0"/>
              <a:t>introduction of </a:t>
            </a:r>
            <a:r>
              <a:rPr lang="en-GB" sz="2000" dirty="0" smtClean="0"/>
              <a:t>novel ingredients </a:t>
            </a:r>
            <a:r>
              <a:rPr lang="en-GB" sz="2000" dirty="0"/>
              <a:t>(lupine) </a:t>
            </a:r>
            <a:r>
              <a:rPr lang="en-GB" sz="2000" dirty="0" smtClean="0">
                <a:solidFill>
                  <a:schemeClr val="accent6"/>
                </a:solidFill>
              </a:rPr>
              <a:t>→</a:t>
            </a:r>
            <a:r>
              <a:rPr lang="en-GB" sz="2000" dirty="0" smtClean="0">
                <a:solidFill>
                  <a:srgbClr val="FF0000"/>
                </a:solidFill>
              </a:rPr>
              <a:t> </a:t>
            </a:r>
            <a:r>
              <a:rPr lang="en-GB" sz="2000" dirty="0"/>
              <a:t>new allergies</a:t>
            </a:r>
          </a:p>
          <a:p>
            <a:pPr marL="800100" lvl="1" indent="-342900" algn="just">
              <a:buClr>
                <a:schemeClr val="accent6">
                  <a:lumMod val="75000"/>
                </a:schemeClr>
              </a:buClr>
              <a:buFont typeface="Calibri" panose="020F0502020204030204" pitchFamily="34" charset="0"/>
              <a:buChar char="−"/>
            </a:pPr>
            <a:r>
              <a:rPr lang="en-GB" sz="2000" dirty="0"/>
              <a:t>Complicated </a:t>
            </a:r>
            <a:r>
              <a:rPr lang="en-GB" sz="2000" dirty="0" smtClean="0"/>
              <a:t>and processed food containing unnecessary </a:t>
            </a:r>
            <a:r>
              <a:rPr lang="en-GB" sz="2000" dirty="0"/>
              <a:t>ingredients</a:t>
            </a:r>
          </a:p>
          <a:p>
            <a:pPr marL="800100" lvl="1" indent="-342900" algn="just">
              <a:buClr>
                <a:schemeClr val="accent6">
                  <a:lumMod val="75000"/>
                </a:schemeClr>
              </a:buClr>
              <a:buFont typeface="Calibri" panose="020F0502020204030204" pitchFamily="34" charset="0"/>
              <a:buChar char="−"/>
            </a:pPr>
            <a:r>
              <a:rPr lang="en-GB" sz="2000" dirty="0"/>
              <a:t>Not in national </a:t>
            </a:r>
            <a:r>
              <a:rPr lang="en-GB" sz="2000" dirty="0" smtClean="0"/>
              <a:t>language </a:t>
            </a:r>
            <a:r>
              <a:rPr lang="en-GB" sz="2000" dirty="0">
                <a:solidFill>
                  <a:schemeClr val="accent6"/>
                </a:solidFill>
              </a:rPr>
              <a:t>→</a:t>
            </a:r>
            <a:r>
              <a:rPr lang="en-GB" sz="2000" dirty="0" smtClean="0"/>
              <a:t> complicating travelling</a:t>
            </a:r>
            <a:endParaRPr lang="en-GB" sz="2000" dirty="0"/>
          </a:p>
        </p:txBody>
      </p:sp>
      <p:sp>
        <p:nvSpPr>
          <p:cNvPr id="6" name="Rounded Rectangle 5"/>
          <p:cNvSpPr/>
          <p:nvPr/>
        </p:nvSpPr>
        <p:spPr>
          <a:xfrm>
            <a:off x="4801586" y="4784970"/>
            <a:ext cx="4090894" cy="1728192"/>
          </a:xfrm>
          <a:prstGeom prst="roundRect">
            <a:avLst/>
          </a:prstGeom>
          <a:solidFill>
            <a:schemeClr val="accent6">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accent6"/>
                </a:solidFill>
                <a:latin typeface="Calibri" pitchFamily="34" charset="0"/>
                <a:cs typeface="Calibri" pitchFamily="34" charset="0"/>
              </a:rPr>
              <a:t>Regulation (EU) No 1169/2011 of the European Parliament and of the Council on the provision of food information to consumers</a:t>
            </a:r>
            <a:r>
              <a:rPr lang="en-US" dirty="0">
                <a:solidFill>
                  <a:schemeClr val="tx1"/>
                </a:solidFill>
                <a:latin typeface="Calibri" pitchFamily="34" charset="0"/>
                <a:cs typeface="Calibri" pitchFamily="34" charset="0"/>
              </a:rPr>
              <a:t>, a positive step to improve health and quality of life of people with food allergy</a:t>
            </a:r>
          </a:p>
        </p:txBody>
      </p:sp>
      <p:pic>
        <p:nvPicPr>
          <p:cNvPr id="11" name="Content Placeholder 4" descr="peanutbutter.jpg"/>
          <p:cNvPicPr>
            <a:picLocks noGrp="1" noChangeAspect="1"/>
          </p:cNvPicPr>
          <p:nvPr>
            <p:ph sz="quarter" idx="4294967295"/>
          </p:nvPr>
        </p:nvPicPr>
        <p:blipFill>
          <a:blip r:embed="rId5" cstate="print">
            <a:extLst>
              <a:ext uri="{28A0092B-C50C-407E-A947-70E740481C1C}">
                <a14:useLocalDpi xmlns:a14="http://schemas.microsoft.com/office/drawing/2010/main" val="0"/>
              </a:ext>
            </a:extLst>
          </a:blip>
          <a:srcRect t="13709" b="13709"/>
          <a:stretch>
            <a:fillRect/>
          </a:stretch>
        </p:blipFill>
        <p:spPr>
          <a:xfrm>
            <a:off x="4801586" y="1513454"/>
            <a:ext cx="4090894" cy="3026822"/>
          </a:xfrm>
          <a:prstGeom prst="rect">
            <a:avLst/>
          </a:prstGeom>
        </p:spPr>
      </p:pic>
    </p:spTree>
    <p:extLst>
      <p:ext uri="{BB962C8B-B14F-4D97-AF65-F5344CB8AC3E}">
        <p14:creationId xmlns:p14="http://schemas.microsoft.com/office/powerpoint/2010/main" val="1706192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619671" y="231211"/>
            <a:ext cx="7493187" cy="769441"/>
          </a:xfrm>
          <a:prstGeom prst="rect">
            <a:avLst/>
          </a:prstGeom>
          <a:noFill/>
        </p:spPr>
        <p:txBody>
          <a:bodyPr wrap="square" rtlCol="0">
            <a:spAutoFit/>
          </a:bodyPr>
          <a:lstStyle/>
          <a:p>
            <a:pPr algn="ctr"/>
            <a:r>
              <a:rPr lang="en-US" sz="4400" dirty="0" smtClean="0">
                <a:solidFill>
                  <a:schemeClr val="bg1"/>
                </a:solidFill>
                <a:latin typeface="+mj-lt"/>
              </a:rPr>
              <a:t>Allergens in pre-packed food</a:t>
            </a:r>
            <a:endParaRPr lang="en-US" sz="4400" dirty="0">
              <a:solidFill>
                <a:schemeClr val="bg1"/>
              </a:solidFill>
              <a:latin typeface="+mj-lt"/>
            </a:endParaRPr>
          </a:p>
        </p:txBody>
      </p:sp>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sp>
        <p:nvSpPr>
          <p:cNvPr id="4" name="TextBox 3"/>
          <p:cNvSpPr txBox="1"/>
          <p:nvPr/>
        </p:nvSpPr>
        <p:spPr>
          <a:xfrm>
            <a:off x="224836" y="1301042"/>
            <a:ext cx="7653379" cy="5355312"/>
          </a:xfrm>
          <a:prstGeom prst="rect">
            <a:avLst/>
          </a:prstGeom>
          <a:noFill/>
        </p:spPr>
        <p:txBody>
          <a:bodyPr wrap="square" rtlCol="0">
            <a:spAutoFit/>
          </a:bodyPr>
          <a:lstStyle/>
          <a:p>
            <a:pPr algn="ctr">
              <a:buClr>
                <a:schemeClr val="accent6"/>
              </a:buClr>
            </a:pPr>
            <a:r>
              <a:rPr lang="en-US" dirty="0" smtClean="0"/>
              <a:t>Mandatory indication of substances or products causing allergies or intolerances or derived from them (listed in annex II of new regulation)</a:t>
            </a:r>
          </a:p>
          <a:p>
            <a:pPr algn="just">
              <a:buClr>
                <a:schemeClr val="accent6"/>
              </a:buClr>
            </a:pPr>
            <a:endParaRPr lang="en-US" dirty="0"/>
          </a:p>
          <a:p>
            <a:pPr marL="342900" indent="-342900" algn="just">
              <a:buClr>
                <a:schemeClr val="accent6"/>
              </a:buClr>
              <a:buFont typeface="Calibri" panose="020F0502020204030204" pitchFamily="34" charset="0"/>
              <a:buChar char="−"/>
            </a:pPr>
            <a:r>
              <a:rPr lang="en-GB" dirty="0" smtClean="0"/>
              <a:t>Emphasising allergens </a:t>
            </a:r>
            <a:r>
              <a:rPr lang="en-GB" dirty="0"/>
              <a:t>within the </a:t>
            </a:r>
            <a:r>
              <a:rPr lang="en-GB" dirty="0" smtClean="0"/>
              <a:t>ingredients’ </a:t>
            </a:r>
            <a:r>
              <a:rPr lang="en-GB" dirty="0"/>
              <a:t>list </a:t>
            </a:r>
            <a:r>
              <a:rPr lang="en-GB" dirty="0" smtClean="0"/>
              <a:t>through </a:t>
            </a:r>
            <a:r>
              <a:rPr lang="en-GB" dirty="0"/>
              <a:t>a </a:t>
            </a:r>
            <a:r>
              <a:rPr lang="en-GB" dirty="0" smtClean="0"/>
              <a:t>typeset that clearly distinguishes them from the rest of ingredients (</a:t>
            </a:r>
            <a:r>
              <a:rPr lang="en-US" dirty="0" smtClean="0"/>
              <a:t>novelty as </a:t>
            </a:r>
            <a:r>
              <a:rPr lang="en-US" dirty="0"/>
              <a:t>of 13 December </a:t>
            </a:r>
            <a:r>
              <a:rPr lang="en-US" dirty="0" smtClean="0"/>
              <a:t>2014</a:t>
            </a:r>
            <a:r>
              <a:rPr lang="en-GB" dirty="0" smtClean="0"/>
              <a:t>)</a:t>
            </a:r>
          </a:p>
          <a:p>
            <a:pPr algn="just">
              <a:buClr>
                <a:schemeClr val="accent6"/>
              </a:buClr>
            </a:pPr>
            <a:r>
              <a:rPr lang="en-GB" u="sng" dirty="0">
                <a:solidFill>
                  <a:schemeClr val="accent6">
                    <a:lumMod val="75000"/>
                  </a:schemeClr>
                </a:solidFill>
              </a:rPr>
              <a:t>EFA request:</a:t>
            </a:r>
            <a:r>
              <a:rPr lang="en-GB" dirty="0"/>
              <a:t> </a:t>
            </a:r>
            <a:r>
              <a:rPr lang="en-GB" b="1" dirty="0"/>
              <a:t>bolding</a:t>
            </a:r>
            <a:r>
              <a:rPr lang="en-GB" dirty="0"/>
              <a:t> </a:t>
            </a:r>
            <a:r>
              <a:rPr lang="en-GB" dirty="0" smtClean="0"/>
              <a:t>allergens, the </a:t>
            </a:r>
            <a:r>
              <a:rPr lang="en-GB" dirty="0"/>
              <a:t>best way to highlight them and attract allergic consumers’ attention</a:t>
            </a:r>
          </a:p>
          <a:p>
            <a:pPr algn="just">
              <a:buClr>
                <a:schemeClr val="accent6"/>
              </a:buClr>
            </a:pPr>
            <a:endParaRPr lang="en-GB" dirty="0" smtClean="0"/>
          </a:p>
          <a:p>
            <a:pPr marL="342900" indent="-342900" algn="just">
              <a:buClr>
                <a:schemeClr val="accent6"/>
              </a:buClr>
              <a:buFont typeface="Calibri" panose="020F0502020204030204" pitchFamily="34" charset="0"/>
              <a:buChar char="−"/>
            </a:pPr>
            <a:r>
              <a:rPr lang="en-GB" dirty="0"/>
              <a:t>Where no list of ingredients is required, label on the package with the wording “it contains” followed by the name of the allergen</a:t>
            </a:r>
          </a:p>
          <a:p>
            <a:pPr algn="just">
              <a:buClr>
                <a:schemeClr val="accent6"/>
              </a:buClr>
            </a:pPr>
            <a:r>
              <a:rPr lang="en-GB" u="sng" dirty="0">
                <a:solidFill>
                  <a:schemeClr val="accent6">
                    <a:lumMod val="75000"/>
                  </a:schemeClr>
                </a:solidFill>
              </a:rPr>
              <a:t>EFA request:</a:t>
            </a:r>
            <a:r>
              <a:rPr lang="en-GB" dirty="0"/>
              <a:t> </a:t>
            </a:r>
            <a:r>
              <a:rPr lang="en-GB" b="1" dirty="0"/>
              <a:t>ingredients’ list always compulsory </a:t>
            </a:r>
            <a:r>
              <a:rPr lang="en-GB" dirty="0"/>
              <a:t>(irrespective of the size of the pack and both for pre-packed and non pre-packed food) </a:t>
            </a:r>
            <a:r>
              <a:rPr lang="en-GB" dirty="0" smtClean="0"/>
              <a:t>as many </a:t>
            </a:r>
            <a:r>
              <a:rPr lang="en-GB" dirty="0"/>
              <a:t>people may be allergic to other substances than those listed in annex </a:t>
            </a:r>
            <a:r>
              <a:rPr lang="en-GB" dirty="0" smtClean="0"/>
              <a:t>II</a:t>
            </a:r>
          </a:p>
          <a:p>
            <a:pPr algn="just">
              <a:buClr>
                <a:schemeClr val="accent6"/>
              </a:buClr>
            </a:pPr>
            <a:endParaRPr lang="en-GB" dirty="0"/>
          </a:p>
          <a:p>
            <a:pPr marL="342900" indent="-342900" algn="just">
              <a:buClr>
                <a:schemeClr val="accent6"/>
              </a:buClr>
              <a:buFont typeface="Calibri" panose="020F0502020204030204" pitchFamily="34" charset="0"/>
              <a:buChar char="−"/>
            </a:pPr>
            <a:r>
              <a:rPr lang="en-GB" dirty="0" smtClean="0"/>
              <a:t>Labelling not required when the name of the food refers to the allergen</a:t>
            </a:r>
          </a:p>
          <a:p>
            <a:pPr marL="342900" indent="-342900" algn="just">
              <a:buClr>
                <a:schemeClr val="accent6"/>
              </a:buClr>
              <a:buFont typeface="Calibri" panose="020F0502020204030204" pitchFamily="34" charset="0"/>
              <a:buChar char="−"/>
            </a:pPr>
            <a:endParaRPr lang="en-GB" dirty="0" smtClean="0"/>
          </a:p>
          <a:p>
            <a:pPr marL="342900" indent="-342900" algn="just">
              <a:buClr>
                <a:schemeClr val="accent6"/>
              </a:buClr>
              <a:buFont typeface="Calibri" panose="020F0502020204030204" pitchFamily="34" charset="0"/>
              <a:buChar char="−"/>
            </a:pPr>
            <a:r>
              <a:rPr lang="en-GB" dirty="0"/>
              <a:t>Information on allergens also in case of food </a:t>
            </a:r>
            <a:r>
              <a:rPr lang="en-GB" dirty="0" smtClean="0"/>
              <a:t>distance selling </a:t>
            </a:r>
            <a:r>
              <a:rPr lang="en-GB" dirty="0"/>
              <a:t>before the purchase is </a:t>
            </a:r>
            <a:r>
              <a:rPr lang="en-GB" dirty="0" smtClean="0"/>
              <a:t>concluded</a:t>
            </a:r>
            <a:r>
              <a:rPr lang="en-US" b="1" dirty="0">
                <a:solidFill>
                  <a:schemeClr val="bg1"/>
                </a:solidFill>
              </a:rPr>
              <a:t>		B</a:t>
            </a:r>
            <a:r>
              <a:rPr lang="de-CH" b="1" dirty="0" smtClean="0">
                <a:solidFill>
                  <a:schemeClr val="bg1"/>
                </a:solidFill>
              </a:rPr>
              <a:t>UT</a:t>
            </a:r>
            <a:endParaRPr lang="de-CH" b="1"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6907" y="1268760"/>
            <a:ext cx="1014265" cy="5626137"/>
          </a:xfrm>
          <a:prstGeom prst="rect">
            <a:avLst/>
          </a:prstGeom>
        </p:spPr>
      </p:pic>
    </p:spTree>
    <p:extLst>
      <p:ext uri="{BB962C8B-B14F-4D97-AF65-F5344CB8AC3E}">
        <p14:creationId xmlns:p14="http://schemas.microsoft.com/office/powerpoint/2010/main" val="124855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300499" y="279337"/>
            <a:ext cx="7812360" cy="769441"/>
          </a:xfrm>
          <a:prstGeom prst="rect">
            <a:avLst/>
          </a:prstGeom>
          <a:noFill/>
        </p:spPr>
        <p:txBody>
          <a:bodyPr wrap="square" rtlCol="0">
            <a:spAutoFit/>
          </a:bodyPr>
          <a:lstStyle/>
          <a:p>
            <a:pPr algn="ctr"/>
            <a:r>
              <a:rPr lang="en-US" sz="4400" dirty="0" smtClean="0">
                <a:solidFill>
                  <a:schemeClr val="bg1"/>
                </a:solidFill>
                <a:latin typeface="+mj-lt"/>
              </a:rPr>
              <a:t>List of allergens</a:t>
            </a:r>
            <a:endParaRPr lang="en-US" sz="4400" dirty="0">
              <a:solidFill>
                <a:schemeClr val="bg1"/>
              </a:solidFill>
              <a:latin typeface="+mj-lt"/>
            </a:endParaRPr>
          </a:p>
        </p:txBody>
      </p:sp>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sp>
        <p:nvSpPr>
          <p:cNvPr id="3" name="TextBox 2"/>
          <p:cNvSpPr txBox="1"/>
          <p:nvPr/>
        </p:nvSpPr>
        <p:spPr>
          <a:xfrm>
            <a:off x="280209" y="1328115"/>
            <a:ext cx="8568952" cy="5324535"/>
          </a:xfrm>
          <a:prstGeom prst="rect">
            <a:avLst/>
          </a:prstGeom>
          <a:noFill/>
        </p:spPr>
        <p:txBody>
          <a:bodyPr wrap="square" rtlCol="0">
            <a:spAutoFit/>
          </a:bodyPr>
          <a:lstStyle/>
          <a:p>
            <a:pPr algn="just"/>
            <a:r>
              <a:rPr lang="en-GB" sz="2000" dirty="0"/>
              <a:t>The new r</a:t>
            </a:r>
            <a:r>
              <a:rPr lang="en-GB" sz="2000" dirty="0" smtClean="0"/>
              <a:t>egulation maintains the same</a:t>
            </a:r>
            <a:r>
              <a:rPr lang="en-GB" sz="2000" dirty="0"/>
              <a:t> </a:t>
            </a:r>
            <a:r>
              <a:rPr lang="en-GB" sz="2000" dirty="0" smtClean="0"/>
              <a:t>list of allergens, which can now be updated by Commission’s delegated acts</a:t>
            </a:r>
            <a:r>
              <a:rPr lang="en-GB" sz="2000" dirty="0"/>
              <a:t> – novelty </a:t>
            </a:r>
            <a:r>
              <a:rPr lang="en-GB" sz="2000" dirty="0" smtClean="0"/>
              <a:t>– (possibility for urgency procedure</a:t>
            </a:r>
            <a:r>
              <a:rPr lang="en-GB" sz="2000" dirty="0"/>
              <a:t> </a:t>
            </a:r>
            <a:r>
              <a:rPr lang="en-GB" sz="2000" dirty="0" smtClean="0"/>
              <a:t>in </a:t>
            </a:r>
            <a:r>
              <a:rPr lang="en-GB" sz="2000" dirty="0"/>
              <a:t>cases of </a:t>
            </a:r>
            <a:r>
              <a:rPr lang="en-GB" sz="2000" dirty="0" smtClean="0"/>
              <a:t>emerging risks to consumers’ health)</a:t>
            </a:r>
            <a:endParaRPr lang="en-GB" sz="2000" dirty="0"/>
          </a:p>
          <a:p>
            <a:pPr algn="just"/>
            <a:endParaRPr lang="en-GB" sz="2000" u="sng" dirty="0" smtClean="0">
              <a:solidFill>
                <a:schemeClr val="accent6">
                  <a:lumMod val="75000"/>
                </a:schemeClr>
              </a:solidFill>
            </a:endParaRPr>
          </a:p>
          <a:p>
            <a:pPr algn="just"/>
            <a:r>
              <a:rPr lang="en-GB" sz="2000" u="sng" dirty="0" smtClean="0">
                <a:solidFill>
                  <a:schemeClr val="accent6">
                    <a:lumMod val="75000"/>
                  </a:schemeClr>
                </a:solidFill>
              </a:rPr>
              <a:t>State of play:</a:t>
            </a:r>
            <a:r>
              <a:rPr lang="en-GB" sz="2000" dirty="0"/>
              <a:t> EFSA draft scientific opinion on the evaluation of allergenic foods and food ingredients for labelling </a:t>
            </a:r>
            <a:r>
              <a:rPr lang="en-GB" sz="2000" dirty="0" smtClean="0"/>
              <a:t>purposes, </a:t>
            </a:r>
            <a:r>
              <a:rPr lang="en-GB" sz="2000" dirty="0"/>
              <a:t>results of public consultation to be published, </a:t>
            </a:r>
            <a:r>
              <a:rPr lang="en-GB" sz="2000" dirty="0" smtClean="0"/>
              <a:t>final opinion expected by </a:t>
            </a:r>
            <a:r>
              <a:rPr lang="en-GB" sz="2000" dirty="0"/>
              <a:t>end of 2014</a:t>
            </a:r>
          </a:p>
          <a:p>
            <a:pPr algn="just"/>
            <a:endParaRPr lang="en-GB" sz="2000" u="sng" dirty="0">
              <a:solidFill>
                <a:schemeClr val="accent6">
                  <a:lumMod val="75000"/>
                </a:schemeClr>
              </a:solidFill>
            </a:endParaRPr>
          </a:p>
          <a:p>
            <a:pPr algn="just"/>
            <a:r>
              <a:rPr lang="en-GB" sz="2000" u="sng" dirty="0" smtClean="0">
                <a:solidFill>
                  <a:schemeClr val="accent6">
                    <a:lumMod val="75000"/>
                  </a:schemeClr>
                </a:solidFill>
              </a:rPr>
              <a:t>EFA request:</a:t>
            </a:r>
            <a:r>
              <a:rPr lang="en-GB" sz="2000" dirty="0" smtClean="0"/>
              <a:t> </a:t>
            </a:r>
            <a:r>
              <a:rPr lang="en-GB" sz="2000" b="1" dirty="0" smtClean="0"/>
              <a:t>review of the list of 14 existing allergens </a:t>
            </a:r>
            <a:r>
              <a:rPr lang="en-GB" sz="2000" dirty="0" smtClean="0"/>
              <a:t>on the basis of the most recent scientific knowledge</a:t>
            </a:r>
          </a:p>
          <a:p>
            <a:pPr marL="342900" indent="-342900" algn="just">
              <a:buClr>
                <a:schemeClr val="accent6"/>
              </a:buClr>
              <a:buFont typeface="Calibri" panose="020F0502020204030204" pitchFamily="34" charset="0"/>
              <a:buChar char="−"/>
            </a:pPr>
            <a:r>
              <a:rPr lang="en-GB" sz="2000" dirty="0" smtClean="0"/>
              <a:t>Need for reviewing the </a:t>
            </a:r>
            <a:r>
              <a:rPr lang="en-GB" sz="2000" dirty="0"/>
              <a:t>prevalence of food allergy in Europe with the </a:t>
            </a:r>
            <a:r>
              <a:rPr lang="en-GB" sz="2000" dirty="0" smtClean="0"/>
              <a:t>possibility </a:t>
            </a:r>
            <a:r>
              <a:rPr lang="en-GB" sz="2000" dirty="0"/>
              <a:t>of identifying “emerging” </a:t>
            </a:r>
            <a:r>
              <a:rPr lang="en-GB" sz="2000" dirty="0" smtClean="0"/>
              <a:t>allergens</a:t>
            </a:r>
          </a:p>
          <a:p>
            <a:pPr marL="342900" indent="-342900" algn="just">
              <a:buClr>
                <a:schemeClr val="accent6"/>
              </a:buClr>
              <a:buFont typeface="Calibri" panose="020F0502020204030204" pitchFamily="34" charset="0"/>
              <a:buChar char="−"/>
            </a:pPr>
            <a:r>
              <a:rPr lang="en-GB" sz="2000" dirty="0" smtClean="0"/>
              <a:t>Avoid precautionary approaches for novel foods entering the market (e.g.: rapeseed protein and possible </a:t>
            </a:r>
            <a:r>
              <a:rPr lang="en-GB" sz="2000" dirty="0" err="1" smtClean="0"/>
              <a:t>allergenicity</a:t>
            </a:r>
            <a:r>
              <a:rPr lang="en-GB" sz="2000" dirty="0" smtClean="0"/>
              <a:t> for people allergic to mustard) </a:t>
            </a:r>
          </a:p>
          <a:p>
            <a:pPr marL="342900" indent="-342900" algn="just">
              <a:buClr>
                <a:schemeClr val="accent6"/>
              </a:buClr>
              <a:buFont typeface="Calibri" panose="020F0502020204030204" pitchFamily="34" charset="0"/>
              <a:buChar char="−"/>
            </a:pPr>
            <a:r>
              <a:rPr lang="en-GB" sz="2000" dirty="0" smtClean="0"/>
              <a:t>Threshold </a:t>
            </a:r>
            <a:r>
              <a:rPr lang="en-GB" sz="2000" dirty="0"/>
              <a:t>concentrations of each allergen </a:t>
            </a:r>
            <a:r>
              <a:rPr lang="en-GB" sz="2000" dirty="0" smtClean="0"/>
              <a:t>in food providing </a:t>
            </a:r>
            <a:r>
              <a:rPr lang="en-GB" sz="2000" dirty="0"/>
              <a:t>an acceptable level of protection for </a:t>
            </a:r>
            <a:r>
              <a:rPr lang="en-GB" sz="2000" dirty="0" smtClean="0"/>
              <a:t>consumers</a:t>
            </a:r>
          </a:p>
          <a:p>
            <a:pPr lvl="2" algn="just">
              <a:buClr>
                <a:schemeClr val="accent6">
                  <a:lumMod val="75000"/>
                </a:schemeClr>
              </a:buClr>
            </a:pPr>
            <a:r>
              <a:rPr lang="en-GB" sz="2000"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300499" y="279337"/>
            <a:ext cx="7812360" cy="769441"/>
          </a:xfrm>
          <a:prstGeom prst="rect">
            <a:avLst/>
          </a:prstGeom>
          <a:noFill/>
        </p:spPr>
        <p:txBody>
          <a:bodyPr wrap="square" rtlCol="0">
            <a:spAutoFit/>
          </a:bodyPr>
          <a:lstStyle/>
          <a:p>
            <a:pPr algn="ctr"/>
            <a:r>
              <a:rPr lang="en-US" sz="4400" dirty="0" smtClean="0">
                <a:solidFill>
                  <a:schemeClr val="bg1"/>
                </a:solidFill>
                <a:latin typeface="+mj-lt"/>
              </a:rPr>
              <a:t>Pictograms</a:t>
            </a:r>
            <a:endParaRPr lang="en-US" sz="4400" dirty="0">
              <a:solidFill>
                <a:schemeClr val="bg1"/>
              </a:solidFill>
              <a:latin typeface="+mj-lt"/>
            </a:endParaRPr>
          </a:p>
        </p:txBody>
      </p:sp>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sp>
        <p:nvSpPr>
          <p:cNvPr id="3" name="TextBox 2"/>
          <p:cNvSpPr txBox="1"/>
          <p:nvPr/>
        </p:nvSpPr>
        <p:spPr>
          <a:xfrm>
            <a:off x="280209" y="1328115"/>
            <a:ext cx="8568952" cy="5016758"/>
          </a:xfrm>
          <a:prstGeom prst="rect">
            <a:avLst/>
          </a:prstGeom>
          <a:noFill/>
        </p:spPr>
        <p:txBody>
          <a:bodyPr wrap="square" rtlCol="0">
            <a:spAutoFit/>
          </a:bodyPr>
          <a:lstStyle/>
          <a:p>
            <a:pPr algn="just"/>
            <a:r>
              <a:rPr lang="en-GB" sz="2000" dirty="0"/>
              <a:t>Implementing acts may be adopted by the Commission </a:t>
            </a:r>
            <a:r>
              <a:rPr lang="en-GB" sz="2000" dirty="0" smtClean="0"/>
              <a:t>to express information by </a:t>
            </a:r>
            <a:r>
              <a:rPr lang="en-GB" sz="2000" dirty="0"/>
              <a:t>means of pictograms or symbols instead of words </a:t>
            </a:r>
            <a:endParaRPr lang="en-GB" sz="2000" dirty="0" smtClean="0"/>
          </a:p>
          <a:p>
            <a:pPr algn="just"/>
            <a:r>
              <a:rPr lang="en-GB" sz="2000" u="sng" dirty="0" smtClean="0">
                <a:solidFill>
                  <a:schemeClr val="accent6">
                    <a:lumMod val="75000"/>
                  </a:schemeClr>
                </a:solidFill>
              </a:rPr>
              <a:t>EFA request:</a:t>
            </a:r>
            <a:r>
              <a:rPr lang="en-GB" sz="2000" dirty="0" smtClean="0"/>
              <a:t> allergens </a:t>
            </a:r>
            <a:r>
              <a:rPr lang="en-GB" sz="2000" dirty="0"/>
              <a:t>need to be properly mentioned </a:t>
            </a:r>
            <a:r>
              <a:rPr lang="en-GB" sz="2000" dirty="0" smtClean="0"/>
              <a:t>always with </a:t>
            </a:r>
            <a:r>
              <a:rPr lang="en-GB" sz="2000" dirty="0"/>
              <a:t>their </a:t>
            </a:r>
            <a:r>
              <a:rPr lang="en-GB" sz="2000" dirty="0" smtClean="0"/>
              <a:t>names, but the </a:t>
            </a:r>
            <a:r>
              <a:rPr lang="en-GB" sz="2000" b="1" dirty="0" smtClean="0"/>
              <a:t>addition of pictograms </a:t>
            </a:r>
            <a:r>
              <a:rPr lang="en-GB" sz="2000" dirty="0" smtClean="0"/>
              <a:t>can be positive for people travelling across Europe, need to have a harmonised set of pictograms</a:t>
            </a:r>
          </a:p>
          <a:p>
            <a:pPr algn="just"/>
            <a:endParaRPr lang="en-GB" sz="2000" dirty="0" smtClean="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smtClean="0"/>
          </a:p>
        </p:txBody>
      </p:sp>
      <p:pic>
        <p:nvPicPr>
          <p:cNvPr id="7" name="Picture 4" descr="Dave &amp; Al 018 (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5075" y="2623777"/>
            <a:ext cx="2627784" cy="420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Callout 3 8"/>
          <p:cNvSpPr/>
          <p:nvPr/>
        </p:nvSpPr>
        <p:spPr>
          <a:xfrm>
            <a:off x="4362017" y="3494076"/>
            <a:ext cx="2052228" cy="3308866"/>
          </a:xfrm>
          <a:prstGeom prst="borderCallout3">
            <a:avLst>
              <a:gd name="adj1" fmla="val -914"/>
              <a:gd name="adj2" fmla="val 59914"/>
              <a:gd name="adj3" fmla="val -5798"/>
              <a:gd name="adj4" fmla="val 70793"/>
              <a:gd name="adj5" fmla="val -5548"/>
              <a:gd name="adj6" fmla="val 83850"/>
              <a:gd name="adj7" fmla="val -10184"/>
              <a:gd name="adj8" fmla="val 96336"/>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b="1" dirty="0" smtClean="0">
                <a:solidFill>
                  <a:schemeClr val="tx1"/>
                </a:solidFill>
                <a:cs typeface="Arial" charset="0"/>
              </a:rPr>
              <a:t>David, father </a:t>
            </a:r>
            <a:r>
              <a:rPr lang="en-GB" b="1" dirty="0">
                <a:solidFill>
                  <a:schemeClr val="tx1"/>
                </a:solidFill>
                <a:cs typeface="Arial" charset="0"/>
              </a:rPr>
              <a:t>of a severe allergic </a:t>
            </a:r>
            <a:r>
              <a:rPr lang="en-GB" b="1" dirty="0" smtClean="0">
                <a:solidFill>
                  <a:schemeClr val="tx1"/>
                </a:solidFill>
                <a:cs typeface="Arial" charset="0"/>
              </a:rPr>
              <a:t>children:</a:t>
            </a:r>
            <a:endParaRPr lang="en-GB" b="1" dirty="0">
              <a:solidFill>
                <a:schemeClr val="tx1"/>
              </a:solidFill>
              <a:cs typeface="Arial" charset="0"/>
            </a:endParaRPr>
          </a:p>
          <a:p>
            <a:pPr>
              <a:defRPr/>
            </a:pPr>
            <a:r>
              <a:rPr lang="en-GB" dirty="0" smtClean="0">
                <a:solidFill>
                  <a:schemeClr val="tx1"/>
                </a:solidFill>
                <a:cs typeface="Arial" charset="0"/>
              </a:rPr>
              <a:t>“Whilst </a:t>
            </a:r>
            <a:r>
              <a:rPr lang="en-GB" dirty="0">
                <a:solidFill>
                  <a:schemeClr val="tx1"/>
                </a:solidFill>
                <a:cs typeface="Arial" charset="0"/>
              </a:rPr>
              <a:t>we are in our home country, food labelling is a daily activity to keep our son alive; but when we go overseas, things become a lot more difficult.”</a:t>
            </a:r>
          </a:p>
        </p:txBody>
      </p:sp>
      <p:graphicFrame>
        <p:nvGraphicFramePr>
          <p:cNvPr id="4" name="Diagram 3"/>
          <p:cNvGraphicFramePr/>
          <p:nvPr>
            <p:extLst>
              <p:ext uri="{D42A27DB-BD31-4B8C-83A1-F6EECF244321}">
                <p14:modId xmlns:p14="http://schemas.microsoft.com/office/powerpoint/2010/main" val="440021679"/>
              </p:ext>
            </p:extLst>
          </p:nvPr>
        </p:nvGraphicFramePr>
        <p:xfrm>
          <a:off x="0" y="2924944"/>
          <a:ext cx="2411760" cy="39055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1" name="Diagram 10"/>
          <p:cNvGraphicFramePr/>
          <p:nvPr>
            <p:extLst>
              <p:ext uri="{D42A27DB-BD31-4B8C-83A1-F6EECF244321}">
                <p14:modId xmlns:p14="http://schemas.microsoft.com/office/powerpoint/2010/main" val="771694211"/>
              </p:ext>
            </p:extLst>
          </p:nvPr>
        </p:nvGraphicFramePr>
        <p:xfrm>
          <a:off x="2195736" y="2924944"/>
          <a:ext cx="2304255" cy="39055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228395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812386" y="-63336"/>
            <a:ext cx="7268389" cy="1446550"/>
          </a:xfrm>
          <a:prstGeom prst="rect">
            <a:avLst/>
          </a:prstGeom>
          <a:noFill/>
        </p:spPr>
        <p:txBody>
          <a:bodyPr wrap="square" rtlCol="0">
            <a:spAutoFit/>
          </a:bodyPr>
          <a:lstStyle/>
          <a:p>
            <a:pPr algn="ctr"/>
            <a:r>
              <a:rPr lang="en-US" sz="4400" dirty="0" smtClean="0">
                <a:solidFill>
                  <a:schemeClr val="bg1"/>
                </a:solidFill>
                <a:latin typeface="+mj-lt"/>
              </a:rPr>
              <a:t>Allergens in non pre-packed food</a:t>
            </a:r>
            <a:endParaRPr lang="en-US" sz="4400" dirty="0">
              <a:solidFill>
                <a:schemeClr val="bg1"/>
              </a:solidFill>
              <a:latin typeface="+mj-lt"/>
            </a:endParaRPr>
          </a:p>
        </p:txBody>
      </p:sp>
      <p:sp>
        <p:nvSpPr>
          <p:cNvPr id="3" name="TextBox 2"/>
          <p:cNvSpPr txBox="1"/>
          <p:nvPr/>
        </p:nvSpPr>
        <p:spPr>
          <a:xfrm>
            <a:off x="326973" y="1601416"/>
            <a:ext cx="8064896" cy="4431983"/>
          </a:xfrm>
          <a:prstGeom prst="rect">
            <a:avLst/>
          </a:prstGeom>
          <a:noFill/>
        </p:spPr>
        <p:txBody>
          <a:bodyPr wrap="square" rtlCol="0">
            <a:spAutoFit/>
          </a:bodyPr>
          <a:lstStyle/>
          <a:p>
            <a:pPr algn="just"/>
            <a:r>
              <a:rPr lang="en-GB" sz="2200" dirty="0"/>
              <a:t>Member States can </a:t>
            </a:r>
            <a:r>
              <a:rPr lang="en-GB" sz="2200" dirty="0" smtClean="0"/>
              <a:t>decide </a:t>
            </a:r>
            <a:r>
              <a:rPr lang="en-GB" sz="2200" dirty="0"/>
              <a:t>how the information on allergens should be made </a:t>
            </a:r>
            <a:r>
              <a:rPr lang="en-GB" sz="2200" dirty="0" smtClean="0"/>
              <a:t>available to consumers </a:t>
            </a:r>
            <a:r>
              <a:rPr lang="en-GB" sz="2200" dirty="0"/>
              <a:t>and its form of expression and </a:t>
            </a:r>
            <a:r>
              <a:rPr lang="en-GB" sz="2200" dirty="0" smtClean="0"/>
              <a:t>presentation for </a:t>
            </a:r>
            <a:r>
              <a:rPr lang="en-GB" sz="2200" dirty="0"/>
              <a:t>non pre-packed </a:t>
            </a:r>
            <a:r>
              <a:rPr lang="en-GB" sz="2200" dirty="0" smtClean="0"/>
              <a:t>food</a:t>
            </a:r>
            <a:r>
              <a:rPr lang="en-GB" sz="2200" dirty="0"/>
              <a:t> </a:t>
            </a:r>
            <a:r>
              <a:rPr lang="en-GB" sz="2200" dirty="0" smtClean="0"/>
              <a:t>(novelty </a:t>
            </a:r>
            <a:r>
              <a:rPr lang="en-GB" sz="2200" dirty="0"/>
              <a:t>as of 13 December </a:t>
            </a:r>
            <a:r>
              <a:rPr lang="en-GB" sz="2200" dirty="0" smtClean="0"/>
              <a:t>2014)</a:t>
            </a:r>
            <a:endParaRPr lang="en-US" sz="4000" dirty="0">
              <a:solidFill>
                <a:schemeClr val="accent5"/>
              </a:solidFill>
              <a:latin typeface="Calibri" pitchFamily="34" charset="0"/>
            </a:endParaRPr>
          </a:p>
          <a:p>
            <a:pPr algn="just"/>
            <a:endParaRPr lang="en-US" sz="4000" u="sng" dirty="0" smtClean="0">
              <a:solidFill>
                <a:schemeClr val="accent5"/>
              </a:solidFill>
              <a:latin typeface="Calibri" pitchFamily="34" charset="0"/>
            </a:endParaRPr>
          </a:p>
          <a:p>
            <a:pPr algn="just"/>
            <a:r>
              <a:rPr lang="en-GB" sz="2200" u="sng" dirty="0" smtClean="0">
                <a:solidFill>
                  <a:schemeClr val="accent6">
                    <a:lumMod val="75000"/>
                  </a:schemeClr>
                </a:solidFill>
              </a:rPr>
              <a:t>EFA request:</a:t>
            </a:r>
            <a:r>
              <a:rPr lang="en-GB" sz="2200" dirty="0" smtClean="0"/>
              <a:t> </a:t>
            </a:r>
          </a:p>
          <a:p>
            <a:pPr marL="342900" indent="-342900" algn="just">
              <a:buClr>
                <a:schemeClr val="accent6"/>
              </a:buClr>
              <a:buFont typeface="Calibri" panose="020F0502020204030204" pitchFamily="34" charset="0"/>
              <a:buChar char="−"/>
            </a:pPr>
            <a:r>
              <a:rPr lang="en-GB" sz="2200" b="1" dirty="0" smtClean="0"/>
              <a:t>Written information </a:t>
            </a:r>
            <a:r>
              <a:rPr lang="en-GB" sz="2200" dirty="0" smtClean="0"/>
              <a:t>is</a:t>
            </a:r>
            <a:r>
              <a:rPr lang="en-GB" sz="2200" b="1" dirty="0" smtClean="0"/>
              <a:t> </a:t>
            </a:r>
            <a:r>
              <a:rPr lang="en-GB" sz="2200" dirty="0" smtClean="0"/>
              <a:t>the </a:t>
            </a:r>
            <a:r>
              <a:rPr lang="en-GB" sz="2200" dirty="0"/>
              <a:t>most reliable </a:t>
            </a:r>
            <a:r>
              <a:rPr lang="en-GB" sz="2200" dirty="0" smtClean="0"/>
              <a:t>means </a:t>
            </a:r>
            <a:r>
              <a:rPr lang="en-GB" sz="2200" dirty="0"/>
              <a:t>of ensuring the provision of detailed information and clear recommendations </a:t>
            </a:r>
            <a:r>
              <a:rPr lang="en-GB" sz="2200" dirty="0" smtClean="0"/>
              <a:t>to the allergic consumer, unless it is possible to talk directly to the person that prepared the food</a:t>
            </a:r>
          </a:p>
          <a:p>
            <a:pPr marL="342900" indent="-342900" algn="just">
              <a:buClr>
                <a:schemeClr val="accent6"/>
              </a:buClr>
              <a:buFont typeface="Calibri" panose="020F0502020204030204" pitchFamily="34" charset="0"/>
              <a:buChar char="−"/>
            </a:pPr>
            <a:r>
              <a:rPr lang="en-GB" sz="2200" dirty="0" smtClean="0"/>
              <a:t>Sharing</a:t>
            </a:r>
            <a:r>
              <a:rPr lang="en-GB" sz="2200" b="1" dirty="0" smtClean="0"/>
              <a:t> </a:t>
            </a:r>
            <a:r>
              <a:rPr lang="en-GB" sz="2200" b="1" dirty="0"/>
              <a:t>best practices </a:t>
            </a:r>
            <a:r>
              <a:rPr lang="en-GB" sz="2200" dirty="0" smtClean="0"/>
              <a:t>among </a:t>
            </a:r>
            <a:r>
              <a:rPr lang="en-GB" sz="2200" dirty="0"/>
              <a:t>EU Member </a:t>
            </a:r>
            <a:r>
              <a:rPr lang="en-GB" sz="2200" dirty="0" smtClean="0"/>
              <a:t>States’ legislations</a:t>
            </a:r>
          </a:p>
          <a:p>
            <a:pPr marL="342900" indent="-342900" algn="just">
              <a:buClr>
                <a:schemeClr val="accent6"/>
              </a:buClr>
              <a:buFont typeface="Calibri" panose="020F0502020204030204" pitchFamily="34" charset="0"/>
              <a:buChar char="−"/>
            </a:pPr>
            <a:r>
              <a:rPr lang="en-GB" sz="2200" dirty="0"/>
              <a:t>Drafting and implementing </a:t>
            </a:r>
            <a:r>
              <a:rPr lang="en-GB" sz="2200" b="1" dirty="0"/>
              <a:t>EU-wide </a:t>
            </a:r>
            <a:r>
              <a:rPr lang="en-GB" sz="2200" b="1" dirty="0" smtClean="0"/>
              <a:t>guidelines</a:t>
            </a:r>
            <a:endParaRPr lang="en-GB" sz="2200" b="1" dirty="0"/>
          </a:p>
        </p:txBody>
      </p:sp>
      <p:sp>
        <p:nvSpPr>
          <p:cNvPr id="9" name="Rounded Rectangle 8"/>
          <p:cNvSpPr/>
          <p:nvPr/>
        </p:nvSpPr>
        <p:spPr>
          <a:xfrm>
            <a:off x="3434743" y="2772768"/>
            <a:ext cx="4023674" cy="902667"/>
          </a:xfrm>
          <a:prstGeom prst="roundRect">
            <a:avLst/>
          </a:prstGeom>
          <a:solidFill>
            <a:schemeClr val="accent6">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alibri" pitchFamily="34" charset="0"/>
                <a:cs typeface="Calibri" pitchFamily="34" charset="0"/>
              </a:rPr>
              <a:t>7 out of 10 severe reactions happen when people eat </a:t>
            </a:r>
            <a:r>
              <a:rPr lang="en-GB" sz="2000" dirty="0" smtClean="0">
                <a:solidFill>
                  <a:schemeClr val="tx1"/>
                </a:solidFill>
                <a:latin typeface="Calibri" pitchFamily="34" charset="0"/>
                <a:cs typeface="Calibri" pitchFamily="34" charset="0"/>
              </a:rPr>
              <a:t>out </a:t>
            </a:r>
            <a:r>
              <a:rPr lang="en-GB" sz="2000" dirty="0" smtClean="0">
                <a:solidFill>
                  <a:schemeClr val="accent6">
                    <a:lumMod val="75000"/>
                  </a:schemeClr>
                </a:solidFill>
                <a:latin typeface="Calibri" pitchFamily="34" charset="0"/>
                <a:cs typeface="Calibri" pitchFamily="34" charset="0"/>
              </a:rPr>
              <a:t>*</a:t>
            </a:r>
            <a:r>
              <a:rPr lang="en-GB" sz="2000" dirty="0" smtClean="0">
                <a:solidFill>
                  <a:schemeClr val="tx1"/>
                </a:solidFill>
                <a:latin typeface="Calibri" pitchFamily="34" charset="0"/>
                <a:cs typeface="Calibri" pitchFamily="34" charset="0"/>
              </a:rPr>
              <a:t> </a:t>
            </a:r>
            <a:endParaRPr lang="en-GB" sz="2000" dirty="0">
              <a:solidFill>
                <a:schemeClr val="tx1"/>
              </a:solidFill>
              <a:latin typeface="Calibri" pitchFamily="34" charset="0"/>
              <a:cs typeface="Calibri" pitchFamily="34" charset="0"/>
            </a:endParaRPr>
          </a:p>
        </p:txBody>
      </p:sp>
      <p:sp>
        <p:nvSpPr>
          <p:cNvPr id="6" name="Rectangle 5"/>
          <p:cNvSpPr/>
          <p:nvPr/>
        </p:nvSpPr>
        <p:spPr>
          <a:xfrm>
            <a:off x="24608" y="6299623"/>
            <a:ext cx="8669626" cy="369332"/>
          </a:xfrm>
          <a:prstGeom prst="rect">
            <a:avLst/>
          </a:prstGeom>
        </p:spPr>
        <p:txBody>
          <a:bodyPr wrap="square">
            <a:spAutoFit/>
          </a:bodyPr>
          <a:lstStyle/>
          <a:p>
            <a:pPr algn="just">
              <a:buClr>
                <a:schemeClr val="accent3"/>
              </a:buClr>
            </a:pPr>
            <a:r>
              <a:rPr lang="en-GB" dirty="0" smtClean="0">
                <a:solidFill>
                  <a:schemeClr val="accent6">
                    <a:lumMod val="75000"/>
                  </a:schemeClr>
                </a:solidFill>
              </a:rPr>
              <a:t>*</a:t>
            </a:r>
            <a:r>
              <a:rPr lang="en-GB" dirty="0"/>
              <a:t> Source: </a:t>
            </a:r>
            <a:r>
              <a:rPr lang="en-GB" dirty="0">
                <a:hlinkClick r:id="rId5"/>
              </a:rPr>
              <a:t>http://</a:t>
            </a:r>
            <a:r>
              <a:rPr lang="en-GB" dirty="0" smtClean="0">
                <a:hlinkClick r:id="rId5"/>
              </a:rPr>
              <a:t>bit.ly/1qGwAoT</a:t>
            </a:r>
            <a:r>
              <a:rPr lang="en-GB" dirty="0" smtClean="0"/>
              <a:t>  </a:t>
            </a:r>
            <a:r>
              <a:rPr lang="en-GB" dirty="0">
                <a:latin typeface="Calibri" pitchFamily="34" charset="0"/>
                <a:cs typeface="Calibri" pitchFamily="34" charset="0"/>
              </a:rPr>
              <a:t>(accessed on </a:t>
            </a:r>
            <a:r>
              <a:rPr lang="en-GB" dirty="0" smtClean="0">
                <a:latin typeface="Calibri" pitchFamily="34" charset="0"/>
                <a:cs typeface="Calibri" pitchFamily="34" charset="0"/>
              </a:rPr>
              <a:t>11 </a:t>
            </a:r>
            <a:r>
              <a:rPr lang="en-GB" dirty="0">
                <a:latin typeface="Calibri" pitchFamily="34" charset="0"/>
                <a:cs typeface="Calibri" pitchFamily="34" charset="0"/>
              </a:rPr>
              <a:t>September 2014)</a:t>
            </a:r>
          </a:p>
        </p:txBody>
      </p:sp>
    </p:spTree>
    <p:extLst>
      <p:ext uri="{BB962C8B-B14F-4D97-AF65-F5344CB8AC3E}">
        <p14:creationId xmlns:p14="http://schemas.microsoft.com/office/powerpoint/2010/main" val="563399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2207</TotalTime>
  <Words>2465</Words>
  <Application>Microsoft Office PowerPoint</Application>
  <PresentationFormat>On-screen Show (4:3)</PresentationFormat>
  <Paragraphs>197</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(Heading)</vt:lpstr>
      <vt:lpstr>Georgia</vt:lpstr>
      <vt:lpstr>Times New Roman</vt:lpstr>
      <vt:lpstr>Office Theme</vt:lpstr>
      <vt:lpstr>Allergen Labelling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George Koukoulakis</dc:creator>
  <cp:lastModifiedBy>Roberta</cp:lastModifiedBy>
  <cp:revision>160</cp:revision>
  <dcterms:created xsi:type="dcterms:W3CDTF">2013-05-17T13:43:46Z</dcterms:created>
  <dcterms:modified xsi:type="dcterms:W3CDTF">2014-10-15T16:23:50Z</dcterms:modified>
</cp:coreProperties>
</file>