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1" r:id="rId1"/>
    <p:sldMasterId id="2147483652" r:id="rId2"/>
    <p:sldMasterId id="2147483653" r:id="rId3"/>
    <p:sldMasterId id="2147483654" r:id="rId4"/>
    <p:sldMasterId id="2147483656" r:id="rId5"/>
    <p:sldMasterId id="2147483661" r:id="rId6"/>
    <p:sldMasterId id="2147483674" r:id="rId7"/>
  </p:sldMasterIdLst>
  <p:notesMasterIdLst>
    <p:notesMasterId r:id="rId38"/>
  </p:notesMasterIdLst>
  <p:sldIdLst>
    <p:sldId id="256" r:id="rId8"/>
    <p:sldId id="287" r:id="rId9"/>
    <p:sldId id="262" r:id="rId10"/>
    <p:sldId id="285" r:id="rId11"/>
    <p:sldId id="260" r:id="rId12"/>
    <p:sldId id="300" r:id="rId13"/>
    <p:sldId id="301" r:id="rId14"/>
    <p:sldId id="291" r:id="rId15"/>
    <p:sldId id="292" r:id="rId16"/>
    <p:sldId id="272" r:id="rId17"/>
    <p:sldId id="268" r:id="rId18"/>
    <p:sldId id="288" r:id="rId19"/>
    <p:sldId id="281" r:id="rId20"/>
    <p:sldId id="293" r:id="rId21"/>
    <p:sldId id="273" r:id="rId22"/>
    <p:sldId id="263" r:id="rId23"/>
    <p:sldId id="286" r:id="rId24"/>
    <p:sldId id="280" r:id="rId25"/>
    <p:sldId id="297" r:id="rId26"/>
    <p:sldId id="298" r:id="rId27"/>
    <p:sldId id="266" r:id="rId28"/>
    <p:sldId id="294" r:id="rId29"/>
    <p:sldId id="275" r:id="rId30"/>
    <p:sldId id="276" r:id="rId31"/>
    <p:sldId id="279" r:id="rId32"/>
    <p:sldId id="289" r:id="rId33"/>
    <p:sldId id="269" r:id="rId34"/>
    <p:sldId id="270" r:id="rId35"/>
    <p:sldId id="274" r:id="rId36"/>
    <p:sldId id="283" r:id="rId3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0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FFB6-FF82-4073-B55A-F7567B8EB94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317D8E0-4463-4C0B-B8D5-391878171FDD}">
      <dgm:prSet phldrT="[Text]"/>
      <dgm:spPr>
        <a:gradFill rotWithShape="0">
          <a:gsLst>
            <a:gs pos="0">
              <a:srgbClr val="0070C0"/>
            </a:gs>
            <a:gs pos="37000">
              <a:schemeClr val="accent1">
                <a:tint val="44500"/>
                <a:satMod val="160000"/>
                <a:alpha val="4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 smtClean="0"/>
        </a:p>
        <a:p>
          <a:endParaRPr lang="en-GB" dirty="0" smtClean="0"/>
        </a:p>
        <a:p>
          <a:endParaRPr lang="en-GB" dirty="0" smtClean="0"/>
        </a:p>
        <a:p>
          <a:endParaRPr lang="en-GB" dirty="0" smtClean="0"/>
        </a:p>
        <a:p>
          <a:endParaRPr lang="en-GB" dirty="0" smtClean="0"/>
        </a:p>
        <a:p>
          <a:endParaRPr lang="fr-BE" dirty="0"/>
        </a:p>
      </dgm:t>
    </dgm:pt>
    <dgm:pt modelId="{7A608C95-22C3-4808-AA03-64F55CDD710A}" type="parTrans" cxnId="{7786856E-F485-4684-9592-972387406D68}">
      <dgm:prSet/>
      <dgm:spPr/>
      <dgm:t>
        <a:bodyPr/>
        <a:lstStyle/>
        <a:p>
          <a:endParaRPr lang="fr-BE"/>
        </a:p>
      </dgm:t>
    </dgm:pt>
    <dgm:pt modelId="{3BB7B125-1055-47EC-BECE-051622248BD0}" type="sibTrans" cxnId="{7786856E-F485-4684-9592-972387406D68}">
      <dgm:prSet/>
      <dgm:spPr/>
      <dgm:t>
        <a:bodyPr/>
        <a:lstStyle/>
        <a:p>
          <a:endParaRPr lang="fr-BE"/>
        </a:p>
      </dgm:t>
    </dgm:pt>
    <dgm:pt modelId="{D1FE9FE1-108D-4C68-A84A-7FD6D7B10577}">
      <dgm:prSet phldrT="[Text]" custT="1"/>
      <dgm:spPr>
        <a:gradFill rotWithShape="0">
          <a:gsLst>
            <a:gs pos="0">
              <a:srgbClr val="0070C0"/>
            </a:gs>
            <a:gs pos="37000">
              <a:schemeClr val="accent1">
                <a:tint val="44500"/>
                <a:satMod val="160000"/>
                <a:alpha val="4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ln w="3175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GB" sz="1800" b="1" dirty="0" smtClean="0"/>
            <a:t/>
          </a:r>
          <a:br>
            <a:rPr lang="en-GB" sz="1800" b="1" dirty="0" smtClean="0"/>
          </a:br>
          <a:r>
            <a:rPr lang="en-GB" sz="1800" b="1" u="sng" dirty="0" smtClean="0"/>
            <a:t>EFA </a:t>
          </a:r>
          <a:r>
            <a:rPr lang="en-GB" sz="1800" b="1" u="sng" dirty="0" smtClean="0"/>
            <a:t>PROJECTS</a:t>
          </a:r>
        </a:p>
        <a:p>
          <a:r>
            <a:rPr lang="en-GB" sz="1800" dirty="0" smtClean="0"/>
            <a:t>- </a:t>
          </a:r>
          <a:r>
            <a:rPr lang="en-GB" sz="1800" b="1" dirty="0" smtClean="0"/>
            <a:t>COPD</a:t>
          </a:r>
          <a:r>
            <a:rPr lang="en-GB" sz="1800" dirty="0" smtClean="0"/>
            <a:t> Minimum Standards of Care </a:t>
          </a:r>
        </a:p>
        <a:p>
          <a:r>
            <a:rPr lang="en-GB" sz="1800" dirty="0" smtClean="0"/>
            <a:t>- Respiratory </a:t>
          </a:r>
          <a:r>
            <a:rPr lang="en-GB" sz="1800" b="1" dirty="0" smtClean="0"/>
            <a:t>Allergy</a:t>
          </a:r>
          <a:r>
            <a:rPr lang="en-GB" sz="1800" dirty="0" smtClean="0"/>
            <a:t> Awareness</a:t>
          </a:r>
        </a:p>
        <a:p>
          <a:r>
            <a:rPr lang="en-GB" sz="1800" dirty="0" smtClean="0"/>
            <a:t>- </a:t>
          </a:r>
          <a:r>
            <a:rPr lang="en-GB" sz="1800" b="1" dirty="0" smtClean="0"/>
            <a:t>Asthma</a:t>
          </a:r>
          <a:r>
            <a:rPr lang="en-GB" sz="1800" dirty="0" smtClean="0"/>
            <a:t> Health Literacy Youngsters</a:t>
          </a:r>
        </a:p>
        <a:p>
          <a:r>
            <a:rPr lang="en-GB" sz="1800" dirty="0" smtClean="0"/>
            <a:t>- </a:t>
          </a:r>
          <a:r>
            <a:rPr lang="en-GB" sz="1800" b="1" dirty="0" smtClean="0"/>
            <a:t>Capacity building</a:t>
          </a:r>
        </a:p>
        <a:p>
          <a:r>
            <a:rPr lang="en-GB" sz="1800" b="1" dirty="0" smtClean="0"/>
            <a:t>EC PARTNERSHIP PROJECTS</a:t>
          </a:r>
        </a:p>
        <a:p>
          <a:r>
            <a:rPr lang="en-GB" sz="1800" dirty="0" smtClean="0"/>
            <a:t>- FP7 MEDALL, </a:t>
          </a:r>
          <a:r>
            <a:rPr lang="en-GB" sz="1800" dirty="0" err="1" smtClean="0"/>
            <a:t>AirPROM</a:t>
          </a:r>
          <a:r>
            <a:rPr lang="en-GB" sz="1800" dirty="0" smtClean="0"/>
            <a:t>, EARIP</a:t>
          </a:r>
        </a:p>
        <a:p>
          <a:r>
            <a:rPr lang="en-GB" sz="1800" dirty="0" smtClean="0"/>
            <a:t>- IMI U-BIOPRED</a:t>
          </a:r>
        </a:p>
      </dgm:t>
    </dgm:pt>
    <dgm:pt modelId="{27A2A0A0-BA6C-4532-958C-88936B2FC762}" type="parTrans" cxnId="{FF8C2204-C2B7-4CD8-9E29-393FD644A1EE}">
      <dgm:prSet/>
      <dgm:spPr/>
      <dgm:t>
        <a:bodyPr/>
        <a:lstStyle/>
        <a:p>
          <a:endParaRPr lang="fr-BE"/>
        </a:p>
      </dgm:t>
    </dgm:pt>
    <dgm:pt modelId="{D2DCB385-7BAA-481B-96CC-B0E48C9FC982}" type="sibTrans" cxnId="{FF8C2204-C2B7-4CD8-9E29-393FD644A1EE}">
      <dgm:prSet/>
      <dgm:spPr/>
      <dgm:t>
        <a:bodyPr/>
        <a:lstStyle/>
        <a:p>
          <a:endParaRPr lang="fr-BE"/>
        </a:p>
      </dgm:t>
    </dgm:pt>
    <dgm:pt modelId="{ECA96197-B1A2-4496-8B4F-2399AF1D10BD}" type="pres">
      <dgm:prSet presAssocID="{4663FFB6-FF82-4073-B55A-F7567B8EB94D}" presName="compositeShape" presStyleCnt="0">
        <dgm:presLayoutVars>
          <dgm:chMax val="7"/>
          <dgm:dir/>
          <dgm:resizeHandles val="exact"/>
        </dgm:presLayoutVars>
      </dgm:prSet>
      <dgm:spPr/>
    </dgm:pt>
    <dgm:pt modelId="{A2232360-C446-4874-B35F-4B2215571BD8}" type="pres">
      <dgm:prSet presAssocID="{D317D8E0-4463-4C0B-B8D5-391878171FDD}" presName="circ1" presStyleLbl="vennNode1" presStyleIdx="0" presStyleCnt="2" custScaleX="107801" custScaleY="108994"/>
      <dgm:spPr/>
      <dgm:t>
        <a:bodyPr/>
        <a:lstStyle/>
        <a:p>
          <a:endParaRPr lang="fr-BE"/>
        </a:p>
      </dgm:t>
    </dgm:pt>
    <dgm:pt modelId="{B214B1FE-448C-44A4-BA7E-4E970CAFE37C}" type="pres">
      <dgm:prSet presAssocID="{D317D8E0-4463-4C0B-B8D5-391878171F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FA0E98A-27EB-40F4-990F-1AC39618922A}" type="pres">
      <dgm:prSet presAssocID="{D1FE9FE1-108D-4C68-A84A-7FD6D7B10577}" presName="circ2" presStyleLbl="vennNode1" presStyleIdx="1" presStyleCnt="2" custScaleX="103744" custScaleY="100547" custLinFactNeighborX="-1175" custLinFactNeighborY="-1745"/>
      <dgm:spPr/>
      <dgm:t>
        <a:bodyPr/>
        <a:lstStyle/>
        <a:p>
          <a:endParaRPr lang="fr-BE"/>
        </a:p>
      </dgm:t>
    </dgm:pt>
    <dgm:pt modelId="{970AF3F0-2676-4C77-84C0-0E7F2D1663D0}" type="pres">
      <dgm:prSet presAssocID="{D1FE9FE1-108D-4C68-A84A-7FD6D7B105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786856E-F485-4684-9592-972387406D68}" srcId="{4663FFB6-FF82-4073-B55A-F7567B8EB94D}" destId="{D317D8E0-4463-4C0B-B8D5-391878171FDD}" srcOrd="0" destOrd="0" parTransId="{7A608C95-22C3-4808-AA03-64F55CDD710A}" sibTransId="{3BB7B125-1055-47EC-BECE-051622248BD0}"/>
    <dgm:cxn modelId="{15D8E503-19A0-41AA-BC59-679E8BB59A4E}" type="presOf" srcId="{D1FE9FE1-108D-4C68-A84A-7FD6D7B10577}" destId="{970AF3F0-2676-4C77-84C0-0E7F2D1663D0}" srcOrd="1" destOrd="0" presId="urn:microsoft.com/office/officeart/2005/8/layout/venn1"/>
    <dgm:cxn modelId="{A558F224-AFB2-473F-8974-DD29087B0318}" type="presOf" srcId="{D317D8E0-4463-4C0B-B8D5-391878171FDD}" destId="{B214B1FE-448C-44A4-BA7E-4E970CAFE37C}" srcOrd="1" destOrd="0" presId="urn:microsoft.com/office/officeart/2005/8/layout/venn1"/>
    <dgm:cxn modelId="{FF8C2204-C2B7-4CD8-9E29-393FD644A1EE}" srcId="{4663FFB6-FF82-4073-B55A-F7567B8EB94D}" destId="{D1FE9FE1-108D-4C68-A84A-7FD6D7B10577}" srcOrd="1" destOrd="0" parTransId="{27A2A0A0-BA6C-4532-958C-88936B2FC762}" sibTransId="{D2DCB385-7BAA-481B-96CC-B0E48C9FC982}"/>
    <dgm:cxn modelId="{20AC2718-B497-43FA-97D3-E7E19AD15151}" type="presOf" srcId="{D317D8E0-4463-4C0B-B8D5-391878171FDD}" destId="{A2232360-C446-4874-B35F-4B2215571BD8}" srcOrd="0" destOrd="0" presId="urn:microsoft.com/office/officeart/2005/8/layout/venn1"/>
    <dgm:cxn modelId="{2E9378B4-7D32-419B-9AD1-B2DE0C282082}" type="presOf" srcId="{D1FE9FE1-108D-4C68-A84A-7FD6D7B10577}" destId="{CFA0E98A-27EB-40F4-990F-1AC39618922A}" srcOrd="0" destOrd="0" presId="urn:microsoft.com/office/officeart/2005/8/layout/venn1"/>
    <dgm:cxn modelId="{ACB2AA87-74E6-4F65-92CB-A36936F861D9}" type="presOf" srcId="{4663FFB6-FF82-4073-B55A-F7567B8EB94D}" destId="{ECA96197-B1A2-4496-8B4F-2399AF1D10BD}" srcOrd="0" destOrd="0" presId="urn:microsoft.com/office/officeart/2005/8/layout/venn1"/>
    <dgm:cxn modelId="{94395C7B-EA96-40AA-8B40-E4D502F10674}" type="presParOf" srcId="{ECA96197-B1A2-4496-8B4F-2399AF1D10BD}" destId="{A2232360-C446-4874-B35F-4B2215571BD8}" srcOrd="0" destOrd="0" presId="urn:microsoft.com/office/officeart/2005/8/layout/venn1"/>
    <dgm:cxn modelId="{E6895E2D-A1F3-4FF8-B4B6-694669AD7771}" type="presParOf" srcId="{ECA96197-B1A2-4496-8B4F-2399AF1D10BD}" destId="{B214B1FE-448C-44A4-BA7E-4E970CAFE37C}" srcOrd="1" destOrd="0" presId="urn:microsoft.com/office/officeart/2005/8/layout/venn1"/>
    <dgm:cxn modelId="{7752C5E5-440A-4956-9895-FB04BEC351C4}" type="presParOf" srcId="{ECA96197-B1A2-4496-8B4F-2399AF1D10BD}" destId="{CFA0E98A-27EB-40F4-990F-1AC39618922A}" srcOrd="2" destOrd="0" presId="urn:microsoft.com/office/officeart/2005/8/layout/venn1"/>
    <dgm:cxn modelId="{CC28DAD0-CA6F-4518-A4D8-AF2143C9BC1F}" type="presParOf" srcId="{ECA96197-B1A2-4496-8B4F-2399AF1D10BD}" destId="{970AF3F0-2676-4C77-84C0-0E7F2D1663D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32360-C446-4874-B35F-4B2215571BD8}">
      <dsp:nvSpPr>
        <dsp:cNvPr id="0" name=""/>
        <dsp:cNvSpPr/>
      </dsp:nvSpPr>
      <dsp:spPr>
        <a:xfrm>
          <a:off x="236240" y="-191680"/>
          <a:ext cx="4892468" cy="4946611"/>
        </a:xfrm>
        <a:prstGeom prst="ellipse">
          <a:avLst/>
        </a:prstGeom>
        <a:gradFill rotWithShape="0">
          <a:gsLst>
            <a:gs pos="0">
              <a:srgbClr val="0070C0"/>
            </a:gs>
            <a:gs pos="37000">
              <a:schemeClr val="accent1">
                <a:tint val="44500"/>
                <a:satMod val="160000"/>
                <a:alpha val="4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3300" kern="1200" dirty="0"/>
        </a:p>
      </dsp:txBody>
      <dsp:txXfrm>
        <a:off x="919423" y="391630"/>
        <a:ext cx="2820882" cy="3779988"/>
      </dsp:txXfrm>
    </dsp:sp>
    <dsp:sp modelId="{CFA0E98A-27EB-40F4-990F-1AC39618922A}">
      <dsp:nvSpPr>
        <dsp:cNvPr id="0" name=""/>
        <dsp:cNvSpPr/>
      </dsp:nvSpPr>
      <dsp:spPr>
        <a:xfrm>
          <a:off x="3545913" y="0"/>
          <a:ext cx="4708344" cy="4563251"/>
        </a:xfrm>
        <a:prstGeom prst="ellipse">
          <a:avLst/>
        </a:prstGeom>
        <a:gradFill rotWithShape="0">
          <a:gsLst>
            <a:gs pos="0">
              <a:srgbClr val="0070C0"/>
            </a:gs>
            <a:gs pos="37000">
              <a:schemeClr val="accent1">
                <a:tint val="44500"/>
                <a:satMod val="160000"/>
                <a:alpha val="4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ln w="317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/>
          </a:r>
          <a:br>
            <a:rPr lang="en-GB" sz="1800" b="1" kern="1200" dirty="0" smtClean="0"/>
          </a:br>
          <a:r>
            <a:rPr lang="en-GB" sz="1800" b="1" u="sng" kern="1200" dirty="0" smtClean="0"/>
            <a:t>EFA </a:t>
          </a:r>
          <a:r>
            <a:rPr lang="en-GB" sz="1800" b="1" u="sng" kern="1200" dirty="0" smtClean="0"/>
            <a:t>PROJECTS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</a:t>
          </a:r>
          <a:r>
            <a:rPr lang="en-GB" sz="1800" b="1" kern="1200" dirty="0" smtClean="0"/>
            <a:t>COPD</a:t>
          </a:r>
          <a:r>
            <a:rPr lang="en-GB" sz="1800" kern="1200" dirty="0" smtClean="0"/>
            <a:t> Minimum Standards of Care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Respiratory </a:t>
          </a:r>
          <a:r>
            <a:rPr lang="en-GB" sz="1800" b="1" kern="1200" dirty="0" smtClean="0"/>
            <a:t>Allergy</a:t>
          </a:r>
          <a:r>
            <a:rPr lang="en-GB" sz="1800" kern="1200" dirty="0" smtClean="0"/>
            <a:t> Awareness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</a:t>
          </a:r>
          <a:r>
            <a:rPr lang="en-GB" sz="1800" b="1" kern="1200" dirty="0" smtClean="0"/>
            <a:t>Asthma</a:t>
          </a:r>
          <a:r>
            <a:rPr lang="en-GB" sz="1800" kern="1200" dirty="0" smtClean="0"/>
            <a:t> Health Literacy Youngsters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</a:t>
          </a:r>
          <a:r>
            <a:rPr lang="en-GB" sz="1800" b="1" kern="1200" dirty="0" smtClean="0"/>
            <a:t>Capacity building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EC PARTNERSHIP PROJECTS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FP7 MEDALL, </a:t>
          </a:r>
          <a:r>
            <a:rPr lang="en-GB" sz="1800" kern="1200" dirty="0" err="1" smtClean="0"/>
            <a:t>AirPROM</a:t>
          </a:r>
          <a:r>
            <a:rPr lang="en-GB" sz="1800" kern="1200" dirty="0" smtClean="0"/>
            <a:t>, EARIP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IMI U-BIOPRED</a:t>
          </a:r>
        </a:p>
      </dsp:txBody>
      <dsp:txXfrm>
        <a:off x="4882065" y="538104"/>
        <a:ext cx="2714721" cy="348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2521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956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131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1316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867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9297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6792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2859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603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9553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27096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201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70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582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9767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2144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381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546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947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131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fanet.org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3568" y="1484784"/>
            <a:ext cx="7772400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403655" y="2996954"/>
            <a:ext cx="6400799" cy="1872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274320" algn="ctr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0CAF-3823-4AA7-85A9-16F18D781B8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9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B6F4-6EC6-4B7C-BC1D-9280D6ABF28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6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A66D-9DE2-477A-AF49-FC05FC8245B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249B-5C82-4E9A-8040-8B0D7011BF9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18C7-DEB5-4762-BC4F-CCBFC21AE2B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F8B1-113C-4118-B8BD-DF91F5BCD08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65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283F-BE07-471E-8CBC-FEC070BA934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2DE-CC14-479E-BBF4-AEECEC7CC29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1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AEF-98D1-4D43-80D4-2C88FAC5C55E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87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AF7-81E3-4862-9BED-1E465AD55AC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089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 for flie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365"/>
            <a:ext cx="9144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FA-logo-TR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88915"/>
            <a:ext cx="22939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152128"/>
          </a:xfrm>
        </p:spPr>
        <p:txBody>
          <a:bodyPr>
            <a:normAutofit/>
          </a:bodyPr>
          <a:lstStyle>
            <a:lvl1pPr>
              <a:defRPr lang="en-US" sz="4000" smtClean="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872208"/>
          </a:xfrm>
        </p:spPr>
        <p:txBody>
          <a:bodyPr/>
          <a:lstStyle>
            <a:lvl1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F886-5F22-4127-B2A7-CD1A342947B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22A49-1321-4194-8F54-C3C61E74C220}" type="slidenum">
              <a:rPr lang="nl-BE" altLang="pt-P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7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51C-FEB5-4C42-B603-C931C8A00A9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EFA-logo-T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" y="312158"/>
            <a:ext cx="1746969" cy="71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4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0CAF-3823-4AA7-85A9-16F18D781B8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9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B6F4-6EC6-4B7C-BC1D-9280D6ABF28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63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A66D-9DE2-477A-AF49-FC05FC8245B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53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249B-5C82-4E9A-8040-8B0D7011BF9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15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18C7-DEB5-4762-BC4F-CCBFC21AE2B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4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F8B1-113C-4118-B8BD-DF91F5BCD08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24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283F-BE07-471E-8CBC-FEC070BA934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11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92DE-CC14-479E-BBF4-AEECEC7CC29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3AEF-98D1-4D43-80D4-2C88FAC5C55E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91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AF7-81E3-4862-9BED-1E465AD55AC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484785"/>
            <a:ext cx="7772400" cy="1152128"/>
          </a:xfrm>
        </p:spPr>
        <p:txBody>
          <a:bodyPr>
            <a:normAutofit/>
          </a:bodyPr>
          <a:lstStyle>
            <a:lvl1pPr>
              <a:defRPr lang="en-US" sz="4000" smtClean="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Title of Your Presentation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96952"/>
            <a:ext cx="6400800" cy="1872208"/>
          </a:xfrm>
        </p:spPr>
        <p:txBody>
          <a:bodyPr/>
          <a:lstStyle>
            <a:lvl1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Your name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EFA Board Member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Your email address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hlinkClick r:id="rId2"/>
              </a:rPr>
              <a:t>www.efanet.org</a:t>
            </a:r>
            <a:r>
              <a:rPr lang="en-US" sz="2400" dirty="0" smtClean="0"/>
              <a:t> </a:t>
            </a:r>
            <a:r>
              <a:rPr lang="en-GB" sz="2400" dirty="0" smtClean="0"/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990D-8EEC-46E5-958B-B1A8C90C5726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D8E-9E97-48FE-A1D5-7FBD8C7939B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ict for flier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8" name="Picture 7" descr="EFA-logo-TR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40" y="188654"/>
            <a:ext cx="2293903" cy="9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add title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pic>
        <p:nvPicPr>
          <p:cNvPr id="7" name="Picture 6" descr="EFA-logo-T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3" y="260648"/>
            <a:ext cx="1717839" cy="7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3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990D-8EEC-46E5-958B-B1A8C90C5726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D8E-9E97-48FE-A1D5-7FBD8C7939B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ict for fli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8" name="Picture 7" descr="EFA-logo-TR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40" y="188654"/>
            <a:ext cx="2293903" cy="9425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7544" y="1556792"/>
            <a:ext cx="8208912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r>
              <a:rPr lang="en-US" sz="4000" kern="1200" dirty="0" smtClean="0">
                <a:solidFill>
                  <a:srgbClr val="0F6FC6"/>
                </a:solidFill>
                <a:latin typeface="Georgia"/>
                <a:ea typeface="+mn-ea"/>
                <a:cs typeface="+mn-cs"/>
              </a:rPr>
              <a:t>Thank you for your attention!</a:t>
            </a:r>
          </a:p>
          <a:p>
            <a:pPr marL="45720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endParaRPr lang="en-US" sz="1900" kern="1200" dirty="0" smtClean="0">
              <a:solidFill>
                <a:srgbClr val="0F6FC6"/>
              </a:solidFill>
              <a:latin typeface="Georgia"/>
              <a:ea typeface="+mn-ea"/>
              <a:cs typeface="+mn-cs"/>
            </a:endParaRPr>
          </a:p>
          <a:p>
            <a:pPr marL="45720" algn="ctr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r>
              <a:rPr lang="en-GB" sz="2200" kern="1200" dirty="0" smtClean="0">
                <a:solidFill>
                  <a:srgbClr val="0F6FC6"/>
                </a:solidFill>
                <a:latin typeface="Georgia"/>
                <a:ea typeface="Calibri" pitchFamily="34" charset="0"/>
                <a:cs typeface="Arial" pitchFamily="34" charset="0"/>
              </a:rPr>
              <a:t>European Federation of Allergy and Airways Diseases Patients' Associations</a:t>
            </a:r>
            <a:r>
              <a:rPr lang="en-GB" sz="2200" kern="1200" dirty="0" smtClean="0">
                <a:solidFill>
                  <a:srgbClr val="0F6FC6"/>
                </a:solidFill>
                <a:latin typeface="Georgia"/>
                <a:ea typeface="Calibri" pitchFamily="34" charset="0"/>
                <a:cs typeface="Times New Roman" pitchFamily="18" charset="0"/>
              </a:rPr>
              <a:t>  (EFA)</a:t>
            </a:r>
          </a:p>
          <a:p>
            <a:pPr marL="45720" algn="r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endParaRPr lang="fr-FR" sz="1900" kern="1200" dirty="0" smtClean="0">
              <a:solidFill>
                <a:srgbClr val="0F6FC6"/>
              </a:solidFill>
              <a:latin typeface="Calibri" pitchFamily="34" charset="0"/>
              <a:ea typeface="Calibri" pitchFamily="34" charset="0"/>
              <a:cs typeface="+mn-cs"/>
            </a:endParaRPr>
          </a:p>
          <a:p>
            <a:pPr marL="45720" algn="ctr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r>
              <a:rPr lang="fr-FR" sz="1900" kern="1200" dirty="0" smtClean="0">
                <a:solidFill>
                  <a:srgbClr val="0F6FC6"/>
                </a:solidFill>
                <a:latin typeface="Calibri" pitchFamily="34" charset="0"/>
                <a:ea typeface="Calibri" pitchFamily="34" charset="0"/>
                <a:cs typeface="+mn-cs"/>
              </a:rPr>
              <a:t>EFA </a:t>
            </a:r>
          </a:p>
          <a:p>
            <a:pPr marL="45720" algn="ctr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r>
              <a:rPr lang="fr-FR" sz="1900" kern="1200" dirty="0" smtClean="0">
                <a:solidFill>
                  <a:srgbClr val="0F6FC6"/>
                </a:solidFill>
                <a:latin typeface="Calibri" pitchFamily="34" charset="0"/>
                <a:ea typeface="Calibri" pitchFamily="34" charset="0"/>
                <a:cs typeface="+mn-cs"/>
              </a:rPr>
              <a:t>35 Rue du Congrès</a:t>
            </a:r>
          </a:p>
          <a:p>
            <a:pPr marL="45720" algn="ctr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r>
              <a:rPr lang="fr-FR" sz="1900" kern="1200" dirty="0" smtClean="0">
                <a:solidFill>
                  <a:srgbClr val="0F6FC6"/>
                </a:solidFill>
                <a:latin typeface="Calibri" pitchFamily="34" charset="0"/>
                <a:ea typeface="Calibri" pitchFamily="34" charset="0"/>
                <a:cs typeface="+mn-cs"/>
              </a:rPr>
              <a:t>1000 Brussels, Belgium  </a:t>
            </a:r>
          </a:p>
          <a:p>
            <a:pPr marL="45720" algn="ctr">
              <a:spcBef>
                <a:spcPts val="300"/>
              </a:spcBef>
              <a:buClr>
                <a:srgbClr val="0F6FC6"/>
              </a:buClr>
              <a:buFont typeface="Georgia"/>
              <a:buNone/>
              <a:defRPr/>
            </a:pPr>
            <a:r>
              <a:rPr lang="fr-FR" sz="1900" kern="1200" dirty="0" smtClean="0">
                <a:solidFill>
                  <a:srgbClr val="0F6FC6"/>
                </a:solidFill>
                <a:latin typeface="Calibri" pitchFamily="34" charset="0"/>
                <a:ea typeface="Calibri" pitchFamily="34" charset="0"/>
                <a:cs typeface="+mn-cs"/>
              </a:rPr>
              <a:t>w</a:t>
            </a:r>
            <a:r>
              <a:rPr lang="fr-BE" sz="1900" kern="1200" dirty="0" smtClean="0">
                <a:solidFill>
                  <a:srgbClr val="0F6FC6"/>
                </a:solidFill>
                <a:latin typeface="Calibri" pitchFamily="34" charset="0"/>
                <a:ea typeface="Calibri" pitchFamily="34" charset="0"/>
                <a:cs typeface="+mn-cs"/>
              </a:rPr>
              <a:t>ww.efanet.org</a:t>
            </a:r>
          </a:p>
          <a:p>
            <a:endParaRPr lang="nl-BE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facebook_button_by_ipiingu-d49r2u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04248" y="4365104"/>
            <a:ext cx="629019" cy="620688"/>
          </a:xfrm>
          <a:prstGeom prst="rect">
            <a:avLst/>
          </a:prstGeom>
        </p:spPr>
      </p:pic>
      <p:pic>
        <p:nvPicPr>
          <p:cNvPr id="11" name="Picture 10" descr="social-twitter-button-blue-icon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96336" y="435523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 for flie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373"/>
            <a:ext cx="9144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FA-logo-TR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3" y="188923"/>
            <a:ext cx="22939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152128"/>
          </a:xfrm>
        </p:spPr>
        <p:txBody>
          <a:bodyPr>
            <a:normAutofit/>
          </a:bodyPr>
          <a:lstStyle>
            <a:lvl1pPr>
              <a:defRPr lang="en-US" sz="4000" smtClean="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872208"/>
          </a:xfrm>
        </p:spPr>
        <p:txBody>
          <a:bodyPr/>
          <a:lstStyle>
            <a:lvl1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F886-5F22-4127-B2A7-CD1A342947B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22A49-1321-4194-8F54-C3C61E74C220}" type="slidenum">
              <a:rPr lang="nl-BE" altLang="pt-P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151C-FEB5-4C42-B603-C931C8A00A9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EFA-logo-T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" y="312158"/>
            <a:ext cx="1746969" cy="71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93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7" y="63563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7" y="63563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4"/>
            <a:ext cx="9129712" cy="12684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"/>
            <a:ext cx="9129712" cy="12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059362"/>
            <a:ext cx="9144000" cy="179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294" y="188925"/>
            <a:ext cx="229393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7" y="63563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7" y="63563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"/>
            <a:ext cx="9129712" cy="12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93" y="260350"/>
            <a:ext cx="1717675" cy="70643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"/>
            <a:ext cx="9129712" cy="12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59362"/>
            <a:ext cx="9144000" cy="179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94" y="188925"/>
            <a:ext cx="229393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468319" y="1557351"/>
            <a:ext cx="8207375" cy="37009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44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25000"/>
              <a:buFont typeface="Georgia"/>
              <a:buNone/>
            </a:pPr>
            <a:r>
              <a:rPr lang="en-US" sz="4000" b="0" i="0" u="none" strike="noStrike" cap="none" baseline="0">
                <a:solidFill>
                  <a:srgbClr val="0F6FC6"/>
                </a:solidFill>
                <a:latin typeface="Georgia"/>
                <a:ea typeface="Georgia"/>
                <a:cs typeface="Georgia"/>
                <a:sym typeface="Georgia"/>
              </a:rPr>
              <a:t>Thank you for your attention!</a:t>
            </a:r>
          </a:p>
          <a:p>
            <a:pPr marL="44450" marR="0" lvl="0" indent="-63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900" b="0" i="0" u="none" strike="noStrike" cap="none" baseline="0">
              <a:solidFill>
                <a:srgbClr val="0F6FC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4450" marR="0" lvl="0" indent="-63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Pct val="25000"/>
              <a:buFont typeface="Georgia"/>
              <a:buNone/>
            </a:pPr>
            <a:r>
              <a:rPr lang="en-US" sz="2200" b="0" i="0" u="none" strike="noStrike" cap="none" baseline="0">
                <a:solidFill>
                  <a:srgbClr val="0F6FC6"/>
                </a:solidFill>
                <a:latin typeface="Georgia"/>
                <a:ea typeface="Georgia"/>
                <a:cs typeface="Georgia"/>
                <a:sym typeface="Georgia"/>
              </a:rPr>
              <a:t>European Federation of Allergy and Airways Diseases Patients' Associations  (EFA)</a:t>
            </a:r>
          </a:p>
          <a:p>
            <a:pPr marL="44450" marR="0" lvl="0" indent="-635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900" b="0" i="0" u="none" strike="noStrike" cap="none" baseline="0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" marR="0" lvl="0" indent="-63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Pct val="25000"/>
              <a:buFont typeface="Calibri"/>
              <a:buNone/>
            </a:pPr>
            <a:r>
              <a:rPr lang="en-US" sz="1900" b="0" i="0" u="none" strike="noStrike" cap="none" baseline="0">
                <a:solidFill>
                  <a:srgbClr val="0F6FC6"/>
                </a:solidFill>
                <a:latin typeface="Calibri"/>
                <a:ea typeface="Calibri"/>
                <a:cs typeface="Calibri"/>
                <a:sym typeface="Calibri"/>
              </a:rPr>
              <a:t>EFA </a:t>
            </a:r>
          </a:p>
          <a:p>
            <a:pPr marL="44450" marR="0" lvl="0" indent="-63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Pct val="25000"/>
              <a:buFont typeface="Calibri"/>
              <a:buNone/>
            </a:pPr>
            <a:r>
              <a:rPr lang="en-US" sz="1900" b="0" i="0" u="none" strike="noStrike" cap="none" baseline="0">
                <a:solidFill>
                  <a:srgbClr val="0F6FC6"/>
                </a:solidFill>
                <a:latin typeface="Calibri"/>
                <a:ea typeface="Calibri"/>
                <a:cs typeface="Calibri"/>
                <a:sym typeface="Calibri"/>
              </a:rPr>
              <a:t>35 Rue du Congrès</a:t>
            </a:r>
          </a:p>
          <a:p>
            <a:pPr marL="44450" marR="0" lvl="0" indent="-63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Pct val="25000"/>
              <a:buFont typeface="Calibri"/>
              <a:buNone/>
            </a:pPr>
            <a:r>
              <a:rPr lang="en-US" sz="1900" b="0" i="0" u="none" strike="noStrike" cap="none" baseline="0">
                <a:solidFill>
                  <a:srgbClr val="0F6FC6"/>
                </a:solidFill>
                <a:latin typeface="Calibri"/>
                <a:ea typeface="Calibri"/>
                <a:cs typeface="Calibri"/>
                <a:sym typeface="Calibri"/>
              </a:rPr>
              <a:t>1000 Brussels, Belgium  </a:t>
            </a:r>
          </a:p>
          <a:p>
            <a:pPr marL="44450" marR="0" lvl="0" indent="-63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Pct val="25000"/>
              <a:buFont typeface="Calibri"/>
              <a:buNone/>
            </a:pPr>
            <a:r>
              <a:rPr lang="en-US" sz="1900" b="0" i="0" u="none" strike="noStrike" cap="none" baseline="0">
                <a:solidFill>
                  <a:srgbClr val="0F6FC6"/>
                </a:solidFill>
                <a:latin typeface="Calibri"/>
                <a:ea typeface="Calibri"/>
                <a:cs typeface="Calibri"/>
                <a:sym typeface="Calibri"/>
              </a:rPr>
              <a:t>www.efanet.org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baseline="0">
              <a:solidFill>
                <a:srgbClr val="0F6F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7" y="63563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7" y="63563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990D-8EEC-46E5-958B-B1A8C90C5726}" type="datetimeFigureOut">
              <a:rPr lang="nl-BE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4/11/2014</a:t>
            </a:fld>
            <a:endParaRPr lang="nl-BE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DD8E-9E97-48FE-A1D5-7FBD8C7939BA}" type="slidenum">
              <a:rPr lang="nl-BE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‹nr.›</a:t>
            </a:fld>
            <a:endParaRPr lang="nl-BE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3" descr="font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6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6345-CCE5-4EC8-B318-F161A37D43BF}" type="datetime1">
              <a:rPr lang="nl-B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4/11/2014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DD6C-C434-4551-8A2F-F691EB3985CE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‹nr.›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 descr="font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34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6345-CCE5-4EC8-B318-F161A37D43BF}" type="datetime1">
              <a:rPr lang="nl-B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4/11/2014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DD6C-C434-4551-8A2F-F691EB3985CE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‹nr.›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 descr="font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0" y="1179409"/>
            <a:ext cx="9144000" cy="255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en-US" sz="40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Minimum Standards of Care</a:t>
            </a:r>
            <a:br>
              <a:rPr lang="en-US" sz="40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EFA European Survey</a:t>
            </a:r>
            <a:br>
              <a:rPr lang="en-US" sz="40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I COPD Global Patient Leadership Summit</a:t>
            </a:r>
            <a:endParaRPr lang="en-US" sz="4000" b="0" i="0" u="none" strike="noStrike" cap="none" baseline="0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"/>
            <a:ext cx="9129712" cy="12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059362"/>
            <a:ext cx="9144000" cy="179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294" y="188925"/>
            <a:ext cx="229393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468439" y="3827066"/>
            <a:ext cx="6192837" cy="12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3050" lvl="0" indent="-273050">
              <a:spcBef>
                <a:spcPts val="0"/>
              </a:spcBef>
              <a:buSzPct val="25000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Madrid 5 – 7 November 2014</a:t>
            </a:r>
          </a:p>
          <a:p>
            <a:pPr marL="273050" lvl="0" indent="-273050">
              <a:spcBef>
                <a:spcPts val="0"/>
              </a:spcBef>
              <a:buSzPct val="25000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Isabel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Saraiva</a:t>
            </a:r>
            <a:endParaRPr lang="en-US"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lvl="0" indent="-273050">
              <a:spcBef>
                <a:spcPts val="0"/>
              </a:spcBef>
              <a:buSzPct val="25000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EFA Board Member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923925" y="333463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Economic Burden and Prevalence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2092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lvl="0" indent="-342900">
              <a:buClr>
                <a:schemeClr val="accent1"/>
              </a:buClr>
              <a:buSzPct val="100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Economic Burden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COPD is </a:t>
            </a:r>
            <a:r>
              <a:rPr lang="en-US" sz="2400" b="1" i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increasing</a:t>
            </a:r>
            <a:endParaRPr lang="en-US" sz="2400" b="0" i="1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>
              <a:spcBef>
                <a:spcPts val="560"/>
              </a:spcBef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costs to COPD Patients rang from 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€ 1,200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€ 5,000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year.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>
              <a:spcBef>
                <a:spcPts val="560"/>
              </a:spcBef>
              <a:buClr>
                <a:schemeClr val="accent1"/>
              </a:buClr>
              <a:buSzPct val="100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Confirmed national prevalence ranges from as low as </a:t>
            </a:r>
            <a:r>
              <a:rPr lang="en-US" sz="24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4,4 % (FR)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 high as </a:t>
            </a:r>
            <a:r>
              <a:rPr lang="en-US" sz="24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14,2 % (BE)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71"/>
          <p:cNvSpPr txBox="1">
            <a:spLocks/>
          </p:cNvSpPr>
          <p:nvPr/>
        </p:nvSpPr>
        <p:spPr>
          <a:xfrm>
            <a:off x="0" y="4149080"/>
            <a:ext cx="9144000" cy="3231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pt-PT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“COPD results in </a:t>
            </a:r>
            <a:r>
              <a:rPr lang="pt-PT" sz="26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significant indirect costs</a:t>
            </a:r>
            <a:r>
              <a:rPr lang="pt-PT" sz="2600" i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t-PT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in terms of impaired productivity and lost productivity due to early retirement in the working age population</a:t>
            </a:r>
            <a:r>
              <a:rPr lang="pt-PT" sz="2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</a:p>
          <a:p>
            <a:pPr marL="0" indent="0" algn="r">
              <a:buNone/>
            </a:pPr>
            <a:endParaRPr lang="pt-PT" sz="26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pt-PT" sz="1800" dirty="0" smtClean="0">
                <a:solidFill>
                  <a:schemeClr val="tx1"/>
                </a:solidFill>
              </a:rPr>
              <a:t>Baldwin M</a:t>
            </a:r>
            <a:r>
              <a:rPr lang="pt-PT" sz="1800" dirty="0">
                <a:solidFill>
                  <a:schemeClr val="tx1"/>
                </a:solidFill>
              </a:rPr>
              <a:t>, </a:t>
            </a:r>
            <a:r>
              <a:rPr lang="pt-PT" sz="1800" dirty="0" smtClean="0">
                <a:solidFill>
                  <a:schemeClr val="tx1"/>
                </a:solidFill>
              </a:rPr>
              <a:t>Williams P</a:t>
            </a:r>
            <a:r>
              <a:rPr lang="pt-PT" sz="1800" dirty="0">
                <a:solidFill>
                  <a:schemeClr val="tx1"/>
                </a:solidFill>
              </a:rPr>
              <a:t>, </a:t>
            </a:r>
            <a:r>
              <a:rPr lang="pt-PT" sz="1800" dirty="0" smtClean="0">
                <a:solidFill>
                  <a:schemeClr val="tx1"/>
                </a:solidFill>
              </a:rPr>
              <a:t>Fletcher M</a:t>
            </a:r>
            <a:r>
              <a:rPr lang="pt-PT" sz="1800" dirty="0">
                <a:solidFill>
                  <a:schemeClr val="tx1"/>
                </a:solidFill>
              </a:rPr>
              <a:t>, et al.A novel method to estimate the economic  impact of COPD in Patients of working  age.COPD7,2010:Poster number 8</a:t>
            </a:r>
          </a:p>
          <a:p>
            <a:pPr algn="ctr"/>
            <a:endParaRPr lang="pt-PT" sz="2000" dirty="0">
              <a:solidFill>
                <a:schemeClr val="accent1"/>
              </a:solidFill>
            </a:endParaRP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pt-PT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073151" y="-44180"/>
            <a:ext cx="8070850" cy="1261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pt-PT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cost for a doctor </a:t>
            </a:r>
            <a:r>
              <a:rPr lang="pt-PT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pt-PT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COPD </a:t>
            </a:r>
            <a:r>
              <a:rPr lang="pt-PT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Patients? </a:t>
            </a:r>
            <a:endParaRPr lang="en-US" sz="38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0" y="1412889"/>
            <a:ext cx="9144000" cy="430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44" y="1268760"/>
            <a:ext cx="5916270" cy="558924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3"/>
          <p:cNvSpPr>
            <a:spLocks noGrp="1"/>
          </p:cNvSpPr>
          <p:nvPr>
            <p:ph type="title"/>
          </p:nvPr>
        </p:nvSpPr>
        <p:spPr>
          <a:xfrm>
            <a:off x="53975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The effects of economic </a:t>
            </a:r>
            <a:br>
              <a:rPr lang="en-US" altLang="fr-FR" sz="40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fr-FR" sz="4000" dirty="0">
                <a:solidFill>
                  <a:schemeClr val="bg1"/>
                </a:solidFill>
                <a:latin typeface="Georgia" panose="02040502050405020303" pitchFamily="18" charset="0"/>
              </a:rPr>
              <a:t>crisis on COPD care </a:t>
            </a:r>
            <a:endParaRPr lang="en-GB" altLang="fr-FR" sz="4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1458"/>
            <a:ext cx="5272932" cy="5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-1" y="333463"/>
            <a:ext cx="9153526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4000" b="0" i="0" u="none" strike="noStrike" cap="none" baseline="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Key Areas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" y="1278213"/>
            <a:ext cx="9178925" cy="132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/>
            <a:r>
              <a:rPr lang="pt-PT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PREVENTION</a:t>
            </a:r>
            <a:endParaRPr lang="pt-PT" sz="3800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-1" y="2489062"/>
            <a:ext cx="9144001" cy="1908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/>
            <a:r>
              <a:rPr lang="pt-PT" sz="40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40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DIAGNOSIS</a:t>
            </a:r>
            <a:r>
              <a:rPr lang="pt-PT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40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4000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-1" y="3789040"/>
            <a:ext cx="9144001" cy="1261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/>
            <a: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MANAGEMENT </a:t>
            </a:r>
            <a:r>
              <a:rPr lang="pt-PT" sz="38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THERAPY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5503" y="5013190"/>
            <a:ext cx="9109075" cy="1877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>
              <a:buClr>
                <a:srgbClr val="3396D9"/>
              </a:buClr>
              <a:buSzPct val="25000"/>
            </a:pPr>
            <a: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38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REHABILITATION</a:t>
            </a:r>
            <a:r>
              <a:rPr lang="en-US" sz="3800" b="0" i="0" u="none" strike="noStrike" cap="none" baseline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/>
            </a:r>
            <a:br>
              <a:rPr lang="en-US" sz="3800" b="0" i="0" u="none" strike="noStrike" cap="none" baseline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214"/>
            <a:ext cx="8686800" cy="707846"/>
          </a:xfr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>
              <a:buClr>
                <a:schemeClr val="lt1"/>
              </a:buClr>
              <a:buSzPct val="25000"/>
              <a:buFont typeface="Georgia"/>
            </a:pPr>
            <a:r>
              <a:rPr lang="pt-PT" sz="4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PREVENTION</a:t>
            </a:r>
            <a:endParaRPr lang="en-GB" sz="4000" dirty="0">
              <a:solidFill>
                <a:schemeClr val="lt1"/>
              </a:solidFill>
              <a:latin typeface="Calibri" panose="020F0502020204030204" pitchFamily="34" charset="0"/>
              <a:ea typeface="Georgia"/>
              <a:cs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268772"/>
            <a:ext cx="2699792" cy="5940047"/>
          </a:xfr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/>
            <a:endParaRPr lang="pt-PT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pt-PT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Keep </a:t>
            </a:r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healthy 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people from becoming COPD Patients</a:t>
            </a:r>
          </a:p>
          <a:p>
            <a:pPr algn="ctr"/>
            <a:endParaRPr lang="pt-PT" sz="2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Helping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COPD Patients to </a:t>
            </a:r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reduce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the disease </a:t>
            </a:r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progression</a:t>
            </a:r>
          </a:p>
          <a:p>
            <a:pPr algn="ctr"/>
            <a:endParaRPr lang="pt-PT" sz="2400" dirty="0">
              <a:solidFill>
                <a:schemeClr val="accent1"/>
              </a:solidFill>
            </a:endParaRP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4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268760"/>
            <a:ext cx="5189806" cy="56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68312" y="233240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4000" b="0" i="0" u="none" strike="noStrike" cap="none" baseline="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Prevention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67544" y="1340775"/>
            <a:ext cx="8229600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 algn="ctr">
              <a:buNone/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Strict </a:t>
            </a:r>
            <a:r>
              <a:rPr lang="pt-PT" sz="3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implementation of EU Tobacco Products Directive</a:t>
            </a:r>
          </a:p>
          <a:p>
            <a:pPr marL="0" indent="0" algn="ctr">
              <a:buNone/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sz="3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Availability and reimbursement smoking cessation</a:t>
            </a:r>
          </a:p>
          <a:p>
            <a:pPr marL="0" indent="0" algn="ctr">
              <a:buNone/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sz="3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Participation of Patient Organisations</a:t>
            </a:r>
            <a:endParaRPr lang="en-GB" sz="3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4000" b="0" i="0" u="none" strike="noStrike" cap="none" baseline="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Diagnosis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" y="1268774"/>
            <a:ext cx="8712968" cy="255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03200" indent="0" algn="ctr">
              <a:buNone/>
            </a:pPr>
            <a:r>
              <a:rPr lang="pt-PT" sz="3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Spirometry </a:t>
            </a:r>
            <a:r>
              <a:rPr lang="pt-PT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tests</a:t>
            </a:r>
            <a:r>
              <a:rPr lang="pt-PT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3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pt-PT" sz="3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Role of </a:t>
            </a:r>
            <a:r>
              <a:rPr lang="pt-PT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GP’s</a:t>
            </a:r>
            <a:r>
              <a:rPr lang="pt-PT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3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pt-PT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Coodination</a:t>
            </a:r>
            <a:r>
              <a:rPr lang="pt-PT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3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GP’s and </a:t>
            </a:r>
            <a:r>
              <a:rPr lang="pt-PT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specialists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450912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“The importance of using spirometry as a tool for the prevention of COPD remains underappreciated </a:t>
            </a:r>
            <a:r>
              <a:rPr lang="pt-PT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across </a:t>
            </a:r>
            <a:r>
              <a:rPr lang="pt-PT" sz="2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 countries</a:t>
            </a:r>
            <a:r>
              <a:rPr lang="pt-PT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pt-PT" sz="2800" dirty="0" smtClean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Standards of </a:t>
            </a:r>
            <a:r>
              <a:rPr lang="pt-PT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pt-PT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Management and Therapy</a:t>
            </a:r>
            <a:endParaRPr lang="fr-BE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203200" indent="0">
              <a:buClr>
                <a:srgbClr val="0070C0"/>
              </a:buClr>
              <a:buNone/>
            </a:pPr>
            <a:endParaRPr lang="fr-BE" sz="2400" dirty="0">
              <a:latin typeface="Calibri" panose="020F0502020204030204" pitchFamily="34" charset="0"/>
            </a:endParaRPr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14450"/>
            <a:ext cx="67246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14400" y="231863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Management and Therapy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07950" y="1341437"/>
            <a:ext cx="8856662" cy="1077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/>
          <a:stretch/>
        </p:blipFill>
        <p:spPr>
          <a:xfrm>
            <a:off x="827591" y="1268760"/>
            <a:ext cx="7643845" cy="558924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14400" y="231863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Management and Therapy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07950" y="1341437"/>
            <a:ext cx="8856662" cy="1077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96" y="1280286"/>
            <a:ext cx="5292137" cy="55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13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fo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14"/>
            <a:ext cx="91297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 descr="EFA-logo-T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333375"/>
            <a:ext cx="1593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fr-FR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About EFA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9384" y="1219518"/>
            <a:ext cx="9601956" cy="5638482"/>
          </a:xfrm>
        </p:spPr>
        <p:txBody>
          <a:bodyPr rtlCol="0">
            <a:noAutofit/>
          </a:bodyPr>
          <a:lstStyle/>
          <a:p>
            <a:pPr indent="-342900" eaLnBrk="1" fontAlgn="auto" hangingPunct="1">
              <a:spcBef>
                <a:spcPts val="1200"/>
              </a:spcBef>
              <a:buClr>
                <a:schemeClr val="accent1"/>
              </a:buClr>
              <a:buSzPct val="100000"/>
              <a:defRPr/>
            </a:pPr>
            <a:r>
              <a:rPr lang="nl-BE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Founded</a:t>
            </a: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B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1991</a:t>
            </a:r>
          </a:p>
          <a:p>
            <a:pPr indent="-342900" eaLnBrk="1" fontAlgn="auto" hangingPunct="1">
              <a:spcBef>
                <a:spcPts val="1200"/>
              </a:spcBef>
              <a:buClr>
                <a:schemeClr val="accent1"/>
              </a:buClr>
              <a:buSzPct val="100000"/>
              <a:defRPr/>
            </a:pPr>
            <a:r>
              <a:rPr lang="nl-B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Brussels</a:t>
            </a: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’ office since 2002</a:t>
            </a:r>
          </a:p>
          <a:p>
            <a:pPr indent="-342900" eaLnBrk="1" fontAlgn="auto" hangingPunct="1">
              <a:spcBef>
                <a:spcPts val="1200"/>
              </a:spcBef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Allergy, </a:t>
            </a:r>
            <a:r>
              <a:rPr lang="nl-BE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Asthma</a:t>
            </a: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COPD (since 2003)</a:t>
            </a:r>
          </a:p>
          <a:p>
            <a:pPr indent="-342900" eaLnBrk="1" fontAlgn="auto" hangingPunct="1">
              <a:spcBef>
                <a:spcPts val="1200"/>
              </a:spcBef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38 associations, 24 countries, 500.000 patients/carers</a:t>
            </a:r>
          </a:p>
          <a:p>
            <a:pPr indent="-342900" eaLnBrk="1" fontAlgn="auto" hangingPunct="1">
              <a:spcBef>
                <a:spcPts val="1200"/>
              </a:spcBef>
              <a:buClr>
                <a:schemeClr val="accent1"/>
              </a:buClr>
              <a:buSzPct val="100000"/>
              <a:defRPr/>
            </a:pPr>
            <a:r>
              <a:rPr lang="nl-B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EFA </a:t>
            </a: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role versus role of national members</a:t>
            </a:r>
          </a:p>
          <a:p>
            <a:pPr lvl="1" indent="-342900"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Uniting at the EU level</a:t>
            </a:r>
          </a:p>
          <a:p>
            <a:pPr lvl="1" indent="-342900"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Collaboration</a:t>
            </a:r>
          </a:p>
          <a:p>
            <a:pPr lvl="1" indent="-342900"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Sharing knowledge &amp; best practices</a:t>
            </a:r>
          </a:p>
          <a:p>
            <a:pPr lvl="1" indent="-342900"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Capacity building</a:t>
            </a:r>
          </a:p>
          <a:p>
            <a:pPr lvl="1" indent="-342900"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Tools/Facilitation for policy change</a:t>
            </a:r>
          </a:p>
          <a:p>
            <a:pPr indent="-342900" eaLnBrk="1" fontAlgn="auto" hangingPunct="1">
              <a:spcBef>
                <a:spcPts val="1200"/>
              </a:spcBef>
              <a:buClr>
                <a:schemeClr val="accent1"/>
              </a:buClr>
              <a:buSzPct val="100000"/>
              <a:defRPr/>
            </a:pP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Funding 2014: EC operational grant for core activities (60%), </a:t>
            </a:r>
            <a:r>
              <a:rPr lang="nl-BE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industry</a:t>
            </a:r>
            <a:r>
              <a:rPr lang="nl-B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/>
            </a:r>
            <a:br>
              <a:rPr lang="nl-B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nl-B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10 </a:t>
            </a: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companies, </a:t>
            </a:r>
            <a:r>
              <a:rPr lang="nl-BE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membership</a:t>
            </a: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BE" sz="240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fees</a:t>
            </a:r>
            <a:r>
              <a:rPr lang="nl-BE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(4%), </a:t>
            </a:r>
            <a:r>
              <a:rPr lang="nl-BE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EC project grants</a:t>
            </a:r>
          </a:p>
        </p:txBody>
      </p:sp>
    </p:spTree>
    <p:extLst>
      <p:ext uri="{BB962C8B-B14F-4D97-AF65-F5344CB8AC3E}">
        <p14:creationId xmlns:p14="http://schemas.microsoft.com/office/powerpoint/2010/main" val="32649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14400" y="231863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Management and Therapy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07950" y="1341437"/>
            <a:ext cx="8856662" cy="1077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66" y="1333937"/>
            <a:ext cx="6085978" cy="55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45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93204" y="241140"/>
            <a:ext cx="8650796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Management and Therapy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0" y="1772817"/>
            <a:ext cx="9144000" cy="4678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 algn="ctr">
              <a:buNone/>
            </a:pPr>
            <a:r>
              <a:rPr lang="pt-PT" sz="3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Cooperation between all healthcare profissional</a:t>
            </a:r>
          </a:p>
          <a:p>
            <a:pPr marL="0" indent="0" algn="ctr">
              <a:buNone/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sz="3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Harmonisation of reimbursement and access to oxygen therapy </a:t>
            </a:r>
          </a:p>
          <a:p>
            <a:pPr marL="0" indent="0" algn="ctr">
              <a:buNone/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sz="3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Creation of stronger links between pulmonar and resuscitation units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546"/>
            <a:ext cx="8229600" cy="707846"/>
          </a:xfr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>
              <a:buClr>
                <a:schemeClr val="lt1"/>
              </a:buClr>
              <a:buSzPct val="25000"/>
              <a:buFont typeface="Georgia"/>
            </a:pPr>
            <a:r>
              <a:rPr lang="fr-BE" sz="4000" dirty="0" err="1">
                <a:solidFill>
                  <a:schemeClr val="lt1"/>
                </a:solidFill>
                <a:latin typeface="Georgia"/>
                <a:ea typeface="Georgia"/>
                <a:cs typeface="Georgia"/>
              </a:rPr>
              <a:t>Rehabilitation</a:t>
            </a:r>
            <a:endParaRPr lang="en-GB" sz="4000" dirty="0">
              <a:solidFill>
                <a:schemeClr val="lt1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8686800" cy="461624"/>
          </a:xfr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>
              <a:buClr>
                <a:srgbClr val="1F497D"/>
              </a:buClr>
              <a:buSzPct val="100000"/>
              <a:buNone/>
            </a:pPr>
            <a:endParaRPr lang="en-GB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21780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23925" y="333463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Rehabilitation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1412783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Pulmonary </a:t>
            </a:r>
            <a:r>
              <a:rPr lang="pt-PT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Rehabilitation</a:t>
            </a: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should be available to all COPD patients who need such services</a:t>
            </a:r>
          </a:p>
          <a:p>
            <a:pPr algn="ctr"/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Centers of Pulmonary rehabilitation </a:t>
            </a:r>
            <a:r>
              <a:rPr lang="pt-PT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pt-PT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 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increased</a:t>
            </a:r>
          </a:p>
          <a:p>
            <a:pPr algn="ctr"/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Pulmonary Rehabilitation should be </a:t>
            </a:r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provided as soon as possible 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COPD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patients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discharged from hospitals</a:t>
            </a:r>
          </a:p>
          <a:p>
            <a:pPr algn="ctr"/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Multidisciplinary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approach</a:t>
            </a:r>
          </a:p>
          <a:p>
            <a:pPr algn="ctr"/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Encourage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COPD </a:t>
            </a:r>
            <a:r>
              <a:rPr lang="pt-PT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patients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be actively engage in rehabilitation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923925" y="25701"/>
            <a:ext cx="8229600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Special case of </a:t>
            </a:r>
            <a:b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Alpha-1 Patients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-11113" y="1319219"/>
            <a:ext cx="9155113" cy="4678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/>
            <a:endParaRPr lang="pt-PT" sz="28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2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“…genetic disorder which is defined by low levels of Alpha-1-antitrypsin protein in the blood steam</a:t>
            </a:r>
            <a:r>
              <a:rPr lang="pt-PT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  <a:br>
              <a:rPr lang="pt-PT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There is low public awareness and knowledge on Alpha-1 and on such patients </a:t>
            </a: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needs</a:t>
            </a:r>
            <a:b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Diagnosis of Alpha-1 deficiency in early life is important to prevent unnecessary quality of life loss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914400" y="-75914"/>
            <a:ext cx="8229600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Minimum Standards of </a:t>
            </a:r>
            <a:b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Care for Alpha1 Patients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27435" y="2276880"/>
            <a:ext cx="9116566" cy="37394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03200" indent="0" algn="ctr">
              <a:buNone/>
            </a:pP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Alpha-1 Antitrypssin 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Deficiency testing should be available for infants and pregnant women at risk </a:t>
            </a:r>
            <a:endParaRPr lang="pt-PT" sz="2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pt-PT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Augmentation 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therapy should be available in all </a:t>
            </a: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 </a:t>
            </a:r>
            <a:r>
              <a:rPr lang="pt-PT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countries with the possibility of reimbursement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"/>
            <a:ext cx="8229600" cy="1417637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Minimum Standards </a:t>
            </a:r>
            <a:b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of Care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842" y="1988840"/>
            <a:ext cx="6594320" cy="4392488"/>
          </a:xfrm>
        </p:spPr>
        <p:txBody>
          <a:bodyPr/>
          <a:lstStyle/>
          <a:p>
            <a:pPr marL="635000" lvl="1" indent="0" eaLnBrk="1" hangingPunct="1">
              <a:buClr>
                <a:schemeClr val="accent1"/>
              </a:buClr>
              <a:buNone/>
            </a:pPr>
            <a:endParaRPr lang="en-US" sz="2800" b="1" dirty="0" smtClean="0">
              <a:solidFill>
                <a:srgbClr val="3396D9"/>
              </a:solidFill>
              <a:latin typeface="Calibri" panose="020F0502020204030204" pitchFamily="34" charset="0"/>
            </a:endParaRPr>
          </a:p>
          <a:p>
            <a:pPr marL="203200" indent="0" algn="ctr">
              <a:buNone/>
            </a:pPr>
            <a:endParaRPr lang="en-GB" sz="4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en-GB" sz="44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GB" sz="44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Want?</a:t>
            </a:r>
          </a:p>
          <a:p>
            <a:pPr marL="20320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23925" y="25701"/>
            <a:ext cx="8229600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Minimum Standards </a:t>
            </a:r>
            <a:b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-US" sz="400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Care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-25152" y="1484791"/>
            <a:ext cx="9144000" cy="51911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Early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Diagnosis              </a:t>
            </a: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Spirometry Testing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 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GP’s</a:t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Coordination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between primary care, specialists, hospitals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Smoking Cessation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Services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the number of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centres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COPD care and rehabilitation</a:t>
            </a:r>
          </a:p>
          <a:p>
            <a: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1000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Conexão reta unidirecional 2"/>
          <p:cNvCxnSpPr/>
          <p:nvPr/>
        </p:nvCxnSpPr>
        <p:spPr>
          <a:xfrm>
            <a:off x="3881004" y="2204864"/>
            <a:ext cx="8624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901700" y="25700"/>
            <a:ext cx="8229600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Minimum Standards </a:t>
            </a:r>
            <a:b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of Care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7073" y="1700811"/>
            <a:ext cx="8856662" cy="44011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03200" indent="0" algn="ctr">
              <a:buNone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Promotion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multidisciplinary approach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COPD rehabilitation</a:t>
            </a:r>
          </a:p>
          <a:p>
            <a:pPr marL="203200" indent="0" algn="ctr">
              <a:buNone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Participation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COPD patients</a:t>
            </a:r>
          </a:p>
          <a:p>
            <a:pPr marL="203200" indent="0" algn="ctr">
              <a:buNone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Testing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for Alpha- 1 Antitrypsin deficiency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914400" y="61569"/>
            <a:ext cx="8229600" cy="13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Minimum Standards </a:t>
            </a:r>
            <a:b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of Care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95287" y="1658939"/>
            <a:ext cx="8229600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547687" y="1811336"/>
            <a:ext cx="8229600" cy="21236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03200" algn="ctr"/>
            <a:r>
              <a:rPr lang="en-GB" sz="44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44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4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44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4400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 next?</a:t>
            </a:r>
            <a:endParaRPr lang="en-GB" sz="4400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"/>
            <a:ext cx="9129712" cy="12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6" y="333375"/>
            <a:ext cx="1593849" cy="6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49262" y="306476"/>
            <a:ext cx="8229600" cy="70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 smtClean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EFA’s Members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-95083" y="6114510"/>
            <a:ext cx="9208771" cy="769401"/>
          </a:xfrm>
          <a:prstGeom prst="rect">
            <a:avLst/>
          </a:prstGeom>
          <a:solidFill>
            <a:srgbClr val="99CCFF"/>
          </a:solidFill>
          <a:ln w="25400" cap="rnd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2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countries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2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 </a:t>
            </a:r>
            <a:r>
              <a:rPr lang="en-US" sz="22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 organisations representing over </a:t>
            </a:r>
            <a:r>
              <a:rPr lang="en-US" sz="22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500,000 patients &amp; </a:t>
            </a:r>
            <a:r>
              <a:rPr lang="en-US" sz="2200" b="1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carers</a:t>
            </a:r>
            <a:endParaRPr lang="en-US" sz="22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1952" y="1412776"/>
            <a:ext cx="5854700" cy="45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"/>
            <a:ext cx="9129712" cy="126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59362"/>
            <a:ext cx="9144000" cy="179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94" y="188925"/>
            <a:ext cx="2293937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600214"/>
            <a:ext cx="8229600" cy="3631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4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Thank you for your attention!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200" b="0" i="0" u="none" strike="noStrike" cap="none" baseline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2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European Federation of Allergy and Airways Diseases Patients' Associations  (EFA)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 b="0" i="0" u="none" strike="noStrike" cap="none" baseline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0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EFA 35 Rue du Congrès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0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1000 Brussels, Belgium 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0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www.efanet.org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5059298"/>
            <a:ext cx="4057650" cy="819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anchor="t"/>
          <a:lstStyle/>
          <a:p>
            <a:pPr eaLnBrk="1" hangingPunct="1"/>
            <a:r>
              <a:rPr lang="de-CH" altLang="fr-FR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Vision &amp; Mission</a:t>
            </a:r>
            <a:endParaRPr lang="en-US" altLang="fr-FR" sz="4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4798054" y="1242127"/>
            <a:ext cx="4320000" cy="33547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accent1"/>
                </a:solidFill>
                <a:latin typeface="Calibri" panose="020F0502020204030204" pitchFamily="34" charset="0"/>
                <a:cs typeface="+mn-cs"/>
              </a:rPr>
              <a:t>EFA aims to be a powerful European network: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+mn-cs"/>
              </a:rPr>
              <a:t>Advocates at EU level for the needs of people with allergies, asthma and COPD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+mn-cs"/>
              </a:rPr>
              <a:t>Values all members equally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+mn-cs"/>
              </a:rPr>
              <a:t>Implements best practices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+mn-cs"/>
              </a:rPr>
              <a:t>Creates patient-driven projects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+mn-cs"/>
              </a:rPr>
              <a:t>Cooperates with healthcare professionals, scientists, other NGOs</a:t>
            </a:r>
            <a:endParaRPr lang="en-GB" sz="20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" y="1268760"/>
            <a:ext cx="4386119" cy="32316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accent1"/>
                </a:solidFill>
                <a:latin typeface="Calibri" panose="020F0502020204030204" pitchFamily="34" charset="0"/>
              </a:rPr>
              <a:t>EFA is dedicated to making Europe a place where</a:t>
            </a:r>
          </a:p>
          <a:p>
            <a:pPr>
              <a:defRPr/>
            </a:pPr>
            <a:r>
              <a:rPr lang="en-US" sz="2600" dirty="0">
                <a:solidFill>
                  <a:schemeClr val="accent1"/>
                </a:solidFill>
                <a:latin typeface="Calibri" panose="020F0502020204030204" pitchFamily="34" charset="0"/>
              </a:rPr>
              <a:t>people with allergy, asthma and </a:t>
            </a:r>
            <a:r>
              <a:rPr lang="en-US" sz="26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COPD: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  <a:cs typeface="+mn-cs"/>
              </a:rPr>
              <a:t>Have </a:t>
            </a:r>
            <a:r>
              <a:rPr lang="en-US" sz="2000" dirty="0">
                <a:latin typeface="Calibri" panose="020F0502020204030204" pitchFamily="34" charset="0"/>
                <a:cs typeface="+mn-cs"/>
              </a:rPr>
              <a:t>the right to the best quality </a:t>
            </a:r>
            <a:r>
              <a:rPr lang="en-US" sz="2000" dirty="0" smtClean="0">
                <a:latin typeface="Calibri" panose="020F0502020204030204" pitchFamily="34" charset="0"/>
                <a:cs typeface="+mn-cs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+mn-cs"/>
              </a:rPr>
            </a:br>
            <a:r>
              <a:rPr lang="en-US" sz="2000" dirty="0" smtClean="0">
                <a:latin typeface="Calibri" panose="020F0502020204030204" pitchFamily="34" charset="0"/>
                <a:cs typeface="+mn-cs"/>
              </a:rPr>
              <a:t>of </a:t>
            </a:r>
            <a:r>
              <a:rPr lang="en-US" sz="2000" dirty="0">
                <a:latin typeface="Calibri" panose="020F0502020204030204" pitchFamily="34" charset="0"/>
                <a:cs typeface="+mn-cs"/>
              </a:rPr>
              <a:t>care and </a:t>
            </a:r>
            <a:r>
              <a:rPr lang="en-US" sz="2000" dirty="0">
                <a:latin typeface="Calibri" panose="020F0502020204030204" pitchFamily="34" charset="0"/>
              </a:rPr>
              <a:t>safe </a:t>
            </a:r>
            <a:r>
              <a:rPr lang="en-US" sz="2000" dirty="0" smtClean="0">
                <a:latin typeface="Calibri" panose="020F0502020204030204" pitchFamily="34" charset="0"/>
              </a:rPr>
              <a:t>environment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Live </a:t>
            </a:r>
            <a:r>
              <a:rPr lang="en-US" sz="2000" dirty="0">
                <a:latin typeface="Calibri" panose="020F0502020204030204" pitchFamily="34" charset="0"/>
              </a:rPr>
              <a:t>uncompromised </a:t>
            </a:r>
            <a:r>
              <a:rPr lang="en-US" sz="2000" dirty="0" smtClean="0">
                <a:latin typeface="Calibri" panose="020F0502020204030204" pitchFamily="34" charset="0"/>
              </a:rPr>
              <a:t>lives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+mn-cs"/>
              </a:rPr>
              <a:t>Are actively involved in all decisions influencing their health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6525358"/>
            <a:ext cx="9144000" cy="3744415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35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67544" y="-99392"/>
            <a:ext cx="8676454" cy="132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Advocacy: Role of </a:t>
            </a:r>
            <a:b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Patient Organizations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-1528" y="1268760"/>
            <a:ext cx="9145528" cy="56938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BE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BE" altLang="fr-FR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Listen</a:t>
            </a:r>
            <a:r>
              <a:rPr lang="fr-BE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fr-BE" altLang="fr-FR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collect</a:t>
            </a:r>
            <a:r>
              <a:rPr lang="fr-BE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 &amp; </a:t>
            </a:r>
            <a:r>
              <a:rPr lang="fr-BE" altLang="fr-FR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summarise</a:t>
            </a:r>
            <a:r>
              <a:rPr lang="fr-BE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BE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patient </a:t>
            </a:r>
            <a:r>
              <a:rPr lang="fr-BE" altLang="fr-FR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voices</a:t>
            </a:r>
            <a:r>
              <a:rPr lang="fr-BE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fr-BE" altLang="fr-FR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experience</a:t>
            </a:r>
            <a:r>
              <a:rPr lang="fr-BE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fr-BE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  <a:br>
              <a:rPr lang="fr-BE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fr-BE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  <a:r>
              <a:rPr lang="fr-BE" altLang="fr-FR" sz="26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needs</a:t>
            </a:r>
            <a:r>
              <a:rPr lang="fr-BE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fr-BE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and </a:t>
            </a:r>
            <a:r>
              <a:rPr lang="fr-BE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expertise.</a:t>
            </a:r>
            <a:r>
              <a:rPr lang="fr-BE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fr-BE" altLang="fr-FR" sz="2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Represent </a:t>
            </a:r>
            <a:r>
              <a:rPr lang="en-GB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these to </a:t>
            </a:r>
            <a:r>
              <a:rPr lang="en-GB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healthcare professionals &amp; policy </a:t>
            </a:r>
            <a:r>
              <a:rPr lang="en-GB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en-GB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GB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makers</a:t>
            </a:r>
            <a:r>
              <a:rPr lang="en-GB" alt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– anyone having impact in care/prevention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BE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BE" altLang="fr-FR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Facilitate</a:t>
            </a:r>
            <a:r>
              <a:rPr lang="fr-BE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BE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patient </a:t>
            </a:r>
            <a:r>
              <a:rPr lang="fr-BE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participation</a:t>
            </a:r>
            <a:endParaRPr lang="en-GB" altLang="fr-FR" sz="2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Facilitate </a:t>
            </a:r>
            <a:r>
              <a:rPr lang="en-GB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communication, partnership, collaboration and </a:t>
            </a:r>
            <a:r>
              <a:rPr lang="en-GB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en-GB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GB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 greater </a:t>
            </a:r>
            <a:r>
              <a:rPr lang="en-GB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understanding </a:t>
            </a:r>
            <a:r>
              <a:rPr lang="en-GB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between them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Take </a:t>
            </a: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advantage of </a:t>
            </a:r>
            <a:r>
              <a:rPr lang="en-US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unique position of patient </a:t>
            </a:r>
            <a:r>
              <a:rPr lang="en-US" altLang="fr-FR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organisations</a:t>
            </a: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neutral</a:t>
            </a: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, non profit-seeking, patient at the core – ideally </a:t>
            </a: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placed </a:t>
            </a: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to influence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fr-FR" sz="2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ENSURE </a:t>
            </a:r>
            <a:r>
              <a:rPr lang="en-US" altLang="fr-FR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PATIENT VOICE IS HEARD </a:t>
            </a: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fr-FR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Policy 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Funding </a:t>
            </a: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altLang="fr-F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 Arena</a:t>
            </a:r>
            <a:endParaRPr lang="en-US" altLang="fr-FR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"/>
            <a:ext cx="6858000" cy="1090901"/>
          </a:xfrm>
        </p:spPr>
        <p:txBody>
          <a:bodyPr>
            <a:normAutofit/>
          </a:bodyPr>
          <a:lstStyle/>
          <a:p>
            <a:r>
              <a:rPr lang="pt-PT" sz="4800" b="1" dirty="0" err="1" smtClean="0">
                <a:solidFill>
                  <a:schemeClr val="bg1"/>
                </a:solidFill>
              </a:rPr>
              <a:t>Work</a:t>
            </a:r>
            <a:r>
              <a:rPr lang="pt-PT" sz="5400" dirty="0" smtClean="0">
                <a:solidFill>
                  <a:schemeClr val="bg1"/>
                </a:solidFill>
              </a:rPr>
              <a:t> </a:t>
            </a:r>
            <a:r>
              <a:rPr lang="pt-PT" sz="5400" b="1" dirty="0" err="1" smtClean="0">
                <a:solidFill>
                  <a:schemeClr val="bg1"/>
                </a:solidFill>
              </a:rPr>
              <a:t>Programme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5" name="Left-Right Arrow 12"/>
          <p:cNvSpPr/>
          <p:nvPr/>
        </p:nvSpPr>
        <p:spPr>
          <a:xfrm>
            <a:off x="16674" y="908050"/>
            <a:ext cx="9127331" cy="642938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kern="1200" dirty="0">
                <a:solidFill>
                  <a:prstClr val="white"/>
                </a:solidFill>
              </a:rPr>
              <a:t>ACCESS TO CARE – PARTICIPATION – SAFE ENVIRONMENT</a:t>
            </a:r>
            <a:endParaRPr lang="fr-BE" sz="2000" kern="1200" dirty="0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810914"/>
              </p:ext>
            </p:extLst>
          </p:nvPr>
        </p:nvGraphicFramePr>
        <p:xfrm>
          <a:off x="340401" y="1652155"/>
          <a:ext cx="8543826" cy="456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4898449" y="1858853"/>
            <a:ext cx="27074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PROJECT PROGRAMME </a:t>
            </a:r>
            <a:endParaRPr lang="fr-BE" sz="2000" b="1" kern="1200" dirty="0">
              <a:solidFill>
                <a:srgbClr val="F7964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 rot="20209470">
            <a:off x="4176982" y="3356261"/>
            <a:ext cx="1013228" cy="830997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fr-FR" sz="1600" b="1" dirty="0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PATIENT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fr-FR" sz="1600" b="1" dirty="0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PERSPECTIVE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59632" y="2213842"/>
            <a:ext cx="308084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b="1" u="sng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ALL CORE ACTIVITIES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b="1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Advocacy</a:t>
            </a: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: EFA Manifesto,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EU chronic diseases agenda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Medical devices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Medicines: EMA PCWP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Pharmacovigilance</a:t>
            </a:r>
            <a:endParaRPr lang="en-GB" altLang="fr-FR" sz="1800" kern="1200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E-Health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Tobacco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Air pollution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Chemicals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GB" altLang="fr-FR" sz="18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Advocacy training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630837" y="1773199"/>
            <a:ext cx="3052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kern="1200" dirty="0">
                <a:solidFill>
                  <a:srgbClr val="F7964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CORE PROGRAMME</a:t>
            </a:r>
            <a:endParaRPr lang="fr-BE" sz="2000" b="1" kern="1200" dirty="0">
              <a:solidFill>
                <a:srgbClr val="F7964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Up-Down Arrow 6"/>
          <p:cNvSpPr/>
          <p:nvPr/>
        </p:nvSpPr>
        <p:spPr>
          <a:xfrm>
            <a:off x="8685610" y="1551944"/>
            <a:ext cx="458390" cy="4795837"/>
          </a:xfrm>
          <a:prstGeom prst="up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BE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 rot="5400000">
            <a:off x="7067509" y="3820256"/>
            <a:ext cx="3694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2000" kern="1200" dirty="0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COLLABORATION</a:t>
            </a:r>
            <a:r>
              <a:rPr lang="en-GB" altLang="fr-FR" sz="20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altLang="fr-FR" sz="2000" kern="1200" dirty="0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- PARTNERSHIPS</a:t>
            </a:r>
            <a:endParaRPr lang="fr-BE" altLang="fr-FR" sz="2000" kern="1200" dirty="0" smtClean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Left-Right Arrow 22"/>
          <p:cNvSpPr/>
          <p:nvPr/>
        </p:nvSpPr>
        <p:spPr>
          <a:xfrm>
            <a:off x="16674" y="6346836"/>
            <a:ext cx="9127331" cy="582613"/>
          </a:xfrm>
          <a:prstGeom prst="leftRight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BE" sz="18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585787" y="6437313"/>
            <a:ext cx="817899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2000" kern="1200" dirty="0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PATIENT PARTICIPATION</a:t>
            </a:r>
            <a:r>
              <a:rPr lang="en-GB" altLang="fr-FR" sz="2000" kern="12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altLang="fr-FR" sz="2000" b="1" kern="120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↔ </a:t>
            </a:r>
            <a:r>
              <a:rPr lang="en-GB" altLang="fr-FR" sz="2000" kern="1200" dirty="0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PATIENT PERSPECTIVE - EVIDENCE FOR POLICY</a:t>
            </a:r>
            <a:endParaRPr lang="fr-BE" altLang="fr-FR" sz="2000" kern="1200" dirty="0" smtClean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6009"/>
            <a:ext cx="6858000" cy="945428"/>
          </a:xfrm>
        </p:spPr>
        <p:txBody>
          <a:bodyPr>
            <a:normAutofit/>
          </a:bodyPr>
          <a:lstStyle/>
          <a:p>
            <a:r>
              <a:rPr lang="pt-PT" sz="40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EFA’s Book</a:t>
            </a:r>
            <a:endParaRPr lang="en-GB" sz="4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/>
          <a:stretch/>
        </p:blipFill>
        <p:spPr>
          <a:xfrm>
            <a:off x="0" y="1269006"/>
            <a:ext cx="3059832" cy="5577956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DD6C-C434-4551-8A2F-F691EB3985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79912" y="1233761"/>
            <a:ext cx="529961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Minimum Standards of Care in Europe</a:t>
            </a:r>
          </a:p>
          <a:p>
            <a:pPr algn="ctr"/>
            <a:endParaRPr lang="pt-PT" sz="2800" dirty="0">
              <a:solidFill>
                <a:schemeClr val="accent1"/>
              </a:solidFill>
            </a:endParaRPr>
          </a:p>
          <a:p>
            <a:pPr algn="ctr"/>
            <a:r>
              <a:rPr lang="pt-PT" sz="26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“By addressing the existing care for COPD patients we hope to reveal the best practices which can help identify ways to lower costs and move healthcare systems towards greater sustainability”</a:t>
            </a:r>
          </a:p>
          <a:p>
            <a:pPr algn="r"/>
            <a:endParaRPr lang="pt-PT" sz="26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pt-PT" sz="2600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26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Breda </a:t>
            </a:r>
            <a:r>
              <a:rPr lang="pt-PT" sz="2600" i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Flood </a:t>
            </a:r>
            <a:r>
              <a:rPr lang="pt-PT" sz="26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PT" sz="26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2600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EFA President - </a:t>
            </a:r>
            <a:r>
              <a:rPr lang="pt-PT" sz="2600" i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Foreword </a:t>
            </a:r>
            <a:endParaRPr lang="en-GB" sz="2600" i="1" dirty="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nl-BE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28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Methodology</a:t>
            </a:r>
            <a:endParaRPr lang="fr-B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68760"/>
            <a:ext cx="876915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EFA’s Questionnaire was disseminated to its members representing COPD</a:t>
            </a:r>
          </a:p>
          <a:p>
            <a:pPr>
              <a:buClr>
                <a:schemeClr val="accent1"/>
              </a:buClr>
            </a:pPr>
            <a:r>
              <a:rPr lang="en-GB" sz="2800" dirty="0" smtClean="0"/>
              <a:t>Answers from 16 countries were collected and analysed comparing results across the European countries surveyed</a:t>
            </a:r>
            <a:endParaRPr lang="en-GB" sz="2800" b="1" dirty="0">
              <a:solidFill>
                <a:srgbClr val="0070C0"/>
              </a:solidFill>
            </a:endParaRPr>
          </a:p>
          <a:p>
            <a:pPr>
              <a:buClr>
                <a:schemeClr val="accent1"/>
              </a:buClr>
            </a:pPr>
            <a:r>
              <a:rPr lang="en-GB" sz="2800" dirty="0"/>
              <a:t>The queries focused </a:t>
            </a:r>
            <a:r>
              <a:rPr lang="en-GB" sz="2800" dirty="0" smtClean="0"/>
              <a:t>upon </a:t>
            </a:r>
            <a:r>
              <a:rPr lang="en-GB" sz="2800" b="1" u="sng" dirty="0" smtClean="0">
                <a:solidFill>
                  <a:schemeClr val="accent1"/>
                </a:solidFill>
              </a:rPr>
              <a:t>5</a:t>
            </a:r>
            <a:r>
              <a:rPr lang="en-GB" sz="2800" b="1" dirty="0" smtClean="0"/>
              <a:t> </a:t>
            </a:r>
            <a:r>
              <a:rPr lang="en-GB" sz="2800" dirty="0" smtClean="0"/>
              <a:t>main areas of care: </a:t>
            </a:r>
          </a:p>
          <a:p>
            <a:pPr marL="971550" lvl="1" indent="-571500">
              <a:buClr>
                <a:schemeClr val="accent1"/>
              </a:buClr>
              <a:buFont typeface="+mj-lt"/>
              <a:buAutoNum type="romanLcPeriod"/>
            </a:pPr>
            <a:r>
              <a:rPr lang="en-GB" sz="2600" dirty="0" smtClean="0"/>
              <a:t>Prevention</a:t>
            </a:r>
          </a:p>
          <a:p>
            <a:pPr marL="971550" lvl="1" indent="-571500">
              <a:buClr>
                <a:schemeClr val="accent1"/>
              </a:buClr>
              <a:buFont typeface="+mj-lt"/>
              <a:buAutoNum type="romanLcPeriod"/>
            </a:pPr>
            <a:r>
              <a:rPr lang="en-GB" sz="2600" dirty="0" smtClean="0"/>
              <a:t>Diagnosis</a:t>
            </a:r>
          </a:p>
          <a:p>
            <a:pPr marL="971550" lvl="1" indent="-571500">
              <a:buClr>
                <a:schemeClr val="accent1"/>
              </a:buClr>
              <a:buFont typeface="+mj-lt"/>
              <a:buAutoNum type="romanLcPeriod"/>
            </a:pPr>
            <a:r>
              <a:rPr lang="en-GB" sz="2600" dirty="0" smtClean="0"/>
              <a:t>Management &amp; Therapy</a:t>
            </a:r>
          </a:p>
          <a:p>
            <a:pPr marL="971550" lvl="1" indent="-571500">
              <a:buClr>
                <a:schemeClr val="accent1"/>
              </a:buClr>
              <a:buFont typeface="+mj-lt"/>
              <a:buAutoNum type="romanLcPeriod"/>
            </a:pPr>
            <a:r>
              <a:rPr lang="en-GB" sz="2600" dirty="0" smtClean="0"/>
              <a:t>Rehabilitation</a:t>
            </a:r>
          </a:p>
          <a:p>
            <a:pPr marL="971550" lvl="1" indent="-571500">
              <a:buClr>
                <a:schemeClr val="accent1"/>
              </a:buClr>
              <a:buFont typeface="+mj-lt"/>
              <a:buAutoNum type="romanLcPeriod"/>
            </a:pPr>
            <a:r>
              <a:rPr lang="en-GB" sz="2600" dirty="0" smtClean="0"/>
              <a:t>Alpha-1 Patient Care</a:t>
            </a:r>
          </a:p>
        </p:txBody>
      </p:sp>
      <p:pic>
        <p:nvPicPr>
          <p:cNvPr id="4" name="Shape 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803" y="4695801"/>
            <a:ext cx="3632199" cy="223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6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296" y="229870"/>
            <a:ext cx="8229600" cy="707846"/>
          </a:xfr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Clr>
                <a:schemeClr val="lt1"/>
              </a:buClr>
              <a:buSzPct val="25000"/>
              <a:buFont typeface="Georgia"/>
            </a:pPr>
            <a:r>
              <a:rPr lang="fr-BE" sz="4000" dirty="0" err="1" smtClean="0">
                <a:solidFill>
                  <a:schemeClr val="lt1"/>
                </a:solidFill>
                <a:latin typeface="Georgia"/>
                <a:ea typeface="Georgia"/>
                <a:cs typeface="Georgia"/>
              </a:rPr>
              <a:t>Yearly</a:t>
            </a:r>
            <a:r>
              <a:rPr lang="fr-BE" sz="4000" dirty="0" smtClean="0">
                <a:solidFill>
                  <a:schemeClr val="lt1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fr-BE" sz="4000" dirty="0" err="1" smtClean="0">
                <a:solidFill>
                  <a:schemeClr val="lt1"/>
                </a:solidFill>
                <a:latin typeface="Georgia"/>
                <a:ea typeface="Georgia"/>
                <a:cs typeface="Georgia"/>
              </a:rPr>
              <a:t>Mortality</a:t>
            </a:r>
            <a:r>
              <a:rPr lang="fr-BE" sz="4000" dirty="0" smtClean="0">
                <a:solidFill>
                  <a:schemeClr val="lt1"/>
                </a:solidFill>
                <a:latin typeface="Georgia"/>
                <a:ea typeface="Georgia"/>
                <a:cs typeface="Georgia"/>
              </a:rPr>
              <a:t> for COPD</a:t>
            </a:r>
            <a:endParaRPr lang="en-GB" sz="4000" dirty="0">
              <a:solidFill>
                <a:schemeClr val="lt1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155679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r>
              <a:rPr lang="fr-BE" sz="2800" b="1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</a:t>
            </a:r>
            <a:endParaRPr lang="fr-BE" sz="28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endParaRPr lang="en-GB" dirty="0"/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80" y="1556792"/>
            <a:ext cx="4899259" cy="51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4F81BD"/>
    </a:accent4>
    <a:accent5>
      <a:srgbClr val="C0504D"/>
    </a:accent5>
    <a:accent6>
      <a:srgbClr val="FFFFF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594</Words>
  <Application>Microsoft Office PowerPoint</Application>
  <PresentationFormat>Diavoorstelling (4:3)</PresentationFormat>
  <Paragraphs>185</Paragraphs>
  <Slides>30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Minimum Standards of Care EFA European Survey I COPD Global Patient Leadership Summit</vt:lpstr>
      <vt:lpstr>About EFA</vt:lpstr>
      <vt:lpstr>EFA’s Members</vt:lpstr>
      <vt:lpstr>Vision &amp; Mission</vt:lpstr>
      <vt:lpstr>Advocacy: Role of  Patient Organizations</vt:lpstr>
      <vt:lpstr>Work Programme</vt:lpstr>
      <vt:lpstr>EFA’s Book</vt:lpstr>
      <vt:lpstr>Methodology</vt:lpstr>
      <vt:lpstr>Yearly Mortality for COPD</vt:lpstr>
      <vt:lpstr>Economic Burden and Prevalence </vt:lpstr>
      <vt:lpstr>What is the cost for a doctor visit for COPD Patients? </vt:lpstr>
      <vt:lpstr>The effects of economic  crisis on COPD care </vt:lpstr>
      <vt:lpstr>Key Areas</vt:lpstr>
      <vt:lpstr>PREVENTION</vt:lpstr>
      <vt:lpstr>Prevention</vt:lpstr>
      <vt:lpstr>Diagnosis</vt:lpstr>
      <vt:lpstr>Management and Therapy</vt:lpstr>
      <vt:lpstr>Management and Therapy</vt:lpstr>
      <vt:lpstr>Management and Therapy</vt:lpstr>
      <vt:lpstr>Management and Therapy</vt:lpstr>
      <vt:lpstr>Management and Therapy</vt:lpstr>
      <vt:lpstr>Rehabilitation</vt:lpstr>
      <vt:lpstr>Rehabilitation</vt:lpstr>
      <vt:lpstr>The Special case of  Alpha-1 Patients</vt:lpstr>
      <vt:lpstr>Minimum Standards of  Care for Alpha1 Patients</vt:lpstr>
      <vt:lpstr>Minimum Standards  of Care </vt:lpstr>
      <vt:lpstr>Minimum Standards  of Care</vt:lpstr>
      <vt:lpstr>Minimum Standards  of Care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Lunch Meeting for European Respiratory Patient Group Federations at ERS 2014</dc:title>
  <dc:creator>joke</dc:creator>
  <cp:lastModifiedBy>joke</cp:lastModifiedBy>
  <cp:revision>71</cp:revision>
  <dcterms:modified xsi:type="dcterms:W3CDTF">2014-11-04T14:10:30Z</dcterms:modified>
</cp:coreProperties>
</file>