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3" r:id="rId3"/>
    <p:sldId id="268" r:id="rId4"/>
    <p:sldId id="269" r:id="rId5"/>
    <p:sldId id="271" r:id="rId6"/>
    <p:sldId id="277" r:id="rId7"/>
    <p:sldId id="281" r:id="rId8"/>
    <p:sldId id="280" r:id="rId9"/>
    <p:sldId id="270" r:id="rId10"/>
    <p:sldId id="283" r:id="rId11"/>
    <p:sldId id="279" r:id="rId12"/>
    <p:sldId id="266" r:id="rId13"/>
    <p:sldId id="267" r:id="rId14"/>
    <p:sldId id="282" r:id="rId15"/>
    <p:sldId id="258" r:id="rId16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1176" autoAdjust="0"/>
  </p:normalViewPr>
  <p:slideViewPr>
    <p:cSldViewPr>
      <p:cViewPr>
        <p:scale>
          <a:sx n="65" d="100"/>
          <a:sy n="65" d="100"/>
        </p:scale>
        <p:origin x="-12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CEC5E-5868-4950-A9E3-B16504460D79}" type="datetimeFigureOut">
              <a:rPr lang="nl-BE" smtClean="0"/>
              <a:t>27/11/2014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668AC-A88A-4C3E-B0C2-15EA9BE6F19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95235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214E6-9888-4879-B004-8B3D95778D97}" type="datetimeFigureOut">
              <a:rPr lang="nl-BE" smtClean="0"/>
              <a:pPr/>
              <a:t>27/11/2014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3B02C-A07A-4B76-A49D-25F40DB8D6F1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2448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3B02C-A07A-4B76-A49D-25F40DB8D6F1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9869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3B02C-A07A-4B76-A49D-25F40DB8D6F1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2111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3B02C-A07A-4B76-A49D-25F40DB8D6F1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3343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3B02C-A07A-4B76-A49D-25F40DB8D6F1}" type="slidenum">
              <a:rPr lang="nl-BE" smtClean="0"/>
              <a:pPr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4266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3B02C-A07A-4B76-A49D-25F40DB8D6F1}" type="slidenum">
              <a:rPr lang="nl-BE" smtClean="0"/>
              <a:pPr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4266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3B02C-A07A-4B76-A49D-25F40DB8D6F1}" type="slidenum">
              <a:rPr lang="nl-BE" smtClean="0"/>
              <a:pPr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4266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3B02C-A07A-4B76-A49D-25F40DB8D6F1}" type="slidenum">
              <a:rPr lang="nl-BE" smtClean="0"/>
              <a:pPr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1138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3B02C-A07A-4B76-A49D-25F40DB8D6F1}" type="slidenum">
              <a:rPr lang="nl-BE" smtClean="0"/>
              <a:pPr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3399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3B02C-A07A-4B76-A49D-25F40DB8D6F1}" type="slidenum">
              <a:rPr lang="nl-BE" smtClean="0"/>
              <a:pPr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804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fanet.org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1484785"/>
            <a:ext cx="7772400" cy="1152128"/>
          </a:xfrm>
        </p:spPr>
        <p:txBody>
          <a:bodyPr>
            <a:normAutofit/>
          </a:bodyPr>
          <a:lstStyle>
            <a:lvl1pPr>
              <a:defRPr lang="en-US" sz="4000" smtClean="0">
                <a:solidFill>
                  <a:schemeClr val="accent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Title of Your Presentation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996952"/>
            <a:ext cx="6400800" cy="1872208"/>
          </a:xfrm>
        </p:spPr>
        <p:txBody>
          <a:bodyPr/>
          <a:lstStyle>
            <a:lvl1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buNone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400" dirty="0" smtClean="0"/>
              <a:t>Your name</a:t>
            </a:r>
          </a:p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400" dirty="0" smtClean="0"/>
              <a:t>EFA Board Member</a:t>
            </a:r>
          </a:p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400" dirty="0" smtClean="0"/>
              <a:t>Your email address </a:t>
            </a:r>
          </a:p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400" dirty="0" smtClean="0">
                <a:hlinkClick r:id="rId2"/>
              </a:rPr>
              <a:t>www.efanet.org</a:t>
            </a:r>
            <a:r>
              <a:rPr lang="en-US" sz="2400" dirty="0" smtClean="0"/>
              <a:t> </a:t>
            </a:r>
            <a:r>
              <a:rPr lang="en-GB" sz="2400" dirty="0" smtClean="0"/>
              <a:t> </a:t>
            </a:r>
            <a:r>
              <a:rPr lang="en-US" sz="2400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990D-8EEC-46E5-958B-B1A8C90C5726}" type="datetimeFigureOut">
              <a:rPr lang="nl-BE" smtClean="0"/>
              <a:pPr/>
              <a:t>27/11/2014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D8E-9E97-48FE-A1D5-7FBD8C7939BA}" type="slidenum">
              <a:rPr lang="nl-BE" smtClean="0"/>
              <a:pPr/>
              <a:t>‹#›</a:t>
            </a:fld>
            <a:endParaRPr lang="nl-BE"/>
          </a:p>
        </p:txBody>
      </p:sp>
      <p:pic>
        <p:nvPicPr>
          <p:cNvPr id="7" name="Picture 6" descr="pict for flier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059298"/>
            <a:ext cx="9144000" cy="1798702"/>
          </a:xfrm>
          <a:prstGeom prst="rect">
            <a:avLst/>
          </a:prstGeom>
        </p:spPr>
      </p:pic>
      <p:pic>
        <p:nvPicPr>
          <p:cNvPr id="8" name="Picture 7" descr="EFA-logo-TR2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5536" y="188640"/>
            <a:ext cx="2293903" cy="9425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add title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Tx/>
              <a:defRPr/>
            </a:lvl1pPr>
          </a:lstStyle>
          <a:p>
            <a:pPr lvl="0"/>
            <a:r>
              <a:rPr lang="en-US" dirty="0" smtClean="0"/>
              <a:t>Add text</a:t>
            </a:r>
          </a:p>
        </p:txBody>
      </p:sp>
      <p:pic>
        <p:nvPicPr>
          <p:cNvPr id="7" name="Picture 6" descr="EFA-logo-TR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1717839" cy="7058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9990D-8EEC-46E5-958B-B1A8C90C5726}" type="datetimeFigureOut">
              <a:rPr lang="nl-BE" smtClean="0"/>
              <a:pPr/>
              <a:t>27/11/2014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DD8E-9E97-48FE-A1D5-7FBD8C7939BA}" type="slidenum">
              <a:rPr lang="nl-BE" smtClean="0"/>
              <a:pPr/>
              <a:t>‹#›</a:t>
            </a:fld>
            <a:endParaRPr lang="nl-BE"/>
          </a:p>
        </p:txBody>
      </p:sp>
      <p:pic>
        <p:nvPicPr>
          <p:cNvPr id="7" name="Picture 6" descr="pict for flier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059298"/>
            <a:ext cx="9144000" cy="1798702"/>
          </a:xfrm>
          <a:prstGeom prst="rect">
            <a:avLst/>
          </a:prstGeom>
        </p:spPr>
      </p:pic>
      <p:pic>
        <p:nvPicPr>
          <p:cNvPr id="8" name="Picture 7" descr="EFA-logo-TR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188640"/>
            <a:ext cx="2293903" cy="94259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467544" y="1556792"/>
            <a:ext cx="8208912" cy="374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6FC6"/>
              </a:buClr>
              <a:buSzTx/>
              <a:buFont typeface="Georgia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Thank you for your attention!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6FC6"/>
              </a:buClr>
              <a:buSzTx/>
              <a:buFont typeface="Georgia"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6FC6"/>
              </a:buClr>
              <a:buSzTx/>
              <a:buFont typeface="Georgia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Georgia"/>
                <a:ea typeface="Calibri" pitchFamily="34" charset="0"/>
                <a:cs typeface="Arial" pitchFamily="34" charset="0"/>
              </a:rPr>
              <a:t>European Federation of Allergy and Airways Diseases Patients' Associations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Georgia"/>
                <a:ea typeface="Calibri" pitchFamily="34" charset="0"/>
                <a:cs typeface="Times New Roman" pitchFamily="18" charset="0"/>
              </a:rPr>
              <a:t>  (EFA)</a:t>
            </a:r>
          </a:p>
          <a:p>
            <a:pPr marL="45720" marR="0" lvl="0" indent="0" algn="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6FC6"/>
              </a:buClr>
              <a:buSzTx/>
              <a:buFont typeface="Georgia"/>
              <a:buNone/>
              <a:tabLst/>
              <a:defRPr/>
            </a:pPr>
            <a:endParaRPr kumimoji="0" lang="fr-FR" sz="1900" b="0" i="0" u="none" strike="noStrike" kern="1200" cap="none" spc="0" normalizeH="0" baseline="0" noProof="0" dirty="0" smtClean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+mn-cs"/>
            </a:endParaRPr>
          </a:p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6FC6"/>
              </a:buClr>
              <a:buSzTx/>
              <a:buFont typeface="Georgia"/>
              <a:buNone/>
              <a:tabLst/>
              <a:defRPr/>
            </a:pPr>
            <a:r>
              <a:rPr kumimoji="0" lang="fr-FR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+mn-cs"/>
              </a:rPr>
              <a:t>EFA </a:t>
            </a:r>
          </a:p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6FC6"/>
              </a:buClr>
              <a:buSzTx/>
              <a:buFont typeface="Georgia"/>
              <a:buNone/>
              <a:tabLst/>
              <a:defRPr/>
            </a:pPr>
            <a:r>
              <a:rPr kumimoji="0" lang="fr-FR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+mn-cs"/>
              </a:rPr>
              <a:t>35 Rue du Congrès</a:t>
            </a:r>
          </a:p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6FC6"/>
              </a:buClr>
              <a:buSzTx/>
              <a:buFont typeface="Georgia"/>
              <a:buNone/>
              <a:tabLst/>
              <a:defRPr/>
            </a:pPr>
            <a:r>
              <a:rPr kumimoji="0" lang="fr-FR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+mn-cs"/>
              </a:rPr>
              <a:t>1000 Brussels, Belgium  </a:t>
            </a:r>
          </a:p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F6FC6"/>
              </a:buClr>
              <a:buSzTx/>
              <a:buFont typeface="Georgia"/>
              <a:buNone/>
              <a:tabLst/>
              <a:defRPr/>
            </a:pPr>
            <a:r>
              <a:rPr kumimoji="0" lang="fr-FR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+mn-cs"/>
              </a:rPr>
              <a:t>w</a:t>
            </a:r>
            <a:r>
              <a:rPr kumimoji="0" lang="fr-BE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+mn-cs"/>
              </a:rPr>
              <a:t>ww.efanet.org</a:t>
            </a:r>
          </a:p>
          <a:p>
            <a:endParaRPr lang="nl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9990D-8EEC-46E5-958B-B1A8C90C5726}" type="datetimeFigureOut">
              <a:rPr lang="nl-BE" smtClean="0"/>
              <a:pPr/>
              <a:t>27/11/2014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9DD8E-9E97-48FE-A1D5-7FBD8C7939BA}" type="slidenum">
              <a:rPr lang="nl-BE" smtClean="0"/>
              <a:pPr/>
              <a:t>‹#›</a:t>
            </a:fld>
            <a:endParaRPr lang="nl-BE"/>
          </a:p>
        </p:txBody>
      </p:sp>
      <p:pic>
        <p:nvPicPr>
          <p:cNvPr id="8" name="Content Placeholder 3" descr="font2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29370" cy="12687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usanna.palkonen@efanet.org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png"/><Relationship Id="rId7" Type="http://schemas.openxmlformats.org/officeDocument/2006/relationships/hyperlink" Target="http://www.efanet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EFA_Patients" TargetMode="External"/><Relationship Id="rId11" Type="http://schemas.openxmlformats.org/officeDocument/2006/relationships/image" Target="../media/image22.wmf"/><Relationship Id="rId5" Type="http://schemas.openxmlformats.org/officeDocument/2006/relationships/hyperlink" Target="https://www.facebook.com/EFAPatients" TargetMode="External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hyperlink" Target="http://www.ema.europa.eu/docs/en_GB/document_library/Regulatory_and_procedural_guideline/2014/07/WC500170070.pdf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32492"/>
            <a:ext cx="7772400" cy="861229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sz="4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Benefits </a:t>
            </a:r>
            <a:r>
              <a:rPr lang="en-GB" sz="4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of a strong collaboration with patient groups </a:t>
            </a:r>
            <a:r>
              <a:rPr lang="en-GB" sz="4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at national </a:t>
            </a:r>
            <a:r>
              <a:rPr lang="en-GB" sz="4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and EU level</a:t>
            </a:r>
          </a:p>
        </p:txBody>
      </p:sp>
      <p:pic>
        <p:nvPicPr>
          <p:cNvPr id="4" name="Content Placeholder 3" descr="font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29370" cy="1268760"/>
          </a:xfrm>
          <a:prstGeom prst="rect">
            <a:avLst/>
          </a:prstGeom>
        </p:spPr>
      </p:pic>
      <p:pic>
        <p:nvPicPr>
          <p:cNvPr id="5" name="Picture 4" descr="pict for flier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059298"/>
            <a:ext cx="9144000" cy="1798702"/>
          </a:xfrm>
          <a:prstGeom prst="rect">
            <a:avLst/>
          </a:prstGeom>
        </p:spPr>
      </p:pic>
      <p:pic>
        <p:nvPicPr>
          <p:cNvPr id="6" name="Picture 5" descr="EFA-logo-TR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188640"/>
            <a:ext cx="2293903" cy="9425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461645"/>
            <a:ext cx="9144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 smtClean="0"/>
              <a:t>Susanna Palkonen, Director </a:t>
            </a:r>
          </a:p>
          <a:p>
            <a:pPr algn="ctr"/>
            <a:r>
              <a:rPr lang="en-GB" sz="2100" dirty="0" smtClean="0">
                <a:hlinkClick r:id="rId6"/>
              </a:rPr>
              <a:t>susanna.palkonen</a:t>
            </a:r>
            <a:r>
              <a:rPr lang="en-GB" sz="2100" dirty="0" smtClean="0">
                <a:solidFill>
                  <a:schemeClr val="accent6">
                    <a:lumMod val="75000"/>
                  </a:schemeClr>
                </a:solidFill>
                <a:hlinkClick r:id="rId6"/>
              </a:rPr>
              <a:t>@efanet.org</a:t>
            </a:r>
            <a:r>
              <a:rPr lang="en-GB" sz="21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</a:p>
          <a:p>
            <a:pPr algn="ctr"/>
            <a:r>
              <a:rPr lang="en-GB" sz="2100" dirty="0" smtClean="0"/>
              <a:t>European Federation of Allergy and Airways Diseases Patients’ Associations (EFA)</a:t>
            </a:r>
            <a:endParaRPr lang="en-GB" sz="21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308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+mn-lt"/>
              </a:rPr>
              <a:t>GVP module XI on public 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participation in </a:t>
            </a:r>
            <a:r>
              <a:rPr lang="en-GB" dirty="0" err="1">
                <a:latin typeface="+mn-lt"/>
              </a:rPr>
              <a:t>pharmacovigilance</a:t>
            </a:r>
            <a:endParaRPr lang="fr-BE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59832" y="2060848"/>
            <a:ext cx="3106688" cy="2332856"/>
          </a:xfrm>
          <a:prstGeom prst="wedgeRoundRect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 sz="2000" b="1" dirty="0" smtClean="0">
                <a:solidFill>
                  <a:schemeClr val="tx1"/>
                </a:solidFill>
              </a:rPr>
              <a:t>Pharma’s patient</a:t>
            </a:r>
          </a:p>
          <a:p>
            <a:pPr marL="0" indent="0" algn="ctr">
              <a:buNone/>
            </a:pPr>
            <a:r>
              <a:rPr lang="en-GB" sz="2000" b="1" dirty="0" smtClean="0">
                <a:solidFill>
                  <a:schemeClr val="tx1"/>
                </a:solidFill>
              </a:rPr>
              <a:t>Involvement?</a:t>
            </a:r>
            <a:r>
              <a:rPr lang="en-GB" sz="2000" b="1" dirty="0" smtClean="0"/>
              <a:t>?</a:t>
            </a:r>
            <a:endParaRPr lang="fr-BE" sz="2000" b="1" dirty="0"/>
          </a:p>
        </p:txBody>
      </p:sp>
      <p:pic>
        <p:nvPicPr>
          <p:cNvPr id="5" name="Picture 3" descr="C:\Users\Susanna\AppData\Local\Microsoft\Windows\INetCache\IE\GLU059ZF\MC90043439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445224"/>
            <a:ext cx="1831975" cy="125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56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font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29370" cy="1268760"/>
          </a:xfrm>
          <a:prstGeom prst="rect">
            <a:avLst/>
          </a:prstGeom>
        </p:spPr>
      </p:pic>
      <p:pic>
        <p:nvPicPr>
          <p:cNvPr id="10" name="Picture 9" descr="EFA-logo-TR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32656"/>
            <a:ext cx="1592950" cy="6545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4097" y="275218"/>
            <a:ext cx="83737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+mj-lt"/>
              </a:rPr>
              <a:t>P</a:t>
            </a:r>
            <a:r>
              <a:rPr lang="en-GB" sz="4400" dirty="0" smtClean="0">
                <a:solidFill>
                  <a:schemeClr val="bg1"/>
                </a:solidFill>
                <a:latin typeface="+mj-lt"/>
              </a:rPr>
              <a:t>ublic participation: benefits?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129" y="1426086"/>
            <a:ext cx="8619111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B05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GB" sz="3200" dirty="0" smtClean="0"/>
              <a:t>Transparency</a:t>
            </a:r>
          </a:p>
          <a:p>
            <a:pPr marL="457200" indent="-457200">
              <a:buClr>
                <a:srgbClr val="00B05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GB" sz="3200" dirty="0" smtClean="0"/>
              <a:t>Trust &amp; confidence</a:t>
            </a:r>
          </a:p>
          <a:p>
            <a:pPr marL="457200" indent="-457200">
              <a:buClr>
                <a:srgbClr val="00B05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GB" sz="3200" dirty="0" smtClean="0"/>
              <a:t>Engagement </a:t>
            </a:r>
          </a:p>
          <a:p>
            <a:pPr marL="457200" indent="-457200">
              <a:buClr>
                <a:srgbClr val="00B05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GB" sz="3200" dirty="0"/>
              <a:t>P</a:t>
            </a:r>
            <a:r>
              <a:rPr lang="en-GB" sz="3200" dirty="0" smtClean="0"/>
              <a:t>atient- centeredness</a:t>
            </a:r>
          </a:p>
          <a:p>
            <a:pPr marL="457200" indent="-457200">
              <a:buClr>
                <a:srgbClr val="00B05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GB" sz="3200" dirty="0" smtClean="0"/>
              <a:t>Shared learning real world</a:t>
            </a:r>
          </a:p>
          <a:p>
            <a:pPr marL="457200" indent="-457200">
              <a:buClr>
                <a:srgbClr val="00B05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GB" sz="3200" dirty="0" smtClean="0"/>
              <a:t>Intelligence: medicines development, new indications</a:t>
            </a:r>
          </a:p>
          <a:p>
            <a:pPr marL="457200" indent="-457200">
              <a:buClr>
                <a:srgbClr val="00B05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GB" sz="3200" dirty="0" smtClean="0"/>
              <a:t>Avoid scandals &amp; sad stories</a:t>
            </a:r>
          </a:p>
          <a:p>
            <a:pPr marL="457200" indent="-457200">
              <a:buClr>
                <a:srgbClr val="00B05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GB" sz="3200" dirty="0" smtClean="0"/>
              <a:t>Improve acceptance</a:t>
            </a:r>
          </a:p>
          <a:p>
            <a:pPr marL="457200" indent="-457200">
              <a:buClr>
                <a:srgbClr val="00B05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GB" sz="3200" dirty="0" smtClean="0"/>
              <a:t>Share responsibility</a:t>
            </a:r>
          </a:p>
          <a:p>
            <a:pPr>
              <a:buClr>
                <a:srgbClr val="00B050"/>
              </a:buClr>
              <a:buSzPct val="120000"/>
            </a:pPr>
            <a:endParaRPr lang="en-GB" sz="2800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endParaRPr lang="en-GB" sz="2100" dirty="0"/>
          </a:p>
        </p:txBody>
      </p:sp>
      <p:pic>
        <p:nvPicPr>
          <p:cNvPr id="4098" name="Picture 2" descr="C:\Users\Susanna\AppData\Local\Microsoft\Windows\INetCache\IE\TIGWEZ2N\MC900434917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526" y="1011256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usanna\AppData\Local\Microsoft\Windows\INetCache\IE\GLU059ZF\MC90043248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373216"/>
            <a:ext cx="1981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01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font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29370" cy="1268760"/>
          </a:xfrm>
          <a:prstGeom prst="rect">
            <a:avLst/>
          </a:prstGeom>
        </p:spPr>
      </p:pic>
      <p:pic>
        <p:nvPicPr>
          <p:cNvPr id="10" name="Picture 9" descr="EFA-logo-TR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32656"/>
            <a:ext cx="1592950" cy="6545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3528" y="4293096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69437" y="201970"/>
            <a:ext cx="74196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  <a:latin typeface="+mj-lt"/>
              </a:rPr>
              <a:t>Value of patients’ feedback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1384607"/>
            <a:ext cx="86409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800" b="1" dirty="0" smtClean="0"/>
              <a:t>Patients </a:t>
            </a:r>
            <a:r>
              <a:rPr lang="en-GB" sz="2800" b="1" dirty="0"/>
              <a:t>know best </a:t>
            </a:r>
            <a:r>
              <a:rPr lang="en-GB" sz="2800" dirty="0" smtClean="0"/>
              <a:t>– unique perspective, expertise </a:t>
            </a:r>
            <a:r>
              <a:rPr lang="en-GB" sz="2800" dirty="0"/>
              <a:t>and diverse experiences of patients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800" b="1" dirty="0" smtClean="0"/>
              <a:t>Experiential </a:t>
            </a:r>
            <a:r>
              <a:rPr lang="en-GB" sz="2800" b="1" dirty="0"/>
              <a:t>knowledge </a:t>
            </a:r>
            <a:r>
              <a:rPr lang="en-GB" sz="2800" dirty="0"/>
              <a:t>complements scientific knowledge 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800" b="1" dirty="0" smtClean="0"/>
              <a:t>Health </a:t>
            </a:r>
            <a:r>
              <a:rPr lang="en-GB" sz="2800" b="1" dirty="0"/>
              <a:t>professionals under-report 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P</a:t>
            </a:r>
            <a:r>
              <a:rPr lang="en-GB" sz="2800" dirty="0" smtClean="0"/>
              <a:t>atients may prefer </a:t>
            </a:r>
            <a:r>
              <a:rPr lang="en-GB" sz="2800" b="1" dirty="0"/>
              <a:t>not to report </a:t>
            </a:r>
            <a:r>
              <a:rPr lang="en-GB" sz="2800" b="1" dirty="0" smtClean="0"/>
              <a:t>ADRs to </a:t>
            </a:r>
            <a:r>
              <a:rPr lang="en-GB" sz="2800" b="1" dirty="0"/>
              <a:t>their </a:t>
            </a:r>
            <a:r>
              <a:rPr lang="en-GB" sz="2800" b="1" dirty="0" smtClean="0"/>
              <a:t>doctor</a:t>
            </a:r>
          </a:p>
          <a:p>
            <a:pPr>
              <a:buClr>
                <a:srgbClr val="0070C0"/>
              </a:buClr>
            </a:pPr>
            <a:r>
              <a:rPr lang="en-GB" sz="2800" b="1" dirty="0" smtClean="0"/>
              <a:t>	-&gt; </a:t>
            </a:r>
            <a:r>
              <a:rPr lang="en-GB" sz="2800" dirty="0" smtClean="0"/>
              <a:t>detected </a:t>
            </a:r>
            <a:r>
              <a:rPr lang="en-GB" sz="2800" b="1" dirty="0" smtClean="0"/>
              <a:t>earlier</a:t>
            </a:r>
            <a:endParaRPr lang="en-GB" sz="2800" dirty="0" smtClean="0"/>
          </a:p>
          <a:p>
            <a:pPr>
              <a:buClr>
                <a:srgbClr val="0070C0"/>
              </a:buClr>
            </a:pPr>
            <a:r>
              <a:rPr lang="en-GB" sz="2800" b="1" dirty="0">
                <a:solidFill>
                  <a:schemeClr val="accent6"/>
                </a:solidFill>
              </a:rPr>
              <a:t>	</a:t>
            </a:r>
            <a:r>
              <a:rPr lang="en-GB" sz="2800" b="1" dirty="0" smtClean="0">
                <a:solidFill>
                  <a:schemeClr val="accent6"/>
                </a:solidFill>
              </a:rPr>
              <a:t>-&gt; different</a:t>
            </a:r>
            <a:r>
              <a:rPr lang="en-GB" sz="2800" dirty="0" smtClean="0"/>
              <a:t> </a:t>
            </a:r>
            <a:r>
              <a:rPr lang="en-GB" sz="2800" dirty="0"/>
              <a:t>ADRs reported by patients, </a:t>
            </a:r>
            <a:endParaRPr lang="en-GB" sz="2800" dirty="0" smtClean="0"/>
          </a:p>
          <a:p>
            <a:pPr>
              <a:buClr>
                <a:srgbClr val="0070C0"/>
              </a:buClr>
            </a:pPr>
            <a:r>
              <a:rPr lang="en-GB" sz="2800" b="1" dirty="0"/>
              <a:t>	</a:t>
            </a:r>
            <a:r>
              <a:rPr lang="en-GB" sz="2800" b="1" dirty="0" smtClean="0"/>
              <a:t>-&gt; better </a:t>
            </a:r>
            <a:r>
              <a:rPr lang="en-GB" sz="2800" b="1" dirty="0"/>
              <a:t>understanding of impact </a:t>
            </a:r>
            <a:r>
              <a:rPr lang="en-GB" sz="2800" dirty="0"/>
              <a:t>of </a:t>
            </a:r>
            <a:r>
              <a:rPr lang="en-GB" sz="2800" dirty="0" smtClean="0"/>
              <a:t>ADRs,</a:t>
            </a:r>
          </a:p>
          <a:p>
            <a:pPr>
              <a:buClr>
                <a:srgbClr val="0070C0"/>
              </a:buClr>
            </a:pPr>
            <a:r>
              <a:rPr lang="en-GB" sz="2800" dirty="0" smtClean="0"/>
              <a:t> 	-&gt; better knowledge on the medicines</a:t>
            </a:r>
          </a:p>
          <a:p>
            <a:r>
              <a:rPr lang="en-GB" sz="2800" dirty="0" smtClean="0"/>
              <a:t>Patients’ feedback paramount for industry and necessary to </a:t>
            </a:r>
            <a:r>
              <a:rPr lang="en-GB" sz="2800" b="1" dirty="0" smtClean="0"/>
              <a:t>refine </a:t>
            </a:r>
            <a:r>
              <a:rPr lang="en-GB" sz="2800" b="1" dirty="0"/>
              <a:t>industry’s strategy development and risk management plans </a:t>
            </a:r>
          </a:p>
          <a:p>
            <a:endParaRPr lang="en-GB" sz="2800" dirty="0"/>
          </a:p>
        </p:txBody>
      </p:sp>
      <p:pic>
        <p:nvPicPr>
          <p:cNvPr id="3075" name="Picture 3" descr="C:\Users\Susanna\AppData\Local\Microsoft\Windows\INetCache\IE\VCRS2M8N\MC90044041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638" y="2348880"/>
            <a:ext cx="1828800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92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font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29370" cy="1268760"/>
          </a:xfrm>
          <a:prstGeom prst="rect">
            <a:avLst/>
          </a:prstGeom>
        </p:spPr>
      </p:pic>
      <p:pic>
        <p:nvPicPr>
          <p:cNvPr id="10" name="Picture 9" descr="EFA-logo-TR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32656"/>
            <a:ext cx="1592950" cy="6545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36183" y="-63336"/>
            <a:ext cx="74931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  <a:latin typeface="+mj-lt"/>
              </a:rPr>
              <a:t>Personnel </a:t>
            </a:r>
            <a:r>
              <a:rPr lang="en-GB" sz="4400" dirty="0">
                <a:solidFill>
                  <a:schemeClr val="bg1"/>
                </a:solidFill>
                <a:latin typeface="+mj-lt"/>
              </a:rPr>
              <a:t>to </a:t>
            </a:r>
            <a:r>
              <a:rPr lang="en-GB" sz="4400" dirty="0" smtClean="0">
                <a:solidFill>
                  <a:schemeClr val="bg1"/>
                </a:solidFill>
                <a:latin typeface="+mj-lt"/>
              </a:rPr>
              <a:t>manage corporate-patients </a:t>
            </a:r>
            <a:r>
              <a:rPr lang="en-GB" sz="4400" dirty="0">
                <a:solidFill>
                  <a:schemeClr val="bg1"/>
                </a:solidFill>
                <a:latin typeface="+mj-lt"/>
              </a:rPr>
              <a:t>relations 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293096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2237" y="1415720"/>
            <a:ext cx="806489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600" b="1" dirty="0" smtClean="0"/>
              <a:t>Better and strong relationships </a:t>
            </a:r>
            <a:r>
              <a:rPr lang="en-GB" sz="2600" dirty="0" smtClean="0"/>
              <a:t>between the company and the patients’ group that will foster mutual respect and improve the cooperation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600" b="1" dirty="0" smtClean="0"/>
              <a:t>Long term partnership</a:t>
            </a:r>
            <a:r>
              <a:rPr lang="en-GB" sz="2600" dirty="0" smtClean="0"/>
              <a:t>/relationship – understanding and evolving value of patient perspective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600" dirty="0" smtClean="0"/>
              <a:t>Connect values &amp; real patients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600" dirty="0" smtClean="0"/>
              <a:t>B</a:t>
            </a:r>
            <a:r>
              <a:rPr lang="en-GB" sz="2600" b="1" dirty="0" smtClean="0"/>
              <a:t>etter understanding of patients’ needs embedded in company culture</a:t>
            </a:r>
            <a:endParaRPr lang="en-GB" sz="2600" dirty="0" smtClean="0">
              <a:solidFill>
                <a:srgbClr val="00B050"/>
              </a:solidFill>
            </a:endParaRP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600" dirty="0" smtClean="0"/>
              <a:t>Having such personnel may result in </a:t>
            </a:r>
            <a:r>
              <a:rPr lang="en-GB" sz="2600" b="1" dirty="0" smtClean="0"/>
              <a:t>increased training </a:t>
            </a:r>
            <a:r>
              <a:rPr lang="en-GB" sz="2600" dirty="0" smtClean="0"/>
              <a:t>for patients’ group that will </a:t>
            </a:r>
            <a:r>
              <a:rPr lang="en-GB" sz="2600" b="1" dirty="0" smtClean="0"/>
              <a:t>increase patients’ literacy and reduce side effects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600" b="1" dirty="0" smtClean="0"/>
              <a:t>Save money, time, effort</a:t>
            </a:r>
            <a:endParaRPr lang="en-GB" sz="2600" b="1" dirty="0"/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600" b="1" dirty="0" smtClean="0"/>
              <a:t>Mutual respect – appreciated dialogue</a:t>
            </a:r>
          </a:p>
        </p:txBody>
      </p:sp>
      <p:pic>
        <p:nvPicPr>
          <p:cNvPr id="9221" name="Picture 5" descr="C:\Users\Susanna\AppData\Local\Microsoft\Windows\INetCache\IE\TIGWEZ2N\MC90044043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96" y="5229200"/>
            <a:ext cx="1245413" cy="182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55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font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29370" cy="1268760"/>
          </a:xfrm>
          <a:prstGeom prst="rect">
            <a:avLst/>
          </a:prstGeom>
        </p:spPr>
      </p:pic>
      <p:pic>
        <p:nvPicPr>
          <p:cNvPr id="10" name="Picture 9" descr="EFA-logo-TR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32656"/>
            <a:ext cx="1592950" cy="6545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47664" y="-46553"/>
            <a:ext cx="75396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Mutual </a:t>
            </a:r>
            <a:r>
              <a:rPr lang="en-GB" sz="4400" dirty="0">
                <a:solidFill>
                  <a:schemeClr val="bg1"/>
                </a:solidFill>
              </a:rPr>
              <a:t>benefits </a:t>
            </a:r>
            <a:r>
              <a:rPr lang="en-GB" sz="4400" dirty="0" smtClean="0">
                <a:solidFill>
                  <a:schemeClr val="bg1"/>
                </a:solidFill>
              </a:rPr>
              <a:t>of pharma-patient groups alliance in safety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293096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8221" y="1451334"/>
            <a:ext cx="8699086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Basic principles: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 smtClean="0"/>
              <a:t>Taking </a:t>
            </a:r>
            <a:r>
              <a:rPr lang="en-GB" sz="2800" b="1" dirty="0"/>
              <a:t>patients into account </a:t>
            </a:r>
            <a:r>
              <a:rPr lang="en-GB" sz="2800" dirty="0"/>
              <a:t>when making </a:t>
            </a:r>
            <a:r>
              <a:rPr lang="en-GB" sz="2800" dirty="0" smtClean="0"/>
              <a:t>decisions that </a:t>
            </a:r>
            <a:r>
              <a:rPr lang="en-GB" sz="2800" dirty="0"/>
              <a:t>impact </a:t>
            </a:r>
            <a:r>
              <a:rPr lang="en-GB" sz="2800" dirty="0" smtClean="0"/>
              <a:t>their lives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Ensuring patients’ </a:t>
            </a:r>
            <a:r>
              <a:rPr lang="en-GB" sz="2800" dirty="0"/>
              <a:t>involvement is </a:t>
            </a:r>
            <a:r>
              <a:rPr lang="en-GB" sz="2800" b="1" dirty="0"/>
              <a:t>transparent </a:t>
            </a:r>
            <a:r>
              <a:rPr lang="en-GB" sz="2800" b="1" dirty="0" smtClean="0"/>
              <a:t>and based </a:t>
            </a:r>
            <a:r>
              <a:rPr lang="en-GB" sz="2800" b="1" dirty="0"/>
              <a:t>on mutual trust and independence </a:t>
            </a:r>
            <a:r>
              <a:rPr lang="en-GB" sz="2800" dirty="0"/>
              <a:t>of </a:t>
            </a:r>
            <a:r>
              <a:rPr lang="en-GB" sz="2800" dirty="0" smtClean="0"/>
              <a:t>both parties </a:t>
            </a:r>
          </a:p>
          <a:p>
            <a:endParaRPr lang="en-GB" sz="2800" dirty="0"/>
          </a:p>
          <a:p>
            <a:r>
              <a:rPr lang="en-GB" sz="2800" dirty="0" smtClean="0"/>
              <a:t>May result in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 smtClean="0"/>
              <a:t>Increased </a:t>
            </a:r>
            <a:r>
              <a:rPr lang="en-GB" sz="2800" b="1" dirty="0"/>
              <a:t>patients’ literacy </a:t>
            </a:r>
            <a:r>
              <a:rPr lang="en-GB" sz="2800" dirty="0"/>
              <a:t>and ultimately </a:t>
            </a:r>
            <a:r>
              <a:rPr lang="en-GB" sz="2800" b="1" dirty="0"/>
              <a:t>safety</a:t>
            </a:r>
            <a:r>
              <a:rPr lang="en-GB" sz="2800" dirty="0"/>
              <a:t> as unmet needs are better </a:t>
            </a:r>
            <a:r>
              <a:rPr lang="en-GB" sz="2800" dirty="0" smtClean="0"/>
              <a:t>identified, as well as development of </a:t>
            </a:r>
            <a:r>
              <a:rPr lang="en-GB" sz="2800" b="1" dirty="0" smtClean="0"/>
              <a:t>better products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Patients taking an </a:t>
            </a:r>
            <a:r>
              <a:rPr lang="en-GB" sz="2800" b="1" dirty="0" smtClean="0"/>
              <a:t>active role in all stages of the product development and reimbursement process</a:t>
            </a:r>
          </a:p>
          <a:p>
            <a:endParaRPr lang="en-GB" sz="2800" dirty="0" smtClean="0">
              <a:solidFill>
                <a:schemeClr val="accent6"/>
              </a:solidFill>
            </a:endParaRPr>
          </a:p>
          <a:p>
            <a:endParaRPr lang="en-GB" sz="2800" dirty="0">
              <a:solidFill>
                <a:schemeClr val="accent6"/>
              </a:solidFill>
            </a:endParaRPr>
          </a:p>
          <a:p>
            <a:r>
              <a:rPr lang="en-GB" sz="2800" dirty="0" smtClean="0">
                <a:solidFill>
                  <a:schemeClr val="accent6"/>
                </a:solidFill>
              </a:rPr>
              <a:t>Good practise</a:t>
            </a:r>
          </a:p>
          <a:p>
            <a:endParaRPr lang="en-GB" sz="2100" dirty="0"/>
          </a:p>
          <a:p>
            <a:endParaRPr lang="en-GB" sz="2100" dirty="0"/>
          </a:p>
        </p:txBody>
      </p:sp>
      <p:pic>
        <p:nvPicPr>
          <p:cNvPr id="7" name="Picture 3" descr="C:\Users\Susanna\AppData\Local\Microsoft\Windows\INetCache\IE\VCRS2M8N\MC90044041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521" y="3068960"/>
            <a:ext cx="1262786" cy="182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06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font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9370" cy="1268760"/>
          </a:xfrm>
          <a:prstGeom prst="rect">
            <a:avLst/>
          </a:prstGeom>
        </p:spPr>
      </p:pic>
      <p:pic>
        <p:nvPicPr>
          <p:cNvPr id="3" name="Picture 2" descr="pict for fli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59298"/>
            <a:ext cx="9144000" cy="1798702"/>
          </a:xfrm>
          <a:prstGeom prst="rect">
            <a:avLst/>
          </a:prstGeom>
        </p:spPr>
      </p:pic>
      <p:pic>
        <p:nvPicPr>
          <p:cNvPr id="4" name="Picture 3" descr="EFA-logo-TR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88640"/>
            <a:ext cx="2293903" cy="942599"/>
          </a:xfrm>
          <a:prstGeom prst="rect">
            <a:avLst/>
          </a:prstGeom>
        </p:spPr>
      </p:pic>
      <p:sp>
        <p:nvSpPr>
          <p:cNvPr id="7" name="Title 4"/>
          <p:cNvSpPr>
            <a:spLocks noGrp="1"/>
          </p:cNvSpPr>
          <p:nvPr>
            <p:ph idx="1"/>
          </p:nvPr>
        </p:nvSpPr>
        <p:spPr>
          <a:xfrm>
            <a:off x="457200" y="1235525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>
                <a:solidFill>
                  <a:schemeClr val="accent1"/>
                </a:solidFill>
                <a:latin typeface="Calibri (Heading)"/>
              </a:rPr>
              <a:t>Thank you</a:t>
            </a:r>
            <a:r>
              <a:rPr lang="en-US" sz="4400" dirty="0" smtClean="0">
                <a:solidFill>
                  <a:schemeClr val="accent1"/>
                </a:solidFill>
                <a:latin typeface="Calibri (Heading)"/>
              </a:rPr>
              <a:t>!</a:t>
            </a:r>
            <a:endParaRPr lang="en-GB" sz="1100" dirty="0" smtClean="0">
              <a:solidFill>
                <a:schemeClr val="accent1"/>
              </a:solidFill>
              <a:latin typeface="+mj-lt"/>
              <a:ea typeface="Calibri" pitchFamily="34" charset="0"/>
              <a:cs typeface="Arial" pitchFamily="34" charset="0"/>
            </a:endParaRPr>
          </a:p>
          <a:p>
            <a:pPr algn="ctr">
              <a:buNone/>
              <a:defRPr/>
            </a:pPr>
            <a:r>
              <a:rPr lang="en-GB" sz="2200" dirty="0" smtClean="0">
                <a:solidFill>
                  <a:schemeClr val="accent1"/>
                </a:solidFill>
                <a:latin typeface="+mj-lt"/>
                <a:ea typeface="Calibri" pitchFamily="34" charset="0"/>
                <a:cs typeface="Arial" pitchFamily="34" charset="0"/>
              </a:rPr>
              <a:t>European </a:t>
            </a:r>
            <a:r>
              <a:rPr lang="en-GB" sz="2200" dirty="0">
                <a:solidFill>
                  <a:schemeClr val="accent1"/>
                </a:solidFill>
                <a:latin typeface="+mj-lt"/>
                <a:ea typeface="Calibri" pitchFamily="34" charset="0"/>
                <a:cs typeface="Arial" pitchFamily="34" charset="0"/>
              </a:rPr>
              <a:t>Federation of Allergy and Airways Diseases Patients' </a:t>
            </a:r>
            <a:r>
              <a:rPr lang="en-GB" sz="2200" dirty="0" smtClean="0">
                <a:solidFill>
                  <a:schemeClr val="accent1"/>
                </a:solidFill>
                <a:latin typeface="+mj-lt"/>
                <a:ea typeface="Calibri" pitchFamily="34" charset="0"/>
                <a:cs typeface="Arial" pitchFamily="34" charset="0"/>
              </a:rPr>
              <a:t>Associations</a:t>
            </a:r>
            <a:r>
              <a:rPr lang="en-GB" sz="2200" dirty="0" smtClean="0">
                <a:solidFill>
                  <a:schemeClr val="accent1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200" dirty="0">
                <a:solidFill>
                  <a:schemeClr val="accent1"/>
                </a:solidFill>
                <a:latin typeface="+mj-lt"/>
                <a:ea typeface="Calibri" pitchFamily="34" charset="0"/>
                <a:cs typeface="Times New Roman" pitchFamily="18" charset="0"/>
              </a:rPr>
              <a:t>(</a:t>
            </a:r>
            <a:r>
              <a:rPr lang="en-GB" sz="2200" dirty="0" smtClean="0">
                <a:solidFill>
                  <a:schemeClr val="accent1"/>
                </a:solidFill>
                <a:latin typeface="+mj-lt"/>
                <a:ea typeface="Calibri" pitchFamily="34" charset="0"/>
                <a:cs typeface="Times New Roman" pitchFamily="18" charset="0"/>
              </a:rPr>
              <a:t>EFA)</a:t>
            </a:r>
          </a:p>
          <a:p>
            <a:pPr algn="ctr">
              <a:buNone/>
              <a:defRPr/>
            </a:pPr>
            <a:endParaRPr lang="en-GB" sz="2200" dirty="0">
              <a:solidFill>
                <a:schemeClr val="accent1"/>
              </a:solidFill>
              <a:latin typeface="+mj-lt"/>
              <a:cs typeface="Times New Roman" pitchFamily="18" charset="0"/>
              <a:hlinkClick r:id="rId5"/>
            </a:endParaRPr>
          </a:p>
          <a:p>
            <a:pPr algn="ctr">
              <a:buNone/>
              <a:defRPr/>
            </a:pPr>
            <a:endParaRPr lang="en-GB" sz="2200" dirty="0" smtClean="0">
              <a:solidFill>
                <a:schemeClr val="accent1"/>
              </a:solidFill>
              <a:latin typeface="+mj-lt"/>
              <a:cs typeface="Times New Roman" pitchFamily="18" charset="0"/>
              <a:hlinkClick r:id="rId5"/>
            </a:endParaRPr>
          </a:p>
          <a:p>
            <a:pPr algn="ctr">
              <a:buNone/>
              <a:defRPr/>
            </a:pPr>
            <a:r>
              <a:rPr lang="fr-BE" sz="1800" dirty="0" smtClean="0">
                <a:hlinkClick r:id="rId5"/>
              </a:rPr>
              <a:t>https</a:t>
            </a:r>
            <a:r>
              <a:rPr lang="fr-BE" sz="1800" dirty="0">
                <a:hlinkClick r:id="rId5"/>
              </a:rPr>
              <a:t>://</a:t>
            </a:r>
            <a:r>
              <a:rPr lang="fr-BE" sz="1800" dirty="0" smtClean="0">
                <a:hlinkClick r:id="rId5"/>
              </a:rPr>
              <a:t>www.facebook.com/EFAPatients</a:t>
            </a:r>
            <a:endParaRPr lang="fr-BE" sz="1800" dirty="0" smtClean="0"/>
          </a:p>
          <a:p>
            <a:pPr algn="ctr">
              <a:buNone/>
              <a:defRPr/>
            </a:pPr>
            <a:r>
              <a:rPr lang="fr-BE" sz="1800" dirty="0">
                <a:hlinkClick r:id="rId6"/>
              </a:rPr>
              <a:t>https://twitter.com/EFA_Patients</a:t>
            </a:r>
            <a:endParaRPr lang="fr-FR" sz="1700" dirty="0" smtClean="0">
              <a:solidFill>
                <a:schemeClr val="accent1"/>
              </a:solidFill>
              <a:latin typeface="+mj-lt"/>
              <a:ea typeface="Calibri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fr-FR" sz="1800" dirty="0" smtClean="0">
                <a:latin typeface="+mj-lt"/>
                <a:ea typeface="Calibri" pitchFamily="34" charset="0"/>
              </a:rPr>
              <a:t>35 </a:t>
            </a:r>
            <a:r>
              <a:rPr lang="fr-FR" sz="1800" dirty="0" smtClean="0">
                <a:latin typeface="+mj-lt"/>
                <a:ea typeface="Calibri" pitchFamily="34" charset="0"/>
              </a:rPr>
              <a:t>Rue du Congrès</a:t>
            </a:r>
          </a:p>
          <a:p>
            <a:pPr>
              <a:spcBef>
                <a:spcPts val="0"/>
              </a:spcBef>
              <a:buNone/>
            </a:pPr>
            <a:r>
              <a:rPr lang="fr-FR" sz="1800" dirty="0" smtClean="0">
                <a:latin typeface="+mj-lt"/>
                <a:ea typeface="Calibri" pitchFamily="34" charset="0"/>
              </a:rPr>
              <a:t>1000 Brussels, </a:t>
            </a:r>
            <a:r>
              <a:rPr lang="fr-FR" sz="1800" dirty="0" err="1" smtClean="0">
                <a:latin typeface="+mj-lt"/>
                <a:ea typeface="Calibri" pitchFamily="34" charset="0"/>
              </a:rPr>
              <a:t>Belgium</a:t>
            </a:r>
            <a:endParaRPr lang="fr-FR" sz="1800" dirty="0" smtClean="0">
              <a:latin typeface="+mj-lt"/>
              <a:ea typeface="Calibri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fr-FR" sz="1800" dirty="0" smtClean="0">
                <a:latin typeface="+mj-lt"/>
                <a:ea typeface="Calibri" pitchFamily="34" charset="0"/>
                <a:hlinkClick r:id="rId7"/>
              </a:rPr>
              <a:t>w</a:t>
            </a:r>
            <a:r>
              <a:rPr lang="fr-BE" sz="1800" dirty="0" smtClean="0">
                <a:latin typeface="+mj-lt"/>
                <a:ea typeface="Calibri" pitchFamily="34" charset="0"/>
                <a:hlinkClick r:id="rId7"/>
              </a:rPr>
              <a:t>ww.efanet.org</a:t>
            </a:r>
            <a:endParaRPr lang="fr-BE" sz="1800" dirty="0" smtClean="0">
              <a:latin typeface="+mj-lt"/>
              <a:ea typeface="Calibri" pitchFamily="34" charset="0"/>
            </a:endParaRPr>
          </a:p>
          <a:p>
            <a:pPr>
              <a:buNone/>
            </a:pPr>
            <a:endParaRPr lang="nl-BE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680" y="5028173"/>
            <a:ext cx="4057650" cy="819150"/>
          </a:xfrm>
          <a:prstGeom prst="rect">
            <a:avLst/>
          </a:prstGeom>
        </p:spPr>
      </p:pic>
      <p:pic>
        <p:nvPicPr>
          <p:cNvPr id="5" name="Picture 4">
            <a:hlinkClick r:id="rId5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68" y="3172358"/>
            <a:ext cx="432832" cy="432832"/>
          </a:xfrm>
          <a:prstGeom prst="rect">
            <a:avLst/>
          </a:prstGeom>
        </p:spPr>
      </p:pic>
      <p:pic>
        <p:nvPicPr>
          <p:cNvPr id="8" name="Picture 7">
            <a:hlinkClick r:id="rId6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172358"/>
            <a:ext cx="433796" cy="432832"/>
          </a:xfrm>
          <a:prstGeom prst="rect">
            <a:avLst/>
          </a:prstGeom>
        </p:spPr>
      </p:pic>
      <p:pic>
        <p:nvPicPr>
          <p:cNvPr id="10" name="Picture 4" descr="C:\Users\Susanna\AppData\Local\Microsoft\Windows\INetCache\IE\1I70M43X\MC900436059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102" y="11525"/>
            <a:ext cx="1598234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font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29370" cy="1268760"/>
          </a:xfrm>
          <a:prstGeom prst="rect">
            <a:avLst/>
          </a:prstGeom>
        </p:spPr>
      </p:pic>
      <p:pic>
        <p:nvPicPr>
          <p:cNvPr id="10" name="Picture 9" descr="EFA-logo-TR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32656"/>
            <a:ext cx="1592950" cy="6545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00499" y="279337"/>
            <a:ext cx="7812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+mj-lt"/>
              </a:rPr>
              <a:t>Who is EFA?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293096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68321"/>
            <a:ext cx="7957598" cy="48969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6298" y="1625280"/>
            <a:ext cx="309634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/>
              <a:t>The European Federation of Allergy and Airways Diseases Patients’ Associations (EFA)</a:t>
            </a:r>
          </a:p>
          <a:p>
            <a:pPr algn="ctr"/>
            <a:r>
              <a:rPr lang="en-GB" sz="2100" dirty="0"/>
              <a:t>is an independent non-profit</a:t>
            </a:r>
          </a:p>
          <a:p>
            <a:pPr algn="ctr"/>
            <a:r>
              <a:rPr lang="en-GB" sz="2100" dirty="0"/>
              <a:t>European alliance of </a:t>
            </a:r>
            <a:r>
              <a:rPr lang="en-GB" sz="2100" dirty="0" smtClean="0"/>
              <a:t>38 </a:t>
            </a:r>
            <a:r>
              <a:rPr lang="en-GB" sz="2100" dirty="0"/>
              <a:t>allergy, asthma and</a:t>
            </a:r>
          </a:p>
          <a:p>
            <a:pPr algn="ctr"/>
            <a:r>
              <a:rPr lang="en-GB" sz="2100" dirty="0"/>
              <a:t>chronic obstructive pulmonary disease (COPD) patients’ associations representing 30% of European citizens currently</a:t>
            </a:r>
          </a:p>
          <a:p>
            <a:pPr algn="ctr"/>
            <a:r>
              <a:rPr lang="en-GB" sz="2100" dirty="0"/>
              <a:t>living with these diseases. </a:t>
            </a:r>
          </a:p>
        </p:txBody>
      </p:sp>
    </p:spTree>
    <p:extLst>
      <p:ext uri="{BB962C8B-B14F-4D97-AF65-F5344CB8AC3E}">
        <p14:creationId xmlns:p14="http://schemas.microsoft.com/office/powerpoint/2010/main" val="303866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font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29370" cy="1268760"/>
          </a:xfrm>
          <a:prstGeom prst="rect">
            <a:avLst/>
          </a:prstGeom>
        </p:spPr>
      </p:pic>
      <p:pic>
        <p:nvPicPr>
          <p:cNvPr id="10" name="Picture 9" descr="EFA-logo-TR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32656"/>
            <a:ext cx="1592950" cy="6545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0165" y="-126671"/>
            <a:ext cx="73448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  <a:latin typeface="+mj-lt"/>
              </a:rPr>
              <a:t>Background on pharmacovigilance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129" y="1319879"/>
            <a:ext cx="8619111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100" dirty="0" smtClean="0"/>
              <a:t>In </a:t>
            </a:r>
            <a:r>
              <a:rPr lang="en-GB" sz="2100" dirty="0"/>
              <a:t>the </a:t>
            </a:r>
            <a:r>
              <a:rPr lang="en-GB" sz="2100" dirty="0" smtClean="0"/>
              <a:t>EU: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 dirty="0" smtClean="0"/>
              <a:t>Adverse </a:t>
            </a:r>
            <a:r>
              <a:rPr lang="en-GB" sz="2100" dirty="0"/>
              <a:t>drug reactions (</a:t>
            </a:r>
            <a:r>
              <a:rPr lang="en-GB" sz="2100" dirty="0" smtClean="0"/>
              <a:t>ADRs) cause </a:t>
            </a:r>
            <a:r>
              <a:rPr lang="en-GB" sz="2100" dirty="0"/>
              <a:t>around 197,000 deaths per year </a:t>
            </a:r>
            <a:endParaRPr lang="en-GB" sz="2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 dirty="0" smtClean="0"/>
              <a:t>5% of hospital admissions are caused by side effects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 dirty="0" smtClean="0"/>
              <a:t>Side effects are the 5</a:t>
            </a:r>
            <a:r>
              <a:rPr lang="en-GB" sz="2100" baseline="30000" dirty="0" smtClean="0"/>
              <a:t>th</a:t>
            </a:r>
            <a:r>
              <a:rPr lang="en-GB" sz="2100" dirty="0" smtClean="0"/>
              <a:t> cause of hospital deaths</a:t>
            </a:r>
            <a:endParaRPr lang="en-GB" sz="2100" dirty="0"/>
          </a:p>
          <a:p>
            <a:r>
              <a:rPr lang="en-GB" sz="2100" b="1" dirty="0" smtClean="0">
                <a:solidFill>
                  <a:schemeClr val="accent6"/>
                </a:solidFill>
              </a:rPr>
              <a:t>	→</a:t>
            </a:r>
            <a:r>
              <a:rPr lang="en-GB" sz="2100" b="1" dirty="0" smtClean="0"/>
              <a:t> BUT </a:t>
            </a:r>
            <a:r>
              <a:rPr lang="en-GB" sz="2100" b="1" dirty="0"/>
              <a:t>only 10–25% </a:t>
            </a:r>
            <a:r>
              <a:rPr lang="en-GB" sz="2100" b="1" dirty="0" smtClean="0"/>
              <a:t>of ADRs are </a:t>
            </a:r>
            <a:r>
              <a:rPr lang="en-GB" sz="2100" b="1" dirty="0"/>
              <a:t>reported</a:t>
            </a:r>
          </a:p>
          <a:p>
            <a:r>
              <a:rPr lang="en-GB" sz="2100" dirty="0" smtClean="0"/>
              <a:t>		</a:t>
            </a:r>
            <a:r>
              <a:rPr lang="en-GB" sz="1500" dirty="0" smtClean="0">
                <a:solidFill>
                  <a:schemeClr val="accent6"/>
                </a:solidFill>
              </a:rPr>
              <a:t>THEREFORE</a:t>
            </a:r>
          </a:p>
          <a:p>
            <a:r>
              <a:rPr lang="en-GB" sz="2100" dirty="0" smtClean="0"/>
              <a:t>In 2005, the European Commission began a review of the European system of safety monitoring that resulted in the </a:t>
            </a:r>
            <a:r>
              <a:rPr lang="en-GB" sz="2100" b="1" dirty="0" smtClean="0"/>
              <a:t>new pharmacovigilance legislation </a:t>
            </a:r>
            <a:r>
              <a:rPr lang="en-GB" sz="2100" dirty="0" smtClean="0"/>
              <a:t>entering into force in July 2012</a:t>
            </a:r>
          </a:p>
          <a:p>
            <a:endParaRPr lang="en-GB" sz="2100" b="1" dirty="0" smtClean="0"/>
          </a:p>
          <a:p>
            <a:r>
              <a:rPr lang="en-GB" sz="2100" dirty="0"/>
              <a:t>A</a:t>
            </a:r>
            <a:r>
              <a:rPr lang="en-GB" sz="2100" dirty="0" smtClean="0"/>
              <a:t>im is to </a:t>
            </a:r>
            <a:r>
              <a:rPr lang="en-GB" sz="2100" b="1" dirty="0" smtClean="0"/>
              <a:t>reduce </a:t>
            </a:r>
            <a:r>
              <a:rPr lang="en-GB" sz="2100" b="1" dirty="0"/>
              <a:t>the number of ADRs</a:t>
            </a:r>
            <a:r>
              <a:rPr lang="en-GB" sz="2100" dirty="0"/>
              <a:t> in the EU through: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 dirty="0"/>
              <a:t>T</a:t>
            </a:r>
            <a:r>
              <a:rPr lang="en-GB" sz="2100" dirty="0" smtClean="0"/>
              <a:t>he </a:t>
            </a:r>
            <a:r>
              <a:rPr lang="en-GB" sz="2100" dirty="0"/>
              <a:t>collection of better data on medicines and their </a:t>
            </a:r>
            <a:r>
              <a:rPr lang="en-GB" sz="2100" dirty="0" smtClean="0"/>
              <a:t>safety</a:t>
            </a:r>
            <a:endParaRPr lang="en-GB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 dirty="0"/>
              <a:t>R</a:t>
            </a:r>
            <a:r>
              <a:rPr lang="en-GB" sz="2100" dirty="0" smtClean="0"/>
              <a:t>apid </a:t>
            </a:r>
            <a:r>
              <a:rPr lang="en-GB" sz="2100" dirty="0"/>
              <a:t>and robust assessment of issues related to the safety of </a:t>
            </a:r>
            <a:r>
              <a:rPr lang="en-GB" sz="2100" dirty="0" smtClean="0"/>
              <a:t>medicines</a:t>
            </a:r>
            <a:endParaRPr lang="en-GB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 dirty="0"/>
              <a:t>E</a:t>
            </a:r>
            <a:r>
              <a:rPr lang="en-GB" sz="2100" dirty="0" smtClean="0"/>
              <a:t>ffective </a:t>
            </a:r>
            <a:r>
              <a:rPr lang="en-GB" sz="2100" dirty="0"/>
              <a:t>regulatory action to deliver safe and effective use of </a:t>
            </a:r>
            <a:r>
              <a:rPr lang="en-GB" sz="2100" dirty="0" smtClean="0"/>
              <a:t>medicines</a:t>
            </a:r>
            <a:endParaRPr lang="en-GB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 b="1" dirty="0" smtClean="0">
                <a:solidFill>
                  <a:schemeClr val="accent6"/>
                </a:solidFill>
              </a:rPr>
              <a:t>Empowerment </a:t>
            </a:r>
            <a:r>
              <a:rPr lang="en-GB" sz="2100" b="1" dirty="0">
                <a:solidFill>
                  <a:schemeClr val="accent6"/>
                </a:solidFill>
              </a:rPr>
              <a:t>of patients </a:t>
            </a:r>
            <a:r>
              <a:rPr lang="en-GB" sz="2100" dirty="0">
                <a:solidFill>
                  <a:schemeClr val="accent6"/>
                </a:solidFill>
              </a:rPr>
              <a:t>through reporting and </a:t>
            </a:r>
            <a:r>
              <a:rPr lang="en-GB" sz="2100" dirty="0" smtClean="0">
                <a:solidFill>
                  <a:schemeClr val="accent6"/>
                </a:solidFill>
              </a:rPr>
              <a:t>participation</a:t>
            </a:r>
            <a:endParaRPr lang="en-GB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 dirty="0"/>
              <a:t>I</a:t>
            </a:r>
            <a:r>
              <a:rPr lang="en-GB" sz="2100" dirty="0" smtClean="0"/>
              <a:t>ncreased </a:t>
            </a:r>
            <a:r>
              <a:rPr lang="en-GB" sz="2100" dirty="0"/>
              <a:t>levels of transparency and better </a:t>
            </a:r>
            <a:r>
              <a:rPr lang="en-GB" sz="2100" dirty="0" smtClean="0"/>
              <a:t>communication</a:t>
            </a:r>
            <a:endParaRPr lang="en-GB" sz="2100" dirty="0"/>
          </a:p>
          <a:p>
            <a:endParaRPr lang="en-GB" sz="2100" b="1" dirty="0" smtClean="0"/>
          </a:p>
          <a:p>
            <a:endParaRPr lang="en-GB" sz="2100" b="1" dirty="0"/>
          </a:p>
          <a:p>
            <a:endParaRPr lang="en-GB" sz="2100" dirty="0"/>
          </a:p>
        </p:txBody>
      </p:sp>
      <p:pic>
        <p:nvPicPr>
          <p:cNvPr id="5122" name="Picture 2" descr="C:\Users\Susanna\AppData\Local\Microsoft\Windows\INetCache\IE\1I70M43X\MC90044042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725" y="101939"/>
            <a:ext cx="1354514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Susanna\AppData\Local\Microsoft\Windows\INetCache\IE\TIGWEZ2N\MC90044045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332" y="3963063"/>
            <a:ext cx="1573076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46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548680"/>
            <a:ext cx="6995120" cy="724942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+mj-lt"/>
              </a:rPr>
              <a:t>Implementation of the pharmacovigilance legislation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endParaRPr lang="nl-BE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507288" cy="4929411"/>
          </a:xfrm>
        </p:spPr>
        <p:txBody>
          <a:bodyPr>
            <a:normAutofit/>
          </a:bodyPr>
          <a:lstStyle/>
          <a:p>
            <a:pPr marL="0" fontAlgn="base">
              <a:buNone/>
            </a:pPr>
            <a:r>
              <a:rPr lang="en-US" sz="2800" dirty="0" smtClean="0"/>
              <a:t>EC  </a:t>
            </a:r>
            <a:r>
              <a:rPr lang="en-US" sz="2800" b="1" dirty="0" smtClean="0"/>
              <a:t>report on the 1</a:t>
            </a:r>
            <a:r>
              <a:rPr lang="en-US" sz="2800" b="1" baseline="30000" dirty="0" smtClean="0"/>
              <a:t>st</a:t>
            </a:r>
            <a:r>
              <a:rPr lang="en-US" sz="2800" b="1" dirty="0" smtClean="0"/>
              <a:t> year of implementation, May 2014:</a:t>
            </a:r>
            <a:endParaRPr lang="en-US" sz="2800" dirty="0" smtClean="0"/>
          </a:p>
          <a:p>
            <a:pPr fontAlgn="t"/>
            <a:r>
              <a:rPr lang="en-US" sz="2600" dirty="0"/>
              <a:t>A</a:t>
            </a:r>
            <a:r>
              <a:rPr lang="en-US" sz="2600" dirty="0" smtClean="0"/>
              <a:t>pproximately </a:t>
            </a:r>
            <a:r>
              <a:rPr lang="en-US" sz="2600" b="1" dirty="0" smtClean="0">
                <a:solidFill>
                  <a:schemeClr val="accent6"/>
                </a:solidFill>
              </a:rPr>
              <a:t>60% increase </a:t>
            </a:r>
            <a:r>
              <a:rPr lang="en-US" sz="2600" dirty="0" smtClean="0">
                <a:solidFill>
                  <a:schemeClr val="accent6"/>
                </a:solidFill>
              </a:rPr>
              <a:t>of spontaneous ADRs reports by patients</a:t>
            </a:r>
            <a:r>
              <a:rPr lang="en-US" sz="2600" dirty="0" smtClean="0"/>
              <a:t> in the EEA -&gt; 25,000 compared to 15,000 year before</a:t>
            </a:r>
          </a:p>
          <a:p>
            <a:pPr fontAlgn="t"/>
            <a:r>
              <a:rPr lang="en-US" sz="2600" b="1" dirty="0"/>
              <a:t>P</a:t>
            </a:r>
            <a:r>
              <a:rPr lang="en-US" sz="2600" b="1" dirty="0" smtClean="0"/>
              <a:t>roduct information changes </a:t>
            </a:r>
            <a:r>
              <a:rPr lang="en-US" sz="2600" dirty="0" smtClean="0"/>
              <a:t>as a consequence of assessment of signals of new or changing safety issues with certain medicines</a:t>
            </a:r>
          </a:p>
          <a:p>
            <a:pPr fontAlgn="t"/>
            <a:r>
              <a:rPr lang="en-US" sz="2600" dirty="0"/>
              <a:t>I</a:t>
            </a:r>
            <a:r>
              <a:rPr lang="en-US" sz="2600" dirty="0" smtClean="0"/>
              <a:t>nitiation of major public-health </a:t>
            </a:r>
            <a:r>
              <a:rPr lang="en-US" sz="2600" b="1" dirty="0" smtClean="0"/>
              <a:t>reviews</a:t>
            </a:r>
            <a:endParaRPr lang="en-US" sz="2600" dirty="0" smtClean="0"/>
          </a:p>
          <a:p>
            <a:pPr fontAlgn="t"/>
            <a:r>
              <a:rPr lang="en-US" sz="2600" b="1" dirty="0"/>
              <a:t>T</a:t>
            </a:r>
            <a:r>
              <a:rPr lang="en-US" sz="2600" b="1" dirty="0" smtClean="0"/>
              <a:t>raining </a:t>
            </a:r>
            <a:r>
              <a:rPr lang="en-US" sz="2600" dirty="0" smtClean="0"/>
              <a:t>thousands of individuals in </a:t>
            </a:r>
            <a:r>
              <a:rPr lang="en-US" sz="2600" dirty="0" err="1" smtClean="0"/>
              <a:t>pharmacovigilance</a:t>
            </a:r>
            <a:endParaRPr lang="en-US" sz="2600" dirty="0" smtClean="0"/>
          </a:p>
          <a:p>
            <a:pPr fontAlgn="t"/>
            <a:r>
              <a:rPr lang="en-US" sz="2600" dirty="0" err="1" smtClean="0"/>
              <a:t>Eudravigilance</a:t>
            </a:r>
            <a:r>
              <a:rPr lang="en-US" sz="2600" dirty="0" smtClean="0"/>
              <a:t> expansion and access</a:t>
            </a:r>
          </a:p>
        </p:txBody>
      </p:sp>
      <p:pic>
        <p:nvPicPr>
          <p:cNvPr id="6146" name="Picture 2" descr="C:\Users\Susanna\AppData\Local\Microsoft\Windows\INetCache\IE\GLU059ZF\MC9004404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09" y="5353414"/>
            <a:ext cx="1372073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Susanna\AppData\Local\Microsoft\Windows\INetCache\IE\1I70M43X\MP90040113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36" y="2420888"/>
            <a:ext cx="3914488" cy="313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Patient’s Safety Balance</a:t>
            </a:r>
            <a:endParaRPr lang="fr-BE" dirty="0">
              <a:latin typeface="+mn-lt"/>
            </a:endParaRPr>
          </a:p>
        </p:txBody>
      </p:sp>
      <p:pic>
        <p:nvPicPr>
          <p:cNvPr id="1026" name="Picture 2" descr="C:\Users\Susanna\AppData\Local\Microsoft\Windows\INetCache\IE\VH2M05UW\MC90035688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826" y="1669607"/>
            <a:ext cx="5373638" cy="45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3451" y="3370711"/>
            <a:ext cx="16930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 smtClean="0">
                <a:solidFill>
                  <a:srgbClr val="00B050"/>
                </a:solidFill>
                <a:latin typeface="Aharoni" panose="02010803020104030203" pitchFamily="2" charset="-79"/>
                <a:ea typeface="Gulim" panose="020B0600000101010101" pitchFamily="34" charset="-127"/>
                <a:cs typeface="Aharoni" panose="02010803020104030203" pitchFamily="2" charset="-79"/>
              </a:rPr>
              <a:t>BENEFIT</a:t>
            </a:r>
            <a:r>
              <a:rPr lang="en-GB" sz="2800" b="1" dirty="0" smtClean="0">
                <a:solidFill>
                  <a:srgbClr val="00B050"/>
                </a:solidFill>
                <a:latin typeface="Aharoni" panose="02010803020104030203" pitchFamily="2" charset="-79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endParaRPr lang="fr-BE" sz="2800" b="1" dirty="0">
              <a:solidFill>
                <a:srgbClr val="00B050"/>
              </a:solidFill>
              <a:latin typeface="Aharoni" panose="02010803020104030203" pitchFamily="2" charset="-79"/>
              <a:ea typeface="Gulim" panose="020B0600000101010101" pitchFamily="34" charset="-127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0272" y="3349293"/>
            <a:ext cx="19431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RISK/ADR</a:t>
            </a:r>
            <a:endParaRPr lang="fr-BE" sz="30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21055285">
            <a:off x="3120358" y="2619190"/>
            <a:ext cx="32640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SEVERITY - HEALTH STATUS</a:t>
            </a:r>
            <a:r>
              <a:rPr lang="fr-BE" sz="2000" dirty="0" smtClean="0">
                <a:solidFill>
                  <a:schemeClr val="bg1"/>
                </a:solidFill>
              </a:rPr>
              <a:t> - </a:t>
            </a:r>
            <a:r>
              <a:rPr lang="en-GB" sz="2000" dirty="0" smtClean="0">
                <a:solidFill>
                  <a:schemeClr val="bg1"/>
                </a:solidFill>
              </a:rPr>
              <a:t>CO-MORBIDITIES – PAST EXPERIENCES – VALUES – HEALTH LITERACY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OPTIONS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smtClean="0">
                <a:solidFill>
                  <a:schemeClr val="bg1"/>
                </a:solidFill>
              </a:rPr>
              <a:t>- LIFE &amp; WORK SITUATION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smtClean="0">
                <a:solidFill>
                  <a:schemeClr val="bg1"/>
                </a:solidFill>
              </a:rPr>
              <a:t>- ENVIRONMENT – LIVING CONDITIONS - FAMILY/FRIENDS - SUPPORT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PREFERENCES - MOMEMENT IN TIME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smtClean="0">
                <a:solidFill>
                  <a:schemeClr val="bg1"/>
                </a:solidFill>
              </a:rPr>
              <a:t>– FUTURE ASPIRE</a:t>
            </a:r>
          </a:p>
        </p:txBody>
      </p:sp>
      <p:sp>
        <p:nvSpPr>
          <p:cNvPr id="4" name="Left-Right Arrow 3"/>
          <p:cNvSpPr/>
          <p:nvPr/>
        </p:nvSpPr>
        <p:spPr>
          <a:xfrm>
            <a:off x="323528" y="1425488"/>
            <a:ext cx="8242232" cy="484632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BENEFIT-RISK </a:t>
            </a:r>
            <a:r>
              <a:rPr lang="en-GB" sz="2400" b="1" dirty="0">
                <a:solidFill>
                  <a:schemeClr val="bg1"/>
                </a:solidFill>
              </a:rPr>
              <a:t>PERCEPTION </a:t>
            </a:r>
            <a:endParaRPr lang="fr-BE" sz="2400" dirty="0">
              <a:solidFill>
                <a:schemeClr val="bg1"/>
              </a:solidFill>
            </a:endParaRPr>
          </a:p>
        </p:txBody>
      </p:sp>
      <p:sp>
        <p:nvSpPr>
          <p:cNvPr id="10" name="Left-Right Arrow 9"/>
          <p:cNvSpPr/>
          <p:nvPr/>
        </p:nvSpPr>
        <p:spPr>
          <a:xfrm>
            <a:off x="343451" y="6186057"/>
            <a:ext cx="8242232" cy="484632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PHARMACOVIGILANCE FOR ALL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39320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Patient’s Safety Balance</a:t>
            </a:r>
            <a:endParaRPr lang="fr-BE" dirty="0">
              <a:latin typeface="+mn-lt"/>
            </a:endParaRPr>
          </a:p>
        </p:txBody>
      </p:sp>
      <p:pic>
        <p:nvPicPr>
          <p:cNvPr id="1026" name="Picture 2" descr="C:\Users\Susanna\AppData\Local\Microsoft\Windows\INetCache\IE\VH2M05UW\MC90035688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826" y="1669607"/>
            <a:ext cx="5373638" cy="45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3451" y="3370711"/>
            <a:ext cx="16930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 smtClean="0">
                <a:solidFill>
                  <a:srgbClr val="00B050"/>
                </a:solidFill>
                <a:latin typeface="Aharoni" panose="02010803020104030203" pitchFamily="2" charset="-79"/>
                <a:ea typeface="Gulim" panose="020B0600000101010101" pitchFamily="34" charset="-127"/>
                <a:cs typeface="Aharoni" panose="02010803020104030203" pitchFamily="2" charset="-79"/>
              </a:rPr>
              <a:t>BENEFIT</a:t>
            </a:r>
            <a:r>
              <a:rPr lang="en-GB" sz="2800" b="1" dirty="0" smtClean="0">
                <a:solidFill>
                  <a:srgbClr val="00B050"/>
                </a:solidFill>
                <a:latin typeface="Aharoni" panose="02010803020104030203" pitchFamily="2" charset="-79"/>
                <a:ea typeface="Gulim" panose="020B0600000101010101" pitchFamily="34" charset="-127"/>
                <a:cs typeface="Aharoni" panose="02010803020104030203" pitchFamily="2" charset="-79"/>
              </a:rPr>
              <a:t> </a:t>
            </a:r>
            <a:endParaRPr lang="fr-BE" sz="2800" b="1" dirty="0">
              <a:solidFill>
                <a:srgbClr val="00B050"/>
              </a:solidFill>
              <a:latin typeface="Aharoni" panose="02010803020104030203" pitchFamily="2" charset="-79"/>
              <a:ea typeface="Gulim" panose="020B0600000101010101" pitchFamily="34" charset="-127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0272" y="3349293"/>
            <a:ext cx="19431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RISK/ADR</a:t>
            </a:r>
            <a:endParaRPr lang="fr-BE" sz="30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 rot="21055285">
            <a:off x="3120358" y="2619190"/>
            <a:ext cx="32640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SEVERITY - HEALTH STATUS</a:t>
            </a:r>
            <a:r>
              <a:rPr lang="fr-BE" sz="2000" dirty="0" smtClean="0">
                <a:solidFill>
                  <a:schemeClr val="bg1"/>
                </a:solidFill>
              </a:rPr>
              <a:t> - </a:t>
            </a:r>
            <a:r>
              <a:rPr lang="en-GB" sz="2000" dirty="0" smtClean="0">
                <a:solidFill>
                  <a:schemeClr val="bg1"/>
                </a:solidFill>
              </a:rPr>
              <a:t>CO-MORBIDITIES – PAST EXPERIENCES – VALUES – HEALTH LITERACY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OPTIONS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smtClean="0">
                <a:solidFill>
                  <a:schemeClr val="bg1"/>
                </a:solidFill>
              </a:rPr>
              <a:t>- LIFE &amp; WORK SITUATION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smtClean="0">
                <a:solidFill>
                  <a:schemeClr val="bg1"/>
                </a:solidFill>
              </a:rPr>
              <a:t>- ENVIRONMENT – LIVING CONDITIONS - FAMILY/FRIENDS - SUPPORT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PREFERENCES - MOMEMENT IN TIME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dirty="0" smtClean="0">
                <a:solidFill>
                  <a:schemeClr val="bg1"/>
                </a:solidFill>
              </a:rPr>
              <a:t>– FUTURE ASPIRE</a:t>
            </a:r>
          </a:p>
        </p:txBody>
      </p:sp>
      <p:sp>
        <p:nvSpPr>
          <p:cNvPr id="4" name="Left-Right Arrow 3"/>
          <p:cNvSpPr/>
          <p:nvPr/>
        </p:nvSpPr>
        <p:spPr>
          <a:xfrm>
            <a:off x="323528" y="1425488"/>
            <a:ext cx="8242232" cy="484632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BENEFIT-RISK </a:t>
            </a:r>
            <a:r>
              <a:rPr lang="en-GB" sz="2400" b="1" dirty="0">
                <a:solidFill>
                  <a:schemeClr val="bg1"/>
                </a:solidFill>
              </a:rPr>
              <a:t>PERCEPTION </a:t>
            </a:r>
            <a:endParaRPr lang="fr-BE" sz="2400" dirty="0">
              <a:solidFill>
                <a:schemeClr val="bg1"/>
              </a:solidFill>
            </a:endParaRPr>
          </a:p>
        </p:txBody>
      </p:sp>
      <p:sp>
        <p:nvSpPr>
          <p:cNvPr id="10" name="Left-Right Arrow 9"/>
          <p:cNvSpPr/>
          <p:nvPr/>
        </p:nvSpPr>
        <p:spPr>
          <a:xfrm>
            <a:off x="343451" y="6186057"/>
            <a:ext cx="8242232" cy="484632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PHARMACOVIGILANCE FOR ALL</a:t>
            </a:r>
            <a:endParaRPr lang="fr-BE" sz="2400" dirty="0"/>
          </a:p>
        </p:txBody>
      </p:sp>
      <p:sp>
        <p:nvSpPr>
          <p:cNvPr id="3" name="TextBox 2"/>
          <p:cNvSpPr txBox="1"/>
          <p:nvPr/>
        </p:nvSpPr>
        <p:spPr>
          <a:xfrm rot="20294183">
            <a:off x="2697155" y="3268098"/>
            <a:ext cx="4110421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Quality of  Life</a:t>
            </a:r>
            <a:endParaRPr lang="fr-BE" sz="4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8223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dirty="0" err="1" smtClean="0">
                <a:latin typeface="+mn-lt"/>
              </a:rPr>
              <a:t>Pharmacovigilance</a:t>
            </a:r>
            <a:r>
              <a:rPr lang="en-GB" sz="3600" dirty="0" smtClean="0">
                <a:latin typeface="+mn-lt"/>
              </a:rPr>
              <a:t> </a:t>
            </a:r>
            <a:r>
              <a:rPr lang="en-GB" sz="3600" dirty="0" smtClean="0">
                <a:latin typeface="+mn-lt"/>
              </a:rPr>
              <a:t>Patient/Public </a:t>
            </a:r>
            <a:br>
              <a:rPr lang="en-GB" sz="3600" dirty="0" smtClean="0">
                <a:latin typeface="+mn-lt"/>
              </a:rPr>
            </a:br>
            <a:r>
              <a:rPr lang="en-GB" sz="3600" dirty="0" smtClean="0">
                <a:latin typeface="+mn-lt"/>
              </a:rPr>
              <a:t>Involvement </a:t>
            </a:r>
            <a:r>
              <a:rPr lang="en-GB" sz="3600" dirty="0" smtClean="0">
                <a:latin typeface="+mn-lt"/>
              </a:rPr>
              <a:t>EMA approach</a:t>
            </a:r>
            <a:endParaRPr lang="fr-BE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Patient involvement </a:t>
            </a:r>
            <a:r>
              <a:rPr lang="en-GB" dirty="0"/>
              <a:t>throughout the benefit-risk </a:t>
            </a:r>
            <a:r>
              <a:rPr lang="en-GB" dirty="0" smtClean="0"/>
              <a:t>process, before &amp; after </a:t>
            </a:r>
          </a:p>
          <a:p>
            <a:pPr lvl="1"/>
            <a:r>
              <a:rPr lang="en-GB" dirty="0" smtClean="0"/>
              <a:t>including scientific advice post marketing authorisation, parallel advice, risk management, communication…)</a:t>
            </a:r>
          </a:p>
          <a:p>
            <a:pPr lvl="1"/>
            <a:r>
              <a:rPr lang="en-GB" dirty="0" smtClean="0"/>
              <a:t>CHMP, PRAC and their committees</a:t>
            </a:r>
          </a:p>
          <a:p>
            <a:r>
              <a:rPr lang="en-GB" dirty="0" smtClean="0"/>
              <a:t>Patient involvement in all roles: part of the decision making process, advice, review</a:t>
            </a:r>
          </a:p>
          <a:p>
            <a:r>
              <a:rPr lang="en-GB" dirty="0" smtClean="0"/>
              <a:t>Individuals / Organisations</a:t>
            </a:r>
          </a:p>
          <a:p>
            <a:r>
              <a:rPr lang="en-GB" dirty="0" smtClean="0"/>
              <a:t>Pharma approach</a:t>
            </a:r>
            <a:r>
              <a:rPr lang="en-GB" i="1" dirty="0" smtClean="0">
                <a:solidFill>
                  <a:srgbClr val="FF0000"/>
                </a:solidFill>
              </a:rPr>
              <a:t>?</a:t>
            </a:r>
            <a:r>
              <a:rPr lang="en-GB" dirty="0" smtClean="0"/>
              <a:t> Variable &amp; but evolving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fr-BE" dirty="0"/>
          </a:p>
        </p:txBody>
      </p:sp>
      <p:pic>
        <p:nvPicPr>
          <p:cNvPr id="2050" name="Picture 2" descr="C:\Users\Susanna\AppData\Local\Microsoft\Windows\INetCache\IE\GLU059ZF\MC90044157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382" y="5634000"/>
            <a:ext cx="1570618" cy="12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63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font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29370" cy="1268760"/>
          </a:xfrm>
          <a:prstGeom prst="rect">
            <a:avLst/>
          </a:prstGeom>
        </p:spPr>
      </p:pic>
      <p:pic>
        <p:nvPicPr>
          <p:cNvPr id="10" name="Picture 9" descr="EFA-logo-TR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32656"/>
            <a:ext cx="1592950" cy="6545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576" y="-63336"/>
            <a:ext cx="8373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</a:rPr>
              <a:t>GVP </a:t>
            </a:r>
            <a:r>
              <a:rPr lang="en-GB" sz="4000" dirty="0">
                <a:solidFill>
                  <a:schemeClr val="bg1"/>
                </a:solidFill>
              </a:rPr>
              <a:t>module XI on public </a:t>
            </a:r>
            <a:endParaRPr lang="en-GB" sz="4000" dirty="0" smtClean="0">
              <a:solidFill>
                <a:schemeClr val="bg1"/>
              </a:solidFill>
            </a:endParaRPr>
          </a:p>
          <a:p>
            <a:pPr algn="ctr"/>
            <a:r>
              <a:rPr lang="en-GB" sz="4000" dirty="0" smtClean="0">
                <a:solidFill>
                  <a:schemeClr val="bg1"/>
                </a:solidFill>
              </a:rPr>
              <a:t>participation </a:t>
            </a:r>
            <a:r>
              <a:rPr lang="en-GB" sz="4000" dirty="0">
                <a:solidFill>
                  <a:schemeClr val="bg1"/>
                </a:solidFill>
              </a:rPr>
              <a:t>in </a:t>
            </a:r>
            <a:r>
              <a:rPr lang="en-GB" sz="4000" dirty="0" smtClean="0">
                <a:solidFill>
                  <a:schemeClr val="bg1"/>
                </a:solidFill>
              </a:rPr>
              <a:t>pharmacovigilance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129" y="1426086"/>
            <a:ext cx="8874241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 smtClean="0"/>
              <a:t>16 modules of good </a:t>
            </a:r>
            <a:r>
              <a:rPr lang="en-GB" sz="2800" b="1" dirty="0"/>
              <a:t>pharmacovigilance practices (GVP) </a:t>
            </a:r>
            <a:r>
              <a:rPr lang="en-GB" sz="2800" dirty="0" smtClean="0"/>
              <a:t>to </a:t>
            </a:r>
            <a:r>
              <a:rPr lang="en-GB" sz="2800" dirty="0"/>
              <a:t>facilitate the performance of pharmacovigilance in the EU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 smtClean="0"/>
              <a:t>Module XI on </a:t>
            </a:r>
            <a:r>
              <a:rPr lang="en-GB" sz="2800" b="1" dirty="0" smtClean="0">
                <a:solidFill>
                  <a:schemeClr val="accent6"/>
                </a:solidFill>
              </a:rPr>
              <a:t>public participation </a:t>
            </a:r>
            <a:r>
              <a:rPr lang="en-GB" sz="2800" dirty="0" smtClean="0"/>
              <a:t>is</a:t>
            </a:r>
            <a:r>
              <a:rPr lang="en-GB" sz="2800" b="1" dirty="0" smtClean="0">
                <a:solidFill>
                  <a:schemeClr val="accent6"/>
                </a:solidFill>
              </a:rPr>
              <a:t> </a:t>
            </a:r>
            <a:r>
              <a:rPr lang="en-GB" sz="2800" dirty="0" smtClean="0"/>
              <a:t>under development, </a:t>
            </a:r>
            <a:r>
              <a:rPr lang="en-GB" sz="2800" dirty="0"/>
              <a:t>expected for </a:t>
            </a:r>
            <a:r>
              <a:rPr lang="en-GB" sz="2800" dirty="0" smtClean="0"/>
              <a:t>8 week public </a:t>
            </a:r>
            <a:r>
              <a:rPr lang="en-GB" sz="2800" dirty="0"/>
              <a:t>consultation in June 2015 (planned Q4 2014) </a:t>
            </a:r>
            <a:endParaRPr lang="en-GB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Need to have the public involved to ensure full compliance of the legislation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Focus on public </a:t>
            </a:r>
            <a:r>
              <a:rPr lang="en-GB" sz="2800" dirty="0"/>
              <a:t>participation with public bodies</a:t>
            </a:r>
            <a:endParaRPr lang="en-GB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Two levels: individual  patients &amp; </a:t>
            </a:r>
            <a:r>
              <a:rPr lang="en-GB" sz="2800" dirty="0" err="1" smtClean="0"/>
              <a:t>adrs</a:t>
            </a:r>
            <a:r>
              <a:rPr lang="en-GB" sz="2800" dirty="0" smtClean="0"/>
              <a:t> &amp; organisational stakeholder involvement in monitoring, evaluation..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Linked to the </a:t>
            </a:r>
            <a:r>
              <a:rPr lang="en-GB" sz="2800" dirty="0">
                <a:hlinkClick r:id="rId5"/>
              </a:rPr>
              <a:t>rules of procedure for public hearings</a:t>
            </a:r>
            <a:r>
              <a:rPr lang="en-GB" sz="2800" dirty="0"/>
              <a:t> </a:t>
            </a:r>
            <a:r>
              <a:rPr lang="en-GB" sz="2400" i="1" dirty="0"/>
              <a:t>(draft)</a:t>
            </a:r>
            <a:endParaRPr lang="en-GB" sz="2400" i="1" dirty="0" smtClean="0"/>
          </a:p>
          <a:p>
            <a:endParaRPr lang="en-GB" sz="2100" dirty="0"/>
          </a:p>
        </p:txBody>
      </p:sp>
      <p:pic>
        <p:nvPicPr>
          <p:cNvPr id="1027" name="Picture 3" descr="C:\Users\Susanna\AppData\Local\Microsoft\Windows\INetCache\IE\1I70M43X\MC90044156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472" y="3645024"/>
            <a:ext cx="1521046" cy="14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42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font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29370" cy="1268760"/>
          </a:xfrm>
          <a:prstGeom prst="rect">
            <a:avLst/>
          </a:prstGeom>
        </p:spPr>
      </p:pic>
      <p:pic>
        <p:nvPicPr>
          <p:cNvPr id="10" name="Picture 9" descr="EFA-logo-TR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32656"/>
            <a:ext cx="1592950" cy="6545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576" y="-63336"/>
            <a:ext cx="8373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</a:rPr>
              <a:t>GVP </a:t>
            </a:r>
            <a:r>
              <a:rPr lang="en-GB" sz="4000" dirty="0">
                <a:solidFill>
                  <a:schemeClr val="bg1"/>
                </a:solidFill>
              </a:rPr>
              <a:t>module XI on public </a:t>
            </a:r>
            <a:endParaRPr lang="en-GB" sz="4000" dirty="0" smtClean="0">
              <a:solidFill>
                <a:schemeClr val="bg1"/>
              </a:solidFill>
            </a:endParaRPr>
          </a:p>
          <a:p>
            <a:pPr algn="ctr"/>
            <a:r>
              <a:rPr lang="en-GB" sz="4000" dirty="0" smtClean="0">
                <a:solidFill>
                  <a:schemeClr val="bg1"/>
                </a:solidFill>
              </a:rPr>
              <a:t>participation </a:t>
            </a:r>
            <a:r>
              <a:rPr lang="en-GB" sz="4000" dirty="0">
                <a:solidFill>
                  <a:schemeClr val="bg1"/>
                </a:solidFill>
              </a:rPr>
              <a:t>in </a:t>
            </a:r>
            <a:r>
              <a:rPr lang="en-GB" sz="4000" dirty="0" smtClean="0">
                <a:solidFill>
                  <a:schemeClr val="bg1"/>
                </a:solidFill>
              </a:rPr>
              <a:t>pharmacovigilance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129" y="1426086"/>
            <a:ext cx="8619111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600" dirty="0" smtClean="0"/>
              <a:t>In defining the way reports can be made by the public </a:t>
            </a:r>
            <a:r>
              <a:rPr lang="en-GB" sz="2600" dirty="0" smtClean="0">
                <a:solidFill>
                  <a:schemeClr val="accent6"/>
                </a:solidFill>
              </a:rPr>
              <a:t>→ </a:t>
            </a:r>
            <a:r>
              <a:rPr lang="en-GB" sz="2600" dirty="0" smtClean="0"/>
              <a:t>for patients by patients, corresponding to users’ needs</a:t>
            </a:r>
          </a:p>
          <a:p>
            <a:pPr marL="457200" indent="-4572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600" dirty="0" smtClean="0"/>
              <a:t>In promoting the possibility of direct reporting system + explaining the “black triangle” symbol - patient organisations in particular</a:t>
            </a:r>
            <a:endParaRPr lang="en-GB" sz="2600" dirty="0"/>
          </a:p>
          <a:p>
            <a:pPr marL="457200" indent="-4572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600" dirty="0" smtClean="0"/>
              <a:t>In identifying access policy to </a:t>
            </a:r>
            <a:r>
              <a:rPr lang="en-GB" sz="2600" dirty="0" err="1" smtClean="0"/>
              <a:t>Eudravigilance</a:t>
            </a:r>
            <a:r>
              <a:rPr lang="en-GB" sz="2600" dirty="0" smtClean="0"/>
              <a:t> </a:t>
            </a:r>
            <a:r>
              <a:rPr lang="en-GB" sz="2600" dirty="0">
                <a:solidFill>
                  <a:schemeClr val="accent6"/>
                </a:solidFill>
              </a:rPr>
              <a:t>→</a:t>
            </a:r>
            <a:r>
              <a:rPr lang="en-GB" sz="2600" dirty="0" smtClean="0"/>
              <a:t> what should be known to the general public and what is too much/confusing?</a:t>
            </a:r>
            <a:endParaRPr lang="en-GB" sz="2600" dirty="0"/>
          </a:p>
          <a:p>
            <a:pPr marL="457200" indent="-4572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GB" sz="2600" dirty="0" smtClean="0"/>
              <a:t>In supervising </a:t>
            </a:r>
            <a:r>
              <a:rPr lang="en-GB" sz="2600" dirty="0"/>
              <a:t>the safety of medicines by participating in Pharmacovigilance Risk Assessment Committee </a:t>
            </a:r>
            <a:r>
              <a:rPr lang="en-GB" sz="2600" dirty="0" smtClean="0"/>
              <a:t>(PRAC) </a:t>
            </a:r>
            <a:r>
              <a:rPr lang="en-GB" sz="2600" dirty="0">
                <a:solidFill>
                  <a:schemeClr val="accent6"/>
                </a:solidFill>
              </a:rPr>
              <a:t>→</a:t>
            </a:r>
            <a:r>
              <a:rPr lang="en-GB" sz="2600" dirty="0" smtClean="0"/>
              <a:t> patients have their view on when benefits outweigh risks and vice-versa</a:t>
            </a:r>
          </a:p>
          <a:p>
            <a:pPr marL="457200" indent="-45720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GB" sz="2600" dirty="0" smtClean="0"/>
          </a:p>
          <a:p>
            <a:pPr marL="457200" indent="-45720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GB" sz="2600" dirty="0" smtClean="0"/>
          </a:p>
          <a:p>
            <a:pPr marL="285750" indent="-285750">
              <a:buFontTx/>
              <a:buChar char="-"/>
            </a:pPr>
            <a:endParaRPr lang="en-GB" sz="2100" dirty="0"/>
          </a:p>
        </p:txBody>
      </p:sp>
      <p:pic>
        <p:nvPicPr>
          <p:cNvPr id="8194" name="Picture 2" descr="C:\Users\Susanna\AppData\Local\Microsoft\Windows\INetCache\IE\VCRS2M8N\MC90044202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770" y="2348880"/>
            <a:ext cx="11176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62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2883</TotalTime>
  <Words>796</Words>
  <Application>Microsoft Office PowerPoint</Application>
  <PresentationFormat>On-screen Show (4:3)</PresentationFormat>
  <Paragraphs>132</Paragraphs>
  <Slides>15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Benefits of a strong collaboration with patient groups at national and EU level</vt:lpstr>
      <vt:lpstr>PowerPoint Presentation</vt:lpstr>
      <vt:lpstr>PowerPoint Presentation</vt:lpstr>
      <vt:lpstr>Implementation of the pharmacovigilance legislation </vt:lpstr>
      <vt:lpstr>Patient’s Safety Balance</vt:lpstr>
      <vt:lpstr>Patient’s Safety Balance</vt:lpstr>
      <vt:lpstr>Pharmacovigilance Patient/Public  Involvement EMA approach</vt:lpstr>
      <vt:lpstr>PowerPoint Presentation</vt:lpstr>
      <vt:lpstr>PowerPoint Presentation</vt:lpstr>
      <vt:lpstr>GVP module XI on public  participation in pharmacovigilance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Your Presentation</dc:title>
  <dc:creator>George Koukoulakis</dc:creator>
  <cp:lastModifiedBy>Susanna</cp:lastModifiedBy>
  <cp:revision>229</cp:revision>
  <dcterms:created xsi:type="dcterms:W3CDTF">2013-05-17T13:43:46Z</dcterms:created>
  <dcterms:modified xsi:type="dcterms:W3CDTF">2014-11-27T09:26:08Z</dcterms:modified>
</cp:coreProperties>
</file>