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9" r:id="rId3"/>
    <p:sldId id="270" r:id="rId4"/>
    <p:sldId id="271" r:id="rId5"/>
    <p:sldId id="272" r:id="rId6"/>
    <p:sldId id="273" r:id="rId7"/>
    <p:sldId id="274" r:id="rId8"/>
    <p:sldId id="275" r:id="rId9"/>
    <p:sldId id="276" r:id="rId10"/>
    <p:sldId id="277" r:id="rId11"/>
    <p:sldId id="283" r:id="rId12"/>
    <p:sldId id="278" r:id="rId13"/>
    <p:sldId id="279" r:id="rId14"/>
    <p:sldId id="282" r:id="rId15"/>
    <p:sldId id="284" r:id="rId16"/>
    <p:sldId id="267" r:id="rId17"/>
    <p:sldId id="285" r:id="rId18"/>
    <p:sldId id="286" r:id="rId19"/>
    <p:sldId id="287" r:id="rId20"/>
    <p:sldId id="288" r:id="rId21"/>
    <p:sldId id="289" r:id="rId22"/>
    <p:sldId id="258" r:id="rId2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ena Malinina" initials="J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B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034" autoAdjust="0"/>
  </p:normalViewPr>
  <p:slideViewPr>
    <p:cSldViewPr>
      <p:cViewPr varScale="1">
        <p:scale>
          <a:sx n="84" d="100"/>
          <a:sy n="84" d="100"/>
        </p:scale>
        <p:origin x="10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0FA47-B35E-459C-B043-9CAF0F08CD4F}" type="datetimeFigureOut">
              <a:rPr lang="nl-BE" smtClean="0"/>
              <a:pPr/>
              <a:t>23/01/2015</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F4BB6-9B05-482E-9552-5EF4D15DD9A9}" type="slidenum">
              <a:rPr lang="nl-BE" smtClean="0"/>
              <a:pPr/>
              <a:t>‹#›</a:t>
            </a:fld>
            <a:endParaRPr lang="nl-BE"/>
          </a:p>
        </p:txBody>
      </p:sp>
    </p:spTree>
    <p:extLst>
      <p:ext uri="{BB962C8B-B14F-4D97-AF65-F5344CB8AC3E}">
        <p14:creationId xmlns:p14="http://schemas.microsoft.com/office/powerpoint/2010/main" val="35086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3B02C-A07A-4B76-A49D-25F40DB8D6F1}" type="slidenum">
              <a:rPr lang="nl-BE" smtClean="0"/>
              <a:pPr/>
              <a:t>2</a:t>
            </a:fld>
            <a:endParaRPr lang="nl-BE"/>
          </a:p>
        </p:txBody>
      </p:sp>
    </p:spTree>
    <p:extLst>
      <p:ext uri="{BB962C8B-B14F-4D97-AF65-F5344CB8AC3E}">
        <p14:creationId xmlns:p14="http://schemas.microsoft.com/office/powerpoint/2010/main" val="128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Third: </a:t>
            </a:r>
            <a:r>
              <a:rPr lang="de-CH" b="1" dirty="0" smtClean="0"/>
              <a:t>AWARENESS</a:t>
            </a:r>
            <a:r>
              <a:rPr lang="de-CH" baseline="0" dirty="0" smtClean="0"/>
              <a:t> needs to be increased.</a:t>
            </a:r>
          </a:p>
          <a:p>
            <a:r>
              <a:rPr lang="de-CH" baseline="0" dirty="0" smtClean="0"/>
              <a:t>Fourth: </a:t>
            </a:r>
            <a:r>
              <a:rPr lang="de-CH" b="1" baseline="0" dirty="0" smtClean="0"/>
              <a:t>INEQUALITIES</a:t>
            </a:r>
            <a:r>
              <a:rPr lang="de-CH" baseline="0" dirty="0" smtClean="0"/>
              <a:t>.</a:t>
            </a:r>
          </a:p>
          <a:p>
            <a:r>
              <a:rPr lang="de-CH" baseline="0" dirty="0" smtClean="0"/>
              <a:t>Finally: increased </a:t>
            </a:r>
            <a:r>
              <a:rPr lang="de-CH" b="1" baseline="0" dirty="0" smtClean="0"/>
              <a:t>PREVENTION</a:t>
            </a:r>
            <a:r>
              <a:rPr lang="de-CH" baseline="0" dirty="0" smtClean="0"/>
              <a:t> is needed.</a:t>
            </a:r>
            <a:endParaRPr lang="en-US" dirty="0" smtClean="0"/>
          </a:p>
        </p:txBody>
      </p:sp>
      <p:sp>
        <p:nvSpPr>
          <p:cNvPr id="4" name="Slide Number Placeholder 3"/>
          <p:cNvSpPr>
            <a:spLocks noGrp="1"/>
          </p:cNvSpPr>
          <p:nvPr>
            <p:ph type="sldNum" sz="quarter" idx="10"/>
          </p:nvPr>
        </p:nvSpPr>
        <p:spPr/>
        <p:txBody>
          <a:bodyPr/>
          <a:lstStyle/>
          <a:p>
            <a:fld id="{E1DF6757-4BCB-4F06-927A-DF42B65C3F2D}" type="slidenum">
              <a:rPr lang="en-US" smtClean="0"/>
              <a:pPr/>
              <a:t>13</a:t>
            </a:fld>
            <a:endParaRPr lang="en-US"/>
          </a:p>
        </p:txBody>
      </p:sp>
    </p:spTree>
    <p:extLst>
      <p:ext uri="{BB962C8B-B14F-4D97-AF65-F5344CB8AC3E}">
        <p14:creationId xmlns:p14="http://schemas.microsoft.com/office/powerpoint/2010/main" val="257498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smtClean="0"/>
          </a:p>
        </p:txBody>
      </p:sp>
      <p:sp>
        <p:nvSpPr>
          <p:cNvPr id="4" name="Slide Number Placeholder 3"/>
          <p:cNvSpPr>
            <a:spLocks noGrp="1"/>
          </p:cNvSpPr>
          <p:nvPr>
            <p:ph type="sldNum" sz="quarter" idx="10"/>
          </p:nvPr>
        </p:nvSpPr>
        <p:spPr/>
        <p:txBody>
          <a:bodyPr/>
          <a:lstStyle/>
          <a:p>
            <a:fld id="{E1DF6757-4BCB-4F06-927A-DF42B65C3F2D}" type="slidenum">
              <a:rPr lang="en-US" smtClean="0"/>
              <a:pPr/>
              <a:t>14</a:t>
            </a:fld>
            <a:endParaRPr lang="en-US"/>
          </a:p>
        </p:txBody>
      </p:sp>
    </p:spTree>
    <p:extLst>
      <p:ext uri="{BB962C8B-B14F-4D97-AF65-F5344CB8AC3E}">
        <p14:creationId xmlns:p14="http://schemas.microsoft.com/office/powerpoint/2010/main" val="332410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de-CH" sz="1200" kern="1200" dirty="0" smtClean="0">
              <a:solidFill>
                <a:schemeClr val="tx1"/>
              </a:solidFill>
              <a:latin typeface="+mn-lt"/>
              <a:ea typeface="+mn-ea"/>
              <a:cs typeface="+mn-cs"/>
            </a:endParaRPr>
          </a:p>
          <a:p>
            <a:pPr rt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DF6757-4BCB-4F06-927A-DF42B65C3F2D}" type="slidenum">
              <a:rPr lang="en-US" smtClean="0"/>
              <a:pPr/>
              <a:t>15</a:t>
            </a:fld>
            <a:endParaRPr lang="en-US"/>
          </a:p>
        </p:txBody>
      </p:sp>
    </p:spTree>
    <p:extLst>
      <p:ext uri="{BB962C8B-B14F-4D97-AF65-F5344CB8AC3E}">
        <p14:creationId xmlns:p14="http://schemas.microsoft.com/office/powerpoint/2010/main" val="292972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dirty="0" smtClean="0"/>
              <a:t>Council</a:t>
            </a:r>
            <a:r>
              <a:rPr lang="fr-BE" sz="1200" baseline="0" dirty="0" smtClean="0"/>
              <a:t> </a:t>
            </a:r>
            <a:r>
              <a:rPr lang="fr-BE" sz="1200" baseline="0" dirty="0" err="1" smtClean="0"/>
              <a:t>recommendation</a:t>
            </a:r>
            <a:r>
              <a:rPr lang="fr-BE" sz="1200" baseline="0" dirty="0" smtClean="0"/>
              <a:t>: </a:t>
            </a:r>
            <a:r>
              <a:rPr lang="fr-BE" sz="1200" dirty="0" smtClean="0"/>
              <a:t>plaide pour l’</a:t>
            </a:r>
            <a:r>
              <a:rPr lang="fr-BE" sz="1200" dirty="0" err="1" smtClean="0"/>
              <a:t>implementation</a:t>
            </a:r>
            <a:r>
              <a:rPr lang="fr-BE" sz="1200" dirty="0" smtClean="0"/>
              <a:t> des mesures visant la protection des citoyens à l’exposition au tabac dans les endroits fermes, le lieu de travail et les transports publics mais aussi pour d’autres mesures concernant les enfants, la commercialisation du tabac) </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err="1" smtClean="0"/>
              <a:t>From</a:t>
            </a:r>
            <a:r>
              <a:rPr lang="fr-BE" sz="1200" dirty="0" smtClean="0"/>
              <a:t> 2006 </a:t>
            </a:r>
            <a:r>
              <a:rPr lang="fr-BE" sz="1200" dirty="0" err="1" smtClean="0"/>
              <a:t>until</a:t>
            </a:r>
            <a:r>
              <a:rPr lang="fr-BE" sz="1200" dirty="0" smtClean="0"/>
              <a:t> 2012 DG SANCO </a:t>
            </a:r>
            <a:r>
              <a:rPr lang="fr-BE" sz="1200" dirty="0" err="1" smtClean="0"/>
              <a:t>had</a:t>
            </a:r>
            <a:r>
              <a:rPr lang="fr-BE" sz="1200" dirty="0" smtClean="0"/>
              <a:t> a </a:t>
            </a:r>
            <a:r>
              <a:rPr lang="fr-BE" sz="1200" dirty="0" err="1" smtClean="0"/>
              <a:t>functioning</a:t>
            </a:r>
            <a:r>
              <a:rPr lang="fr-BE" sz="1200" dirty="0" smtClean="0"/>
              <a:t> IAQ Expert Group (has been </a:t>
            </a:r>
            <a:r>
              <a:rPr lang="fr-BE" sz="1200" dirty="0" err="1" smtClean="0"/>
              <a:t>mandated</a:t>
            </a:r>
            <a:r>
              <a:rPr lang="fr-BE" sz="1200" dirty="0" smtClean="0"/>
              <a:t> to </a:t>
            </a:r>
            <a:r>
              <a:rPr lang="fr-BE" sz="1200" dirty="0" err="1" smtClean="0"/>
              <a:t>provide</a:t>
            </a:r>
            <a:r>
              <a:rPr lang="fr-BE" sz="1200" dirty="0" smtClean="0"/>
              <a:t> a forum for the exchange of best practice and information, to </a:t>
            </a:r>
            <a:r>
              <a:rPr lang="fr-BE" sz="1200" dirty="0" err="1" smtClean="0"/>
              <a:t>advise</a:t>
            </a:r>
            <a:r>
              <a:rPr lang="fr-BE" sz="1200" dirty="0" smtClean="0"/>
              <a:t> the Commission on EU programmes and </a:t>
            </a:r>
            <a:r>
              <a:rPr lang="fr-BE" sz="1200" dirty="0" err="1" smtClean="0"/>
              <a:t>policies</a:t>
            </a:r>
            <a:r>
              <a:rPr lang="fr-BE" sz="1200" dirty="0" smtClean="0"/>
              <a:t> </a:t>
            </a:r>
            <a:r>
              <a:rPr lang="fr-BE" sz="1200" dirty="0" err="1" smtClean="0"/>
              <a:t>related</a:t>
            </a:r>
            <a:r>
              <a:rPr lang="fr-BE" sz="1200" dirty="0" smtClean="0"/>
              <a:t> to indoor air </a:t>
            </a:r>
            <a:r>
              <a:rPr lang="fr-BE" sz="1200" dirty="0" err="1" smtClean="0"/>
              <a:t>quality</a:t>
            </a:r>
            <a:r>
              <a:rPr lang="fr-BE" sz="1200" dirty="0" smtClean="0"/>
              <a:t> and to </a:t>
            </a:r>
            <a:r>
              <a:rPr lang="fr-BE" sz="1200" dirty="0" err="1" smtClean="0"/>
              <a:t>give</a:t>
            </a:r>
            <a:r>
              <a:rPr lang="fr-BE" sz="1200" dirty="0" smtClean="0"/>
              <a:t> opinions on actions </a:t>
            </a:r>
            <a:r>
              <a:rPr lang="fr-BE" sz="1200" dirty="0" err="1" smtClean="0"/>
              <a:t>aimed</a:t>
            </a:r>
            <a:r>
              <a:rPr lang="fr-BE" sz="1200" dirty="0" smtClean="0"/>
              <a:t> at </a:t>
            </a:r>
            <a:r>
              <a:rPr lang="fr-BE" sz="1200" dirty="0" err="1" smtClean="0"/>
              <a:t>reducing</a:t>
            </a:r>
            <a:r>
              <a:rPr lang="fr-BE" sz="1200" dirty="0" smtClean="0"/>
              <a:t> relevant </a:t>
            </a:r>
            <a:r>
              <a:rPr lang="fr-BE" sz="1200" dirty="0" err="1" smtClean="0"/>
              <a:t>pollutant</a:t>
            </a:r>
            <a:r>
              <a:rPr lang="fr-BE" sz="1200" dirty="0" smtClean="0"/>
              <a:t> concentrations)</a:t>
            </a:r>
          </a:p>
          <a:p>
            <a:pPr>
              <a:spcAft>
                <a:spcPts val="0"/>
              </a:spcAft>
              <a:buClr>
                <a:schemeClr val="accent6">
                  <a:lumMod val="75000"/>
                </a:schemeClr>
              </a:buClr>
            </a:pPr>
            <a:r>
              <a:rPr lang="fr-BE" sz="1200" dirty="0" err="1" smtClean="0"/>
              <a:t>Some</a:t>
            </a:r>
            <a:r>
              <a:rPr lang="fr-BE" sz="1200" dirty="0" smtClean="0"/>
              <a:t> EU </a:t>
            </a:r>
            <a:r>
              <a:rPr lang="fr-BE" sz="1200" dirty="0" err="1" smtClean="0"/>
              <a:t>projects</a:t>
            </a:r>
            <a:r>
              <a:rPr lang="fr-BE" sz="1200" dirty="0" smtClean="0"/>
              <a:t> </a:t>
            </a:r>
            <a:r>
              <a:rPr lang="fr-BE" sz="1200" dirty="0" err="1" smtClean="0"/>
              <a:t>were</a:t>
            </a:r>
            <a:r>
              <a:rPr lang="fr-BE" sz="1200" dirty="0" smtClean="0"/>
              <a:t> </a:t>
            </a:r>
            <a:r>
              <a:rPr lang="fr-BE" sz="1200" dirty="0" err="1" smtClean="0"/>
              <a:t>held</a:t>
            </a:r>
            <a:r>
              <a:rPr lang="fr-BE" sz="1200" dirty="0" smtClean="0"/>
              <a:t> to explore </a:t>
            </a:r>
            <a:r>
              <a:rPr lang="fr-BE" sz="1200" dirty="0" err="1" smtClean="0"/>
              <a:t>effects</a:t>
            </a:r>
            <a:r>
              <a:rPr lang="fr-BE" sz="1200" dirty="0" smtClean="0"/>
              <a:t> of IAQ (the full </a:t>
            </a:r>
            <a:r>
              <a:rPr lang="fr-BE" sz="1200" dirty="0" err="1" smtClean="0"/>
              <a:t>list</a:t>
            </a:r>
            <a:r>
              <a:rPr lang="fr-BE" sz="1200" dirty="0" smtClean="0"/>
              <a:t> </a:t>
            </a:r>
            <a:r>
              <a:rPr lang="fr-BE" sz="1200" dirty="0" err="1" smtClean="0"/>
              <a:t>is</a:t>
            </a:r>
            <a:r>
              <a:rPr lang="fr-BE" sz="1200" dirty="0" smtClean="0"/>
              <a:t> </a:t>
            </a:r>
            <a:r>
              <a:rPr lang="fr-BE" sz="1200" dirty="0" err="1" smtClean="0"/>
              <a:t>here</a:t>
            </a:r>
            <a:r>
              <a:rPr lang="fr-BE" sz="1200" dirty="0" smtClean="0"/>
              <a:t>: http://ec.europa.eu/health/healthy_environments/docs/env_iaiaq.pdf) </a:t>
            </a:r>
          </a:p>
          <a:p>
            <a:pPr>
              <a:spcAft>
                <a:spcPts val="0"/>
              </a:spcAft>
              <a:buClr>
                <a:schemeClr val="accent6">
                  <a:lumMod val="75000"/>
                </a:schemeClr>
              </a:buClr>
            </a:pPr>
            <a:r>
              <a:rPr lang="fr-BE" sz="1200" dirty="0" smtClean="0"/>
              <a:t>The THADE </a:t>
            </a:r>
            <a:r>
              <a:rPr lang="fr-BE" sz="1200" dirty="0" err="1" smtClean="0"/>
              <a:t>project</a:t>
            </a:r>
            <a:r>
              <a:rPr lang="fr-BE" sz="1200" dirty="0" smtClean="0"/>
              <a:t> (“</a:t>
            </a:r>
            <a:r>
              <a:rPr lang="fr-BE" sz="1200" dirty="0" err="1" smtClean="0"/>
              <a:t>Towards</a:t>
            </a:r>
            <a:r>
              <a:rPr lang="fr-BE" sz="1200" dirty="0" smtClean="0"/>
              <a:t> </a:t>
            </a:r>
            <a:r>
              <a:rPr lang="fr-BE" sz="1200" dirty="0" err="1" smtClean="0"/>
              <a:t>Health</a:t>
            </a:r>
            <a:r>
              <a:rPr lang="fr-BE" sz="1200" dirty="0" smtClean="0"/>
              <a:t> Air in </a:t>
            </a:r>
            <a:r>
              <a:rPr lang="fr-BE" sz="1200" dirty="0" err="1" smtClean="0"/>
              <a:t>Dwellings</a:t>
            </a:r>
            <a:r>
              <a:rPr lang="fr-BE" sz="1200" dirty="0" smtClean="0"/>
              <a:t> in Europe”), </a:t>
            </a:r>
            <a:r>
              <a:rPr lang="fr-BE" sz="1200" dirty="0" err="1" smtClean="0"/>
              <a:t>co-ordinated</a:t>
            </a:r>
            <a:r>
              <a:rPr lang="fr-BE" sz="1200" dirty="0" smtClean="0"/>
              <a:t> by EFA (2001-2003), </a:t>
            </a:r>
            <a:r>
              <a:rPr lang="fr-BE" sz="1200" dirty="0" err="1" smtClean="0"/>
              <a:t>investigated</a:t>
            </a:r>
            <a:r>
              <a:rPr lang="fr-BE" sz="1200" dirty="0" smtClean="0"/>
              <a:t> the association </a:t>
            </a:r>
            <a:r>
              <a:rPr lang="fr-BE" sz="1200" dirty="0" err="1" smtClean="0"/>
              <a:t>among</a:t>
            </a:r>
            <a:r>
              <a:rPr lang="fr-BE" sz="1200" dirty="0" smtClean="0"/>
              <a:t> indoor air </a:t>
            </a:r>
            <a:r>
              <a:rPr lang="fr-BE" sz="1200" dirty="0" err="1" smtClean="0"/>
              <a:t>pollutants</a:t>
            </a:r>
            <a:r>
              <a:rPr lang="fr-BE" sz="1200" dirty="0" smtClean="0"/>
              <a:t> and </a:t>
            </a:r>
            <a:r>
              <a:rPr lang="fr-BE" sz="1200" dirty="0" err="1" smtClean="0"/>
              <a:t>respiratory</a:t>
            </a:r>
            <a:r>
              <a:rPr lang="fr-BE" sz="1200" dirty="0" smtClean="0"/>
              <a:t> </a:t>
            </a:r>
            <a:r>
              <a:rPr lang="fr-BE" sz="1200" dirty="0" err="1" smtClean="0"/>
              <a:t>diseases</a:t>
            </a:r>
            <a:r>
              <a:rPr lang="fr-BE" sz="1200" dirty="0" smtClean="0"/>
              <a:t>. </a:t>
            </a:r>
            <a:r>
              <a:rPr lang="fr-BE" sz="1200" dirty="0" err="1" smtClean="0"/>
              <a:t>Several</a:t>
            </a:r>
            <a:r>
              <a:rPr lang="fr-BE" sz="1200" dirty="0" smtClean="0"/>
              <a:t> </a:t>
            </a:r>
            <a:r>
              <a:rPr lang="fr-BE" sz="1200" dirty="0" err="1" smtClean="0"/>
              <a:t>recommendations</a:t>
            </a:r>
            <a:r>
              <a:rPr lang="fr-BE" sz="1200" dirty="0" smtClean="0"/>
              <a:t> have been </a:t>
            </a:r>
            <a:r>
              <a:rPr lang="fr-BE" sz="1200" dirty="0" err="1" smtClean="0"/>
              <a:t>formulated</a:t>
            </a:r>
            <a:r>
              <a:rPr lang="fr-BE" sz="1200" dirty="0" smtClean="0"/>
              <a:t> for international, national and local </a:t>
            </a:r>
            <a:r>
              <a:rPr lang="fr-BE" sz="1200" dirty="0" err="1" smtClean="0"/>
              <a:t>level</a:t>
            </a:r>
            <a:r>
              <a:rPr lang="fr-BE" sz="1200" dirty="0" smtClean="0"/>
              <a:t> to </a:t>
            </a:r>
            <a:r>
              <a:rPr lang="fr-BE" sz="1200" dirty="0" err="1" smtClean="0"/>
              <a:t>improve</a:t>
            </a:r>
            <a:r>
              <a:rPr lang="fr-BE" sz="1200" dirty="0" smtClean="0"/>
              <a:t> air </a:t>
            </a:r>
            <a:r>
              <a:rPr lang="fr-BE" sz="1200" dirty="0" err="1" smtClean="0"/>
              <a:t>quality</a:t>
            </a:r>
            <a:r>
              <a:rPr lang="fr-BE" sz="1200" dirty="0" smtClean="0"/>
              <a:t> in </a:t>
            </a:r>
            <a:r>
              <a:rPr lang="fr-BE" sz="1200" dirty="0" err="1" smtClean="0"/>
              <a:t>dwellings</a:t>
            </a:r>
            <a:r>
              <a:rPr lang="fr-BE" sz="1200" dirty="0" smtClean="0"/>
              <a:t>. The </a:t>
            </a:r>
            <a:r>
              <a:rPr lang="fr-BE" sz="1200" dirty="0" err="1" smtClean="0"/>
              <a:t>results</a:t>
            </a:r>
            <a:r>
              <a:rPr lang="fr-BE" sz="1200" dirty="0" smtClean="0"/>
              <a:t> of </a:t>
            </a:r>
            <a:r>
              <a:rPr lang="fr-BE" sz="1200" dirty="0" err="1" smtClean="0"/>
              <a:t>this</a:t>
            </a:r>
            <a:r>
              <a:rPr lang="fr-BE" sz="1200" dirty="0" smtClean="0"/>
              <a:t> </a:t>
            </a:r>
            <a:r>
              <a:rPr lang="fr-BE" sz="1200" dirty="0" err="1" smtClean="0"/>
              <a:t>project</a:t>
            </a:r>
            <a:r>
              <a:rPr lang="fr-BE" sz="1200" dirty="0" smtClean="0"/>
              <a:t> </a:t>
            </a:r>
            <a:r>
              <a:rPr lang="fr-BE" sz="1200" dirty="0" err="1" smtClean="0"/>
              <a:t>confirmed</a:t>
            </a:r>
            <a:r>
              <a:rPr lang="fr-BE" sz="1200" dirty="0" smtClean="0"/>
              <a:t> </a:t>
            </a:r>
            <a:r>
              <a:rPr lang="fr-BE" sz="1200" dirty="0" err="1" smtClean="0"/>
              <a:t>that</a:t>
            </a:r>
            <a:r>
              <a:rPr lang="fr-BE" sz="1200" dirty="0" smtClean="0"/>
              <a:t> air pollution in </a:t>
            </a:r>
            <a:r>
              <a:rPr lang="fr-BE" sz="1200" dirty="0" err="1" smtClean="0"/>
              <a:t>dwellings</a:t>
            </a:r>
            <a:r>
              <a:rPr lang="fr-BE" sz="1200" dirty="0" smtClean="0"/>
              <a:t> </a:t>
            </a:r>
            <a:r>
              <a:rPr lang="fr-BE" sz="1200" dirty="0" err="1" smtClean="0"/>
              <a:t>is</a:t>
            </a:r>
            <a:r>
              <a:rPr lang="fr-BE" sz="1200" dirty="0" smtClean="0"/>
              <a:t> a relevant </a:t>
            </a:r>
            <a:r>
              <a:rPr lang="fr-BE" sz="1200" dirty="0" err="1" smtClean="0"/>
              <a:t>health</a:t>
            </a:r>
            <a:r>
              <a:rPr lang="fr-BE" sz="1200" dirty="0" smtClean="0"/>
              <a:t> </a:t>
            </a:r>
            <a:r>
              <a:rPr lang="fr-BE" sz="1200" dirty="0" err="1" smtClean="0"/>
              <a:t>problem</a:t>
            </a:r>
            <a:r>
              <a:rPr lang="fr-BE" sz="1200" dirty="0" smtClean="0"/>
              <a:t>. It </a:t>
            </a:r>
            <a:r>
              <a:rPr lang="fr-BE" sz="1200" dirty="0" err="1" smtClean="0"/>
              <a:t>is</a:t>
            </a:r>
            <a:r>
              <a:rPr lang="fr-BE" sz="1200" dirty="0" smtClean="0"/>
              <a:t> a </a:t>
            </a:r>
            <a:r>
              <a:rPr lang="fr-BE" sz="1200" dirty="0" err="1" smtClean="0"/>
              <a:t>complex</a:t>
            </a:r>
            <a:r>
              <a:rPr lang="fr-BE" sz="1200" dirty="0" smtClean="0"/>
              <a:t> </a:t>
            </a:r>
            <a:r>
              <a:rPr lang="fr-BE" sz="1200" dirty="0" err="1" smtClean="0"/>
              <a:t>problem</a:t>
            </a:r>
            <a:r>
              <a:rPr lang="fr-BE" sz="1200" dirty="0" smtClean="0"/>
              <a:t> </a:t>
            </a:r>
            <a:r>
              <a:rPr lang="fr-BE" sz="1200" dirty="0" err="1" smtClean="0"/>
              <a:t>that</a:t>
            </a:r>
            <a:r>
              <a:rPr lang="fr-BE" sz="1200" dirty="0" smtClean="0"/>
              <a:t> must </a:t>
            </a:r>
            <a:r>
              <a:rPr lang="fr-BE" sz="1200" dirty="0" err="1" smtClean="0"/>
              <a:t>be</a:t>
            </a:r>
            <a:r>
              <a:rPr lang="fr-BE" sz="1200" dirty="0" smtClean="0"/>
              <a:t> </a:t>
            </a:r>
            <a:r>
              <a:rPr lang="fr-BE" sz="1200" dirty="0" err="1" smtClean="0"/>
              <a:t>addressed</a:t>
            </a:r>
            <a:r>
              <a:rPr lang="fr-BE" sz="1200" dirty="0" smtClean="0"/>
              <a:t> at </a:t>
            </a:r>
            <a:r>
              <a:rPr lang="fr-BE" sz="1200" dirty="0" err="1" smtClean="0"/>
              <a:t>European</a:t>
            </a:r>
            <a:r>
              <a:rPr lang="fr-BE" sz="1200" dirty="0" smtClean="0"/>
              <a:t> and international </a:t>
            </a:r>
            <a:r>
              <a:rPr lang="fr-BE" sz="1200" dirty="0" err="1" smtClean="0"/>
              <a:t>levels</a:t>
            </a:r>
            <a:r>
              <a:rPr lang="fr-BE" sz="1200" dirty="0" smtClean="0"/>
              <a:t>, and </a:t>
            </a:r>
            <a:r>
              <a:rPr lang="fr-BE" sz="1200" dirty="0" err="1" smtClean="0"/>
              <a:t>it</a:t>
            </a:r>
            <a:r>
              <a:rPr lang="fr-BE" sz="1200" dirty="0" smtClean="0"/>
              <a:t> </a:t>
            </a:r>
            <a:r>
              <a:rPr lang="fr-BE" sz="1200" dirty="0" err="1" smtClean="0"/>
              <a:t>involves</a:t>
            </a:r>
            <a:r>
              <a:rPr lang="fr-BE" sz="1200" dirty="0" smtClean="0"/>
              <a:t> the </a:t>
            </a:r>
            <a:r>
              <a:rPr lang="fr-BE" sz="1200" dirty="0" err="1" smtClean="0"/>
              <a:t>medical</a:t>
            </a:r>
            <a:r>
              <a:rPr lang="fr-BE" sz="1200" dirty="0" smtClean="0"/>
              <a:t> profession, </a:t>
            </a:r>
            <a:r>
              <a:rPr lang="fr-BE" sz="1200" dirty="0" err="1" smtClean="0"/>
              <a:t>scientific</a:t>
            </a:r>
            <a:r>
              <a:rPr lang="fr-BE" sz="1200" dirty="0" smtClean="0"/>
              <a:t> </a:t>
            </a:r>
            <a:r>
              <a:rPr lang="fr-BE" sz="1200" dirty="0" err="1" smtClean="0"/>
              <a:t>societies</a:t>
            </a:r>
            <a:r>
              <a:rPr lang="fr-BE" sz="1200" dirty="0" smtClean="0"/>
              <a:t>, patients’ </a:t>
            </a:r>
            <a:r>
              <a:rPr lang="fr-BE" sz="1200" dirty="0" err="1" smtClean="0"/>
              <a:t>organizations</a:t>
            </a:r>
            <a:r>
              <a:rPr lang="fr-BE" sz="1200" dirty="0" smtClean="0"/>
              <a:t>, </a:t>
            </a:r>
            <a:r>
              <a:rPr lang="fr-BE" sz="1200" dirty="0" err="1" smtClean="0"/>
              <a:t>lawmakers</a:t>
            </a:r>
            <a:r>
              <a:rPr lang="fr-BE" sz="1200" dirty="0" smtClean="0"/>
              <a:t>, </a:t>
            </a:r>
            <a:r>
              <a:rPr lang="fr-BE" sz="1200" dirty="0" err="1" smtClean="0"/>
              <a:t>architects</a:t>
            </a:r>
            <a:r>
              <a:rPr lang="fr-BE" sz="1200" dirty="0" smtClean="0"/>
              <a:t> and the building </a:t>
            </a:r>
            <a:r>
              <a:rPr lang="fr-BE" sz="1200" dirty="0" err="1" smtClean="0"/>
              <a:t>industry</a:t>
            </a:r>
            <a:r>
              <a:rPr lang="fr-BE" sz="1200" dirty="0" smtClean="0"/>
              <a:t>. </a:t>
            </a:r>
          </a:p>
          <a:p>
            <a:endParaRPr lang="fr-BE" b="1" dirty="0"/>
          </a:p>
        </p:txBody>
      </p:sp>
      <p:sp>
        <p:nvSpPr>
          <p:cNvPr id="4" name="Slide Number Placeholder 3"/>
          <p:cNvSpPr>
            <a:spLocks noGrp="1"/>
          </p:cNvSpPr>
          <p:nvPr>
            <p:ph type="sldNum" sz="quarter" idx="10"/>
          </p:nvPr>
        </p:nvSpPr>
        <p:spPr/>
        <p:txBody>
          <a:bodyPr/>
          <a:lstStyle/>
          <a:p>
            <a:fld id="{98EF4BB6-9B05-482E-9552-5EF4D15DD9A9}" type="slidenum">
              <a:rPr lang="nl-BE" smtClean="0"/>
              <a:pPr/>
              <a:t>17</a:t>
            </a:fld>
            <a:endParaRPr lang="nl-BE"/>
          </a:p>
        </p:txBody>
      </p:sp>
    </p:spTree>
    <p:extLst>
      <p:ext uri="{BB962C8B-B14F-4D97-AF65-F5344CB8AC3E}">
        <p14:creationId xmlns:p14="http://schemas.microsoft.com/office/powerpoint/2010/main" val="85200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BE" sz="1200" dirty="0" smtClean="0"/>
          </a:p>
          <a:p>
            <a:pPr marL="0" indent="0">
              <a:buNone/>
            </a:pPr>
            <a:r>
              <a:rPr lang="fr-BE" sz="1200" dirty="0" smtClean="0"/>
              <a:t>La législation donne 3 ans pour assurer une transition en douceur vers le nouveau régime d'étiquetage pour les aliments préemballés et non préemballés:  </a:t>
            </a:r>
          </a:p>
          <a:p>
            <a:r>
              <a:rPr lang="fr-BE" sz="1200" dirty="0" smtClean="0"/>
              <a:t>Travail actuel avec le secteur alimentaire pour une mise en œuvre correcte </a:t>
            </a:r>
          </a:p>
          <a:p>
            <a:r>
              <a:rPr lang="fr-BE" sz="1200" dirty="0" smtClean="0"/>
              <a:t>Travail en cours sur une base de données pour faciliter l'identification des règles obligatoires d'étiquetage d'une manière simple  (2015)</a:t>
            </a:r>
          </a:p>
          <a:p>
            <a:endParaRPr lang="fr-BE" dirty="0"/>
          </a:p>
        </p:txBody>
      </p:sp>
      <p:sp>
        <p:nvSpPr>
          <p:cNvPr id="4" name="Slide Number Placeholder 3"/>
          <p:cNvSpPr>
            <a:spLocks noGrp="1"/>
          </p:cNvSpPr>
          <p:nvPr>
            <p:ph type="sldNum" sz="quarter" idx="10"/>
          </p:nvPr>
        </p:nvSpPr>
        <p:spPr/>
        <p:txBody>
          <a:bodyPr/>
          <a:lstStyle/>
          <a:p>
            <a:fld id="{98EF4BB6-9B05-482E-9552-5EF4D15DD9A9}" type="slidenum">
              <a:rPr lang="nl-BE" smtClean="0"/>
              <a:pPr/>
              <a:t>18</a:t>
            </a:fld>
            <a:endParaRPr lang="nl-BE"/>
          </a:p>
        </p:txBody>
      </p:sp>
    </p:spTree>
    <p:extLst>
      <p:ext uri="{BB962C8B-B14F-4D97-AF65-F5344CB8AC3E}">
        <p14:creationId xmlns:p14="http://schemas.microsoft.com/office/powerpoint/2010/main" val="162188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de-CH" dirty="0" smtClean="0"/>
              <a:t>What</a:t>
            </a:r>
            <a:r>
              <a:rPr lang="de-CH" baseline="0" dirty="0" smtClean="0"/>
              <a:t> is the message that needs to be spread? What are the reasons why politicians will get interested in allergy?</a:t>
            </a:r>
          </a:p>
          <a:p>
            <a:pPr rtl="0"/>
            <a:r>
              <a:rPr lang="de-CH" sz="1200" kern="1200" baseline="0" dirty="0" smtClean="0">
                <a:solidFill>
                  <a:schemeClr val="tx1"/>
                </a:solidFill>
                <a:latin typeface="+mn-lt"/>
                <a:ea typeface="+mn-ea"/>
                <a:cs typeface="+mn-cs"/>
              </a:rPr>
              <a:t>First, PREVALENCE: the most common chronic disease in Europe!</a:t>
            </a:r>
          </a:p>
          <a:p>
            <a:pPr rtl="0"/>
            <a:r>
              <a:rPr lang="de-CH" sz="1200" kern="1200" baseline="0" dirty="0" smtClean="0">
                <a:solidFill>
                  <a:schemeClr val="tx1"/>
                </a:solidFill>
                <a:latin typeface="+mn-lt"/>
                <a:ea typeface="+mn-ea"/>
                <a:cs typeface="+mn-cs"/>
              </a:rPr>
              <a:t>150 </a:t>
            </a:r>
            <a:r>
              <a:rPr lang="es-ES_tradnl" sz="1200" kern="1200" baseline="0" dirty="0" err="1" smtClean="0">
                <a:solidFill>
                  <a:schemeClr val="tx1"/>
                </a:solidFill>
                <a:latin typeface="+mn-lt"/>
                <a:ea typeface="+mn-ea"/>
                <a:cs typeface="+mn-cs"/>
              </a:rPr>
              <a:t>millions</a:t>
            </a:r>
            <a:r>
              <a:rPr lang="es-ES_tradnl"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half of whom are underdiagnosed or poorly managed to </a:t>
            </a:r>
            <a:r>
              <a:rPr lang="en-US" sz="1200" kern="1200" baseline="0" dirty="0" err="1"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a lack of awareness and shortage of medical specialists. What is more, these figures considered as underestimated as many patients do not report their </a:t>
            </a:r>
            <a:r>
              <a:rPr lang="en-US" sz="1200" kern="1200" baseline="0" dirty="0" err="1" smtClean="0">
                <a:solidFill>
                  <a:schemeClr val="tx1"/>
                </a:solidFill>
                <a:latin typeface="+mn-lt"/>
                <a:ea typeface="+mn-ea"/>
                <a:cs typeface="+mn-cs"/>
              </a:rPr>
              <a:t>sympotms</a:t>
            </a:r>
            <a:r>
              <a:rPr lang="en-US" sz="1200" kern="1200" baseline="0" dirty="0" smtClean="0">
                <a:solidFill>
                  <a:schemeClr val="tx1"/>
                </a:solidFill>
                <a:latin typeface="+mn-lt"/>
                <a:ea typeface="+mn-ea"/>
                <a:cs typeface="+mn-cs"/>
              </a:rPr>
              <a:t> or not correctly diagnosed with an estimated 45% of patients having never received their diagnosis (it is mentioned later on in the slides but maybe it is more powerful to connect it with this number to show this enormous estimate is likely to be "mild"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DF6757-4BCB-4F06-927A-DF42B65C3F2D}" type="slidenum">
              <a:rPr lang="en-US" smtClean="0"/>
              <a:pPr/>
              <a:t>3</a:t>
            </a:fld>
            <a:endParaRPr lang="en-US"/>
          </a:p>
        </p:txBody>
      </p:sp>
    </p:spTree>
    <p:extLst>
      <p:ext uri="{BB962C8B-B14F-4D97-AF65-F5344CB8AC3E}">
        <p14:creationId xmlns:p14="http://schemas.microsoft.com/office/powerpoint/2010/main" val="406385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de-CH" sz="1200" kern="1200" dirty="0" smtClean="0">
                <a:solidFill>
                  <a:schemeClr val="tx1"/>
                </a:solidFill>
                <a:latin typeface="+mn-lt"/>
                <a:ea typeface="+mn-ea"/>
                <a:cs typeface="+mn-cs"/>
              </a:rPr>
              <a:t>Second: MONEY,</a:t>
            </a:r>
            <a:r>
              <a:rPr lang="de-CH" sz="1200" kern="1200" baseline="0" dirty="0" smtClean="0">
                <a:solidFill>
                  <a:schemeClr val="tx1"/>
                </a:solidFill>
                <a:latin typeface="+mn-lt"/>
                <a:ea typeface="+mn-ea"/>
                <a:cs typeface="+mn-cs"/>
              </a:rPr>
              <a:t> high direct and indirect costs for public health finances (direct costs) and economy in general (indirect).</a:t>
            </a:r>
          </a:p>
          <a:p>
            <a:r>
              <a:rPr lang="de-CH" sz="1200" kern="1200" baseline="0" dirty="0" smtClean="0">
                <a:solidFill>
                  <a:schemeClr val="tx1"/>
                </a:solidFill>
                <a:latin typeface="+mn-lt"/>
                <a:ea typeface="+mn-ea"/>
                <a:cs typeface="+mn-cs"/>
              </a:rPr>
              <a:t>The costs for ambrosia are assuming that there is 5% additional allergic reaction within the exposed population. However, this data is restrictive. If we assume 15%</a:t>
            </a:r>
            <a:r>
              <a:rPr lang="en-US" sz="1200" kern="1200" baseline="0" dirty="0" smtClean="0">
                <a:solidFill>
                  <a:schemeClr val="tx1"/>
                </a:solidFill>
                <a:latin typeface="+mn-lt"/>
                <a:ea typeface="+mn-ea"/>
                <a:cs typeface="+mn-cs"/>
              </a:rPr>
              <a:t> allergic reaction, these costs may rise up to 11 billion EUR per year.</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baseline="0" dirty="0" smtClean="0">
                <a:solidFill>
                  <a:schemeClr val="tx1"/>
                </a:solidFill>
                <a:latin typeface="+mn-lt"/>
                <a:ea typeface="+mn-ea"/>
                <a:cs typeface="+mn-cs"/>
              </a:rPr>
              <a:t>It is difficult to obtain aggregated statistics, we got data from different Member States though, so if you are interested in knowing more about this, check our EFA Book. I brought some compies with me, but you can easily download it online. </a:t>
            </a:r>
            <a:endParaRPr lang="en-US" sz="1200" kern="1200" dirty="0" smtClean="0">
              <a:solidFill>
                <a:schemeClr val="tx1"/>
              </a:solidFill>
              <a:latin typeface="+mn-lt"/>
              <a:ea typeface="+mn-ea"/>
              <a:cs typeface="+mn-cs"/>
            </a:endParaRPr>
          </a:p>
          <a:p>
            <a:pPr rtl="0"/>
            <a:endParaRPr lang="de-CH" sz="1200" kern="1200" dirty="0" smtClean="0">
              <a:solidFill>
                <a:schemeClr val="tx1"/>
              </a:solidFill>
              <a:latin typeface="+mn-lt"/>
              <a:ea typeface="+mn-ea"/>
              <a:cs typeface="+mn-cs"/>
            </a:endParaRPr>
          </a:p>
          <a:p>
            <a:pPr rt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DF6757-4BCB-4F06-927A-DF42B65C3F2D}" type="slidenum">
              <a:rPr lang="en-US" smtClean="0"/>
              <a:pPr/>
              <a:t>5</a:t>
            </a:fld>
            <a:endParaRPr lang="en-US"/>
          </a:p>
        </p:txBody>
      </p:sp>
    </p:spTree>
    <p:extLst>
      <p:ext uri="{BB962C8B-B14F-4D97-AF65-F5344CB8AC3E}">
        <p14:creationId xmlns:p14="http://schemas.microsoft.com/office/powerpoint/2010/main" val="406461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F6757-4BCB-4F06-927A-DF42B65C3F2D}" type="slidenum">
              <a:rPr lang="en-US" smtClean="0"/>
              <a:pPr/>
              <a:t>6</a:t>
            </a:fld>
            <a:endParaRPr lang="en-US"/>
          </a:p>
        </p:txBody>
      </p:sp>
    </p:spTree>
    <p:extLst>
      <p:ext uri="{BB962C8B-B14F-4D97-AF65-F5344CB8AC3E}">
        <p14:creationId xmlns:p14="http://schemas.microsoft.com/office/powerpoint/2010/main" val="128832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015A11-F55C-4B75-9998-0FD36C160696}" type="slidenum">
              <a:rPr lang="nl-BE" smtClean="0"/>
              <a:pPr>
                <a:defRPr/>
              </a:pPr>
              <a:t>7</a:t>
            </a:fld>
            <a:endParaRPr lang="nl-BE"/>
          </a:p>
        </p:txBody>
      </p:sp>
    </p:spTree>
    <p:extLst>
      <p:ext uri="{BB962C8B-B14F-4D97-AF65-F5344CB8AC3E}">
        <p14:creationId xmlns:p14="http://schemas.microsoft.com/office/powerpoint/2010/main" val="152901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A8015A11-F55C-4B75-9998-0FD36C160696}" type="slidenum">
              <a:rPr lang="nl-BE" smtClean="0"/>
              <a:pPr>
                <a:defRPr/>
              </a:pPr>
              <a:t>8</a:t>
            </a:fld>
            <a:endParaRPr lang="nl-BE"/>
          </a:p>
        </p:txBody>
      </p:sp>
    </p:spTree>
    <p:extLst>
      <p:ext uri="{BB962C8B-B14F-4D97-AF65-F5344CB8AC3E}">
        <p14:creationId xmlns:p14="http://schemas.microsoft.com/office/powerpoint/2010/main" val="238755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A8015A11-F55C-4B75-9998-0FD36C160696}" type="slidenum">
              <a:rPr lang="nl-BE" smtClean="0"/>
              <a:pPr>
                <a:defRPr/>
              </a:pPr>
              <a:t>9</a:t>
            </a:fld>
            <a:endParaRPr lang="nl-BE"/>
          </a:p>
        </p:txBody>
      </p:sp>
    </p:spTree>
    <p:extLst>
      <p:ext uri="{BB962C8B-B14F-4D97-AF65-F5344CB8AC3E}">
        <p14:creationId xmlns:p14="http://schemas.microsoft.com/office/powerpoint/2010/main" val="162834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de-CH" sz="1200" kern="1200" dirty="0" smtClean="0">
                <a:solidFill>
                  <a:schemeClr val="tx1"/>
                </a:solidFill>
                <a:latin typeface="+mn-lt"/>
                <a:ea typeface="+mn-ea"/>
                <a:cs typeface="+mn-cs"/>
              </a:rPr>
              <a:t>Third:</a:t>
            </a:r>
            <a:r>
              <a:rPr lang="de-CH" sz="1200" kern="1200" baseline="0" dirty="0" smtClean="0">
                <a:solidFill>
                  <a:schemeClr val="tx1"/>
                </a:solidFill>
                <a:latin typeface="+mn-lt"/>
                <a:ea typeface="+mn-ea"/>
                <a:cs typeface="+mn-cs"/>
              </a:rPr>
              <a:t> BURDEN of DISEASE.</a:t>
            </a:r>
          </a:p>
          <a:p>
            <a:pPr rtl="0"/>
            <a:endParaRPr lang="de-CH" sz="1200" kern="1200" dirty="0" smtClean="0">
              <a:solidFill>
                <a:schemeClr val="tx1"/>
              </a:solidFill>
              <a:latin typeface="+mn-lt"/>
              <a:ea typeface="+mn-ea"/>
              <a:cs typeface="+mn-cs"/>
            </a:endParaRPr>
          </a:p>
          <a:p>
            <a:pPr rt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DF6757-4BCB-4F06-927A-DF42B65C3F2D}" type="slidenum">
              <a:rPr lang="en-US" smtClean="0"/>
              <a:pPr/>
              <a:t>10</a:t>
            </a:fld>
            <a:endParaRPr lang="en-US"/>
          </a:p>
        </p:txBody>
      </p:sp>
    </p:spTree>
    <p:extLst>
      <p:ext uri="{BB962C8B-B14F-4D97-AF65-F5344CB8AC3E}">
        <p14:creationId xmlns:p14="http://schemas.microsoft.com/office/powerpoint/2010/main" val="395096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What are the challenges</a:t>
            </a:r>
            <a:r>
              <a:rPr lang="de-CH" baseline="0" dirty="0" smtClean="0"/>
              <a:t> that we, patients, have identified? And how can we work together and use your results/expertise to put allergies at the top of the political agenda?</a:t>
            </a:r>
          </a:p>
          <a:p>
            <a:r>
              <a:rPr lang="de-CH" baseline="0" dirty="0" smtClean="0"/>
              <a:t>First and foremost, what are the </a:t>
            </a:r>
            <a:r>
              <a:rPr lang="de-CH" b="1" baseline="0" dirty="0" smtClean="0"/>
              <a:t>CAUSES </a:t>
            </a:r>
            <a:r>
              <a:rPr lang="de-CH" baseline="0" dirty="0" smtClean="0"/>
              <a:t>of allergies? How can we prevent this epidemic?</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Second, improvement of </a:t>
            </a:r>
            <a:r>
              <a:rPr lang="de-CH" b="1" baseline="0" dirty="0" smtClean="0"/>
              <a:t>DIAGNOSIS</a:t>
            </a:r>
            <a:r>
              <a:rPr lang="de-CH" baseline="0" dirty="0" smtClean="0"/>
              <a:t> is needed. </a:t>
            </a:r>
            <a:r>
              <a:rPr lang="en-GB" sz="1200" dirty="0" smtClean="0"/>
              <a:t>Allergic rhinitis one of the main causes of the onset of asthma in adults </a:t>
            </a:r>
            <a:r>
              <a:rPr lang="en-GB" sz="1200" dirty="0" smtClean="0">
                <a:solidFill>
                  <a:schemeClr val="accent6">
                    <a:lumMod val="75000"/>
                  </a:schemeClr>
                </a:solidFill>
              </a:rPr>
              <a:t>→ </a:t>
            </a:r>
            <a:r>
              <a:rPr lang="en-GB" sz="1200" dirty="0" smtClean="0"/>
              <a:t>risk of developing asthma multiplied by 4 to 10. </a:t>
            </a:r>
            <a:r>
              <a:rPr lang="en-US" sz="1200" dirty="0" smtClean="0"/>
              <a:t>E.g.:</a:t>
            </a:r>
            <a:r>
              <a:rPr lang="en-US" sz="1200" baseline="0" dirty="0" smtClean="0"/>
              <a:t> in Denmark 60-80% of asthma cases in adults are caused by undiagnosed and untreated allergic rhinitis.</a:t>
            </a:r>
            <a:endParaRPr lang="en-US" dirty="0" smtClean="0"/>
          </a:p>
        </p:txBody>
      </p:sp>
      <p:sp>
        <p:nvSpPr>
          <p:cNvPr id="4" name="Slide Number Placeholder 3"/>
          <p:cNvSpPr>
            <a:spLocks noGrp="1"/>
          </p:cNvSpPr>
          <p:nvPr>
            <p:ph type="sldNum" sz="quarter" idx="10"/>
          </p:nvPr>
        </p:nvSpPr>
        <p:spPr/>
        <p:txBody>
          <a:bodyPr/>
          <a:lstStyle/>
          <a:p>
            <a:fld id="{E1DF6757-4BCB-4F06-927A-DF42B65C3F2D}" type="slidenum">
              <a:rPr lang="en-US" smtClean="0"/>
              <a:pPr/>
              <a:t>12</a:t>
            </a:fld>
            <a:endParaRPr lang="en-US"/>
          </a:p>
        </p:txBody>
      </p:sp>
    </p:spTree>
    <p:extLst>
      <p:ext uri="{BB962C8B-B14F-4D97-AF65-F5344CB8AC3E}">
        <p14:creationId xmlns:p14="http://schemas.microsoft.com/office/powerpoint/2010/main" val="167018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fanet.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484785"/>
            <a:ext cx="7772400" cy="1152128"/>
          </a:xfrm>
        </p:spPr>
        <p:txBody>
          <a:bodyPr>
            <a:normAutofit/>
          </a:bodyPr>
          <a:lstStyle>
            <a:lvl1pPr>
              <a:defRPr lang="en-US" sz="4000" smtClean="0">
                <a:solidFill>
                  <a:schemeClr val="accent1"/>
                </a:solidFill>
                <a:latin typeface="Georgia" pitchFamily="18" charset="0"/>
              </a:defRPr>
            </a:lvl1pPr>
          </a:lstStyle>
          <a:p>
            <a:r>
              <a:rPr lang="en-US" dirty="0" smtClean="0"/>
              <a:t>Title of Your Presentation</a:t>
            </a:r>
            <a:endParaRPr lang="nl-BE" dirty="0"/>
          </a:p>
        </p:txBody>
      </p:sp>
      <p:sp>
        <p:nvSpPr>
          <p:cNvPr id="3" name="Subtitle 2"/>
          <p:cNvSpPr>
            <a:spLocks noGrp="1"/>
          </p:cNvSpPr>
          <p:nvPr>
            <p:ph type="subTitle" idx="1" hasCustomPrompt="1"/>
          </p:nvPr>
        </p:nvSpPr>
        <p:spPr>
          <a:xfrm>
            <a:off x="1403648" y="2996952"/>
            <a:ext cx="6400800" cy="1872208"/>
          </a:xfrm>
        </p:spPr>
        <p:txBody>
          <a:bodyPr/>
          <a:lstStyle>
            <a:lvl1pPr marL="274320" indent="-274320" algn="ctr">
              <a:spcBef>
                <a:spcPct val="20000"/>
              </a:spcBef>
              <a:buClr>
                <a:schemeClr val="accent3"/>
              </a:buClr>
              <a:buSzPct val="95000"/>
              <a:buNone/>
              <a:defRPr sz="320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74320" lvl="0" indent="-274320" algn="ctr">
              <a:spcBef>
                <a:spcPct val="20000"/>
              </a:spcBef>
              <a:buClr>
                <a:schemeClr val="accent3"/>
              </a:buClr>
              <a:buSzPct val="95000"/>
              <a:defRPr/>
            </a:pPr>
            <a:r>
              <a:rPr lang="en-US" sz="2400" dirty="0" smtClean="0"/>
              <a:t>Your name</a:t>
            </a:r>
          </a:p>
          <a:p>
            <a:pPr marL="274320" lvl="0" indent="-274320" algn="ctr">
              <a:spcBef>
                <a:spcPct val="20000"/>
              </a:spcBef>
              <a:buClr>
                <a:schemeClr val="accent3"/>
              </a:buClr>
              <a:buSzPct val="95000"/>
              <a:defRPr/>
            </a:pPr>
            <a:r>
              <a:rPr lang="en-US" sz="2400" dirty="0" smtClean="0"/>
              <a:t>EFA Board Member</a:t>
            </a:r>
          </a:p>
          <a:p>
            <a:pPr marL="274320" lvl="0" indent="-274320" algn="ctr">
              <a:spcBef>
                <a:spcPct val="20000"/>
              </a:spcBef>
              <a:buClr>
                <a:schemeClr val="accent3"/>
              </a:buClr>
              <a:buSzPct val="95000"/>
              <a:defRPr/>
            </a:pPr>
            <a:r>
              <a:rPr lang="en-US" sz="2400" dirty="0" smtClean="0"/>
              <a:t>Your email address </a:t>
            </a:r>
          </a:p>
          <a:p>
            <a:pPr marL="274320" lvl="0" indent="-274320" algn="ctr">
              <a:spcBef>
                <a:spcPct val="20000"/>
              </a:spcBef>
              <a:buClr>
                <a:schemeClr val="accent3"/>
              </a:buClr>
              <a:buSzPct val="95000"/>
              <a:defRPr/>
            </a:pPr>
            <a:r>
              <a:rPr lang="en-US" sz="2400" dirty="0" smtClean="0">
                <a:hlinkClick r:id="rId2"/>
              </a:rPr>
              <a:t>www.efanet.org</a:t>
            </a:r>
            <a:r>
              <a:rPr lang="en-US" sz="2400" dirty="0" smtClean="0"/>
              <a:t> </a:t>
            </a:r>
            <a:r>
              <a:rPr lang="en-GB" sz="2400" dirty="0" smtClean="0"/>
              <a:t> </a:t>
            </a:r>
            <a:r>
              <a:rPr lang="en-US" sz="2400" dirty="0" smtClean="0"/>
              <a:t> </a:t>
            </a:r>
          </a:p>
        </p:txBody>
      </p:sp>
      <p:sp>
        <p:nvSpPr>
          <p:cNvPr id="4" name="Date Placeholder 3"/>
          <p:cNvSpPr>
            <a:spLocks noGrp="1"/>
          </p:cNvSpPr>
          <p:nvPr>
            <p:ph type="dt" sz="half" idx="10"/>
          </p:nvPr>
        </p:nvSpPr>
        <p:spPr/>
        <p:txBody>
          <a:bodyPr/>
          <a:lstStyle/>
          <a:p>
            <a:fld id="{7A69990D-8EEC-46E5-958B-B1A8C90C5726}" type="datetimeFigureOut">
              <a:rPr lang="nl-BE" smtClean="0"/>
              <a:pPr/>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099DD8E-9E97-48FE-A1D5-7FBD8C7939BA}" type="slidenum">
              <a:rPr lang="nl-BE" smtClean="0"/>
              <a:pPr/>
              <a:t>‹#›</a:t>
            </a:fld>
            <a:endParaRPr lang="nl-BE"/>
          </a:p>
        </p:txBody>
      </p:sp>
      <p:pic>
        <p:nvPicPr>
          <p:cNvPr id="7" name="Picture 6" descr="pict for fliers.png"/>
          <p:cNvPicPr>
            <a:picLocks noChangeAspect="1"/>
          </p:cNvPicPr>
          <p:nvPr userDrawn="1"/>
        </p:nvPicPr>
        <p:blipFill>
          <a:blip r:embed="rId3" cstate="print"/>
          <a:stretch>
            <a:fillRect/>
          </a:stretch>
        </p:blipFill>
        <p:spPr>
          <a:xfrm>
            <a:off x="0" y="5059298"/>
            <a:ext cx="9144000" cy="1798702"/>
          </a:xfrm>
          <a:prstGeom prst="rect">
            <a:avLst/>
          </a:prstGeom>
        </p:spPr>
      </p:pic>
      <p:pic>
        <p:nvPicPr>
          <p:cNvPr id="8" name="Picture 7" descr="EFA-logo-TR2.png"/>
          <p:cNvPicPr>
            <a:picLocks noChangeAspect="1"/>
          </p:cNvPicPr>
          <p:nvPr userDrawn="1"/>
        </p:nvPicPr>
        <p:blipFill>
          <a:blip r:embed="rId4" cstate="print"/>
          <a:stretch>
            <a:fillRect/>
          </a:stretch>
        </p:blipFill>
        <p:spPr>
          <a:xfrm>
            <a:off x="395536" y="188640"/>
            <a:ext cx="2293903" cy="9425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latin typeface="Georgia" pitchFamily="18" charset="0"/>
              </a:defRPr>
            </a:lvl1pPr>
          </a:lstStyle>
          <a:p>
            <a:r>
              <a:rPr lang="en-US" dirty="0" smtClean="0"/>
              <a:t>Click to add title</a:t>
            </a:r>
            <a:endParaRPr lang="nl-BE" dirty="0"/>
          </a:p>
        </p:txBody>
      </p:sp>
      <p:sp>
        <p:nvSpPr>
          <p:cNvPr id="3" name="Content Placeholder 2"/>
          <p:cNvSpPr>
            <a:spLocks noGrp="1"/>
          </p:cNvSpPr>
          <p:nvPr>
            <p:ph idx="1" hasCustomPrompt="1"/>
          </p:nvPr>
        </p:nvSpPr>
        <p:spPr/>
        <p:txBody>
          <a:bodyPr/>
          <a:lstStyle>
            <a:lvl1pPr>
              <a:buClrTx/>
              <a:defRPr/>
            </a:lvl1pPr>
          </a:lstStyle>
          <a:p>
            <a:pPr lvl="0"/>
            <a:r>
              <a:rPr lang="en-US" dirty="0" smtClean="0"/>
              <a:t>Add text</a:t>
            </a:r>
          </a:p>
        </p:txBody>
      </p:sp>
      <p:pic>
        <p:nvPicPr>
          <p:cNvPr id="7" name="Picture 6" descr="EFA-logo-TR2.png"/>
          <p:cNvPicPr>
            <a:picLocks noChangeAspect="1"/>
          </p:cNvPicPr>
          <p:nvPr userDrawn="1"/>
        </p:nvPicPr>
        <p:blipFill>
          <a:blip r:embed="rId2" cstate="print"/>
          <a:stretch>
            <a:fillRect/>
          </a:stretch>
        </p:blipFill>
        <p:spPr>
          <a:xfrm>
            <a:off x="179512" y="260648"/>
            <a:ext cx="1717839" cy="7058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69990D-8EEC-46E5-958B-B1A8C90C5726}" type="datetimeFigureOut">
              <a:rPr lang="nl-BE" smtClean="0"/>
              <a:pPr/>
              <a:t>23/01/2015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099DD8E-9E97-48FE-A1D5-7FBD8C7939BA}" type="slidenum">
              <a:rPr lang="nl-BE" smtClean="0"/>
              <a:pPr/>
              <a:t>‹#›</a:t>
            </a:fld>
            <a:endParaRPr lang="nl-BE"/>
          </a:p>
        </p:txBody>
      </p:sp>
      <p:pic>
        <p:nvPicPr>
          <p:cNvPr id="7" name="Picture 6" descr="pict for fliers.png"/>
          <p:cNvPicPr>
            <a:picLocks noChangeAspect="1"/>
          </p:cNvPicPr>
          <p:nvPr userDrawn="1"/>
        </p:nvPicPr>
        <p:blipFill>
          <a:blip r:embed="rId2" cstate="print"/>
          <a:stretch>
            <a:fillRect/>
          </a:stretch>
        </p:blipFill>
        <p:spPr>
          <a:xfrm>
            <a:off x="0" y="5059298"/>
            <a:ext cx="9144000" cy="1798702"/>
          </a:xfrm>
          <a:prstGeom prst="rect">
            <a:avLst/>
          </a:prstGeom>
        </p:spPr>
      </p:pic>
      <p:pic>
        <p:nvPicPr>
          <p:cNvPr id="8" name="Picture 7" descr="EFA-logo-TR2.png"/>
          <p:cNvPicPr>
            <a:picLocks noChangeAspect="1"/>
          </p:cNvPicPr>
          <p:nvPr userDrawn="1"/>
        </p:nvPicPr>
        <p:blipFill>
          <a:blip r:embed="rId3" cstate="print"/>
          <a:stretch>
            <a:fillRect/>
          </a:stretch>
        </p:blipFill>
        <p:spPr>
          <a:xfrm>
            <a:off x="395536" y="188640"/>
            <a:ext cx="2293903" cy="942599"/>
          </a:xfrm>
          <a:prstGeom prst="rect">
            <a:avLst/>
          </a:prstGeom>
        </p:spPr>
      </p:pic>
      <p:sp>
        <p:nvSpPr>
          <p:cNvPr id="9" name="TextBox 8"/>
          <p:cNvSpPr txBox="1"/>
          <p:nvPr userDrawn="1"/>
        </p:nvSpPr>
        <p:spPr>
          <a:xfrm>
            <a:off x="467544" y="1556792"/>
            <a:ext cx="8208912" cy="3747180"/>
          </a:xfrm>
          <a:prstGeom prst="rect">
            <a:avLst/>
          </a:prstGeom>
          <a:noFill/>
        </p:spPr>
        <p:txBody>
          <a:bodyPr wrap="square" rtlCol="0">
            <a:spAutoFit/>
          </a:bodyPr>
          <a:lstStyle/>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en-US" sz="4000" b="0" i="0" u="none" strike="noStrike" kern="1200" cap="none" spc="0" normalizeH="0" baseline="0" noProof="0" dirty="0" smtClean="0">
                <a:ln>
                  <a:noFill/>
                </a:ln>
                <a:solidFill>
                  <a:srgbClr val="0F6FC6"/>
                </a:solidFill>
                <a:effectLst/>
                <a:uLnTx/>
                <a:uFillTx/>
                <a:latin typeface="Georgia"/>
                <a:ea typeface="+mn-ea"/>
                <a:cs typeface="+mn-cs"/>
              </a:rPr>
              <a:t>Thank you for your attention!</a:t>
            </a:r>
          </a:p>
          <a:p>
            <a:pPr marL="45720" marR="0" lvl="0" indent="0" algn="l" defTabSz="914400" rtl="0" eaLnBrk="1" fontAlgn="auto" latinLnBrk="0" hangingPunct="1">
              <a:lnSpc>
                <a:spcPct val="100000"/>
              </a:lnSpc>
              <a:spcBef>
                <a:spcPts val="300"/>
              </a:spcBef>
              <a:spcAft>
                <a:spcPts val="0"/>
              </a:spcAft>
              <a:buClr>
                <a:srgbClr val="0F6FC6"/>
              </a:buClr>
              <a:buSzTx/>
              <a:buFont typeface="Georgia"/>
              <a:buNone/>
              <a:tabLst/>
              <a:defRPr/>
            </a:pPr>
            <a:endParaRPr kumimoji="0" lang="en-US" sz="1900" b="0" i="0" u="none" strike="noStrike" kern="1200" cap="none" spc="0" normalizeH="0" baseline="0" noProof="0" dirty="0" smtClean="0">
              <a:ln>
                <a:noFill/>
              </a:ln>
              <a:solidFill>
                <a:srgbClr val="0F6FC6"/>
              </a:solidFill>
              <a:effectLst/>
              <a:uLnTx/>
              <a:uFillTx/>
              <a:latin typeface="Georgia"/>
              <a:ea typeface="+mn-ea"/>
              <a:cs typeface="+mn-cs"/>
            </a:endParaRP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en-GB" sz="2200" b="0" i="0" u="none" strike="noStrike" kern="1200" cap="none" spc="0" normalizeH="0" baseline="0" noProof="0" dirty="0" smtClean="0">
                <a:ln>
                  <a:noFill/>
                </a:ln>
                <a:solidFill>
                  <a:srgbClr val="0F6FC6"/>
                </a:solidFill>
                <a:effectLst/>
                <a:uLnTx/>
                <a:uFillTx/>
                <a:latin typeface="Georgia"/>
                <a:ea typeface="Calibri" pitchFamily="34" charset="0"/>
                <a:cs typeface="Arial" pitchFamily="34" charset="0"/>
              </a:rPr>
              <a:t>European Federation of Allergy and Airways Diseases Patients' Associations</a:t>
            </a:r>
            <a:r>
              <a:rPr kumimoji="0" lang="en-GB" sz="2200" b="0" i="0" u="none" strike="noStrike" kern="1200" cap="none" spc="0" normalizeH="0" baseline="0" noProof="0" dirty="0" smtClean="0">
                <a:ln>
                  <a:noFill/>
                </a:ln>
                <a:solidFill>
                  <a:srgbClr val="0F6FC6"/>
                </a:solidFill>
                <a:effectLst/>
                <a:uLnTx/>
                <a:uFillTx/>
                <a:latin typeface="Georgia"/>
                <a:ea typeface="Calibri" pitchFamily="34" charset="0"/>
                <a:cs typeface="Times New Roman" pitchFamily="18" charset="0"/>
              </a:rPr>
              <a:t>  (EFA)</a:t>
            </a:r>
          </a:p>
          <a:p>
            <a:pPr marL="45720" marR="0" lvl="0" indent="0" algn="r" defTabSz="914400" rtl="0" eaLnBrk="1" fontAlgn="auto" latinLnBrk="0" hangingPunct="1">
              <a:lnSpc>
                <a:spcPct val="100000"/>
              </a:lnSpc>
              <a:spcBef>
                <a:spcPts val="300"/>
              </a:spcBef>
              <a:spcAft>
                <a:spcPts val="0"/>
              </a:spcAft>
              <a:buClr>
                <a:srgbClr val="0F6FC6"/>
              </a:buClr>
              <a:buSzTx/>
              <a:buFont typeface="Georgia"/>
              <a:buNone/>
              <a:tabLst/>
              <a:defRPr/>
            </a:pPr>
            <a:endPar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endParaRP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EFA </a:t>
            </a: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35 Rue du Congrès</a:t>
            </a: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1000 Brussels, Belgium  </a:t>
            </a:r>
          </a:p>
          <a:p>
            <a:pPr marL="45720" marR="0" lvl="0" indent="0" algn="ctr" defTabSz="914400" rtl="0" eaLnBrk="1" fontAlgn="auto" latinLnBrk="0" hangingPunct="1">
              <a:lnSpc>
                <a:spcPct val="100000"/>
              </a:lnSpc>
              <a:spcBef>
                <a:spcPts val="300"/>
              </a:spcBef>
              <a:spcAft>
                <a:spcPts val="0"/>
              </a:spcAft>
              <a:buClr>
                <a:srgbClr val="0F6FC6"/>
              </a:buClr>
              <a:buSzTx/>
              <a:buFont typeface="Georgia"/>
              <a:buNone/>
              <a:tabLst/>
              <a:defRPr/>
            </a:pPr>
            <a:r>
              <a:rPr kumimoji="0" lang="fr-FR"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w</a:t>
            </a:r>
            <a:r>
              <a:rPr kumimoji="0" lang="fr-BE" sz="1900" b="0" i="0" u="none" strike="noStrike" kern="1200" cap="none" spc="0" normalizeH="0" baseline="0" noProof="0" dirty="0" smtClean="0">
                <a:ln>
                  <a:noFill/>
                </a:ln>
                <a:solidFill>
                  <a:srgbClr val="0F6FC6"/>
                </a:solidFill>
                <a:effectLst/>
                <a:uLnTx/>
                <a:uFillTx/>
                <a:latin typeface="Calibri" pitchFamily="34" charset="0"/>
                <a:ea typeface="Calibri" pitchFamily="34" charset="0"/>
                <a:cs typeface="+mn-cs"/>
              </a:rPr>
              <a:t>ww.efanet.org</a:t>
            </a:r>
          </a:p>
          <a:p>
            <a:endParaRPr lang="nl-BE" dirty="0"/>
          </a:p>
        </p:txBody>
      </p:sp>
      <p:pic>
        <p:nvPicPr>
          <p:cNvPr id="10" name="Picture 9" descr="facebook_button_by_ipiingu-d49r2ux.png"/>
          <p:cNvPicPr>
            <a:picLocks noChangeAspect="1"/>
          </p:cNvPicPr>
          <p:nvPr userDrawn="1"/>
        </p:nvPicPr>
        <p:blipFill>
          <a:blip r:embed="rId4" cstate="print"/>
          <a:stretch>
            <a:fillRect/>
          </a:stretch>
        </p:blipFill>
        <p:spPr>
          <a:xfrm>
            <a:off x="6804248" y="4365104"/>
            <a:ext cx="629019" cy="620688"/>
          </a:xfrm>
          <a:prstGeom prst="rect">
            <a:avLst/>
          </a:prstGeom>
        </p:spPr>
      </p:pic>
      <p:pic>
        <p:nvPicPr>
          <p:cNvPr id="11" name="Picture 10" descr="social-twitter-button-blue-icon.png"/>
          <p:cNvPicPr>
            <a:picLocks noChangeAspect="1"/>
          </p:cNvPicPr>
          <p:nvPr userDrawn="1"/>
        </p:nvPicPr>
        <p:blipFill>
          <a:blip r:embed="rId5" cstate="print"/>
          <a:stretch>
            <a:fillRect/>
          </a:stretch>
        </p:blipFill>
        <p:spPr>
          <a:xfrm>
            <a:off x="7596336" y="4355232"/>
            <a:ext cx="648072" cy="6480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9990D-8EEC-46E5-958B-B1A8C90C5726}" type="datetimeFigureOut">
              <a:rPr lang="nl-BE" smtClean="0"/>
              <a:pPr/>
              <a:t>23/01/2015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9DD8E-9E97-48FE-A1D5-7FBD8C7939BA}" type="slidenum">
              <a:rPr lang="nl-BE" smtClean="0"/>
              <a:pPr/>
              <a:t>‹#›</a:t>
            </a:fld>
            <a:endParaRPr lang="nl-BE"/>
          </a:p>
        </p:txBody>
      </p:sp>
      <p:pic>
        <p:nvPicPr>
          <p:cNvPr id="8" name="Content Placeholder 3" descr="font2.png"/>
          <p:cNvPicPr>
            <a:picLocks noChangeAspect="1"/>
          </p:cNvPicPr>
          <p:nvPr userDrawn="1"/>
        </p:nvPicPr>
        <p:blipFill>
          <a:blip r:embed="rId5" cstate="print"/>
          <a:stretch>
            <a:fillRect/>
          </a:stretch>
        </p:blipFill>
        <p:spPr>
          <a:xfrm>
            <a:off x="0" y="0"/>
            <a:ext cx="9129370" cy="12687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sabel.proano@efanet.org"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efacallaction.net/"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uro.who.int/en/health-topics/environment-and-health/air-quality/policy/who-guidelines-for-indoor-air-qua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europa.eu/food/food/labellingnutrition/foodlabelling/docs/annex_2_food_allergens_en.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manifesto.efanet.or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manifesto.efan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efanet.org/wp-content/documents/EFABookonRespiratoryAllergiesFINAL.pdf"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28800"/>
            <a:ext cx="8280920" cy="1080120"/>
          </a:xfrm>
        </p:spPr>
        <p:txBody>
          <a:bodyPr>
            <a:noAutofit/>
          </a:bodyPr>
          <a:lstStyle/>
          <a:p>
            <a:r>
              <a:rPr lang="nl-BE" sz="3200" dirty="0" smtClean="0"/>
              <a:t/>
            </a:r>
            <a:br>
              <a:rPr lang="nl-BE" sz="3200" dirty="0" smtClean="0"/>
            </a:br>
            <a:r>
              <a:rPr lang="fr-BE" sz="3200" dirty="0" smtClean="0"/>
              <a:t>Les allergies et l’environnement </a:t>
            </a:r>
            <a:br>
              <a:rPr lang="fr-BE" sz="3200" dirty="0" smtClean="0"/>
            </a:br>
            <a:r>
              <a:rPr lang="fr-BE" sz="3200" dirty="0" smtClean="0"/>
              <a:t>Prévention dans les espaces extérieurs</a:t>
            </a:r>
            <a:br>
              <a:rPr lang="fr-BE" sz="3200" dirty="0" smtClean="0"/>
            </a:br>
            <a:r>
              <a:rPr lang="fr-BE" sz="3200" b="1" dirty="0" smtClean="0">
                <a:solidFill>
                  <a:schemeClr val="accent6">
                    <a:lumMod val="75000"/>
                  </a:schemeClr>
                </a:solidFill>
              </a:rPr>
              <a:t>Perspectives, expériences européennes </a:t>
            </a:r>
            <a:endParaRPr lang="fr-BE" sz="3000" b="1" dirty="0">
              <a:solidFill>
                <a:schemeClr val="accent6">
                  <a:lumMod val="75000"/>
                </a:schemeClr>
              </a:solidFill>
            </a:endParaRPr>
          </a:p>
        </p:txBody>
      </p:sp>
      <p:sp>
        <p:nvSpPr>
          <p:cNvPr id="3" name="Subtitle 2"/>
          <p:cNvSpPr>
            <a:spLocks noGrp="1"/>
          </p:cNvSpPr>
          <p:nvPr>
            <p:ph type="subTitle" idx="1"/>
          </p:nvPr>
        </p:nvSpPr>
        <p:spPr>
          <a:xfrm>
            <a:off x="1335596" y="3400332"/>
            <a:ext cx="6400800" cy="1521445"/>
          </a:xfrm>
        </p:spPr>
        <p:txBody>
          <a:bodyPr>
            <a:noAutofit/>
          </a:bodyPr>
          <a:lstStyle/>
          <a:p>
            <a:pPr marL="274320" lvl="0" indent="-274320">
              <a:buClr>
                <a:schemeClr val="accent3"/>
              </a:buClr>
              <a:buSzPct val="95000"/>
              <a:defRPr/>
            </a:pPr>
            <a:r>
              <a:rPr lang="nl-BE" sz="2000" dirty="0" smtClean="0"/>
              <a:t>Isabel Proaño Gómez</a:t>
            </a:r>
          </a:p>
          <a:p>
            <a:pPr marL="274320" lvl="0" indent="-274320">
              <a:buClr>
                <a:schemeClr val="accent3"/>
              </a:buClr>
              <a:buSzPct val="95000"/>
              <a:defRPr/>
            </a:pPr>
            <a:r>
              <a:rPr lang="nl-BE" sz="2000" dirty="0" smtClean="0"/>
              <a:t>EFA Communications </a:t>
            </a:r>
            <a:r>
              <a:rPr lang="nl-BE" sz="2000" dirty="0" smtClean="0"/>
              <a:t>Manager</a:t>
            </a:r>
            <a:endParaRPr lang="nl-BE" sz="2000" dirty="0" smtClean="0"/>
          </a:p>
          <a:p>
            <a:pPr marL="274320" lvl="0" indent="-274320">
              <a:buClr>
                <a:schemeClr val="accent3"/>
              </a:buClr>
              <a:buSzPct val="95000"/>
              <a:defRPr/>
            </a:pPr>
            <a:r>
              <a:rPr lang="nl-BE" sz="2000" dirty="0">
                <a:hlinkClick r:id="rId2"/>
              </a:rPr>
              <a:t>i</a:t>
            </a:r>
            <a:r>
              <a:rPr lang="nl-BE" sz="2000" dirty="0" smtClean="0">
                <a:hlinkClick r:id="rId2"/>
              </a:rPr>
              <a:t>sabel.proano@efanet.org</a:t>
            </a:r>
            <a:r>
              <a:rPr lang="nl-BE" sz="2000" dirty="0" smtClean="0"/>
              <a:t> </a:t>
            </a:r>
          </a:p>
          <a:p>
            <a:pPr marL="274320" lvl="0" indent="-274320">
              <a:buClr>
                <a:schemeClr val="accent3"/>
              </a:buClr>
              <a:buSzPct val="95000"/>
              <a:defRPr/>
            </a:pPr>
            <a:r>
              <a:rPr lang="nl-BE" sz="2000" dirty="0" smtClean="0"/>
              <a:t>23 Janvier 2015</a:t>
            </a:r>
            <a:endParaRPr lang="nl-BE" sz="2000" dirty="0"/>
          </a:p>
        </p:txBody>
      </p:sp>
      <p:pic>
        <p:nvPicPr>
          <p:cNvPr id="4"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5" name="Picture 4" descr="pict for fliers.png"/>
          <p:cNvPicPr>
            <a:picLocks noChangeAspect="1"/>
          </p:cNvPicPr>
          <p:nvPr/>
        </p:nvPicPr>
        <p:blipFill>
          <a:blip r:embed="rId4" cstate="print"/>
          <a:stretch>
            <a:fillRect/>
          </a:stretch>
        </p:blipFill>
        <p:spPr>
          <a:xfrm>
            <a:off x="0" y="5059298"/>
            <a:ext cx="9144000" cy="1798702"/>
          </a:xfrm>
          <a:prstGeom prst="rect">
            <a:avLst/>
          </a:prstGeom>
        </p:spPr>
      </p:pic>
      <p:pic>
        <p:nvPicPr>
          <p:cNvPr id="6" name="Picture 5" descr="EFA-logo-TR2.png"/>
          <p:cNvPicPr>
            <a:picLocks noChangeAspect="1"/>
          </p:cNvPicPr>
          <p:nvPr/>
        </p:nvPicPr>
        <p:blipFill>
          <a:blip r:embed="rId5" cstate="print"/>
          <a:stretch>
            <a:fillRect/>
          </a:stretch>
        </p:blipFill>
        <p:spPr>
          <a:xfrm>
            <a:off x="395536" y="188640"/>
            <a:ext cx="2293903" cy="94259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2" name="Text Placeholder 2"/>
          <p:cNvSpPr txBox="1">
            <a:spLocks/>
          </p:cNvSpPr>
          <p:nvPr/>
        </p:nvSpPr>
        <p:spPr>
          <a:xfrm>
            <a:off x="467545" y="1700808"/>
            <a:ext cx="7992888" cy="4896544"/>
          </a:xfrm>
          <a:prstGeom prst="rect">
            <a:avLst/>
          </a:prstGeom>
        </p:spPr>
        <p:txBody>
          <a:bodyPr anchor="t"/>
          <a:lstStyle/>
          <a:p>
            <a:pPr>
              <a:buClr>
                <a:schemeClr val="accent6">
                  <a:lumMod val="75000"/>
                </a:schemeClr>
              </a:buClr>
            </a:pPr>
            <a:r>
              <a:rPr lang="fr-BE" sz="2400" dirty="0" smtClean="0"/>
              <a:t> </a:t>
            </a:r>
          </a:p>
          <a:p>
            <a:pPr>
              <a:buClr>
                <a:schemeClr val="accent6">
                  <a:lumMod val="75000"/>
                </a:schemeClr>
              </a:buClr>
              <a:buFont typeface="Symbol" pitchFamily="18" charset="2"/>
              <a:buChar char="-"/>
            </a:pPr>
            <a:r>
              <a:rPr lang="fr-BE" sz="2400" dirty="0" smtClean="0"/>
              <a:t>43% des patients atteints de rhinite allergique et l'asthme ont des troubles du sommeil et 39 % ont des difficultés pour s’endormir </a:t>
            </a:r>
            <a:r>
              <a:rPr lang="fr-BE" sz="2400" dirty="0" smtClean="0">
                <a:solidFill>
                  <a:schemeClr val="accent6">
                    <a:lumMod val="75000"/>
                  </a:schemeClr>
                </a:solidFill>
              </a:rPr>
              <a:t>→ dégradation de la vie sociale, la carrière professionnelle et la performance à l’</a:t>
            </a:r>
            <a:r>
              <a:rPr lang="fr-BE" sz="2400" dirty="0">
                <a:solidFill>
                  <a:schemeClr val="accent6">
                    <a:lumMod val="75000"/>
                  </a:schemeClr>
                </a:solidFill>
              </a:rPr>
              <a:t>é</a:t>
            </a:r>
            <a:r>
              <a:rPr lang="fr-BE" sz="2400" dirty="0" smtClean="0">
                <a:solidFill>
                  <a:schemeClr val="accent6">
                    <a:lumMod val="75000"/>
                  </a:schemeClr>
                </a:solidFill>
              </a:rPr>
              <a:t>cole</a:t>
            </a:r>
            <a:endParaRPr lang="fr-BE" sz="2400" dirty="0" smtClean="0"/>
          </a:p>
          <a:p>
            <a:pPr>
              <a:buClr>
                <a:schemeClr val="accent6">
                  <a:lumMod val="75000"/>
                </a:schemeClr>
              </a:buClr>
              <a:buFont typeface="Symbol" pitchFamily="18" charset="2"/>
              <a:buChar char="-"/>
            </a:pPr>
            <a:r>
              <a:rPr lang="fr-BE" sz="2400" dirty="0" smtClean="0"/>
              <a:t> Troubles émotionnels (la honte, la perte de l'estime de soi) , les problèmes familiaux (anxiété des parents, surprotection, l'hostilité), risque accru de troubles dépressifs </a:t>
            </a:r>
            <a:r>
              <a:rPr lang="fr-BE" sz="2400" dirty="0" smtClean="0">
                <a:solidFill>
                  <a:schemeClr val="accent6">
                    <a:lumMod val="75000"/>
                  </a:schemeClr>
                </a:solidFill>
              </a:rPr>
              <a:t>→ diminution de la qualité de vie</a:t>
            </a:r>
          </a:p>
          <a:p>
            <a:pPr>
              <a:buClr>
                <a:schemeClr val="accent6">
                  <a:lumMod val="75000"/>
                </a:schemeClr>
              </a:buClr>
              <a:buFont typeface="Symbol" pitchFamily="18" charset="2"/>
              <a:buChar char="-"/>
            </a:pPr>
            <a:r>
              <a:rPr lang="fr-BE" sz="2400" dirty="0" smtClean="0"/>
              <a:t> L'intimidation dans les écoles</a:t>
            </a:r>
            <a:r>
              <a:rPr lang="fr-BE" sz="2400" dirty="0" smtClean="0">
                <a:solidFill>
                  <a:srgbClr val="FF0000"/>
                </a:solidFill>
              </a:rPr>
              <a:t> </a:t>
            </a:r>
            <a:r>
              <a:rPr lang="fr-BE" sz="2400" dirty="0" smtClean="0">
                <a:solidFill>
                  <a:schemeClr val="accent6">
                    <a:lumMod val="75000"/>
                  </a:schemeClr>
                </a:solidFill>
              </a:rPr>
              <a:t>→ agressions et </a:t>
            </a:r>
            <a:r>
              <a:rPr lang="fr-BE" sz="2400" dirty="0" err="1" smtClean="0">
                <a:solidFill>
                  <a:schemeClr val="accent6">
                    <a:lumMod val="75000"/>
                  </a:schemeClr>
                </a:solidFill>
              </a:rPr>
              <a:t>bullying</a:t>
            </a:r>
            <a:endParaRPr lang="fr-BE" sz="2400" dirty="0" smtClean="0">
              <a:solidFill>
                <a:schemeClr val="accent6">
                  <a:lumMod val="75000"/>
                </a:schemeClr>
              </a:solidFill>
            </a:endParaRPr>
          </a:p>
          <a:p>
            <a:pPr>
              <a:buClr>
                <a:schemeClr val="accent6">
                  <a:lumMod val="75000"/>
                </a:schemeClr>
              </a:buClr>
              <a:buFont typeface="Symbol" pitchFamily="18" charset="2"/>
              <a:buChar char="-"/>
            </a:pPr>
            <a:endParaRPr lang="fr-BE" sz="2400" dirty="0" smtClean="0"/>
          </a:p>
          <a:p>
            <a:pPr>
              <a:buClr>
                <a:schemeClr val="accent6">
                  <a:lumMod val="75000"/>
                </a:schemeClr>
              </a:buClr>
            </a:pPr>
            <a:endParaRPr lang="fr-BE" sz="2400" dirty="0" smtClean="0"/>
          </a:p>
          <a:p>
            <a:pPr>
              <a:buClr>
                <a:schemeClr val="accent6">
                  <a:lumMod val="75000"/>
                </a:schemeClr>
              </a:buClr>
            </a:pPr>
            <a:endParaRPr lang="fr-BE" sz="2400" dirty="0" smtClean="0"/>
          </a:p>
          <a:p>
            <a:pPr>
              <a:buClr>
                <a:schemeClr val="accent6">
                  <a:lumMod val="75000"/>
                </a:schemeClr>
              </a:buClr>
              <a:buFont typeface="Calibri" pitchFamily="34" charset="0"/>
              <a:buChar char="→"/>
            </a:pPr>
            <a:endParaRPr lang="fr-BE" sz="2400" dirty="0" smtClean="0"/>
          </a:p>
          <a:p>
            <a:pPr>
              <a:buClr>
                <a:schemeClr val="accent6">
                  <a:lumMod val="75000"/>
                </a:schemeClr>
              </a:buClr>
              <a:buFont typeface="Calibri" pitchFamily="34" charset="0"/>
              <a:buChar char="→"/>
            </a:pPr>
            <a:endParaRPr lang="fr-BE" sz="2400" dirty="0" smtClean="0"/>
          </a:p>
          <a:p>
            <a:pPr>
              <a:buClr>
                <a:schemeClr val="accent6">
                  <a:lumMod val="75000"/>
                </a:schemeClr>
              </a:buClr>
              <a:buFont typeface="Calibri" pitchFamily="34" charset="0"/>
              <a:buChar char="→"/>
            </a:pPr>
            <a:endParaRPr lang="fr-BE" sz="2400" dirty="0" smtClean="0"/>
          </a:p>
          <a:p>
            <a:pPr>
              <a:buClr>
                <a:schemeClr val="accent6">
                  <a:lumMod val="75000"/>
                </a:schemeClr>
              </a:buClr>
              <a:buFont typeface="Calibri" pitchFamily="34" charset="0"/>
              <a:buChar char="→"/>
            </a:pPr>
            <a:endParaRPr lang="fr-BE" sz="2400" dirty="0" smtClean="0"/>
          </a:p>
          <a:p>
            <a:pPr>
              <a:buClr>
                <a:schemeClr val="accent6">
                  <a:lumMod val="75000"/>
                </a:schemeClr>
              </a:buClr>
            </a:pPr>
            <a:endParaRPr lang="fr-BE" sz="2400" dirty="0" smtClean="0"/>
          </a:p>
        </p:txBody>
      </p:sp>
      <p:sp>
        <p:nvSpPr>
          <p:cNvPr id="7" name="Title 10"/>
          <p:cNvSpPr>
            <a:spLocks noGrp="1"/>
          </p:cNvSpPr>
          <p:nvPr>
            <p:ph type="title"/>
          </p:nvPr>
        </p:nvSpPr>
        <p:spPr>
          <a:xfrm>
            <a:off x="1043608" y="-243408"/>
            <a:ext cx="7920880" cy="1661046"/>
          </a:xfrm>
        </p:spPr>
        <p:txBody>
          <a:bodyPr>
            <a:normAutofit/>
          </a:bodyPr>
          <a:lstStyle/>
          <a:p>
            <a:r>
              <a:rPr lang="fr-BE" dirty="0" smtClean="0"/>
              <a:t>Allergies en Europe: les conséquences sociales</a:t>
            </a:r>
            <a:endParaRPr lang="fr-BE" dirty="0">
              <a:solidFill>
                <a:schemeClr val="bg1"/>
              </a:solidFill>
            </a:endParaRPr>
          </a:p>
        </p:txBody>
      </p:sp>
    </p:spTree>
    <p:extLst>
      <p:ext uri="{BB962C8B-B14F-4D97-AF65-F5344CB8AC3E}">
        <p14:creationId xmlns:p14="http://schemas.microsoft.com/office/powerpoint/2010/main" val="22824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Allergies </a:t>
            </a:r>
            <a:r>
              <a:rPr lang="fr-BE" dirty="0" smtClean="0"/>
              <a:t>à l’école</a:t>
            </a:r>
            <a:endParaRPr lang="nl-BE"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La plus part des </a:t>
            </a:r>
            <a:r>
              <a:rPr lang="fr-BE" dirty="0" smtClean="0"/>
              <a:t>conditions allergiques </a:t>
            </a:r>
            <a:r>
              <a:rPr lang="fr-BE" dirty="0"/>
              <a:t>commencent </a:t>
            </a:r>
            <a:r>
              <a:rPr lang="fr-BE" dirty="0" smtClean="0"/>
              <a:t>pendant l'enfance </a:t>
            </a:r>
            <a:r>
              <a:rPr lang="fr-BE" dirty="0"/>
              <a:t>et affectent de manière disproportionnée les enfants et les adolescents : </a:t>
            </a:r>
            <a:endParaRPr lang="fr-BE" dirty="0" smtClean="0"/>
          </a:p>
          <a:p>
            <a:r>
              <a:rPr lang="fr-BE" dirty="0" smtClean="0"/>
              <a:t>Au </a:t>
            </a:r>
            <a:r>
              <a:rPr lang="fr-BE" dirty="0"/>
              <a:t>moins </a:t>
            </a:r>
            <a:r>
              <a:rPr lang="fr-BE" dirty="0">
                <a:solidFill>
                  <a:schemeClr val="accent6">
                    <a:lumMod val="75000"/>
                  </a:schemeClr>
                </a:solidFill>
              </a:rPr>
              <a:t>1 sur 4 écoliers européens souffre d'affections allergiques</a:t>
            </a:r>
            <a:r>
              <a:rPr lang="fr-BE" dirty="0"/>
              <a:t>, rendant très probable le risque de réaction allergique grave pendant les heures scolaires </a:t>
            </a:r>
            <a:endParaRPr lang="fr-BE" dirty="0" smtClean="0"/>
          </a:p>
          <a:p>
            <a:r>
              <a:rPr lang="fr-BE" dirty="0" smtClean="0">
                <a:solidFill>
                  <a:schemeClr val="accent6">
                    <a:lumMod val="75000"/>
                  </a:schemeClr>
                </a:solidFill>
              </a:rPr>
              <a:t>20 </a:t>
            </a:r>
            <a:r>
              <a:rPr lang="fr-BE" dirty="0">
                <a:solidFill>
                  <a:schemeClr val="accent6">
                    <a:lumMod val="75000"/>
                  </a:schemeClr>
                </a:solidFill>
              </a:rPr>
              <a:t>% des réactions allergiques </a:t>
            </a:r>
            <a:r>
              <a:rPr lang="fr-BE" dirty="0"/>
              <a:t>se produisent dans les écoles </a:t>
            </a:r>
            <a:endParaRPr lang="en-US" dirty="0"/>
          </a:p>
          <a:p>
            <a:r>
              <a:rPr lang="fr-BE" dirty="0" smtClean="0"/>
              <a:t>Entre les écoles </a:t>
            </a:r>
            <a:r>
              <a:rPr lang="fr-BE" dirty="0"/>
              <a:t>européennes </a:t>
            </a:r>
            <a:r>
              <a:rPr lang="fr-BE" dirty="0">
                <a:solidFill>
                  <a:schemeClr val="accent6">
                    <a:lumMod val="75000"/>
                  </a:schemeClr>
                </a:solidFill>
              </a:rPr>
              <a:t>2 sur 3 </a:t>
            </a:r>
            <a:r>
              <a:rPr lang="fr-BE" dirty="0" smtClean="0">
                <a:solidFill>
                  <a:schemeClr val="accent6">
                    <a:lumMod val="75000"/>
                  </a:schemeClr>
                </a:solidFill>
              </a:rPr>
              <a:t>ont </a:t>
            </a:r>
            <a:r>
              <a:rPr lang="fr-BE" dirty="0">
                <a:solidFill>
                  <a:schemeClr val="accent6">
                    <a:lumMod val="75000"/>
                  </a:schemeClr>
                </a:solidFill>
              </a:rPr>
              <a:t>au moins un enfant à risque d'anaphylaxie </a:t>
            </a:r>
            <a:r>
              <a:rPr lang="fr-BE" dirty="0"/>
              <a:t>mais beaucoup sont mal </a:t>
            </a:r>
            <a:r>
              <a:rPr lang="fr-BE" dirty="0" smtClean="0"/>
              <a:t>préparées</a:t>
            </a:r>
          </a:p>
          <a:p>
            <a:pPr marL="0" indent="0">
              <a:buNone/>
            </a:pPr>
            <a:r>
              <a:rPr lang="es-ES_tradnl" dirty="0" smtClean="0"/>
              <a:t>Que faire?</a:t>
            </a:r>
            <a:endParaRPr lang="fr-BE" dirty="0"/>
          </a:p>
          <a:p>
            <a:r>
              <a:rPr lang="fr-BE" dirty="0" smtClean="0"/>
              <a:t>Un </a:t>
            </a:r>
            <a:r>
              <a:rPr lang="fr-BE" dirty="0">
                <a:solidFill>
                  <a:schemeClr val="accent6">
                    <a:lumMod val="75000"/>
                  </a:schemeClr>
                </a:solidFill>
              </a:rPr>
              <a:t>partenariat de coopération </a:t>
            </a:r>
            <a:r>
              <a:rPr lang="fr-BE" dirty="0"/>
              <a:t>entre les </a:t>
            </a:r>
            <a:r>
              <a:rPr lang="fr-BE" dirty="0" smtClean="0"/>
              <a:t>médecins, </a:t>
            </a:r>
            <a:r>
              <a:rPr lang="fr-BE" dirty="0"/>
              <a:t>la communauté et les infirmières </a:t>
            </a:r>
            <a:r>
              <a:rPr lang="fr-BE" dirty="0" smtClean="0"/>
              <a:t>scolaires, </a:t>
            </a:r>
            <a:r>
              <a:rPr lang="fr-BE" dirty="0"/>
              <a:t>personnel de l'école , les parents et l'enfant est nécessaire pour assurer </a:t>
            </a:r>
            <a:r>
              <a:rPr lang="fr-BE" dirty="0" smtClean="0"/>
              <a:t>la protection des </a:t>
            </a:r>
            <a:r>
              <a:rPr lang="fr-BE" dirty="0"/>
              <a:t>enfants </a:t>
            </a:r>
            <a:r>
              <a:rPr lang="fr-BE" dirty="0" smtClean="0"/>
              <a:t>allergiques</a:t>
            </a:r>
          </a:p>
          <a:p>
            <a:r>
              <a:rPr lang="fr-BE" dirty="0" smtClean="0"/>
              <a:t>Les </a:t>
            </a:r>
            <a:r>
              <a:rPr lang="fr-BE" dirty="0"/>
              <a:t>écoles et les médecins devraient adopter </a:t>
            </a:r>
            <a:r>
              <a:rPr lang="fr-BE" dirty="0">
                <a:solidFill>
                  <a:schemeClr val="accent6">
                    <a:lumMod val="75000"/>
                  </a:schemeClr>
                </a:solidFill>
              </a:rPr>
              <a:t>une approche globale </a:t>
            </a:r>
            <a:r>
              <a:rPr lang="fr-BE" dirty="0" smtClean="0">
                <a:solidFill>
                  <a:schemeClr val="accent6">
                    <a:lumMod val="75000"/>
                  </a:schemeClr>
                </a:solidFill>
              </a:rPr>
              <a:t>pour la </a:t>
            </a:r>
            <a:r>
              <a:rPr lang="fr-BE" dirty="0">
                <a:solidFill>
                  <a:schemeClr val="accent6">
                    <a:lumMod val="75000"/>
                  </a:schemeClr>
                </a:solidFill>
              </a:rPr>
              <a:t>formation </a:t>
            </a:r>
            <a:r>
              <a:rPr lang="fr-BE" dirty="0" smtClean="0">
                <a:solidFill>
                  <a:schemeClr val="accent6">
                    <a:lumMod val="75000"/>
                  </a:schemeClr>
                </a:solidFill>
              </a:rPr>
              <a:t>des professionnels sur l’allergie</a:t>
            </a:r>
            <a:r>
              <a:rPr lang="fr-BE" dirty="0" smtClean="0"/>
              <a:t>, </a:t>
            </a:r>
            <a:r>
              <a:rPr lang="fr-BE" dirty="0"/>
              <a:t>se assurer que tout le personnel peut prévenir, reconnaître et initier le traitement des réactions </a:t>
            </a:r>
            <a:r>
              <a:rPr lang="fr-BE" dirty="0" smtClean="0"/>
              <a:t>allergiques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1" name="Title 10"/>
          <p:cNvSpPr>
            <a:spLocks noGrp="1"/>
          </p:cNvSpPr>
          <p:nvPr>
            <p:ph type="title"/>
          </p:nvPr>
        </p:nvSpPr>
        <p:spPr>
          <a:xfrm>
            <a:off x="1691680" y="-243408"/>
            <a:ext cx="7488832" cy="1661046"/>
          </a:xfrm>
        </p:spPr>
        <p:txBody>
          <a:bodyPr>
            <a:normAutofit/>
          </a:bodyPr>
          <a:lstStyle/>
          <a:p>
            <a:r>
              <a:rPr lang="nl-BE" sz="4200" dirty="0" smtClean="0"/>
              <a:t>Allergies en Europe: les défis </a:t>
            </a:r>
            <a:endParaRPr lang="nl-BE" sz="4200" dirty="0">
              <a:solidFill>
                <a:schemeClr val="bg1"/>
              </a:solidFill>
            </a:endParaRPr>
          </a:p>
        </p:txBody>
      </p:sp>
      <p:sp>
        <p:nvSpPr>
          <p:cNvPr id="12" name="Text Placeholder 2"/>
          <p:cNvSpPr txBox="1">
            <a:spLocks/>
          </p:cNvSpPr>
          <p:nvPr/>
        </p:nvSpPr>
        <p:spPr>
          <a:xfrm>
            <a:off x="179388" y="1340768"/>
            <a:ext cx="8785225" cy="5256584"/>
          </a:xfrm>
          <a:prstGeom prst="rect">
            <a:avLst/>
          </a:prstGeom>
        </p:spPr>
        <p:txBody>
          <a:bodyPr anchor="t"/>
          <a:lstStyle/>
          <a:p>
            <a:pPr marL="457200" indent="-457200">
              <a:buClr>
                <a:schemeClr val="accent6">
                  <a:lumMod val="75000"/>
                </a:schemeClr>
              </a:buClr>
              <a:buFont typeface="+mj-lt"/>
              <a:buAutoNum type="arabicPeriod"/>
            </a:pPr>
            <a:r>
              <a:rPr lang="en-US" sz="2400" dirty="0" smtClean="0"/>
              <a:t>C</a:t>
            </a:r>
            <a:r>
              <a:rPr lang="fr-BE" sz="2400" dirty="0" err="1" smtClean="0"/>
              <a:t>ompréhension</a:t>
            </a:r>
            <a:r>
              <a:rPr lang="fr-BE" sz="2400" dirty="0" smtClean="0"/>
              <a:t> insuffisante sur les </a:t>
            </a:r>
            <a:r>
              <a:rPr lang="fr-BE" sz="2400" dirty="0"/>
              <a:t>causes des allergies </a:t>
            </a:r>
            <a:r>
              <a:rPr lang="en-US" sz="2400" dirty="0">
                <a:solidFill>
                  <a:schemeClr val="accent6">
                    <a:lumMod val="75000"/>
                  </a:schemeClr>
                </a:solidFill>
              </a:rPr>
              <a:t>→ </a:t>
            </a:r>
            <a:r>
              <a:rPr lang="fr-BE" sz="2400" dirty="0" smtClean="0">
                <a:solidFill>
                  <a:schemeClr val="accent6">
                    <a:lumMod val="75000"/>
                  </a:schemeClr>
                </a:solidFill>
              </a:rPr>
              <a:t>besoin </a:t>
            </a:r>
            <a:r>
              <a:rPr lang="fr-BE" sz="2400" dirty="0">
                <a:solidFill>
                  <a:schemeClr val="accent6">
                    <a:lumMod val="75000"/>
                  </a:schemeClr>
                </a:solidFill>
              </a:rPr>
              <a:t>de </a:t>
            </a:r>
            <a:r>
              <a:rPr lang="fr-BE" sz="2400" dirty="0" smtClean="0">
                <a:solidFill>
                  <a:schemeClr val="accent6">
                    <a:lumMod val="75000"/>
                  </a:schemeClr>
                </a:solidFill>
              </a:rPr>
              <a:t>plus d’investissement pour la recherche </a:t>
            </a:r>
            <a:r>
              <a:rPr lang="fr-BE" sz="2400" dirty="0" smtClean="0"/>
              <a:t>et </a:t>
            </a:r>
            <a:r>
              <a:rPr lang="fr-BE" sz="2400" dirty="0"/>
              <a:t>nécessité </a:t>
            </a:r>
            <a:r>
              <a:rPr lang="fr-BE" sz="2400" dirty="0" smtClean="0"/>
              <a:t>de plus coopération </a:t>
            </a:r>
            <a:r>
              <a:rPr lang="fr-BE" sz="2400" dirty="0">
                <a:solidFill>
                  <a:schemeClr val="accent6">
                    <a:lumMod val="75000"/>
                  </a:schemeClr>
                </a:solidFill>
              </a:rPr>
              <a:t>et </a:t>
            </a:r>
            <a:r>
              <a:rPr lang="fr-BE" sz="2400" dirty="0" smtClean="0">
                <a:solidFill>
                  <a:schemeClr val="accent6">
                    <a:lumMod val="75000"/>
                  </a:schemeClr>
                </a:solidFill>
              </a:rPr>
              <a:t>de coordination </a:t>
            </a:r>
            <a:r>
              <a:rPr lang="fr-BE" sz="2400" dirty="0">
                <a:solidFill>
                  <a:schemeClr val="accent6">
                    <a:lumMod val="75000"/>
                  </a:schemeClr>
                </a:solidFill>
              </a:rPr>
              <a:t>entre </a:t>
            </a:r>
            <a:r>
              <a:rPr lang="fr-BE" sz="2400" dirty="0" smtClean="0">
                <a:solidFill>
                  <a:schemeClr val="accent6">
                    <a:lumMod val="75000"/>
                  </a:schemeClr>
                </a:solidFill>
              </a:rPr>
              <a:t>les projets </a:t>
            </a:r>
            <a:r>
              <a:rPr lang="fr-BE" sz="2400" dirty="0"/>
              <a:t>financés par l'UE (par exemple, </a:t>
            </a:r>
            <a:r>
              <a:rPr lang="fr-BE" sz="2400" dirty="0" smtClean="0"/>
              <a:t>EFA fait </a:t>
            </a:r>
            <a:r>
              <a:rPr lang="fr-BE" sz="2400" dirty="0"/>
              <a:t>partie de </a:t>
            </a:r>
            <a:r>
              <a:rPr lang="fr-BE" sz="2400" dirty="0" err="1" smtClean="0"/>
              <a:t>MeDALL</a:t>
            </a:r>
            <a:r>
              <a:rPr lang="fr-BE" sz="2400" dirty="0" smtClean="0"/>
              <a:t> )</a:t>
            </a:r>
          </a:p>
          <a:p>
            <a:pPr marL="457200" indent="-457200">
              <a:buClr>
                <a:schemeClr val="accent6">
                  <a:lumMod val="75000"/>
                </a:schemeClr>
              </a:buClr>
              <a:buFont typeface="+mj-lt"/>
              <a:buAutoNum type="arabicPeriod"/>
            </a:pPr>
            <a:endParaRPr lang="en-US" sz="2400" dirty="0" smtClean="0"/>
          </a:p>
          <a:p>
            <a:pPr marL="457200" indent="-457200">
              <a:buClr>
                <a:schemeClr val="accent6">
                  <a:lumMod val="75000"/>
                </a:schemeClr>
              </a:buClr>
              <a:buFont typeface="+mj-lt"/>
              <a:buAutoNum type="arabicPeriod"/>
            </a:pPr>
            <a:r>
              <a:rPr lang="fr-BE" sz="2400" dirty="0" smtClean="0"/>
              <a:t>Mauvais diagnostic, environ </a:t>
            </a:r>
            <a:r>
              <a:rPr lang="fr-BE" sz="2400" dirty="0"/>
              <a:t>45 % des patients ne </a:t>
            </a:r>
            <a:r>
              <a:rPr lang="fr-BE" sz="2400" dirty="0" smtClean="0"/>
              <a:t>l’ont </a:t>
            </a:r>
            <a:r>
              <a:rPr lang="fr-BE" sz="2400" dirty="0"/>
              <a:t>jamais reçu </a:t>
            </a:r>
            <a:r>
              <a:rPr lang="en-US" sz="2400" dirty="0">
                <a:solidFill>
                  <a:schemeClr val="accent6">
                    <a:lumMod val="75000"/>
                  </a:schemeClr>
                </a:solidFill>
              </a:rPr>
              <a:t>→ </a:t>
            </a:r>
            <a:r>
              <a:rPr lang="fr-BE" sz="2400" dirty="0" smtClean="0">
                <a:solidFill>
                  <a:schemeClr val="accent6">
                    <a:lumMod val="75000"/>
                  </a:schemeClr>
                </a:solidFill>
              </a:rPr>
              <a:t>nécessité </a:t>
            </a:r>
            <a:r>
              <a:rPr lang="fr-BE" sz="2400" dirty="0">
                <a:solidFill>
                  <a:schemeClr val="accent6">
                    <a:lumMod val="75000"/>
                  </a:schemeClr>
                </a:solidFill>
              </a:rPr>
              <a:t>d'harmoniser l'éducation pour les médecins spécialistes</a:t>
            </a:r>
            <a:r>
              <a:rPr lang="fr-BE" sz="2400" dirty="0"/>
              <a:t> </a:t>
            </a:r>
            <a:r>
              <a:rPr lang="fr-BE" sz="2400" dirty="0" smtClean="0"/>
              <a:t>(des allergologues) et </a:t>
            </a:r>
            <a:r>
              <a:rPr lang="fr-BE" sz="2400" dirty="0"/>
              <a:t>besoin de </a:t>
            </a:r>
            <a:r>
              <a:rPr lang="fr-BE" sz="2400" dirty="0">
                <a:solidFill>
                  <a:schemeClr val="accent6">
                    <a:lumMod val="75000"/>
                  </a:schemeClr>
                </a:solidFill>
              </a:rPr>
              <a:t>renforcer la coordination </a:t>
            </a:r>
            <a:r>
              <a:rPr lang="fr-BE" sz="2400" dirty="0"/>
              <a:t>entre les différents médecins traitant des allergies </a:t>
            </a:r>
            <a:r>
              <a:rPr lang="fr-BE" sz="2400" dirty="0" smtClean="0"/>
              <a:t>(pédiatres </a:t>
            </a:r>
            <a:r>
              <a:rPr lang="fr-BE" sz="2400" dirty="0"/>
              <a:t>, </a:t>
            </a:r>
            <a:r>
              <a:rPr lang="fr-BE" sz="2400" dirty="0" smtClean="0"/>
              <a:t>pneumologues, dermatologues), "Un </a:t>
            </a:r>
            <a:r>
              <a:rPr lang="fr-BE" sz="2400" dirty="0"/>
              <a:t>appareil respiratoire, une maladie"</a:t>
            </a:r>
            <a:r>
              <a:rPr lang="en-US" sz="2400" dirty="0" smtClean="0"/>
              <a:t>	</a:t>
            </a:r>
          </a:p>
          <a:p>
            <a:pPr marL="914400" lvl="1" indent="-457200">
              <a:buClr>
                <a:schemeClr val="accent6">
                  <a:lumMod val="75000"/>
                </a:schemeClr>
              </a:buClr>
              <a:buFont typeface="Symbol" pitchFamily="18" charset="2"/>
              <a:buChar char="-"/>
            </a:pPr>
            <a:r>
              <a:rPr lang="en-GB" sz="2200" dirty="0" smtClean="0"/>
              <a:t>Mars </a:t>
            </a:r>
            <a:r>
              <a:rPr lang="en-GB" sz="2200" dirty="0" err="1" smtClean="0"/>
              <a:t>allergique</a:t>
            </a:r>
            <a:r>
              <a:rPr lang="en-GB" sz="2200" dirty="0" smtClean="0"/>
              <a:t> </a:t>
            </a:r>
          </a:p>
          <a:p>
            <a:pPr marL="914400" lvl="1" indent="-457200">
              <a:buClr>
                <a:schemeClr val="accent6">
                  <a:lumMod val="75000"/>
                </a:schemeClr>
              </a:buClr>
              <a:buFont typeface="Symbol" pitchFamily="18" charset="2"/>
              <a:buChar char="-"/>
            </a:pPr>
            <a:r>
              <a:rPr lang="fr-BE" sz="2000" dirty="0"/>
              <a:t>Un appareil respiratoire, une </a:t>
            </a:r>
            <a:r>
              <a:rPr lang="fr-BE" sz="2000" dirty="0" smtClean="0"/>
              <a:t>maladie« </a:t>
            </a:r>
          </a:p>
        </p:txBody>
      </p:sp>
    </p:spTree>
    <p:extLst>
      <p:ext uri="{BB962C8B-B14F-4D97-AF65-F5344CB8AC3E}">
        <p14:creationId xmlns:p14="http://schemas.microsoft.com/office/powerpoint/2010/main" val="155412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2" name="Text Placeholder 2"/>
          <p:cNvSpPr txBox="1">
            <a:spLocks/>
          </p:cNvSpPr>
          <p:nvPr/>
        </p:nvSpPr>
        <p:spPr>
          <a:xfrm>
            <a:off x="179388" y="1340768"/>
            <a:ext cx="8785225" cy="5517232"/>
          </a:xfrm>
          <a:prstGeom prst="rect">
            <a:avLst/>
          </a:prstGeom>
        </p:spPr>
        <p:txBody>
          <a:bodyPr anchor="t"/>
          <a:lstStyle/>
          <a:p>
            <a:pPr marL="457200" indent="-457200">
              <a:buClr>
                <a:schemeClr val="accent6">
                  <a:lumMod val="75000"/>
                </a:schemeClr>
              </a:buClr>
              <a:buFont typeface="+mj-lt"/>
              <a:buAutoNum type="arabicPeriod" startAt="3"/>
            </a:pPr>
            <a:r>
              <a:rPr lang="fr-BE" sz="2400" dirty="0" smtClean="0">
                <a:solidFill>
                  <a:schemeClr val="accent6">
                    <a:lumMod val="75000"/>
                  </a:schemeClr>
                </a:solidFill>
              </a:rPr>
              <a:t>Ignorance: </a:t>
            </a:r>
            <a:r>
              <a:rPr lang="fr-BE" sz="2400" dirty="0" smtClean="0"/>
              <a:t>patients négligés et pas suffisamment  reconnus, à la fois par les autorités de santé nationales et par la société </a:t>
            </a:r>
            <a:r>
              <a:rPr lang="en-US" sz="2400" dirty="0" smtClean="0">
                <a:solidFill>
                  <a:schemeClr val="accent6">
                    <a:lumMod val="75000"/>
                  </a:schemeClr>
                </a:solidFill>
              </a:rPr>
              <a:t>→ </a:t>
            </a:r>
            <a:r>
              <a:rPr lang="fr-BE" sz="2400" dirty="0" smtClean="0">
                <a:solidFill>
                  <a:schemeClr val="accent6">
                    <a:lumMod val="75000"/>
                  </a:schemeClr>
                </a:solidFill>
              </a:rPr>
              <a:t>Nécessité de programmes nationaux impliquant des patients </a:t>
            </a:r>
            <a:r>
              <a:rPr lang="fr-BE" sz="2400" dirty="0" smtClean="0"/>
              <a:t>et les pharmaciens</a:t>
            </a:r>
          </a:p>
          <a:p>
            <a:pPr marL="914400" lvl="1" indent="-457200">
              <a:buClr>
                <a:schemeClr val="accent6">
                  <a:lumMod val="75000"/>
                </a:schemeClr>
              </a:buClr>
              <a:buFont typeface="Symbol" pitchFamily="18" charset="2"/>
              <a:buChar char="-"/>
            </a:pPr>
            <a:r>
              <a:rPr lang="fr-BE" sz="2200" dirty="0" smtClean="0"/>
              <a:t>Programme d’allergie finlandaise (2008-2018)</a:t>
            </a:r>
          </a:p>
          <a:p>
            <a:pPr marL="914400" lvl="1" indent="-457200">
              <a:buClr>
                <a:schemeClr val="accent6">
                  <a:lumMod val="75000"/>
                </a:schemeClr>
              </a:buClr>
              <a:buFont typeface="Symbol" pitchFamily="18" charset="2"/>
              <a:buChar char="-"/>
            </a:pPr>
            <a:r>
              <a:rPr lang="fr-BE" sz="2200" dirty="0" smtClean="0"/>
              <a:t>Programme </a:t>
            </a:r>
            <a:r>
              <a:rPr lang="fr-BE" sz="2200" dirty="0"/>
              <a:t>de sensibilisation </a:t>
            </a:r>
            <a:r>
              <a:rPr lang="fr-BE" sz="2200" dirty="0" smtClean="0"/>
              <a:t>sur l’allergie de l’EFA (2011-2014)</a:t>
            </a:r>
          </a:p>
          <a:p>
            <a:pPr lvl="1">
              <a:buClr>
                <a:schemeClr val="accent6">
                  <a:lumMod val="75000"/>
                </a:schemeClr>
              </a:buClr>
            </a:pPr>
            <a:endParaRPr lang="en-US" dirty="0" smtClean="0"/>
          </a:p>
          <a:p>
            <a:pPr marL="457200" indent="-457200">
              <a:buClr>
                <a:schemeClr val="accent6">
                  <a:lumMod val="75000"/>
                </a:schemeClr>
              </a:buClr>
              <a:buFont typeface="+mj-lt"/>
              <a:buAutoNum type="arabicPeriod" startAt="3"/>
            </a:pPr>
            <a:r>
              <a:rPr lang="fr-BE" sz="2400" dirty="0" smtClean="0">
                <a:solidFill>
                  <a:schemeClr val="accent6">
                    <a:lumMod val="75000"/>
                  </a:schemeClr>
                </a:solidFill>
              </a:rPr>
              <a:t>Inégalités </a:t>
            </a:r>
            <a:r>
              <a:rPr lang="fr-BE" sz="2400" dirty="0"/>
              <a:t>dans la gestion de l'allergie </a:t>
            </a:r>
            <a:r>
              <a:rPr lang="fr-BE" sz="2400" dirty="0" smtClean="0"/>
              <a:t>au sein de l’UE et </a:t>
            </a:r>
            <a:r>
              <a:rPr lang="fr-BE" sz="2400" dirty="0"/>
              <a:t>entre les États </a:t>
            </a:r>
            <a:r>
              <a:rPr lang="fr-BE" sz="2400" dirty="0" smtClean="0"/>
              <a:t>Membres: </a:t>
            </a:r>
            <a:r>
              <a:rPr lang="fr-BE" sz="2400" dirty="0"/>
              <a:t>différentes politiques de santé et de </a:t>
            </a:r>
            <a:r>
              <a:rPr lang="fr-BE" sz="2400" dirty="0" smtClean="0"/>
              <a:t>remboursement, faible </a:t>
            </a:r>
            <a:r>
              <a:rPr lang="fr-BE" sz="2400" dirty="0"/>
              <a:t>sensibilisation du traitement préventif </a:t>
            </a:r>
            <a:r>
              <a:rPr lang="en-US" sz="2400" dirty="0">
                <a:solidFill>
                  <a:schemeClr val="accent6">
                    <a:lumMod val="75000"/>
                  </a:schemeClr>
                </a:solidFill>
              </a:rPr>
              <a:t>→</a:t>
            </a:r>
            <a:r>
              <a:rPr lang="fr-BE" sz="2400" dirty="0" smtClean="0"/>
              <a:t> </a:t>
            </a:r>
            <a:r>
              <a:rPr lang="fr-BE" sz="2400" dirty="0">
                <a:solidFill>
                  <a:schemeClr val="accent6">
                    <a:lumMod val="75000"/>
                  </a:schemeClr>
                </a:solidFill>
              </a:rPr>
              <a:t>nécessité d'aligner les politiques de santé et de remboursement </a:t>
            </a:r>
            <a:r>
              <a:rPr lang="fr-BE" sz="2400" dirty="0"/>
              <a:t>pour soutenir </a:t>
            </a:r>
            <a:r>
              <a:rPr lang="fr-BE" sz="2400" dirty="0" smtClean="0"/>
              <a:t>une gestion appropriée de </a:t>
            </a:r>
            <a:r>
              <a:rPr lang="fr-BE" sz="2400" dirty="0"/>
              <a:t>la </a:t>
            </a:r>
            <a:r>
              <a:rPr lang="fr-BE" sz="2400" dirty="0" smtClean="0"/>
              <a:t>maladie</a:t>
            </a:r>
            <a:endParaRPr lang="en-US" sz="2400" dirty="0" smtClean="0"/>
          </a:p>
          <a:p>
            <a:pPr marL="457200" indent="-457200">
              <a:buClr>
                <a:schemeClr val="accent6">
                  <a:lumMod val="75000"/>
                </a:schemeClr>
              </a:buClr>
              <a:buFont typeface="+mj-lt"/>
              <a:buAutoNum type="arabicPeriod" startAt="3"/>
            </a:pPr>
            <a:endParaRPr lang="en-US" dirty="0" smtClean="0"/>
          </a:p>
          <a:p>
            <a:pPr marL="457200" indent="-457200">
              <a:buClr>
                <a:schemeClr val="accent6">
                  <a:lumMod val="75000"/>
                </a:schemeClr>
              </a:buClr>
              <a:buFont typeface="+mj-lt"/>
              <a:buAutoNum type="arabicPeriod" startAt="3"/>
            </a:pPr>
            <a:r>
              <a:rPr lang="fr-BE" sz="2400" dirty="0" smtClean="0">
                <a:solidFill>
                  <a:schemeClr val="accent6">
                    <a:lumMod val="75000"/>
                  </a:schemeClr>
                </a:solidFill>
              </a:rPr>
              <a:t>Manque </a:t>
            </a:r>
            <a:r>
              <a:rPr lang="fr-BE" sz="2400" dirty="0">
                <a:solidFill>
                  <a:schemeClr val="accent6">
                    <a:lumMod val="75000"/>
                  </a:schemeClr>
                </a:solidFill>
              </a:rPr>
              <a:t>de mesures de prévention </a:t>
            </a:r>
            <a:r>
              <a:rPr lang="en-US" sz="2400" dirty="0">
                <a:solidFill>
                  <a:schemeClr val="accent6">
                    <a:lumMod val="75000"/>
                  </a:schemeClr>
                </a:solidFill>
              </a:rPr>
              <a:t>→</a:t>
            </a:r>
            <a:r>
              <a:rPr lang="en-US" sz="2400" dirty="0"/>
              <a:t> </a:t>
            </a:r>
            <a:r>
              <a:rPr lang="fr-BE" sz="2400" dirty="0" smtClean="0"/>
              <a:t>Besoin </a:t>
            </a:r>
            <a:r>
              <a:rPr lang="fr-BE" sz="2400" dirty="0"/>
              <a:t>de sécuriser les informations de </a:t>
            </a:r>
            <a:r>
              <a:rPr lang="fr-BE" sz="2400" dirty="0">
                <a:solidFill>
                  <a:schemeClr val="accent6">
                    <a:lumMod val="75000"/>
                  </a:schemeClr>
                </a:solidFill>
              </a:rPr>
              <a:t>pollen en temps réel </a:t>
            </a:r>
            <a:r>
              <a:rPr lang="fr-BE" sz="2400" dirty="0"/>
              <a:t>en Europe</a:t>
            </a:r>
            <a:endParaRPr lang="en-GB" sz="2400" dirty="0" smtClean="0"/>
          </a:p>
          <a:p>
            <a:pPr marL="457200" indent="-457200">
              <a:buClr>
                <a:schemeClr val="accent6">
                  <a:lumMod val="75000"/>
                </a:schemeClr>
              </a:buClr>
              <a:buFont typeface="+mj-lt"/>
              <a:buAutoNum type="arabicPeriod" startAt="3"/>
            </a:pPr>
            <a:endParaRPr lang="en-US" sz="2400" dirty="0" smtClean="0"/>
          </a:p>
          <a:p>
            <a:pPr>
              <a:buClr>
                <a:schemeClr val="accent6">
                  <a:lumMod val="75000"/>
                </a:schemeClr>
              </a:buClr>
            </a:pPr>
            <a:endParaRPr lang="en-GB" sz="2400" dirty="0" smtClean="0"/>
          </a:p>
          <a:p>
            <a:pPr>
              <a:buClr>
                <a:schemeClr val="accent6">
                  <a:lumMod val="75000"/>
                </a:schemeClr>
              </a:buClr>
              <a:buFont typeface="Calibri" pitchFamily="34" charset="0"/>
              <a:buChar char="→"/>
            </a:pPr>
            <a:endParaRPr lang="en-GB" sz="2400" dirty="0" smtClean="0"/>
          </a:p>
          <a:p>
            <a:pPr>
              <a:buClr>
                <a:schemeClr val="accent6">
                  <a:lumMod val="75000"/>
                </a:schemeClr>
              </a:buClr>
              <a:buFont typeface="Calibri" pitchFamily="34" charset="0"/>
              <a:buChar char="→"/>
            </a:pPr>
            <a:endParaRPr lang="en-GB" sz="2400" dirty="0" smtClean="0"/>
          </a:p>
          <a:p>
            <a:pPr>
              <a:buClr>
                <a:schemeClr val="accent6">
                  <a:lumMod val="75000"/>
                </a:schemeClr>
              </a:buClr>
              <a:buFont typeface="Calibri" pitchFamily="34" charset="0"/>
              <a:buChar char="→"/>
            </a:pPr>
            <a:endParaRPr lang="en-GB" sz="2400" dirty="0" smtClean="0"/>
          </a:p>
          <a:p>
            <a:pPr>
              <a:buClr>
                <a:schemeClr val="accent6">
                  <a:lumMod val="75000"/>
                </a:schemeClr>
              </a:buClr>
              <a:buFont typeface="Calibri" pitchFamily="34" charset="0"/>
              <a:buChar char="→"/>
            </a:pPr>
            <a:endParaRPr lang="en-GB" sz="2400" dirty="0" smtClean="0"/>
          </a:p>
          <a:p>
            <a:pPr>
              <a:buClr>
                <a:schemeClr val="accent6">
                  <a:lumMod val="75000"/>
                </a:schemeClr>
              </a:buClr>
            </a:pPr>
            <a:endParaRPr lang="en-GB" sz="2400" dirty="0" smtClean="0"/>
          </a:p>
        </p:txBody>
      </p:sp>
      <p:sp>
        <p:nvSpPr>
          <p:cNvPr id="5" name="Title 10"/>
          <p:cNvSpPr>
            <a:spLocks noGrp="1"/>
          </p:cNvSpPr>
          <p:nvPr>
            <p:ph type="title"/>
          </p:nvPr>
        </p:nvSpPr>
        <p:spPr>
          <a:xfrm>
            <a:off x="1691680" y="-243408"/>
            <a:ext cx="7488832" cy="1661046"/>
          </a:xfrm>
        </p:spPr>
        <p:txBody>
          <a:bodyPr>
            <a:normAutofit/>
          </a:bodyPr>
          <a:lstStyle/>
          <a:p>
            <a:r>
              <a:rPr lang="nl-BE" sz="4200" dirty="0" smtClean="0"/>
              <a:t>Allergies en Europe: les défis </a:t>
            </a:r>
            <a:endParaRPr lang="nl-BE" sz="4200" dirty="0">
              <a:solidFill>
                <a:schemeClr val="bg1"/>
              </a:solidFill>
            </a:endParaRPr>
          </a:p>
        </p:txBody>
      </p:sp>
    </p:spTree>
    <p:extLst>
      <p:ext uri="{BB962C8B-B14F-4D97-AF65-F5344CB8AC3E}">
        <p14:creationId xmlns:p14="http://schemas.microsoft.com/office/powerpoint/2010/main" val="361983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2" name="Text Placeholder 2"/>
          <p:cNvSpPr txBox="1">
            <a:spLocks/>
          </p:cNvSpPr>
          <p:nvPr/>
        </p:nvSpPr>
        <p:spPr>
          <a:xfrm>
            <a:off x="179388" y="1268760"/>
            <a:ext cx="8785225" cy="5256584"/>
          </a:xfrm>
          <a:prstGeom prst="rect">
            <a:avLst/>
          </a:prstGeom>
        </p:spPr>
        <p:txBody>
          <a:bodyPr anchor="t"/>
          <a:lstStyle/>
          <a:p>
            <a:pPr>
              <a:buClr>
                <a:schemeClr val="accent6">
                  <a:lumMod val="75000"/>
                </a:schemeClr>
              </a:buClr>
            </a:pPr>
            <a:r>
              <a:rPr lang="fr-BE" sz="2600" dirty="0" smtClean="0">
                <a:solidFill>
                  <a:schemeClr val="accent6">
                    <a:lumMod val="75000"/>
                  </a:schemeClr>
                </a:solidFill>
              </a:rPr>
              <a:t>Appel de l’</a:t>
            </a:r>
            <a:r>
              <a:rPr lang="de-CH" sz="2600" dirty="0" smtClean="0">
                <a:solidFill>
                  <a:schemeClr val="accent6">
                    <a:lumMod val="75000"/>
                  </a:schemeClr>
                </a:solidFill>
              </a:rPr>
              <a:t>EFA </a:t>
            </a:r>
            <a:r>
              <a:rPr lang="fr-BE" sz="2600" dirty="0" smtClean="0">
                <a:solidFill>
                  <a:schemeClr val="accent6">
                    <a:lumMod val="75000"/>
                  </a:schemeClr>
                </a:solidFill>
              </a:rPr>
              <a:t>à </a:t>
            </a:r>
            <a:r>
              <a:rPr lang="fr-BE" sz="2600" dirty="0">
                <a:solidFill>
                  <a:schemeClr val="accent6">
                    <a:lumMod val="75000"/>
                  </a:schemeClr>
                </a:solidFill>
              </a:rPr>
              <a:t>l'action sur l'allergie respiratoire en Europe</a:t>
            </a:r>
            <a:endParaRPr lang="de-CH" dirty="0" smtClean="0"/>
          </a:p>
          <a:p>
            <a:pPr marL="914400" lvl="1" indent="-457200">
              <a:buClr>
                <a:schemeClr val="accent6">
                  <a:lumMod val="75000"/>
                </a:schemeClr>
              </a:buClr>
              <a:buFont typeface="+mj-lt"/>
              <a:buAutoNum type="arabicPeriod"/>
            </a:pPr>
            <a:r>
              <a:rPr lang="fr-BE" sz="2000" dirty="0" smtClean="0"/>
              <a:t>Augmenter </a:t>
            </a:r>
            <a:r>
              <a:rPr lang="fr-BE" sz="2000" dirty="0"/>
              <a:t>la </a:t>
            </a:r>
            <a:r>
              <a:rPr lang="fr-BE" sz="2000" dirty="0">
                <a:solidFill>
                  <a:schemeClr val="accent6">
                    <a:lumMod val="75000"/>
                  </a:schemeClr>
                </a:solidFill>
              </a:rPr>
              <a:t>reconnaissance politique </a:t>
            </a:r>
            <a:r>
              <a:rPr lang="fr-BE" sz="2000" dirty="0"/>
              <a:t>des allergies respiratoires comme une maladie réelle et sérieuse</a:t>
            </a:r>
          </a:p>
          <a:p>
            <a:pPr marL="914400" lvl="1" indent="-457200">
              <a:buClr>
                <a:schemeClr val="accent6">
                  <a:lumMod val="75000"/>
                </a:schemeClr>
              </a:buClr>
              <a:buFont typeface="+mj-lt"/>
              <a:buAutoNum type="arabicPeriod"/>
            </a:pPr>
            <a:r>
              <a:rPr lang="fr-BE" sz="2000" dirty="0" smtClean="0"/>
              <a:t>Promouvoir </a:t>
            </a:r>
            <a:r>
              <a:rPr lang="fr-BE" sz="2000" dirty="0"/>
              <a:t>des </a:t>
            </a:r>
            <a:r>
              <a:rPr lang="fr-BE" sz="2000" dirty="0">
                <a:solidFill>
                  <a:schemeClr val="accent6">
                    <a:lumMod val="75000"/>
                  </a:schemeClr>
                </a:solidFill>
              </a:rPr>
              <a:t>programmes nationaux </a:t>
            </a:r>
            <a:r>
              <a:rPr lang="fr-BE" sz="2000" dirty="0"/>
              <a:t>sur les allergies respiratoires</a:t>
            </a:r>
          </a:p>
          <a:p>
            <a:pPr marL="914400" lvl="1" indent="-457200">
              <a:buClr>
                <a:schemeClr val="accent6">
                  <a:lumMod val="75000"/>
                </a:schemeClr>
              </a:buClr>
              <a:buFont typeface="+mj-lt"/>
              <a:buAutoNum type="arabicPeriod"/>
            </a:pPr>
            <a:r>
              <a:rPr lang="fr-BE" sz="2000" dirty="0" smtClean="0"/>
              <a:t>Donner </a:t>
            </a:r>
            <a:r>
              <a:rPr lang="fr-BE" sz="2000" dirty="0"/>
              <a:t>la </a:t>
            </a:r>
            <a:r>
              <a:rPr lang="fr-BE" sz="2000" dirty="0">
                <a:solidFill>
                  <a:schemeClr val="accent6">
                    <a:lumMod val="75000"/>
                  </a:schemeClr>
                </a:solidFill>
              </a:rPr>
              <a:t>priorité à la gestion </a:t>
            </a:r>
            <a:r>
              <a:rPr lang="fr-BE" sz="2000" dirty="0"/>
              <a:t>et au contrôle des allergies </a:t>
            </a:r>
            <a:r>
              <a:rPr lang="fr-BE" sz="2000" dirty="0" smtClean="0"/>
              <a:t>respiratoires</a:t>
            </a:r>
          </a:p>
          <a:p>
            <a:pPr marL="914400" lvl="1" indent="-457200">
              <a:buClr>
                <a:schemeClr val="accent6">
                  <a:lumMod val="75000"/>
                </a:schemeClr>
              </a:buClr>
              <a:buFont typeface="+mj-lt"/>
              <a:buAutoNum type="arabicPeriod"/>
            </a:pPr>
            <a:r>
              <a:rPr lang="fr-BE" sz="2000" dirty="0" smtClean="0"/>
              <a:t>Promouvoir </a:t>
            </a:r>
            <a:r>
              <a:rPr lang="fr-BE" sz="2000" dirty="0"/>
              <a:t>la </a:t>
            </a:r>
            <a:r>
              <a:rPr lang="fr-BE" sz="2000" dirty="0">
                <a:solidFill>
                  <a:schemeClr val="accent6">
                    <a:lumMod val="75000"/>
                  </a:schemeClr>
                </a:solidFill>
              </a:rPr>
              <a:t>formation</a:t>
            </a:r>
            <a:r>
              <a:rPr lang="fr-BE" sz="2000" dirty="0"/>
              <a:t> dans l'allergie pour les professionnels de la santé </a:t>
            </a:r>
            <a:r>
              <a:rPr lang="fr-BE" sz="2000" dirty="0" smtClean="0"/>
              <a:t>afin d’améliorer </a:t>
            </a:r>
            <a:r>
              <a:rPr lang="fr-BE" sz="2000" dirty="0"/>
              <a:t>le diagnostic précis et précoce</a:t>
            </a:r>
          </a:p>
          <a:p>
            <a:pPr marL="914400" lvl="1" indent="-457200">
              <a:buClr>
                <a:schemeClr val="accent6">
                  <a:lumMod val="75000"/>
                </a:schemeClr>
              </a:buClr>
              <a:buFont typeface="+mj-lt"/>
              <a:buAutoNum type="arabicPeriod"/>
            </a:pPr>
            <a:r>
              <a:rPr lang="fr-BE" sz="2000" dirty="0" smtClean="0"/>
              <a:t>Aligner </a:t>
            </a:r>
            <a:r>
              <a:rPr lang="fr-BE" sz="2000" dirty="0"/>
              <a:t>les </a:t>
            </a:r>
            <a:r>
              <a:rPr lang="fr-BE" sz="2000" dirty="0">
                <a:solidFill>
                  <a:schemeClr val="accent6">
                    <a:lumMod val="75000"/>
                  </a:schemeClr>
                </a:solidFill>
              </a:rPr>
              <a:t>politiques de soins de santé et de remboursement </a:t>
            </a:r>
            <a:r>
              <a:rPr lang="fr-BE" sz="2000" dirty="0" smtClean="0"/>
              <a:t>afin de soutenir </a:t>
            </a:r>
            <a:r>
              <a:rPr lang="fr-BE" sz="2000" dirty="0"/>
              <a:t>la gestion </a:t>
            </a:r>
            <a:r>
              <a:rPr lang="fr-BE" sz="2000" dirty="0" smtClean="0"/>
              <a:t>appropriée de </a:t>
            </a:r>
            <a:r>
              <a:rPr lang="fr-BE" sz="2000" dirty="0"/>
              <a:t>la </a:t>
            </a:r>
            <a:r>
              <a:rPr lang="fr-BE" sz="2000" dirty="0" smtClean="0"/>
              <a:t>maladie</a:t>
            </a:r>
            <a:endParaRPr lang="fr-BE" sz="2000" dirty="0"/>
          </a:p>
          <a:p>
            <a:pPr marL="914400" lvl="1" indent="-457200">
              <a:buClr>
                <a:schemeClr val="accent6">
                  <a:lumMod val="75000"/>
                </a:schemeClr>
              </a:buClr>
              <a:buFont typeface="+mj-lt"/>
              <a:buAutoNum type="arabicPeriod"/>
            </a:pPr>
            <a:r>
              <a:rPr lang="fr-BE" sz="2000" dirty="0" smtClean="0"/>
              <a:t>Améliorer </a:t>
            </a:r>
            <a:r>
              <a:rPr lang="fr-BE" sz="2000" dirty="0"/>
              <a:t>la </a:t>
            </a:r>
            <a:r>
              <a:rPr lang="fr-BE" sz="2000" dirty="0">
                <a:solidFill>
                  <a:schemeClr val="accent6">
                    <a:lumMod val="75000"/>
                  </a:schemeClr>
                </a:solidFill>
              </a:rPr>
              <a:t>qualité de l'air intérieur</a:t>
            </a:r>
          </a:p>
          <a:p>
            <a:pPr marL="914400" lvl="1" indent="-457200">
              <a:buClr>
                <a:schemeClr val="accent6">
                  <a:lumMod val="75000"/>
                </a:schemeClr>
              </a:buClr>
              <a:buFont typeface="+mj-lt"/>
              <a:buAutoNum type="arabicPeriod"/>
            </a:pPr>
            <a:endParaRPr lang="fr-BE" sz="2000" dirty="0"/>
          </a:p>
          <a:p>
            <a:pPr lvl="1">
              <a:buClr>
                <a:schemeClr val="accent6">
                  <a:lumMod val="75000"/>
                </a:schemeClr>
              </a:buClr>
            </a:pPr>
            <a:r>
              <a:rPr lang="fr-BE" sz="2000" dirty="0" smtClean="0"/>
              <a:t>Signé </a:t>
            </a:r>
            <a:r>
              <a:rPr lang="fr-BE" sz="2000" dirty="0"/>
              <a:t>par plus de 700 personnes et plusieurs députés </a:t>
            </a:r>
            <a:r>
              <a:rPr lang="fr-BE" sz="2000" dirty="0">
                <a:hlinkClick r:id="rId5"/>
              </a:rPr>
              <a:t>http://</a:t>
            </a:r>
            <a:r>
              <a:rPr lang="fr-BE" sz="2000" dirty="0" smtClean="0">
                <a:hlinkClick r:id="rId5"/>
              </a:rPr>
              <a:t>www.efacallaction.net</a:t>
            </a:r>
            <a:r>
              <a:rPr lang="fr-BE" sz="2000" dirty="0" smtClean="0"/>
              <a:t> </a:t>
            </a:r>
            <a:endParaRPr lang="en-US" sz="2000" dirty="0" smtClean="0"/>
          </a:p>
          <a:p>
            <a:pPr lvl="1">
              <a:buClr>
                <a:schemeClr val="accent6">
                  <a:lumMod val="75000"/>
                </a:schemeClr>
              </a:buClr>
            </a:pPr>
            <a:endParaRPr lang="de-CH" sz="2000" dirty="0" smtClean="0">
              <a:solidFill>
                <a:schemeClr val="accent6">
                  <a:lumMod val="75000"/>
                </a:schemeClr>
              </a:solidFill>
              <a:hlinkClick r:id="rId5"/>
            </a:endParaRPr>
          </a:p>
          <a:p>
            <a:pPr>
              <a:buClr>
                <a:schemeClr val="accent6">
                  <a:lumMod val="75000"/>
                </a:schemeClr>
              </a:buClr>
            </a:pPr>
            <a:endParaRPr lang="de-CH" sz="2000" dirty="0" smtClean="0">
              <a:hlinkClick r:id="rId5"/>
            </a:endParaRPr>
          </a:p>
          <a:p>
            <a:pPr>
              <a:buClr>
                <a:schemeClr val="accent6">
                  <a:lumMod val="75000"/>
                </a:schemeClr>
              </a:buClr>
            </a:pPr>
            <a:r>
              <a:rPr lang="en-GB" sz="2000" dirty="0" smtClean="0"/>
              <a:t>				</a:t>
            </a:r>
          </a:p>
          <a:p>
            <a:pPr>
              <a:buClr>
                <a:schemeClr val="accent6">
                  <a:lumMod val="75000"/>
                </a:schemeClr>
              </a:buClr>
            </a:pPr>
            <a:endParaRPr lang="en-GB" sz="2400" dirty="0" smtClean="0"/>
          </a:p>
        </p:txBody>
      </p:sp>
      <p:sp>
        <p:nvSpPr>
          <p:cNvPr id="6" name="Cloud 5"/>
          <p:cNvSpPr/>
          <p:nvPr/>
        </p:nvSpPr>
        <p:spPr>
          <a:xfrm>
            <a:off x="1047995" y="5467536"/>
            <a:ext cx="2592288" cy="1224136"/>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smtClean="0">
                <a:solidFill>
                  <a:schemeClr val="accent6">
                    <a:lumMod val="50000"/>
                  </a:schemeClr>
                </a:solidFill>
              </a:rPr>
              <a:t>Joinez-nous!</a:t>
            </a:r>
            <a:endParaRPr lang="en-US" dirty="0">
              <a:solidFill>
                <a:schemeClr val="accent6">
                  <a:lumMod val="50000"/>
                </a:schemeClr>
              </a:solidFill>
            </a:endParaRPr>
          </a:p>
        </p:txBody>
      </p:sp>
      <p:pic>
        <p:nvPicPr>
          <p:cNvPr id="8" name="Picture 7"/>
          <p:cNvPicPr>
            <a:picLocks noChangeAspect="1" noChangeArrowheads="1"/>
          </p:cNvPicPr>
          <p:nvPr/>
        </p:nvPicPr>
        <p:blipFill>
          <a:blip r:embed="rId6" cstate="print"/>
          <a:srcRect/>
          <a:stretch>
            <a:fillRect/>
          </a:stretch>
        </p:blipFill>
        <p:spPr bwMode="auto">
          <a:xfrm>
            <a:off x="6732240" y="3992550"/>
            <a:ext cx="1959972" cy="2865450"/>
          </a:xfrm>
          <a:prstGeom prst="rect">
            <a:avLst/>
          </a:prstGeom>
          <a:ln>
            <a:noFill/>
          </a:ln>
          <a:effectLst>
            <a:softEdge rad="112500"/>
          </a:effectLst>
        </p:spPr>
      </p:pic>
      <p:sp>
        <p:nvSpPr>
          <p:cNvPr id="7" name="Title 10"/>
          <p:cNvSpPr>
            <a:spLocks noGrp="1"/>
          </p:cNvSpPr>
          <p:nvPr>
            <p:ph type="title"/>
          </p:nvPr>
        </p:nvSpPr>
        <p:spPr>
          <a:xfrm>
            <a:off x="1691680" y="-243408"/>
            <a:ext cx="7488832" cy="1661046"/>
          </a:xfrm>
        </p:spPr>
        <p:txBody>
          <a:bodyPr>
            <a:normAutofit/>
          </a:bodyPr>
          <a:lstStyle/>
          <a:p>
            <a:r>
              <a:rPr lang="nl-BE" sz="4200" dirty="0" smtClean="0"/>
              <a:t>Allergies en Europe: </a:t>
            </a:r>
            <a:br>
              <a:rPr lang="nl-BE" sz="4200" dirty="0" smtClean="0"/>
            </a:br>
            <a:r>
              <a:rPr lang="nl-BE" sz="4200" dirty="0" smtClean="0"/>
              <a:t>appel á l’action</a:t>
            </a:r>
            <a:endParaRPr lang="nl-BE" sz="4200" dirty="0">
              <a:solidFill>
                <a:schemeClr val="bg1"/>
              </a:solidFill>
            </a:endParaRPr>
          </a:p>
        </p:txBody>
      </p:sp>
    </p:spTree>
    <p:extLst>
      <p:ext uri="{BB962C8B-B14F-4D97-AF65-F5344CB8AC3E}">
        <p14:creationId xmlns:p14="http://schemas.microsoft.com/office/powerpoint/2010/main" val="371844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2" name="Text Placeholder 2"/>
          <p:cNvSpPr txBox="1">
            <a:spLocks/>
          </p:cNvSpPr>
          <p:nvPr/>
        </p:nvSpPr>
        <p:spPr>
          <a:xfrm>
            <a:off x="179388" y="1196752"/>
            <a:ext cx="8785225" cy="5400601"/>
          </a:xfrm>
          <a:prstGeom prst="rect">
            <a:avLst/>
          </a:prstGeom>
        </p:spPr>
        <p:txBody>
          <a:bodyPr anchor="t"/>
          <a:lstStyle/>
          <a:p>
            <a:pPr>
              <a:buClr>
                <a:schemeClr val="accent6">
                  <a:lumMod val="75000"/>
                </a:schemeClr>
              </a:buClr>
            </a:pPr>
            <a:endParaRPr lang="fr-BE" sz="2400" dirty="0">
              <a:solidFill>
                <a:schemeClr val="accent6">
                  <a:lumMod val="75000"/>
                </a:schemeClr>
              </a:solidFill>
            </a:endParaRPr>
          </a:p>
          <a:p>
            <a:pPr>
              <a:buClr>
                <a:schemeClr val="accent6">
                  <a:lumMod val="75000"/>
                </a:schemeClr>
              </a:buClr>
            </a:pPr>
            <a:r>
              <a:rPr lang="fr-BE" sz="2300" dirty="0" smtClean="0"/>
              <a:t>La </a:t>
            </a:r>
            <a:r>
              <a:rPr lang="fr-BE" sz="2300" dirty="0"/>
              <a:t>pollution de l’air influence </a:t>
            </a:r>
            <a:r>
              <a:rPr lang="fr-BE" sz="2300" dirty="0" smtClean="0"/>
              <a:t>significativement </a:t>
            </a:r>
            <a:r>
              <a:rPr lang="fr-BE" sz="2300" dirty="0"/>
              <a:t>les personnes allergiques: </a:t>
            </a:r>
          </a:p>
          <a:p>
            <a:pPr>
              <a:buClr>
                <a:schemeClr val="accent6">
                  <a:lumMod val="75000"/>
                </a:schemeClr>
              </a:buClr>
              <a:buFont typeface="Symbol" pitchFamily="18" charset="2"/>
              <a:buChar char="-"/>
            </a:pPr>
            <a:r>
              <a:rPr lang="fr-BE" sz="2300" dirty="0"/>
              <a:t> Du aux fortes concentrations de </a:t>
            </a:r>
            <a:r>
              <a:rPr lang="fr-BE" sz="2300" dirty="0">
                <a:solidFill>
                  <a:schemeClr val="accent6">
                    <a:lumMod val="75000"/>
                  </a:schemeClr>
                </a:solidFill>
              </a:rPr>
              <a:t>dioxyde de carbone (CO₂) </a:t>
            </a:r>
            <a:r>
              <a:rPr lang="fr-BE" sz="2300" dirty="0"/>
              <a:t>dans l'air, les plantes poussent plus vite et produisent des grains de pollen plus agressifs</a:t>
            </a:r>
          </a:p>
          <a:p>
            <a:pPr>
              <a:buClr>
                <a:schemeClr val="accent6">
                  <a:lumMod val="75000"/>
                </a:schemeClr>
              </a:buClr>
              <a:buFont typeface="Symbol" pitchFamily="18" charset="2"/>
              <a:buChar char="-"/>
            </a:pPr>
            <a:r>
              <a:rPr lang="fr-BE" sz="2300" dirty="0"/>
              <a:t> </a:t>
            </a:r>
            <a:r>
              <a:rPr lang="fr-BE" sz="2300" dirty="0">
                <a:solidFill>
                  <a:schemeClr val="accent6">
                    <a:lumMod val="75000"/>
                  </a:schemeClr>
                </a:solidFill>
              </a:rPr>
              <a:t>L’exposition aux matières particulaires (PM), </a:t>
            </a:r>
            <a:r>
              <a:rPr lang="fr-BE" sz="2300" dirty="0"/>
              <a:t>au dioxyde de soufre (SO₂) et au dioxyde d'azote (NO₂) peut aggraver les allergies au pollen et provoquer des inflammations pulmonaires allergiques fortes.</a:t>
            </a:r>
          </a:p>
          <a:p>
            <a:pPr>
              <a:buClr>
                <a:schemeClr val="accent6">
                  <a:lumMod val="75000"/>
                </a:schemeClr>
              </a:buClr>
            </a:pPr>
            <a:endParaRPr lang="en-US" sz="2300" dirty="0" smtClean="0"/>
          </a:p>
        </p:txBody>
      </p:sp>
      <p:sp>
        <p:nvSpPr>
          <p:cNvPr id="7" name="TextBox 6"/>
          <p:cNvSpPr txBox="1"/>
          <p:nvPr/>
        </p:nvSpPr>
        <p:spPr>
          <a:xfrm>
            <a:off x="1666290" y="213656"/>
            <a:ext cx="7509698" cy="769441"/>
          </a:xfrm>
          <a:prstGeom prst="rect">
            <a:avLst/>
          </a:prstGeom>
          <a:noFill/>
        </p:spPr>
        <p:txBody>
          <a:bodyPr wrap="square" rtlCol="0">
            <a:spAutoFit/>
          </a:bodyPr>
          <a:lstStyle/>
          <a:p>
            <a:pPr algn="ctr"/>
            <a:r>
              <a:rPr lang="fr-BE" sz="4400" dirty="0" smtClean="0">
                <a:solidFill>
                  <a:schemeClr val="bg1"/>
                </a:solidFill>
                <a:latin typeface="Georgia" panose="02040502050405020303" pitchFamily="18" charset="0"/>
              </a:rPr>
              <a:t>Allergies et qualité de l’air</a:t>
            </a:r>
            <a:endParaRPr lang="fr-BE"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7000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305342"/>
            <a:ext cx="8496944" cy="5324535"/>
          </a:xfrm>
          <a:prstGeom prst="rect">
            <a:avLst/>
          </a:prstGeom>
        </p:spPr>
        <p:txBody>
          <a:bodyPr wrap="square">
            <a:spAutoFit/>
          </a:bodyPr>
          <a:lstStyle/>
          <a:p>
            <a:pPr marL="342900" indent="-342900">
              <a:spcAft>
                <a:spcPts val="0"/>
              </a:spcAft>
              <a:buClr>
                <a:schemeClr val="accent6">
                  <a:lumMod val="75000"/>
                </a:schemeClr>
              </a:buClr>
              <a:buFontTx/>
              <a:buChar char="-"/>
            </a:pPr>
            <a:r>
              <a:rPr lang="fr-BE" sz="2200" dirty="0" smtClean="0">
                <a:solidFill>
                  <a:schemeClr val="accent6">
                    <a:lumMod val="75000"/>
                  </a:schemeClr>
                </a:solidFill>
              </a:rPr>
              <a:t>Intérêt</a:t>
            </a:r>
            <a:r>
              <a:rPr lang="fr-BE" sz="2200" dirty="0" smtClean="0"/>
              <a:t>: la pollution de l’air est un enjeux majeure pour l’Union Européenne  (depuis les années 1970)</a:t>
            </a:r>
          </a:p>
          <a:p>
            <a:pPr marL="342900" indent="-342900">
              <a:spcAft>
                <a:spcPts val="0"/>
              </a:spcAft>
              <a:buClr>
                <a:schemeClr val="accent6">
                  <a:lumMod val="75000"/>
                </a:schemeClr>
              </a:buClr>
              <a:buFontTx/>
              <a:buChar char="-"/>
            </a:pPr>
            <a:r>
              <a:rPr lang="fr-BE" sz="2200" dirty="0" smtClean="0">
                <a:solidFill>
                  <a:schemeClr val="accent6">
                    <a:lumMod val="75000"/>
                  </a:schemeClr>
                </a:solidFill>
              </a:rPr>
              <a:t>Objectif </a:t>
            </a:r>
            <a:r>
              <a:rPr lang="fr-BE" sz="2200" dirty="0" smtClean="0"/>
              <a:t>: atteindre des niveaux de qualité de l’air bénins pour la santé humaine et son environnement  </a:t>
            </a:r>
          </a:p>
          <a:p>
            <a:pPr marL="342900" indent="-342900">
              <a:spcAft>
                <a:spcPts val="0"/>
              </a:spcAft>
              <a:buClr>
                <a:schemeClr val="accent6">
                  <a:lumMod val="75000"/>
                </a:schemeClr>
              </a:buClr>
              <a:buFontTx/>
              <a:buChar char="-"/>
            </a:pPr>
            <a:r>
              <a:rPr lang="fr-BE" sz="2200" dirty="0" smtClean="0">
                <a:solidFill>
                  <a:schemeClr val="accent6">
                    <a:lumMod val="75000"/>
                  </a:schemeClr>
                </a:solidFill>
              </a:rPr>
              <a:t>Actions</a:t>
            </a:r>
            <a:r>
              <a:rPr lang="fr-BE" sz="2200" dirty="0" smtClean="0"/>
              <a:t> menées en différents axes: législation, coopération intersectorielle, recherche, vision nationale, régionale et international </a:t>
            </a:r>
            <a:endParaRPr lang="fr-BE" sz="2200" dirty="0"/>
          </a:p>
          <a:p>
            <a:pPr marL="342900" indent="-342900">
              <a:spcAft>
                <a:spcPts val="0"/>
              </a:spcAft>
              <a:buClr>
                <a:schemeClr val="accent6">
                  <a:lumMod val="75000"/>
                </a:schemeClr>
              </a:buClr>
              <a:buFontTx/>
              <a:buChar char="-"/>
            </a:pPr>
            <a:r>
              <a:rPr lang="fr-BE" sz="2200" dirty="0" smtClean="0">
                <a:solidFill>
                  <a:schemeClr val="accent6">
                    <a:lumMod val="75000"/>
                  </a:schemeClr>
                </a:solidFill>
              </a:rPr>
              <a:t>Outils </a:t>
            </a:r>
            <a:r>
              <a:rPr lang="fr-BE" sz="2200" dirty="0" smtClean="0"/>
              <a:t>: les limitations des émissions polluantes et les plafonds pour la qualité de l’air </a:t>
            </a:r>
          </a:p>
          <a:p>
            <a:pPr>
              <a:spcAft>
                <a:spcPts val="0"/>
              </a:spcAft>
              <a:buClr>
                <a:schemeClr val="accent6">
                  <a:lumMod val="75000"/>
                </a:schemeClr>
              </a:buClr>
            </a:pPr>
            <a:r>
              <a:rPr lang="fr-BE" sz="2200" dirty="0" smtClean="0"/>
              <a:t>En Décembre 2013, la Commission adoptait le Clean Air Policy Package:</a:t>
            </a:r>
          </a:p>
          <a:p>
            <a:pPr marL="914400" lvl="1" indent="-457200">
              <a:spcAft>
                <a:spcPts val="0"/>
              </a:spcAft>
              <a:buClr>
                <a:schemeClr val="accent6">
                  <a:lumMod val="75000"/>
                </a:schemeClr>
              </a:buClr>
              <a:buFont typeface="Symbol" pitchFamily="18" charset="2"/>
              <a:buChar char="-"/>
            </a:pPr>
            <a:r>
              <a:rPr lang="fr-BE" sz="2000" dirty="0"/>
              <a:t>Des </a:t>
            </a:r>
            <a:r>
              <a:rPr lang="fr-BE" sz="2000" dirty="0">
                <a:solidFill>
                  <a:schemeClr val="accent6">
                    <a:lumMod val="75000"/>
                  </a:schemeClr>
                </a:solidFill>
              </a:rPr>
              <a:t>nouveaux </a:t>
            </a:r>
            <a:r>
              <a:rPr lang="fr-BE" sz="2000" dirty="0" smtClean="0">
                <a:solidFill>
                  <a:schemeClr val="accent6">
                    <a:lumMod val="75000"/>
                  </a:schemeClr>
                </a:solidFill>
              </a:rPr>
              <a:t>objectifs </a:t>
            </a:r>
            <a:r>
              <a:rPr lang="fr-BE" sz="2000" dirty="0">
                <a:solidFill>
                  <a:schemeClr val="accent6">
                    <a:lumMod val="75000"/>
                  </a:schemeClr>
                </a:solidFill>
              </a:rPr>
              <a:t>de </a:t>
            </a:r>
            <a:r>
              <a:rPr lang="fr-BE" sz="2000" dirty="0" smtClean="0">
                <a:solidFill>
                  <a:schemeClr val="accent6">
                    <a:lumMod val="75000"/>
                  </a:schemeClr>
                </a:solidFill>
              </a:rPr>
              <a:t>qualité </a:t>
            </a:r>
            <a:r>
              <a:rPr lang="fr-BE" sz="2000" dirty="0">
                <a:solidFill>
                  <a:schemeClr val="accent6">
                    <a:lumMod val="75000"/>
                  </a:schemeClr>
                </a:solidFill>
              </a:rPr>
              <a:t>de l’air </a:t>
            </a:r>
            <a:r>
              <a:rPr lang="fr-BE" sz="2000" dirty="0"/>
              <a:t>jusqu’au 2030, </a:t>
            </a:r>
          </a:p>
          <a:p>
            <a:pPr marL="914400" lvl="1" indent="-457200">
              <a:spcAft>
                <a:spcPts val="0"/>
              </a:spcAft>
              <a:buClr>
                <a:schemeClr val="accent6">
                  <a:lumMod val="75000"/>
                </a:schemeClr>
              </a:buClr>
              <a:buFont typeface="Symbol" pitchFamily="18" charset="2"/>
              <a:buChar char="-"/>
            </a:pPr>
            <a:r>
              <a:rPr lang="fr-BE" sz="2000" dirty="0"/>
              <a:t>La </a:t>
            </a:r>
            <a:r>
              <a:rPr lang="fr-BE" sz="2000" dirty="0" smtClean="0"/>
              <a:t>révision </a:t>
            </a:r>
            <a:r>
              <a:rPr lang="fr-BE" sz="2000" dirty="0"/>
              <a:t>de la National Emission </a:t>
            </a:r>
            <a:r>
              <a:rPr lang="fr-BE" sz="2000" dirty="0" err="1"/>
              <a:t>Ceilings</a:t>
            </a:r>
            <a:r>
              <a:rPr lang="fr-BE" sz="2000" dirty="0"/>
              <a:t> Directive (NEC), avec des </a:t>
            </a:r>
            <a:r>
              <a:rPr lang="fr-BE" sz="2000" dirty="0">
                <a:solidFill>
                  <a:schemeClr val="accent6">
                    <a:lumMod val="75000"/>
                  </a:schemeClr>
                </a:solidFill>
              </a:rPr>
              <a:t>limites plus strictes au niveau national </a:t>
            </a:r>
            <a:r>
              <a:rPr lang="fr-BE" sz="2000" dirty="0"/>
              <a:t>pour les </a:t>
            </a:r>
            <a:r>
              <a:rPr lang="fr-BE" sz="2000" dirty="0" smtClean="0"/>
              <a:t>émissions </a:t>
            </a:r>
            <a:r>
              <a:rPr lang="fr-BE" sz="2000" dirty="0"/>
              <a:t>des six polluants principaux</a:t>
            </a:r>
          </a:p>
          <a:p>
            <a:pPr marL="914400" lvl="1" indent="-457200">
              <a:spcAft>
                <a:spcPts val="0"/>
              </a:spcAft>
              <a:buClr>
                <a:schemeClr val="accent6">
                  <a:lumMod val="75000"/>
                </a:schemeClr>
              </a:buClr>
              <a:buFont typeface="Symbol" pitchFamily="18" charset="2"/>
              <a:buChar char="-"/>
            </a:pPr>
            <a:r>
              <a:rPr lang="fr-BE" sz="2000" dirty="0"/>
              <a:t>Une nouvelle proposition pour une </a:t>
            </a:r>
            <a:r>
              <a:rPr lang="fr-BE" sz="2000" dirty="0" smtClean="0"/>
              <a:t>directive </a:t>
            </a:r>
            <a:r>
              <a:rPr lang="fr-BE" sz="2000" dirty="0"/>
              <a:t>de </a:t>
            </a:r>
            <a:r>
              <a:rPr lang="fr-BE" sz="2000" dirty="0" smtClean="0">
                <a:solidFill>
                  <a:schemeClr val="accent6">
                    <a:lumMod val="75000"/>
                  </a:schemeClr>
                </a:solidFill>
              </a:rPr>
              <a:t>réduction </a:t>
            </a:r>
            <a:r>
              <a:rPr lang="fr-BE" sz="2000" dirty="0">
                <a:solidFill>
                  <a:schemeClr val="accent6">
                    <a:lumMod val="75000"/>
                  </a:schemeClr>
                </a:solidFill>
              </a:rPr>
              <a:t>de la pollution dans les installations </a:t>
            </a:r>
            <a:r>
              <a:rPr lang="fr-BE" sz="2000" dirty="0" smtClean="0">
                <a:solidFill>
                  <a:schemeClr val="accent6">
                    <a:lumMod val="75000"/>
                  </a:schemeClr>
                </a:solidFill>
              </a:rPr>
              <a:t>(industrielles) de </a:t>
            </a:r>
            <a:r>
              <a:rPr lang="fr-BE" sz="2000" dirty="0">
                <a:solidFill>
                  <a:schemeClr val="accent6">
                    <a:lumMod val="75000"/>
                  </a:schemeClr>
                </a:solidFill>
              </a:rPr>
              <a:t>taille moyenne </a:t>
            </a:r>
          </a:p>
          <a:p>
            <a:pPr>
              <a:spcAft>
                <a:spcPts val="0"/>
              </a:spcAft>
              <a:buClr>
                <a:schemeClr val="accent6">
                  <a:lumMod val="75000"/>
                </a:schemeClr>
              </a:buClr>
            </a:pPr>
            <a:r>
              <a:rPr lang="fr-BE" sz="2200" dirty="0" smtClean="0"/>
              <a:t>Cependant, la nouvelle Commission a retardé son adoption </a:t>
            </a:r>
            <a:r>
              <a:rPr lang="fr-BE" sz="2100" dirty="0" smtClean="0"/>
              <a:t>(prévue 2015)</a:t>
            </a:r>
            <a:endParaRPr lang="fr-BE" sz="2100" dirty="0"/>
          </a:p>
        </p:txBody>
      </p:sp>
      <p:sp>
        <p:nvSpPr>
          <p:cNvPr id="7" name="TextBox 6"/>
          <p:cNvSpPr txBox="1"/>
          <p:nvPr/>
        </p:nvSpPr>
        <p:spPr>
          <a:xfrm>
            <a:off x="1691680" y="-105782"/>
            <a:ext cx="7128792" cy="1446550"/>
          </a:xfrm>
          <a:prstGeom prst="rect">
            <a:avLst/>
          </a:prstGeom>
          <a:noFill/>
        </p:spPr>
        <p:txBody>
          <a:bodyPr wrap="square" rtlCol="0">
            <a:spAutoFit/>
          </a:bodyPr>
          <a:lstStyle/>
          <a:p>
            <a:pPr algn="ctr"/>
            <a:r>
              <a:rPr lang="fr-BE" sz="4400" dirty="0">
                <a:solidFill>
                  <a:schemeClr val="bg1"/>
                </a:solidFill>
                <a:latin typeface="Georgia" panose="02040502050405020303" pitchFamily="18" charset="0"/>
              </a:rPr>
              <a:t>Le rôle de </a:t>
            </a:r>
            <a:r>
              <a:rPr lang="fr-BE" sz="4400" dirty="0" smtClean="0">
                <a:solidFill>
                  <a:schemeClr val="bg1"/>
                </a:solidFill>
                <a:latin typeface="Georgia" panose="02040502050405020303" pitchFamily="18" charset="0"/>
              </a:rPr>
              <a:t>l’UE:</a:t>
            </a:r>
            <a:endParaRPr lang="fr-BE" sz="4400" dirty="0">
              <a:solidFill>
                <a:schemeClr val="bg1"/>
              </a:solidFill>
              <a:latin typeface="Georgia" panose="02040502050405020303" pitchFamily="18" charset="0"/>
            </a:endParaRPr>
          </a:p>
          <a:p>
            <a:pPr algn="ctr"/>
            <a:r>
              <a:rPr lang="fr-BE" sz="4400" dirty="0" smtClean="0">
                <a:solidFill>
                  <a:schemeClr val="bg1"/>
                </a:solidFill>
                <a:latin typeface="Georgia" panose="02040502050405020303" pitchFamily="18" charset="0"/>
              </a:rPr>
              <a:t>Pollution de l’air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305342"/>
            <a:ext cx="8496944" cy="4693593"/>
          </a:xfrm>
          <a:prstGeom prst="rect">
            <a:avLst/>
          </a:prstGeom>
        </p:spPr>
        <p:txBody>
          <a:bodyPr wrap="square">
            <a:spAutoFit/>
          </a:bodyPr>
          <a:lstStyle/>
          <a:p>
            <a:pPr>
              <a:spcAft>
                <a:spcPts val="0"/>
              </a:spcAft>
              <a:buClr>
                <a:schemeClr val="accent6">
                  <a:lumMod val="75000"/>
                </a:schemeClr>
              </a:buClr>
            </a:pPr>
            <a:r>
              <a:rPr lang="fr-BE" sz="2200" dirty="0" smtClean="0"/>
              <a:t>La qualité de l’air intérieur fait partie de plusieurs pièces législatives UE: </a:t>
            </a:r>
          </a:p>
          <a:p>
            <a:pPr marL="342900" indent="-342900">
              <a:spcAft>
                <a:spcPts val="0"/>
              </a:spcAft>
              <a:buClr>
                <a:schemeClr val="accent6">
                  <a:lumMod val="75000"/>
                </a:schemeClr>
              </a:buClr>
              <a:buFontTx/>
              <a:buChar char="-"/>
            </a:pPr>
            <a:r>
              <a:rPr lang="fr-BE" sz="2100" dirty="0" smtClean="0"/>
              <a:t>REACH (Régulation de la Commission à propos du Registre, Evaluation, Autorisation et Restriction des éléments chimiques) </a:t>
            </a:r>
          </a:p>
          <a:p>
            <a:pPr marL="342900" indent="-342900">
              <a:spcAft>
                <a:spcPts val="0"/>
              </a:spcAft>
              <a:buClr>
                <a:schemeClr val="accent6">
                  <a:lumMod val="75000"/>
                </a:schemeClr>
              </a:buClr>
              <a:buFontTx/>
              <a:buChar char="-"/>
            </a:pPr>
            <a:r>
              <a:rPr lang="fr-BE" sz="2100" dirty="0" smtClean="0"/>
              <a:t>Directive sur le Label Energétique </a:t>
            </a:r>
          </a:p>
          <a:p>
            <a:pPr marL="342900" indent="-342900">
              <a:spcAft>
                <a:spcPts val="0"/>
              </a:spcAft>
              <a:buClr>
                <a:schemeClr val="accent6">
                  <a:lumMod val="75000"/>
                </a:schemeClr>
              </a:buClr>
              <a:buFontTx/>
              <a:buChar char="-"/>
            </a:pPr>
            <a:r>
              <a:rPr lang="fr-BE" sz="2100" dirty="0" smtClean="0"/>
              <a:t>Directive sur les Produits de Construction</a:t>
            </a:r>
          </a:p>
          <a:p>
            <a:pPr marL="342900" indent="-342900">
              <a:spcAft>
                <a:spcPts val="0"/>
              </a:spcAft>
              <a:buClr>
                <a:schemeClr val="accent6">
                  <a:lumMod val="75000"/>
                </a:schemeClr>
              </a:buClr>
              <a:buFontTx/>
              <a:buChar char="-"/>
            </a:pPr>
            <a:r>
              <a:rPr lang="fr-BE" sz="2100" dirty="0" smtClean="0"/>
              <a:t>Directive sur la Sécurité des Produits Généraux </a:t>
            </a:r>
          </a:p>
          <a:p>
            <a:pPr marL="342900" indent="-342900">
              <a:spcAft>
                <a:spcPts val="0"/>
              </a:spcAft>
              <a:buClr>
                <a:schemeClr val="accent6">
                  <a:lumMod val="75000"/>
                </a:schemeClr>
              </a:buClr>
              <a:buFontTx/>
              <a:buChar char="-"/>
            </a:pPr>
            <a:r>
              <a:rPr lang="fr-BE" sz="2100" dirty="0" smtClean="0"/>
              <a:t>Directive sur la Performance Energétique des Bâtiments</a:t>
            </a:r>
          </a:p>
          <a:p>
            <a:pPr marL="342900" indent="-342900">
              <a:spcAft>
                <a:spcPts val="0"/>
              </a:spcAft>
              <a:buClr>
                <a:schemeClr val="accent6">
                  <a:lumMod val="75000"/>
                </a:schemeClr>
              </a:buClr>
              <a:buFontTx/>
              <a:buChar char="-"/>
            </a:pPr>
            <a:r>
              <a:rPr lang="fr-BE" sz="2100" dirty="0" smtClean="0"/>
              <a:t>Recommandation du Conseil pour les Environnements Sans Fumée - France est le bon </a:t>
            </a:r>
            <a:r>
              <a:rPr lang="fr-BE" sz="2100" dirty="0" err="1" smtClean="0"/>
              <a:t>eleve</a:t>
            </a:r>
            <a:r>
              <a:rPr lang="fr-BE" sz="2100" dirty="0" smtClean="0"/>
              <a:t>, interdiction total de fumer dans les endroits publics </a:t>
            </a:r>
          </a:p>
          <a:p>
            <a:pPr>
              <a:spcAft>
                <a:spcPts val="0"/>
              </a:spcAft>
              <a:buClr>
                <a:schemeClr val="accent6">
                  <a:lumMod val="75000"/>
                </a:schemeClr>
              </a:buClr>
            </a:pPr>
            <a:r>
              <a:rPr lang="fr-BE" sz="2200" dirty="0" smtClean="0"/>
              <a:t>- Le </a:t>
            </a:r>
            <a:r>
              <a:rPr lang="fr-BE" sz="2200" dirty="0" smtClean="0">
                <a:solidFill>
                  <a:schemeClr val="accent6">
                    <a:lumMod val="75000"/>
                  </a:schemeClr>
                </a:solidFill>
              </a:rPr>
              <a:t>7eme Programme Environnemental (2014 -2020)</a:t>
            </a:r>
            <a:r>
              <a:rPr lang="fr-BE" sz="2200" dirty="0" smtClean="0">
                <a:solidFill>
                  <a:srgbClr val="FFC000"/>
                </a:solidFill>
              </a:rPr>
              <a:t> </a:t>
            </a:r>
            <a:r>
              <a:rPr lang="fr-BE" sz="2200" dirty="0" smtClean="0"/>
              <a:t>mentionne pour la première fois le besoin d’avoir une Stratégie Européenne </a:t>
            </a:r>
            <a:r>
              <a:rPr lang="en-US" sz="2000" dirty="0">
                <a:solidFill>
                  <a:schemeClr val="accent6">
                    <a:lumMod val="75000"/>
                  </a:schemeClr>
                </a:solidFill>
              </a:rPr>
              <a:t>→</a:t>
            </a:r>
            <a:r>
              <a:rPr lang="fr-BE" sz="2200" dirty="0" smtClean="0"/>
              <a:t> Expectative d’une législation en QAI dans les années à venir</a:t>
            </a:r>
          </a:p>
          <a:p>
            <a:pPr>
              <a:spcAft>
                <a:spcPts val="0"/>
              </a:spcAft>
              <a:buClr>
                <a:schemeClr val="accent6">
                  <a:lumMod val="75000"/>
                </a:schemeClr>
              </a:buClr>
            </a:pPr>
            <a:r>
              <a:rPr lang="fr-BE" sz="2200" dirty="0" smtClean="0"/>
              <a:t>- WHO </a:t>
            </a:r>
            <a:r>
              <a:rPr lang="fr-BE" sz="2200" dirty="0" smtClean="0">
                <a:hlinkClick r:id="rId3"/>
              </a:rPr>
              <a:t>Guidelines on Indoor Air Pollution</a:t>
            </a:r>
            <a:endParaRPr lang="fr-BE" sz="2200" dirty="0" smtClean="0"/>
          </a:p>
        </p:txBody>
      </p:sp>
      <p:sp>
        <p:nvSpPr>
          <p:cNvPr id="7" name="TextBox 6"/>
          <p:cNvSpPr txBox="1"/>
          <p:nvPr/>
        </p:nvSpPr>
        <p:spPr>
          <a:xfrm>
            <a:off x="1691680" y="-105782"/>
            <a:ext cx="7128792" cy="1446550"/>
          </a:xfrm>
          <a:prstGeom prst="rect">
            <a:avLst/>
          </a:prstGeom>
          <a:noFill/>
        </p:spPr>
        <p:txBody>
          <a:bodyPr wrap="square" rtlCol="0">
            <a:spAutoFit/>
          </a:bodyPr>
          <a:lstStyle/>
          <a:p>
            <a:pPr algn="ctr"/>
            <a:r>
              <a:rPr lang="fr-BE" sz="4400" dirty="0">
                <a:solidFill>
                  <a:schemeClr val="bg1"/>
                </a:solidFill>
                <a:latin typeface="Georgia" panose="02040502050405020303" pitchFamily="18" charset="0"/>
              </a:rPr>
              <a:t>Le rôle de </a:t>
            </a:r>
            <a:r>
              <a:rPr lang="fr-BE" sz="4400" dirty="0" smtClean="0">
                <a:solidFill>
                  <a:schemeClr val="bg1"/>
                </a:solidFill>
                <a:latin typeface="Georgia" panose="02040502050405020303" pitchFamily="18" charset="0"/>
              </a:rPr>
              <a:t>l’UE:</a:t>
            </a:r>
            <a:endParaRPr lang="fr-BE" sz="4400" dirty="0">
              <a:solidFill>
                <a:schemeClr val="bg1"/>
              </a:solidFill>
              <a:latin typeface="Georgia" panose="02040502050405020303" pitchFamily="18" charset="0"/>
            </a:endParaRPr>
          </a:p>
          <a:p>
            <a:pPr algn="ctr"/>
            <a:r>
              <a:rPr lang="fr-BE" sz="4400" dirty="0" smtClean="0">
                <a:solidFill>
                  <a:schemeClr val="bg1"/>
                </a:solidFill>
                <a:latin typeface="Georgia" panose="02040502050405020303" pitchFamily="18" charset="0"/>
              </a:rPr>
              <a:t>Qualité de l’air intérieur </a:t>
            </a:r>
          </a:p>
        </p:txBody>
      </p:sp>
    </p:spTree>
    <p:extLst>
      <p:ext uri="{BB962C8B-B14F-4D97-AF65-F5344CB8AC3E}">
        <p14:creationId xmlns:p14="http://schemas.microsoft.com/office/powerpoint/2010/main" val="267593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2048"/>
            <a:ext cx="8229600" cy="1143000"/>
          </a:xfrm>
        </p:spPr>
        <p:txBody>
          <a:bodyPr/>
          <a:lstStyle/>
          <a:p>
            <a:r>
              <a:rPr lang="fr-BE" dirty="0" smtClean="0"/>
              <a:t>Le rôle de l’UE: Allergènes</a:t>
            </a:r>
            <a:endParaRPr lang="fr-BE" dirty="0"/>
          </a:p>
        </p:txBody>
      </p:sp>
      <p:sp>
        <p:nvSpPr>
          <p:cNvPr id="3" name="Content Placeholder 2"/>
          <p:cNvSpPr>
            <a:spLocks noGrp="1"/>
          </p:cNvSpPr>
          <p:nvPr>
            <p:ph idx="1"/>
          </p:nvPr>
        </p:nvSpPr>
        <p:spPr>
          <a:xfrm>
            <a:off x="457200" y="1340768"/>
            <a:ext cx="8229600" cy="5328592"/>
          </a:xfrm>
        </p:spPr>
        <p:txBody>
          <a:bodyPr>
            <a:normAutofit fontScale="47500" lnSpcReduction="20000"/>
          </a:bodyPr>
          <a:lstStyle/>
          <a:p>
            <a:pPr>
              <a:buNone/>
            </a:pPr>
            <a:r>
              <a:rPr lang="fr-BE" sz="5000" dirty="0" smtClean="0"/>
              <a:t>L’Union Européenne a introduit en Décembre 2014, une nouvelle législation pour l’étiquetage des allergènes alimentaires: </a:t>
            </a:r>
          </a:p>
          <a:p>
            <a:r>
              <a:rPr lang="fr-BE" sz="5000" dirty="0" smtClean="0">
                <a:solidFill>
                  <a:schemeClr val="accent6">
                    <a:lumMod val="75000"/>
                  </a:schemeClr>
                </a:solidFill>
              </a:rPr>
              <a:t>Amélioration de la lisibilité </a:t>
            </a:r>
            <a:r>
              <a:rPr lang="fr-BE" sz="5000" dirty="0" smtClean="0"/>
              <a:t>(adoption de la taille minimale pour les informations obligatoires) </a:t>
            </a:r>
          </a:p>
          <a:p>
            <a:r>
              <a:rPr lang="fr-BE" sz="5000" dirty="0" smtClean="0">
                <a:solidFill>
                  <a:schemeClr val="accent6">
                    <a:lumMod val="75000"/>
                  </a:schemeClr>
                </a:solidFill>
              </a:rPr>
              <a:t>Présentation plus claire et harmonisée </a:t>
            </a:r>
            <a:r>
              <a:rPr lang="fr-BE" sz="5000" dirty="0" smtClean="0"/>
              <a:t>des </a:t>
            </a:r>
            <a:r>
              <a:rPr lang="fr-BE" sz="5000" dirty="0" smtClean="0">
                <a:hlinkClick r:id="rId3"/>
              </a:rPr>
              <a:t>allergènes</a:t>
            </a:r>
            <a:r>
              <a:rPr lang="fr-BE" sz="5000" dirty="0" smtClean="0"/>
              <a:t> pour les aliments préemballés (emphatisés par le style ou la couleur de la police de caractère) dans la liste des ingrédients)</a:t>
            </a:r>
          </a:p>
          <a:p>
            <a:r>
              <a:rPr lang="fr-BE" sz="5000" dirty="0" smtClean="0">
                <a:solidFill>
                  <a:schemeClr val="accent6">
                    <a:lumMod val="75000"/>
                  </a:schemeClr>
                </a:solidFill>
              </a:rPr>
              <a:t>Obligation de renseigner </a:t>
            </a:r>
            <a:r>
              <a:rPr lang="fr-BE" sz="5000" dirty="0" smtClean="0"/>
              <a:t>sur les allergènes présents dans les aliments non-préemballées, les </a:t>
            </a:r>
            <a:r>
              <a:rPr lang="fr-BE" sz="5000" dirty="0"/>
              <a:t>restaurants et cafés </a:t>
            </a:r>
            <a:r>
              <a:rPr lang="fr-BE" sz="5000" dirty="0" smtClean="0"/>
              <a:t>inclus</a:t>
            </a:r>
            <a:endParaRPr lang="fr-BE" sz="5000" dirty="0"/>
          </a:p>
          <a:p>
            <a:r>
              <a:rPr lang="fr-BE" sz="5000" dirty="0" smtClean="0">
                <a:solidFill>
                  <a:schemeClr val="accent6">
                    <a:lumMod val="75000"/>
                  </a:schemeClr>
                </a:solidFill>
              </a:rPr>
              <a:t>AUTRES EXIGENCES: </a:t>
            </a:r>
            <a:r>
              <a:rPr lang="fr-BE" sz="5000" dirty="0" smtClean="0"/>
              <a:t>informations nutritionnelles (aliments transformés préemballés), origine obligatoire pour les viandes fraîches, même exigence d'étiquetage (online/magasin), nanomatériaux, origine des huiles et graisses végétales raffinées, règles renforcées, ingrédients de remplacement, viande reconstituée</a:t>
            </a:r>
            <a:r>
              <a:rPr lang="fr-BE" sz="5000" dirty="0"/>
              <a:t> </a:t>
            </a:r>
            <a:r>
              <a:rPr lang="fr-BE" sz="5000" dirty="0" smtClean="0"/>
              <a:t>et poisson formé, produits décongelés </a:t>
            </a:r>
          </a:p>
        </p:txBody>
      </p:sp>
    </p:spTree>
    <p:extLst>
      <p:ext uri="{BB962C8B-B14F-4D97-AF65-F5344CB8AC3E}">
        <p14:creationId xmlns:p14="http://schemas.microsoft.com/office/powerpoint/2010/main" val="2964344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2"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3" cstate="print"/>
          <a:stretch>
            <a:fillRect/>
          </a:stretch>
        </p:blipFill>
        <p:spPr>
          <a:xfrm>
            <a:off x="251520" y="332656"/>
            <a:ext cx="1592950" cy="654567"/>
          </a:xfrm>
          <a:prstGeom prst="rect">
            <a:avLst/>
          </a:prstGeom>
        </p:spPr>
      </p:pic>
      <p:sp>
        <p:nvSpPr>
          <p:cNvPr id="11" name="Title 10"/>
          <p:cNvSpPr>
            <a:spLocks noGrp="1"/>
          </p:cNvSpPr>
          <p:nvPr>
            <p:ph type="title"/>
          </p:nvPr>
        </p:nvSpPr>
        <p:spPr>
          <a:xfrm>
            <a:off x="1691680" y="-243408"/>
            <a:ext cx="7272808" cy="1661046"/>
          </a:xfrm>
        </p:spPr>
        <p:txBody>
          <a:bodyPr>
            <a:normAutofit/>
          </a:bodyPr>
          <a:lstStyle/>
          <a:p>
            <a:r>
              <a:rPr lang="nl-BE" dirty="0" smtClean="0">
                <a:solidFill>
                  <a:schemeClr val="bg1"/>
                </a:solidFill>
              </a:rPr>
              <a:t>Les efforts de l’EFA en 2015</a:t>
            </a:r>
            <a:endParaRPr lang="nl-BE" dirty="0">
              <a:solidFill>
                <a:schemeClr val="bg1"/>
              </a:solidFill>
            </a:endParaRPr>
          </a:p>
        </p:txBody>
      </p:sp>
      <p:sp>
        <p:nvSpPr>
          <p:cNvPr id="16" name="Text Placeholder 2"/>
          <p:cNvSpPr txBox="1">
            <a:spLocks/>
          </p:cNvSpPr>
          <p:nvPr/>
        </p:nvSpPr>
        <p:spPr>
          <a:xfrm>
            <a:off x="395288" y="1484313"/>
            <a:ext cx="8281167" cy="5373687"/>
          </a:xfrm>
          <a:prstGeom prst="rect">
            <a:avLst/>
          </a:prstGeom>
        </p:spPr>
        <p:txBody>
          <a:bodyPr anchor="t"/>
          <a:lstStyle/>
          <a:p>
            <a:pPr marR="0" lvl="0" indent="-514350" fontAlgn="base">
              <a:lnSpc>
                <a:spcPct val="100000"/>
              </a:lnSpc>
              <a:spcBef>
                <a:spcPct val="20000"/>
              </a:spcBef>
              <a:spcAft>
                <a:spcPct val="0"/>
              </a:spcAft>
              <a:buClr>
                <a:schemeClr val="accent6">
                  <a:lumMod val="75000"/>
                </a:schemeClr>
              </a:buClr>
              <a:buSzTx/>
              <a:buFont typeface="Symbol" pitchFamily="18" charset="2"/>
              <a:buChar char="-"/>
              <a:tabLst/>
              <a:defRPr/>
            </a:pPr>
            <a:r>
              <a:rPr lang="fr-BE" sz="2200" dirty="0" smtClean="0"/>
              <a:t>Influencer la révision de la </a:t>
            </a:r>
            <a:r>
              <a:rPr lang="fr-BE" sz="2200" dirty="0" smtClean="0">
                <a:solidFill>
                  <a:schemeClr val="accent6">
                    <a:lumMod val="75000"/>
                  </a:schemeClr>
                </a:solidFill>
              </a:rPr>
              <a:t>législation européenne sur la qualité de l’air</a:t>
            </a:r>
            <a:r>
              <a:rPr lang="fr-BE" sz="2200" dirty="0" smtClean="0"/>
              <a:t>: discussions entre Conseil et Parlement</a:t>
            </a:r>
          </a:p>
          <a:p>
            <a:pPr marR="0" lvl="0" indent="-514350" fontAlgn="base">
              <a:lnSpc>
                <a:spcPct val="100000"/>
              </a:lnSpc>
              <a:spcBef>
                <a:spcPct val="20000"/>
              </a:spcBef>
              <a:spcAft>
                <a:spcPct val="0"/>
              </a:spcAft>
              <a:buClr>
                <a:schemeClr val="accent6">
                  <a:lumMod val="75000"/>
                </a:schemeClr>
              </a:buClr>
              <a:buSzTx/>
              <a:buFont typeface="Symbol" pitchFamily="18" charset="2"/>
              <a:buChar char="-"/>
              <a:tabLst/>
              <a:defRPr/>
            </a:pPr>
            <a:r>
              <a:rPr lang="fr-BE" sz="2200" dirty="0" smtClean="0"/>
              <a:t>Plaider pour l’adoption d’une </a:t>
            </a:r>
            <a:r>
              <a:rPr lang="fr-BE" sz="2200" dirty="0" smtClean="0">
                <a:solidFill>
                  <a:schemeClr val="accent6">
                    <a:lumMod val="75000"/>
                  </a:schemeClr>
                </a:solidFill>
              </a:rPr>
              <a:t>Stratégie sur la QAI</a:t>
            </a:r>
          </a:p>
          <a:p>
            <a:pPr marR="0" lvl="0" indent="-514350" fontAlgn="base">
              <a:lnSpc>
                <a:spcPct val="100000"/>
              </a:lnSpc>
              <a:spcBef>
                <a:spcPct val="20000"/>
              </a:spcBef>
              <a:spcAft>
                <a:spcPct val="0"/>
              </a:spcAft>
              <a:buClr>
                <a:schemeClr val="accent6">
                  <a:lumMod val="75000"/>
                </a:schemeClr>
              </a:buClr>
              <a:buSzTx/>
              <a:buFont typeface="Symbol" pitchFamily="18" charset="2"/>
              <a:buChar char="-"/>
              <a:tabLst/>
              <a:defRPr/>
            </a:pPr>
            <a:r>
              <a:rPr lang="fr-BE" sz="2200" dirty="0" smtClean="0"/>
              <a:t>Promouvoir l’interdiction de </a:t>
            </a:r>
            <a:r>
              <a:rPr lang="fr-BE" sz="2200" dirty="0" smtClean="0">
                <a:solidFill>
                  <a:schemeClr val="accent6">
                    <a:lumMod val="75000"/>
                  </a:schemeClr>
                </a:solidFill>
              </a:rPr>
              <a:t>fumer </a:t>
            </a:r>
            <a:r>
              <a:rPr lang="fr-BE" sz="2200" dirty="0" smtClean="0"/>
              <a:t>dans les endroits publics et l’interdiction de la </a:t>
            </a:r>
            <a:r>
              <a:rPr lang="fr-BE" sz="2200" dirty="0" smtClean="0">
                <a:solidFill>
                  <a:schemeClr val="accent6">
                    <a:lumMod val="75000"/>
                  </a:schemeClr>
                </a:solidFill>
              </a:rPr>
              <a:t>cigarette électronique </a:t>
            </a:r>
            <a:r>
              <a:rPr lang="fr-BE" sz="2200" dirty="0" smtClean="0"/>
              <a:t>dans les espaces intérieurs</a:t>
            </a:r>
          </a:p>
          <a:p>
            <a:pPr marR="0" lvl="0" indent="-514350" fontAlgn="base">
              <a:lnSpc>
                <a:spcPct val="100000"/>
              </a:lnSpc>
              <a:spcBef>
                <a:spcPct val="20000"/>
              </a:spcBef>
              <a:spcAft>
                <a:spcPct val="0"/>
              </a:spcAft>
              <a:buClr>
                <a:schemeClr val="accent6">
                  <a:lumMod val="75000"/>
                </a:schemeClr>
              </a:buClr>
              <a:buSzTx/>
              <a:buFont typeface="Symbol" pitchFamily="18" charset="2"/>
              <a:buChar char="-"/>
              <a:tabLst/>
              <a:defRPr/>
            </a:pPr>
            <a:r>
              <a:rPr lang="fr-BE" sz="2200" dirty="0" smtClean="0"/>
              <a:t>Amener la perspective des patients dans la législation concernant l’usage des </a:t>
            </a:r>
            <a:r>
              <a:rPr lang="fr-BE" sz="2200" dirty="0" smtClean="0">
                <a:solidFill>
                  <a:schemeClr val="accent6">
                    <a:lumMod val="75000"/>
                  </a:schemeClr>
                </a:solidFill>
              </a:rPr>
              <a:t>produits chimiques </a:t>
            </a:r>
          </a:p>
          <a:p>
            <a:pPr marR="0" lvl="0" indent="-514350" fontAlgn="base">
              <a:lnSpc>
                <a:spcPct val="100000"/>
              </a:lnSpc>
              <a:spcBef>
                <a:spcPct val="20000"/>
              </a:spcBef>
              <a:spcAft>
                <a:spcPct val="0"/>
              </a:spcAft>
              <a:buClr>
                <a:schemeClr val="accent6">
                  <a:lumMod val="75000"/>
                </a:schemeClr>
              </a:buClr>
              <a:buSzTx/>
              <a:buFont typeface="Symbol" pitchFamily="18" charset="2"/>
              <a:buChar char="-"/>
              <a:tabLst/>
              <a:defRPr/>
            </a:pPr>
            <a:r>
              <a:rPr lang="fr-BE" sz="2200" dirty="0" smtClean="0"/>
              <a:t>Dans le cas </a:t>
            </a:r>
            <a:r>
              <a:rPr lang="fr-BE" sz="2200" dirty="0" smtClean="0">
                <a:solidFill>
                  <a:schemeClr val="accent6">
                    <a:lumMod val="75000"/>
                  </a:schemeClr>
                </a:solidFill>
                <a:latin typeface="+mj-lt"/>
              </a:rPr>
              <a:t>des allergènes alimentaires, EFA va travailler dans:</a:t>
            </a:r>
          </a:p>
          <a:p>
            <a:pPr marL="914400" lvl="1" indent="-457200" fontAlgn="base">
              <a:spcBef>
                <a:spcPct val="20000"/>
              </a:spcBef>
              <a:spcAft>
                <a:spcPct val="0"/>
              </a:spcAft>
              <a:buClr>
                <a:schemeClr val="accent6">
                  <a:lumMod val="75000"/>
                </a:schemeClr>
              </a:buClr>
              <a:buFont typeface="Arial" panose="020B0604020202020204" pitchFamily="34" charset="0"/>
              <a:buChar char="•"/>
              <a:defRPr/>
            </a:pPr>
            <a:r>
              <a:rPr lang="fr-BE" sz="2200" dirty="0"/>
              <a:t>La révision de la liste des 14 </a:t>
            </a:r>
            <a:r>
              <a:rPr lang="fr-BE" sz="2200" dirty="0" smtClean="0"/>
              <a:t>allergènes </a:t>
            </a:r>
            <a:r>
              <a:rPr lang="fr-BE" sz="2200" dirty="0"/>
              <a:t>pour inclure d’autres </a:t>
            </a:r>
          </a:p>
          <a:p>
            <a:pPr marL="914400" lvl="1" indent="-457200" fontAlgn="base">
              <a:spcBef>
                <a:spcPct val="20000"/>
              </a:spcBef>
              <a:spcAft>
                <a:spcPct val="0"/>
              </a:spcAft>
              <a:buClr>
                <a:schemeClr val="accent6">
                  <a:lumMod val="75000"/>
                </a:schemeClr>
              </a:buClr>
              <a:buFont typeface="Arial" panose="020B0604020202020204" pitchFamily="34" charset="0"/>
              <a:buChar char="•"/>
              <a:defRPr/>
            </a:pPr>
            <a:r>
              <a:rPr lang="fr-BE" sz="2200" dirty="0"/>
              <a:t>L’adoption et </a:t>
            </a:r>
            <a:r>
              <a:rPr lang="fr-BE" sz="2200" dirty="0" smtClean="0"/>
              <a:t>implémentation </a:t>
            </a:r>
            <a:r>
              <a:rPr lang="fr-BE" sz="2200" dirty="0"/>
              <a:t>des guides </a:t>
            </a:r>
            <a:r>
              <a:rPr lang="fr-BE" sz="2200" dirty="0" smtClean="0"/>
              <a:t>européennes pour </a:t>
            </a:r>
            <a:r>
              <a:rPr lang="fr-BE" sz="2200" dirty="0"/>
              <a:t>la gestion des </a:t>
            </a:r>
            <a:r>
              <a:rPr lang="fr-BE" sz="2200" dirty="0" smtClean="0"/>
              <a:t>allergènes </a:t>
            </a:r>
            <a:r>
              <a:rPr lang="fr-BE" sz="2200" dirty="0"/>
              <a:t>alimentaires </a:t>
            </a:r>
          </a:p>
          <a:p>
            <a:pPr marL="914400" lvl="1" indent="-457200" fontAlgn="base">
              <a:spcBef>
                <a:spcPct val="20000"/>
              </a:spcBef>
              <a:spcAft>
                <a:spcPct val="0"/>
              </a:spcAft>
              <a:buClr>
                <a:schemeClr val="accent6">
                  <a:lumMod val="75000"/>
                </a:schemeClr>
              </a:buClr>
              <a:buFont typeface="Arial" panose="020B0604020202020204" pitchFamily="34" charset="0"/>
              <a:buChar char="•"/>
              <a:defRPr/>
            </a:pPr>
            <a:r>
              <a:rPr lang="fr-BE" sz="2200" dirty="0"/>
              <a:t>L’adoption des  guides sur l’usage du label “peut contenir” </a:t>
            </a:r>
            <a:endParaRPr lang="fr-BE" sz="2200" dirty="0" smtClean="0">
              <a:solidFill>
                <a:schemeClr val="accent6">
                  <a:lumMod val="75000"/>
                </a:schemeClr>
              </a:solidFill>
              <a:latin typeface="+mj-lt"/>
            </a:endParaRPr>
          </a:p>
          <a:p>
            <a:pPr indent="-514350" fontAlgn="base">
              <a:spcBef>
                <a:spcPct val="20000"/>
              </a:spcBef>
              <a:spcAft>
                <a:spcPct val="0"/>
              </a:spcAft>
              <a:buClr>
                <a:schemeClr val="accent6">
                  <a:lumMod val="75000"/>
                </a:schemeClr>
              </a:buClr>
              <a:buFont typeface="Symbol" pitchFamily="18" charset="2"/>
              <a:buChar char="-"/>
              <a:defRPr/>
            </a:pPr>
            <a:r>
              <a:rPr lang="fr-BE" sz="2200" dirty="0"/>
              <a:t>EFA </a:t>
            </a:r>
            <a:r>
              <a:rPr lang="fr-BE" sz="2200" dirty="0" smtClean="0"/>
              <a:t>Manifeste pour le Parlement Européen 2014: </a:t>
            </a:r>
            <a:r>
              <a:rPr lang="en-US" sz="2200" dirty="0" err="1" smtClean="0"/>
              <a:t>inclure</a:t>
            </a:r>
            <a:r>
              <a:rPr lang="en-US" sz="2200" dirty="0" smtClean="0"/>
              <a:t> le </a:t>
            </a:r>
            <a:r>
              <a:rPr lang="en-US" sz="2200" dirty="0" err="1" smtClean="0"/>
              <a:t>suivi</a:t>
            </a:r>
            <a:r>
              <a:rPr lang="en-US" sz="2200" dirty="0" smtClean="0"/>
              <a:t> du pollen </a:t>
            </a:r>
            <a:r>
              <a:rPr lang="en-US" sz="2200" dirty="0" err="1" smtClean="0"/>
              <a:t>dans</a:t>
            </a:r>
            <a:r>
              <a:rPr lang="en-US" sz="2200" dirty="0" smtClean="0"/>
              <a:t> le Clean Air Package </a:t>
            </a:r>
            <a:endParaRPr lang="en-US" sz="2200" dirty="0"/>
          </a:p>
          <a:p>
            <a:pPr fontAlgn="base">
              <a:spcBef>
                <a:spcPct val="20000"/>
              </a:spcBef>
              <a:spcAft>
                <a:spcPct val="0"/>
              </a:spcAft>
              <a:buClr>
                <a:schemeClr val="accent6">
                  <a:lumMod val="75000"/>
                </a:schemeClr>
              </a:buClr>
              <a:defRPr/>
            </a:pPr>
            <a:endParaRPr lang="fr-BE" sz="2200" dirty="0" smtClean="0"/>
          </a:p>
        </p:txBody>
      </p:sp>
    </p:spTree>
    <p:extLst>
      <p:ext uri="{BB962C8B-B14F-4D97-AF65-F5344CB8AC3E}">
        <p14:creationId xmlns:p14="http://schemas.microsoft.com/office/powerpoint/2010/main" val="81134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8" name="TextBox 7"/>
          <p:cNvSpPr txBox="1"/>
          <p:nvPr/>
        </p:nvSpPr>
        <p:spPr>
          <a:xfrm>
            <a:off x="1300499" y="279337"/>
            <a:ext cx="7812360" cy="769441"/>
          </a:xfrm>
          <a:prstGeom prst="rect">
            <a:avLst/>
          </a:prstGeom>
          <a:noFill/>
        </p:spPr>
        <p:txBody>
          <a:bodyPr wrap="square" rtlCol="0">
            <a:spAutoFit/>
          </a:bodyPr>
          <a:lstStyle/>
          <a:p>
            <a:pPr algn="ctr"/>
            <a:r>
              <a:rPr lang="fr-BE" sz="4400" dirty="0" smtClean="0">
                <a:solidFill>
                  <a:schemeClr val="bg1"/>
                </a:solidFill>
                <a:latin typeface="+mj-lt"/>
              </a:rPr>
              <a:t>À propos de l’EFA</a:t>
            </a:r>
            <a:endParaRPr lang="fr-BE" sz="4400" dirty="0">
              <a:solidFill>
                <a:schemeClr val="bg1"/>
              </a:solidFill>
              <a:latin typeface="+mj-lt"/>
            </a:endParaRPr>
          </a:p>
        </p:txBody>
      </p:sp>
      <p:sp>
        <p:nvSpPr>
          <p:cNvPr id="12" name="TextBox 11"/>
          <p:cNvSpPr txBox="1"/>
          <p:nvPr/>
        </p:nvSpPr>
        <p:spPr>
          <a:xfrm>
            <a:off x="323528" y="4293096"/>
            <a:ext cx="8568952"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776" y="1268321"/>
            <a:ext cx="7723572" cy="4752967"/>
          </a:xfrm>
          <a:prstGeom prst="rect">
            <a:avLst/>
          </a:prstGeom>
        </p:spPr>
      </p:pic>
      <p:sp>
        <p:nvSpPr>
          <p:cNvPr id="4" name="TextBox 3"/>
          <p:cNvSpPr txBox="1"/>
          <p:nvPr/>
        </p:nvSpPr>
        <p:spPr>
          <a:xfrm>
            <a:off x="296298" y="1625280"/>
            <a:ext cx="3096344" cy="4293483"/>
          </a:xfrm>
          <a:prstGeom prst="rect">
            <a:avLst/>
          </a:prstGeom>
          <a:noFill/>
        </p:spPr>
        <p:txBody>
          <a:bodyPr wrap="square" rtlCol="0">
            <a:spAutoFit/>
          </a:bodyPr>
          <a:lstStyle/>
          <a:p>
            <a:pPr algn="ctr"/>
            <a:r>
              <a:rPr lang="fr-BE" sz="2100" dirty="0" smtClean="0"/>
              <a:t>La </a:t>
            </a:r>
            <a:r>
              <a:rPr lang="fr-BE" sz="2100" i="1" dirty="0" smtClean="0"/>
              <a:t>Fédération Européenne des Associations de Patients d’Allergies et des Voies Respiratoires </a:t>
            </a:r>
            <a:r>
              <a:rPr lang="fr-BE" sz="2100" dirty="0" smtClean="0"/>
              <a:t>(EFA) est une alliance de 38 associations des patients asthmatiques, allergies et de broncho pneumopathie chronique obstructive (BPCO), représentant plus de 30% des citoyens </a:t>
            </a:r>
            <a:r>
              <a:rPr lang="fr-BE" sz="2100" dirty="0" err="1" smtClean="0"/>
              <a:t>europeens</a:t>
            </a:r>
            <a:r>
              <a:rPr lang="fr-BE" sz="2100" dirty="0" smtClean="0"/>
              <a:t> vivant avec ces maladies</a:t>
            </a:r>
          </a:p>
        </p:txBody>
      </p:sp>
    </p:spTree>
    <p:extLst>
      <p:ext uri="{BB962C8B-B14F-4D97-AF65-F5344CB8AC3E}">
        <p14:creationId xmlns:p14="http://schemas.microsoft.com/office/powerpoint/2010/main" val="3332395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686800" cy="1143000"/>
          </a:xfrm>
        </p:spPr>
        <p:txBody>
          <a:bodyPr>
            <a:normAutofit fontScale="90000"/>
          </a:bodyPr>
          <a:lstStyle/>
          <a:p>
            <a:r>
              <a:rPr lang="fr-BE" dirty="0" smtClean="0"/>
              <a:t>Supporteurs du Manifeste de l’EFA</a:t>
            </a:r>
            <a:endParaRPr lang="fr-BE" dirty="0"/>
          </a:p>
        </p:txBody>
      </p:sp>
      <p:sp>
        <p:nvSpPr>
          <p:cNvPr id="3" name="Content Placeholder 2"/>
          <p:cNvSpPr>
            <a:spLocks noGrp="1"/>
          </p:cNvSpPr>
          <p:nvPr>
            <p:ph idx="1"/>
          </p:nvPr>
        </p:nvSpPr>
        <p:spPr/>
        <p:txBody>
          <a:bodyPr>
            <a:normAutofit/>
          </a:bodyPr>
          <a:lstStyle/>
          <a:p>
            <a:r>
              <a:rPr lang="en-US" sz="2200" dirty="0" smtClean="0">
                <a:solidFill>
                  <a:schemeClr val="accent6">
                    <a:lumMod val="75000"/>
                  </a:schemeClr>
                </a:solidFill>
              </a:rPr>
              <a:t>14</a:t>
            </a:r>
            <a:r>
              <a:rPr lang="en-US" sz="2200" dirty="0" smtClean="0"/>
              <a:t> </a:t>
            </a:r>
            <a:r>
              <a:rPr lang="en-US" sz="2200" dirty="0"/>
              <a:t>objectives </a:t>
            </a:r>
            <a:endParaRPr lang="en-US" sz="2200" dirty="0" smtClean="0"/>
          </a:p>
          <a:p>
            <a:r>
              <a:rPr lang="fr-BE" sz="2200" dirty="0" smtClean="0"/>
              <a:t>Plus de </a:t>
            </a:r>
            <a:r>
              <a:rPr lang="fr-BE" sz="2200" dirty="0" smtClean="0">
                <a:solidFill>
                  <a:schemeClr val="accent6">
                    <a:lumMod val="75000"/>
                  </a:schemeClr>
                </a:solidFill>
              </a:rPr>
              <a:t>1,000</a:t>
            </a:r>
            <a:r>
              <a:rPr lang="fr-BE" sz="2200" dirty="0" smtClean="0"/>
              <a:t> signatures</a:t>
            </a:r>
          </a:p>
          <a:p>
            <a:r>
              <a:rPr lang="fr-BE" sz="2200" dirty="0" smtClean="0">
                <a:solidFill>
                  <a:schemeClr val="accent6">
                    <a:lumMod val="75000"/>
                  </a:schemeClr>
                </a:solidFill>
              </a:rPr>
              <a:t>50</a:t>
            </a:r>
            <a:r>
              <a:rPr lang="fr-BE" sz="2200" dirty="0" smtClean="0"/>
              <a:t> Membres du Parlement </a:t>
            </a:r>
            <a:r>
              <a:rPr lang="fr-BE" sz="2200" dirty="0" err="1" smtClean="0"/>
              <a:t>Europeen</a:t>
            </a:r>
            <a:r>
              <a:rPr lang="fr-BE" sz="2200" dirty="0" smtClean="0"/>
              <a:t> (</a:t>
            </a:r>
            <a:r>
              <a:rPr lang="fr-BE" sz="2200" dirty="0" err="1" smtClean="0"/>
              <a:t>MEPs</a:t>
            </a:r>
            <a:r>
              <a:rPr lang="fr-BE" sz="2200" dirty="0" smtClean="0"/>
              <a:t>) et candidats</a:t>
            </a:r>
          </a:p>
          <a:p>
            <a:r>
              <a:rPr lang="fr-BE" sz="2200" dirty="0" smtClean="0">
                <a:solidFill>
                  <a:schemeClr val="accent6">
                    <a:lumMod val="75000"/>
                  </a:schemeClr>
                </a:solidFill>
              </a:rPr>
              <a:t>27</a:t>
            </a:r>
            <a:r>
              <a:rPr lang="fr-BE" sz="2200" dirty="0" smtClean="0"/>
              <a:t> Membres du nouveau Parlement Européen</a:t>
            </a:r>
          </a:p>
          <a:p>
            <a:r>
              <a:rPr lang="fr-BE" sz="2200" dirty="0" smtClean="0">
                <a:solidFill>
                  <a:schemeClr val="accent6">
                    <a:lumMod val="75000"/>
                  </a:schemeClr>
                </a:solidFill>
              </a:rPr>
              <a:t>11 </a:t>
            </a:r>
            <a:r>
              <a:rPr lang="fr-BE" sz="2200" dirty="0" smtClean="0"/>
              <a:t>ex et nouveau </a:t>
            </a:r>
            <a:r>
              <a:rPr lang="fr-BE" sz="2200" dirty="0" err="1" smtClean="0"/>
              <a:t>MEPs</a:t>
            </a:r>
            <a:r>
              <a:rPr lang="fr-BE" sz="2200" dirty="0" smtClean="0"/>
              <a:t> français</a:t>
            </a:r>
            <a:endParaRPr lang="fr-BE" sz="2200" dirty="0"/>
          </a:p>
          <a:p>
            <a:r>
              <a:rPr lang="fr-BE" sz="2200" dirty="0" smtClean="0">
                <a:hlinkClick r:id="rId2"/>
              </a:rPr>
              <a:t>http://manifesto.efan</a:t>
            </a:r>
            <a:r>
              <a:rPr lang="fr-BE" sz="2600" dirty="0" smtClean="0">
                <a:hlinkClick r:id="rId2"/>
              </a:rPr>
              <a:t>et.org/</a:t>
            </a:r>
            <a:endParaRPr lang="fr-BE" sz="2600" dirty="0" smtClean="0"/>
          </a:p>
          <a:p>
            <a:pPr>
              <a:buNone/>
            </a:pPr>
            <a:endParaRPr lang="fr-BE" dirty="0" smtClean="0"/>
          </a:p>
          <a:p>
            <a:pPr>
              <a:buNone/>
            </a:pPr>
            <a:endParaRPr lang="fr-BE" dirty="0"/>
          </a:p>
        </p:txBody>
      </p:sp>
      <p:pic>
        <p:nvPicPr>
          <p:cNvPr id="4" name="Content Placeholder 3" descr="4335.jpg"/>
          <p:cNvPicPr>
            <a:picLocks noChangeAspect="1"/>
          </p:cNvPicPr>
          <p:nvPr/>
        </p:nvPicPr>
        <p:blipFill>
          <a:blip r:embed="rId3" cstate="print"/>
          <a:stretch>
            <a:fillRect/>
          </a:stretch>
        </p:blipFill>
        <p:spPr>
          <a:xfrm>
            <a:off x="1105328" y="4168644"/>
            <a:ext cx="1351008" cy="1708628"/>
          </a:xfrm>
          <a:prstGeom prst="rect">
            <a:avLst/>
          </a:prstGeom>
        </p:spPr>
      </p:pic>
      <p:sp>
        <p:nvSpPr>
          <p:cNvPr id="5" name="TextBox 4"/>
          <p:cNvSpPr txBox="1"/>
          <p:nvPr/>
        </p:nvSpPr>
        <p:spPr>
          <a:xfrm>
            <a:off x="611560" y="5877272"/>
            <a:ext cx="2088232" cy="523220"/>
          </a:xfrm>
          <a:prstGeom prst="rect">
            <a:avLst/>
          </a:prstGeom>
          <a:noFill/>
        </p:spPr>
        <p:txBody>
          <a:bodyPr wrap="square" rtlCol="0">
            <a:spAutoFit/>
          </a:bodyPr>
          <a:lstStyle/>
          <a:p>
            <a:pPr algn="ctr"/>
            <a:r>
              <a:rPr lang="fr-FR" sz="1400" b="1" dirty="0" smtClean="0"/>
              <a:t>Marielle de </a:t>
            </a:r>
            <a:r>
              <a:rPr lang="fr-FR" sz="1400" b="1" dirty="0" err="1" smtClean="0"/>
              <a:t>Sarnez</a:t>
            </a:r>
            <a:endParaRPr lang="fr-FR" sz="1400" dirty="0" smtClean="0"/>
          </a:p>
          <a:p>
            <a:pPr algn="ctr"/>
            <a:r>
              <a:rPr lang="fr-FR" sz="1400" dirty="0" smtClean="0"/>
              <a:t> ALDE, MEP </a:t>
            </a:r>
            <a:r>
              <a:rPr lang="fr-FR" sz="1400" dirty="0" err="1" smtClean="0"/>
              <a:t>since</a:t>
            </a:r>
            <a:r>
              <a:rPr lang="fr-FR" sz="1400" dirty="0" smtClean="0"/>
              <a:t> 1999</a:t>
            </a:r>
            <a:endParaRPr lang="nl-BE" sz="1400" dirty="0"/>
          </a:p>
        </p:txBody>
      </p:sp>
      <p:pic>
        <p:nvPicPr>
          <p:cNvPr id="6" name="Picture 5" descr="1129.jpg"/>
          <p:cNvPicPr>
            <a:picLocks noChangeAspect="1"/>
          </p:cNvPicPr>
          <p:nvPr/>
        </p:nvPicPr>
        <p:blipFill>
          <a:blip r:embed="rId4" cstate="print"/>
          <a:stretch>
            <a:fillRect/>
          </a:stretch>
        </p:blipFill>
        <p:spPr>
          <a:xfrm>
            <a:off x="3766196" y="4149080"/>
            <a:ext cx="1368152" cy="1730310"/>
          </a:xfrm>
          <a:prstGeom prst="rect">
            <a:avLst/>
          </a:prstGeom>
        </p:spPr>
      </p:pic>
      <p:sp>
        <p:nvSpPr>
          <p:cNvPr id="7" name="TextBox 6"/>
          <p:cNvSpPr txBox="1"/>
          <p:nvPr/>
        </p:nvSpPr>
        <p:spPr>
          <a:xfrm>
            <a:off x="3295052" y="5877272"/>
            <a:ext cx="2310440" cy="523220"/>
          </a:xfrm>
          <a:prstGeom prst="rect">
            <a:avLst/>
          </a:prstGeom>
          <a:noFill/>
        </p:spPr>
        <p:txBody>
          <a:bodyPr wrap="none" rtlCol="0">
            <a:spAutoFit/>
          </a:bodyPr>
          <a:lstStyle/>
          <a:p>
            <a:pPr algn="ctr"/>
            <a:r>
              <a:rPr lang="en-US" sz="1400" b="1" dirty="0" smtClean="0"/>
              <a:t>Catherine </a:t>
            </a:r>
            <a:r>
              <a:rPr lang="en-US" sz="1400" b="1" dirty="0" err="1" smtClean="0"/>
              <a:t>Trautmann</a:t>
            </a:r>
            <a:endParaRPr lang="en-US" sz="1400" dirty="0" smtClean="0"/>
          </a:p>
          <a:p>
            <a:pPr algn="ctr"/>
            <a:r>
              <a:rPr lang="en-US" sz="1400" dirty="0" smtClean="0"/>
              <a:t>S&amp;D, MEP from 1989 to 2014</a:t>
            </a:r>
            <a:endParaRPr lang="nl-BE" sz="1400" dirty="0"/>
          </a:p>
        </p:txBody>
      </p:sp>
      <p:pic>
        <p:nvPicPr>
          <p:cNvPr id="8" name="Picture 7" descr="114279.jpg"/>
          <p:cNvPicPr>
            <a:picLocks noChangeAspect="1"/>
          </p:cNvPicPr>
          <p:nvPr/>
        </p:nvPicPr>
        <p:blipFill>
          <a:blip r:embed="rId5" cstate="print"/>
          <a:stretch>
            <a:fillRect/>
          </a:stretch>
        </p:blipFill>
        <p:spPr>
          <a:xfrm>
            <a:off x="6646593" y="4111934"/>
            <a:ext cx="1395848" cy="1765338"/>
          </a:xfrm>
          <a:prstGeom prst="rect">
            <a:avLst/>
          </a:prstGeom>
        </p:spPr>
      </p:pic>
      <p:sp>
        <p:nvSpPr>
          <p:cNvPr id="9" name="TextBox 8"/>
          <p:cNvSpPr txBox="1"/>
          <p:nvPr/>
        </p:nvSpPr>
        <p:spPr>
          <a:xfrm>
            <a:off x="6444207" y="5877272"/>
            <a:ext cx="1800619" cy="523220"/>
          </a:xfrm>
          <a:prstGeom prst="rect">
            <a:avLst/>
          </a:prstGeom>
          <a:noFill/>
        </p:spPr>
        <p:txBody>
          <a:bodyPr wrap="square" rtlCol="0">
            <a:spAutoFit/>
          </a:bodyPr>
          <a:lstStyle/>
          <a:p>
            <a:pPr algn="ctr"/>
            <a:r>
              <a:rPr lang="en-US" sz="1400" b="1" dirty="0" smtClean="0"/>
              <a:t>Isabelle Thomas </a:t>
            </a:r>
            <a:r>
              <a:rPr lang="en-US" sz="1400" dirty="0" smtClean="0"/>
              <a:t>S&amp;D, MEP since 2009</a:t>
            </a:r>
            <a:endParaRPr lang="nl-BE" sz="1400" dirty="0"/>
          </a:p>
        </p:txBody>
      </p:sp>
    </p:spTree>
    <p:extLst>
      <p:ext uri="{BB962C8B-B14F-4D97-AF65-F5344CB8AC3E}">
        <p14:creationId xmlns:p14="http://schemas.microsoft.com/office/powerpoint/2010/main" val="182289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3892.jpg"/>
          <p:cNvPicPr>
            <a:picLocks noGrp="1" noChangeAspect="1"/>
          </p:cNvPicPr>
          <p:nvPr>
            <p:ph idx="1"/>
          </p:nvPr>
        </p:nvPicPr>
        <p:blipFill>
          <a:blip r:embed="rId2" cstate="print"/>
          <a:stretch>
            <a:fillRect/>
          </a:stretch>
        </p:blipFill>
        <p:spPr>
          <a:xfrm>
            <a:off x="467544" y="1340768"/>
            <a:ext cx="1224136" cy="1548172"/>
          </a:xfrm>
        </p:spPr>
      </p:pic>
      <p:sp>
        <p:nvSpPr>
          <p:cNvPr id="5" name="TextBox 4"/>
          <p:cNvSpPr txBox="1"/>
          <p:nvPr/>
        </p:nvSpPr>
        <p:spPr>
          <a:xfrm>
            <a:off x="107504" y="2924944"/>
            <a:ext cx="2160240" cy="523220"/>
          </a:xfrm>
          <a:prstGeom prst="rect">
            <a:avLst/>
          </a:prstGeom>
          <a:noFill/>
        </p:spPr>
        <p:txBody>
          <a:bodyPr wrap="square" rtlCol="0">
            <a:spAutoFit/>
          </a:bodyPr>
          <a:lstStyle/>
          <a:p>
            <a:pPr algn="ctr"/>
            <a:r>
              <a:rPr lang="en-US" sz="1400" b="1" dirty="0" smtClean="0"/>
              <a:t>Eric </a:t>
            </a:r>
            <a:r>
              <a:rPr lang="en-US" sz="1400" b="1" dirty="0" err="1" smtClean="0"/>
              <a:t>Andrieu</a:t>
            </a:r>
            <a:endParaRPr lang="en-US" sz="1400" b="1" dirty="0" smtClean="0"/>
          </a:p>
          <a:p>
            <a:pPr algn="ctr"/>
            <a:r>
              <a:rPr lang="en-US" sz="1400" dirty="0" smtClean="0"/>
              <a:t>S&amp;D, MEP since 2012</a:t>
            </a:r>
            <a:endParaRPr lang="nl-BE" sz="1400" dirty="0"/>
          </a:p>
        </p:txBody>
      </p:sp>
      <p:pic>
        <p:nvPicPr>
          <p:cNvPr id="6" name="Picture 5" descr="1985.jpg"/>
          <p:cNvPicPr>
            <a:picLocks noChangeAspect="1"/>
          </p:cNvPicPr>
          <p:nvPr/>
        </p:nvPicPr>
        <p:blipFill>
          <a:blip r:embed="rId3" cstate="print"/>
          <a:stretch>
            <a:fillRect/>
          </a:stretch>
        </p:blipFill>
        <p:spPr>
          <a:xfrm>
            <a:off x="2555776" y="1340768"/>
            <a:ext cx="1195668" cy="1512168"/>
          </a:xfrm>
          <a:prstGeom prst="rect">
            <a:avLst/>
          </a:prstGeom>
        </p:spPr>
      </p:pic>
      <p:sp>
        <p:nvSpPr>
          <p:cNvPr id="7" name="TextBox 6"/>
          <p:cNvSpPr txBox="1"/>
          <p:nvPr/>
        </p:nvSpPr>
        <p:spPr>
          <a:xfrm>
            <a:off x="2267744" y="2924944"/>
            <a:ext cx="1944216" cy="523220"/>
          </a:xfrm>
          <a:prstGeom prst="rect">
            <a:avLst/>
          </a:prstGeom>
          <a:noFill/>
        </p:spPr>
        <p:txBody>
          <a:bodyPr wrap="square" rtlCol="0">
            <a:spAutoFit/>
          </a:bodyPr>
          <a:lstStyle/>
          <a:p>
            <a:pPr algn="ctr"/>
            <a:r>
              <a:rPr lang="en-US" sz="1400" b="1" dirty="0" err="1" smtClean="0"/>
              <a:t>Pervenche</a:t>
            </a:r>
            <a:r>
              <a:rPr lang="en-US" sz="1400" b="1" dirty="0" smtClean="0"/>
              <a:t> </a:t>
            </a:r>
            <a:r>
              <a:rPr lang="en-US" sz="1400" b="1" dirty="0" err="1" smtClean="0"/>
              <a:t>Berès</a:t>
            </a:r>
            <a:endParaRPr lang="en-US" sz="1400" b="1" dirty="0" smtClean="0"/>
          </a:p>
          <a:p>
            <a:pPr algn="ctr"/>
            <a:r>
              <a:rPr lang="en-US" sz="1400" dirty="0" smtClean="0"/>
              <a:t>S&amp;D, MEP since 2004</a:t>
            </a:r>
            <a:endParaRPr lang="nl-BE" sz="1400" dirty="0"/>
          </a:p>
        </p:txBody>
      </p:sp>
      <p:pic>
        <p:nvPicPr>
          <p:cNvPr id="8" name="Picture 7" descr="96744.jpg"/>
          <p:cNvPicPr>
            <a:picLocks noChangeAspect="1"/>
          </p:cNvPicPr>
          <p:nvPr/>
        </p:nvPicPr>
        <p:blipFill>
          <a:blip r:embed="rId4" cstate="print"/>
          <a:stretch>
            <a:fillRect/>
          </a:stretch>
        </p:blipFill>
        <p:spPr>
          <a:xfrm>
            <a:off x="4860032" y="1340768"/>
            <a:ext cx="1238821" cy="1566745"/>
          </a:xfrm>
          <a:prstGeom prst="rect">
            <a:avLst/>
          </a:prstGeom>
        </p:spPr>
      </p:pic>
      <p:sp>
        <p:nvSpPr>
          <p:cNvPr id="9" name="TextBox 8"/>
          <p:cNvSpPr txBox="1"/>
          <p:nvPr/>
        </p:nvSpPr>
        <p:spPr>
          <a:xfrm>
            <a:off x="4427984" y="2924944"/>
            <a:ext cx="2016224" cy="738664"/>
          </a:xfrm>
          <a:prstGeom prst="rect">
            <a:avLst/>
          </a:prstGeom>
          <a:noFill/>
        </p:spPr>
        <p:txBody>
          <a:bodyPr wrap="square" rtlCol="0">
            <a:spAutoFit/>
          </a:bodyPr>
          <a:lstStyle/>
          <a:p>
            <a:pPr algn="ctr"/>
            <a:r>
              <a:rPr lang="en-US" sz="1400" b="1" dirty="0" smtClean="0"/>
              <a:t>José </a:t>
            </a:r>
            <a:r>
              <a:rPr lang="en-US" sz="1400" b="1" dirty="0" err="1" smtClean="0"/>
              <a:t>Bové</a:t>
            </a:r>
            <a:endParaRPr lang="en-US" sz="1400" dirty="0" smtClean="0"/>
          </a:p>
          <a:p>
            <a:pPr algn="ctr"/>
            <a:r>
              <a:rPr lang="en-US" sz="1400" dirty="0" smtClean="0"/>
              <a:t>Greens/European Free Alliance, MEP since 2009</a:t>
            </a:r>
            <a:endParaRPr lang="nl-BE" sz="1400" dirty="0"/>
          </a:p>
        </p:txBody>
      </p:sp>
      <p:pic>
        <p:nvPicPr>
          <p:cNvPr id="10" name="Picture 9" descr="2315.jpg"/>
          <p:cNvPicPr>
            <a:picLocks noChangeAspect="1"/>
          </p:cNvPicPr>
          <p:nvPr/>
        </p:nvPicPr>
        <p:blipFill>
          <a:blip r:embed="rId5" cstate="print"/>
          <a:stretch>
            <a:fillRect/>
          </a:stretch>
        </p:blipFill>
        <p:spPr>
          <a:xfrm>
            <a:off x="7092280" y="1340768"/>
            <a:ext cx="1230448" cy="1556155"/>
          </a:xfrm>
          <a:prstGeom prst="rect">
            <a:avLst/>
          </a:prstGeom>
        </p:spPr>
      </p:pic>
      <p:sp>
        <p:nvSpPr>
          <p:cNvPr id="11" name="TextBox 10"/>
          <p:cNvSpPr txBox="1"/>
          <p:nvPr/>
        </p:nvSpPr>
        <p:spPr>
          <a:xfrm>
            <a:off x="6948264" y="2996952"/>
            <a:ext cx="1728192" cy="738664"/>
          </a:xfrm>
          <a:prstGeom prst="rect">
            <a:avLst/>
          </a:prstGeom>
          <a:noFill/>
        </p:spPr>
        <p:txBody>
          <a:bodyPr wrap="square" rtlCol="0">
            <a:spAutoFit/>
          </a:bodyPr>
          <a:lstStyle/>
          <a:p>
            <a:pPr algn="ctr"/>
            <a:r>
              <a:rPr lang="en-US" sz="1400" b="1" dirty="0" smtClean="0"/>
              <a:t>Jean-Louis </a:t>
            </a:r>
            <a:r>
              <a:rPr lang="en-US" sz="1400" b="1" dirty="0" err="1" smtClean="0"/>
              <a:t>Cottigny</a:t>
            </a:r>
            <a:r>
              <a:rPr lang="en-US" sz="1400" dirty="0" smtClean="0"/>
              <a:t>, MEP from 1997 to 2014</a:t>
            </a:r>
            <a:endParaRPr lang="nl-BE" sz="1400" dirty="0"/>
          </a:p>
        </p:txBody>
      </p:sp>
      <p:pic>
        <p:nvPicPr>
          <p:cNvPr id="12" name="Picture 11" descr="96868.jpg"/>
          <p:cNvPicPr>
            <a:picLocks noChangeAspect="1"/>
          </p:cNvPicPr>
          <p:nvPr/>
        </p:nvPicPr>
        <p:blipFill>
          <a:blip r:embed="rId6" cstate="print"/>
          <a:stretch>
            <a:fillRect/>
          </a:stretch>
        </p:blipFill>
        <p:spPr>
          <a:xfrm>
            <a:off x="467545" y="3645024"/>
            <a:ext cx="1252604" cy="1584176"/>
          </a:xfrm>
          <a:prstGeom prst="rect">
            <a:avLst/>
          </a:prstGeom>
        </p:spPr>
      </p:pic>
      <p:sp>
        <p:nvSpPr>
          <p:cNvPr id="13" name="TextBox 12"/>
          <p:cNvSpPr txBox="1"/>
          <p:nvPr/>
        </p:nvSpPr>
        <p:spPr>
          <a:xfrm>
            <a:off x="251520" y="5301208"/>
            <a:ext cx="1728192" cy="523220"/>
          </a:xfrm>
          <a:prstGeom prst="rect">
            <a:avLst/>
          </a:prstGeom>
          <a:noFill/>
        </p:spPr>
        <p:txBody>
          <a:bodyPr wrap="square" rtlCol="0">
            <a:spAutoFit/>
          </a:bodyPr>
          <a:lstStyle/>
          <a:p>
            <a:pPr algn="ctr"/>
            <a:r>
              <a:rPr lang="it-IT" sz="1400" b="1" dirty="0" smtClean="0"/>
              <a:t>Karima Delli</a:t>
            </a:r>
            <a:endParaRPr lang="it-IT" sz="1400" dirty="0" smtClean="0"/>
          </a:p>
          <a:p>
            <a:pPr algn="ctr"/>
            <a:r>
              <a:rPr lang="it-IT" sz="1400" dirty="0" smtClean="0"/>
              <a:t>S&amp;D, MEP since 200</a:t>
            </a:r>
            <a:endParaRPr lang="nl-BE" sz="1400" dirty="0"/>
          </a:p>
        </p:txBody>
      </p:sp>
      <p:pic>
        <p:nvPicPr>
          <p:cNvPr id="14" name="Picture 13" descr="2025.jpg"/>
          <p:cNvPicPr>
            <a:picLocks noChangeAspect="1"/>
          </p:cNvPicPr>
          <p:nvPr/>
        </p:nvPicPr>
        <p:blipFill>
          <a:blip r:embed="rId7" cstate="print"/>
          <a:stretch>
            <a:fillRect/>
          </a:stretch>
        </p:blipFill>
        <p:spPr>
          <a:xfrm>
            <a:off x="2483768" y="3645024"/>
            <a:ext cx="1368152" cy="1656184"/>
          </a:xfrm>
          <a:prstGeom prst="rect">
            <a:avLst/>
          </a:prstGeom>
        </p:spPr>
      </p:pic>
      <p:sp>
        <p:nvSpPr>
          <p:cNvPr id="16" name="TextBox 15"/>
          <p:cNvSpPr txBox="1"/>
          <p:nvPr/>
        </p:nvSpPr>
        <p:spPr>
          <a:xfrm>
            <a:off x="2195736" y="5373216"/>
            <a:ext cx="2088232" cy="523220"/>
          </a:xfrm>
          <a:prstGeom prst="rect">
            <a:avLst/>
          </a:prstGeom>
          <a:noFill/>
        </p:spPr>
        <p:txBody>
          <a:bodyPr wrap="square" rtlCol="0">
            <a:spAutoFit/>
          </a:bodyPr>
          <a:lstStyle/>
          <a:p>
            <a:pPr algn="ctr"/>
            <a:r>
              <a:rPr lang="fr-FR" sz="1400" b="1" dirty="0" smtClean="0"/>
              <a:t> Françoise </a:t>
            </a:r>
            <a:r>
              <a:rPr lang="fr-FR" sz="1400" b="1" dirty="0" err="1" smtClean="0"/>
              <a:t>Grossetête</a:t>
            </a:r>
            <a:endParaRPr lang="fr-FR" sz="1400" dirty="0" smtClean="0"/>
          </a:p>
          <a:p>
            <a:pPr algn="ctr"/>
            <a:r>
              <a:rPr lang="fr-FR" sz="1400" dirty="0" smtClean="0"/>
              <a:t>EPP, MEP </a:t>
            </a:r>
            <a:r>
              <a:rPr lang="fr-FR" sz="1400" dirty="0" err="1" smtClean="0"/>
              <a:t>since</a:t>
            </a:r>
            <a:r>
              <a:rPr lang="fr-FR" sz="1400" dirty="0" smtClean="0"/>
              <a:t> 1994</a:t>
            </a:r>
            <a:endParaRPr lang="nl-BE" sz="1400" dirty="0"/>
          </a:p>
        </p:txBody>
      </p:sp>
      <p:pic>
        <p:nvPicPr>
          <p:cNvPr id="17" name="Picture 16" descr="96952.jpg"/>
          <p:cNvPicPr>
            <a:picLocks noChangeAspect="1"/>
          </p:cNvPicPr>
          <p:nvPr/>
        </p:nvPicPr>
        <p:blipFill>
          <a:blip r:embed="rId8" cstate="print"/>
          <a:stretch>
            <a:fillRect/>
          </a:stretch>
        </p:blipFill>
        <p:spPr>
          <a:xfrm>
            <a:off x="4788024" y="3645024"/>
            <a:ext cx="1368152" cy="1730311"/>
          </a:xfrm>
          <a:prstGeom prst="rect">
            <a:avLst/>
          </a:prstGeom>
        </p:spPr>
      </p:pic>
      <p:sp>
        <p:nvSpPr>
          <p:cNvPr id="18" name="TextBox 17"/>
          <p:cNvSpPr txBox="1"/>
          <p:nvPr/>
        </p:nvSpPr>
        <p:spPr>
          <a:xfrm>
            <a:off x="4716016" y="5445224"/>
            <a:ext cx="1728192" cy="523220"/>
          </a:xfrm>
          <a:prstGeom prst="rect">
            <a:avLst/>
          </a:prstGeom>
          <a:noFill/>
        </p:spPr>
        <p:txBody>
          <a:bodyPr wrap="square" rtlCol="0">
            <a:spAutoFit/>
          </a:bodyPr>
          <a:lstStyle/>
          <a:p>
            <a:pPr algn="ctr"/>
            <a:r>
              <a:rPr lang="en-US" sz="1400" b="1" dirty="0" smtClean="0"/>
              <a:t>Sylvie Guillaume</a:t>
            </a:r>
            <a:r>
              <a:rPr lang="en-US" sz="1400" dirty="0" smtClean="0"/>
              <a:t>, S&amp;D, MEP since 2009</a:t>
            </a:r>
            <a:endParaRPr lang="nl-BE" sz="1400" dirty="0"/>
          </a:p>
        </p:txBody>
      </p:sp>
      <p:pic>
        <p:nvPicPr>
          <p:cNvPr id="19" name="Picture 18" descr="96948.jpg"/>
          <p:cNvPicPr>
            <a:picLocks noChangeAspect="1"/>
          </p:cNvPicPr>
          <p:nvPr/>
        </p:nvPicPr>
        <p:blipFill>
          <a:blip r:embed="rId9" cstate="print"/>
          <a:stretch>
            <a:fillRect/>
          </a:stretch>
        </p:blipFill>
        <p:spPr>
          <a:xfrm>
            <a:off x="6948265" y="3645024"/>
            <a:ext cx="1440160" cy="1821379"/>
          </a:xfrm>
          <a:prstGeom prst="rect">
            <a:avLst/>
          </a:prstGeom>
        </p:spPr>
      </p:pic>
      <p:sp>
        <p:nvSpPr>
          <p:cNvPr id="20" name="TextBox 19"/>
          <p:cNvSpPr txBox="1"/>
          <p:nvPr/>
        </p:nvSpPr>
        <p:spPr>
          <a:xfrm>
            <a:off x="6804248" y="5517232"/>
            <a:ext cx="1728192" cy="523220"/>
          </a:xfrm>
          <a:prstGeom prst="rect">
            <a:avLst/>
          </a:prstGeom>
          <a:noFill/>
        </p:spPr>
        <p:txBody>
          <a:bodyPr wrap="square" rtlCol="0">
            <a:spAutoFit/>
          </a:bodyPr>
          <a:lstStyle/>
          <a:p>
            <a:pPr algn="ctr"/>
            <a:r>
              <a:rPr lang="fr-FR" sz="1400" b="1" dirty="0" smtClean="0"/>
              <a:t>Gilles </a:t>
            </a:r>
            <a:r>
              <a:rPr lang="fr-FR" sz="1400" b="1" dirty="0" err="1" smtClean="0"/>
              <a:t>Pargneaux</a:t>
            </a:r>
            <a:r>
              <a:rPr lang="fr-FR" sz="1400" dirty="0" smtClean="0"/>
              <a:t>, S&amp;D, MEP </a:t>
            </a:r>
            <a:r>
              <a:rPr lang="fr-FR" sz="1400" dirty="0" err="1" smtClean="0"/>
              <a:t>since</a:t>
            </a:r>
            <a:r>
              <a:rPr lang="fr-FR" sz="1400" dirty="0" smtClean="0"/>
              <a:t> 2009</a:t>
            </a:r>
            <a:endParaRPr lang="nl-BE" sz="1400" dirty="0"/>
          </a:p>
        </p:txBody>
      </p:sp>
      <p:sp>
        <p:nvSpPr>
          <p:cNvPr id="21" name="Title 1"/>
          <p:cNvSpPr txBox="1">
            <a:spLocks/>
          </p:cNvSpPr>
          <p:nvPr/>
        </p:nvSpPr>
        <p:spPr>
          <a:xfrm>
            <a:off x="611560" y="116632"/>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1"/>
                </a:solidFill>
                <a:latin typeface="Georgia" pitchFamily="18" charset="0"/>
                <a:ea typeface="+mj-ea"/>
                <a:cs typeface="+mj-cs"/>
              </a:defRPr>
            </a:lvl1pPr>
          </a:lstStyle>
          <a:p>
            <a:r>
              <a:rPr lang="fr-BE" smtClean="0"/>
              <a:t>Supporteurs du Manifeste de l’EFA</a:t>
            </a:r>
            <a:endParaRPr lang="fr-BE" dirty="0"/>
          </a:p>
        </p:txBody>
      </p:sp>
    </p:spTree>
    <p:extLst>
      <p:ext uri="{BB962C8B-B14F-4D97-AF65-F5344CB8AC3E}">
        <p14:creationId xmlns:p14="http://schemas.microsoft.com/office/powerpoint/2010/main" val="2049155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2" cstate="print"/>
          <a:stretch>
            <a:fillRect/>
          </a:stretch>
        </p:blipFill>
        <p:spPr>
          <a:xfrm>
            <a:off x="0" y="0"/>
            <a:ext cx="9129370" cy="1268760"/>
          </a:xfrm>
          <a:prstGeom prst="rect">
            <a:avLst/>
          </a:prstGeom>
        </p:spPr>
      </p:pic>
      <p:pic>
        <p:nvPicPr>
          <p:cNvPr id="4" name="Picture 3" descr="EFA-logo-TR2.png"/>
          <p:cNvPicPr>
            <a:picLocks noChangeAspect="1"/>
          </p:cNvPicPr>
          <p:nvPr/>
        </p:nvPicPr>
        <p:blipFill>
          <a:blip r:embed="rId3" cstate="print"/>
          <a:stretch>
            <a:fillRect/>
          </a:stretch>
        </p:blipFill>
        <p:spPr>
          <a:xfrm>
            <a:off x="395536" y="188640"/>
            <a:ext cx="2293903" cy="942599"/>
          </a:xfrm>
          <a:prstGeom prst="rect">
            <a:avLst/>
          </a:prstGeom>
        </p:spPr>
      </p:pic>
      <p:sp>
        <p:nvSpPr>
          <p:cNvPr id="7" name="Title 4"/>
          <p:cNvSpPr>
            <a:spLocks noGrp="1"/>
          </p:cNvSpPr>
          <p:nvPr>
            <p:ph idx="1"/>
          </p:nvPr>
        </p:nvSpPr>
        <p:spPr/>
        <p:txBody>
          <a:bodyPr>
            <a:normAutofit/>
          </a:bodyPr>
          <a:lstStyle/>
          <a:p>
            <a:pPr algn="ctr">
              <a:buNone/>
            </a:pPr>
            <a:r>
              <a:rPr lang="fr-BE" sz="4400" dirty="0" smtClean="0">
                <a:solidFill>
                  <a:schemeClr val="accent6">
                    <a:lumMod val="75000"/>
                  </a:schemeClr>
                </a:solidFill>
                <a:latin typeface="Georgia" pitchFamily="18" charset="0"/>
              </a:rPr>
              <a:t>Questions?</a:t>
            </a:r>
          </a:p>
          <a:p>
            <a:pPr algn="ctr">
              <a:buNone/>
            </a:pPr>
            <a:r>
              <a:rPr lang="fr-BE" sz="4400" dirty="0" smtClean="0">
                <a:solidFill>
                  <a:schemeClr val="accent1"/>
                </a:solidFill>
                <a:latin typeface="Georgia" pitchFamily="18" charset="0"/>
              </a:rPr>
              <a:t>Merci de votre attention!</a:t>
            </a:r>
          </a:p>
          <a:p>
            <a:pPr algn="ctr">
              <a:buNone/>
            </a:pPr>
            <a:r>
              <a:rPr lang="fr-BE" dirty="0" smtClean="0">
                <a:hlinkClick r:id="rId4"/>
              </a:rPr>
              <a:t>http://manifesto.efanet.org/</a:t>
            </a:r>
            <a:r>
              <a:rPr lang="fr-BE" dirty="0" smtClean="0"/>
              <a:t> </a:t>
            </a:r>
          </a:p>
          <a:p>
            <a:pPr algn="ctr">
              <a:buNone/>
            </a:pPr>
            <a:endParaRPr lang="fr-BE" dirty="0"/>
          </a:p>
        </p:txBody>
      </p:sp>
      <p:pic>
        <p:nvPicPr>
          <p:cNvPr id="6" name="Picture 5" descr="banner-web-manifesto.jpg"/>
          <p:cNvPicPr>
            <a:picLocks noChangeAspect="1"/>
          </p:cNvPicPr>
          <p:nvPr/>
        </p:nvPicPr>
        <p:blipFill>
          <a:blip r:embed="rId5" cstate="print"/>
          <a:stretch>
            <a:fillRect/>
          </a:stretch>
        </p:blipFill>
        <p:spPr>
          <a:xfrm>
            <a:off x="228600" y="4046733"/>
            <a:ext cx="8686800" cy="28112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1" name="Title 10"/>
          <p:cNvSpPr>
            <a:spLocks noGrp="1"/>
          </p:cNvSpPr>
          <p:nvPr>
            <p:ph type="title"/>
          </p:nvPr>
        </p:nvSpPr>
        <p:spPr>
          <a:xfrm>
            <a:off x="1691680" y="-243408"/>
            <a:ext cx="7488832" cy="1661046"/>
          </a:xfrm>
        </p:spPr>
        <p:txBody>
          <a:bodyPr>
            <a:normAutofit/>
          </a:bodyPr>
          <a:lstStyle/>
          <a:p>
            <a:r>
              <a:rPr lang="fr-BE" sz="4000" dirty="0"/>
              <a:t>A</a:t>
            </a:r>
            <a:r>
              <a:rPr lang="fr-BE" sz="4000" dirty="0" smtClean="0">
                <a:solidFill>
                  <a:schemeClr val="bg1"/>
                </a:solidFill>
              </a:rPr>
              <a:t>llergies en Europe: les données</a:t>
            </a:r>
            <a:endParaRPr lang="fr-BE" sz="4000" dirty="0">
              <a:solidFill>
                <a:schemeClr val="bg1"/>
              </a:solidFill>
            </a:endParaRPr>
          </a:p>
        </p:txBody>
      </p:sp>
      <p:sp>
        <p:nvSpPr>
          <p:cNvPr id="12" name="Text Placeholder 2"/>
          <p:cNvSpPr txBox="1">
            <a:spLocks/>
          </p:cNvSpPr>
          <p:nvPr/>
        </p:nvSpPr>
        <p:spPr>
          <a:xfrm>
            <a:off x="179388" y="1412776"/>
            <a:ext cx="8785225" cy="5184575"/>
          </a:xfrm>
          <a:prstGeom prst="rect">
            <a:avLst/>
          </a:prstGeom>
        </p:spPr>
        <p:txBody>
          <a:bodyPr anchor="t"/>
          <a:lstStyle/>
          <a:p>
            <a:pPr>
              <a:buClr>
                <a:schemeClr val="accent6">
                  <a:lumMod val="75000"/>
                </a:schemeClr>
              </a:buClr>
              <a:buFont typeface="Calibri" pitchFamily="34" charset="0"/>
              <a:buChar char="→"/>
            </a:pPr>
            <a:r>
              <a:rPr lang="fr-BE" sz="2400" dirty="0" smtClean="0"/>
              <a:t> Les allergies touchent plus de </a:t>
            </a:r>
            <a:r>
              <a:rPr lang="fr-BE" sz="2400" dirty="0" smtClean="0">
                <a:solidFill>
                  <a:schemeClr val="accent6">
                    <a:lumMod val="75000"/>
                  </a:schemeClr>
                </a:solidFill>
              </a:rPr>
              <a:t>150 millions des citoyens Européens</a:t>
            </a:r>
          </a:p>
          <a:p>
            <a:pPr>
              <a:buClr>
                <a:schemeClr val="accent6">
                  <a:lumMod val="75000"/>
                </a:schemeClr>
              </a:buClr>
              <a:buFont typeface="Calibri" pitchFamily="34" charset="0"/>
              <a:buChar char="→"/>
            </a:pPr>
            <a:endParaRPr lang="fr-BE" sz="1600" dirty="0" smtClean="0"/>
          </a:p>
          <a:p>
            <a:pPr>
              <a:buClr>
                <a:schemeClr val="accent6">
                  <a:lumMod val="75000"/>
                </a:schemeClr>
              </a:buClr>
              <a:buFont typeface="Symbol" pitchFamily="18" charset="2"/>
              <a:buChar char="-"/>
            </a:pPr>
            <a:r>
              <a:rPr lang="fr-BE" sz="2000" dirty="0" smtClean="0"/>
              <a:t> Plus de </a:t>
            </a:r>
            <a:r>
              <a:rPr lang="fr-BE" sz="2000" dirty="0" smtClean="0">
                <a:solidFill>
                  <a:schemeClr val="accent6">
                    <a:lumMod val="75000"/>
                  </a:schemeClr>
                </a:solidFill>
              </a:rPr>
              <a:t>100 millions </a:t>
            </a:r>
            <a:r>
              <a:rPr lang="fr-BE" sz="2000" dirty="0" smtClean="0">
                <a:solidFill>
                  <a:schemeClr val="accent6">
                    <a:lumMod val="75000"/>
                  </a:schemeClr>
                </a:solidFill>
              </a:rPr>
              <a:t>d’Européens</a:t>
            </a:r>
            <a:r>
              <a:rPr lang="fr-BE" sz="2000" dirty="0" smtClean="0"/>
              <a:t> </a:t>
            </a:r>
            <a:r>
              <a:rPr lang="fr-BE" sz="2000" dirty="0" smtClean="0"/>
              <a:t>souffrent de rhinite allergique </a:t>
            </a:r>
          </a:p>
          <a:p>
            <a:pPr>
              <a:buClr>
                <a:schemeClr val="accent6">
                  <a:lumMod val="75000"/>
                </a:schemeClr>
              </a:buClr>
            </a:pPr>
            <a:r>
              <a:rPr lang="fr-BE" sz="2000" dirty="0"/>
              <a:t> </a:t>
            </a:r>
            <a:r>
              <a:rPr lang="fr-BE" sz="2000" dirty="0" smtClean="0"/>
              <a:t>  et </a:t>
            </a:r>
            <a:r>
              <a:rPr lang="fr-BE" sz="2000" dirty="0" smtClean="0">
                <a:solidFill>
                  <a:schemeClr val="accent6">
                    <a:lumMod val="75000"/>
                  </a:schemeClr>
                </a:solidFill>
              </a:rPr>
              <a:t>70 millions d’asthme </a:t>
            </a:r>
            <a:endParaRPr lang="fr-BE" sz="2000" u="sng" dirty="0" smtClean="0">
              <a:solidFill>
                <a:schemeClr val="accent6">
                  <a:lumMod val="75000"/>
                </a:schemeClr>
              </a:solidFill>
            </a:endParaRPr>
          </a:p>
          <a:p>
            <a:pPr>
              <a:buClr>
                <a:schemeClr val="accent6">
                  <a:lumMod val="75000"/>
                </a:schemeClr>
              </a:buClr>
              <a:buFont typeface="Symbol" pitchFamily="18" charset="2"/>
              <a:buChar char="-"/>
            </a:pPr>
            <a:r>
              <a:rPr lang="fr-BE" sz="2000" dirty="0" smtClean="0"/>
              <a:t> L’asthme et les allergies sont les maladies </a:t>
            </a:r>
          </a:p>
          <a:p>
            <a:pPr>
              <a:buClr>
                <a:schemeClr val="accent6">
                  <a:lumMod val="75000"/>
                </a:schemeClr>
              </a:buClr>
            </a:pPr>
            <a:r>
              <a:rPr lang="fr-BE" sz="2000" dirty="0"/>
              <a:t> </a:t>
            </a:r>
            <a:r>
              <a:rPr lang="fr-BE" sz="2000" dirty="0" smtClean="0"/>
              <a:t>   non transmissibles </a:t>
            </a:r>
            <a:r>
              <a:rPr lang="fr-BE" sz="2000" dirty="0" smtClean="0">
                <a:solidFill>
                  <a:schemeClr val="accent6">
                    <a:lumMod val="75000"/>
                  </a:schemeClr>
                </a:solidFill>
              </a:rPr>
              <a:t>les plus communes chez l’enfant</a:t>
            </a:r>
            <a:r>
              <a:rPr lang="fr-BE" sz="2000" dirty="0" smtClean="0"/>
              <a:t> </a:t>
            </a:r>
            <a:endParaRPr lang="fr-BE" sz="2000" dirty="0" smtClean="0"/>
          </a:p>
          <a:p>
            <a:pPr>
              <a:buClr>
                <a:schemeClr val="accent6">
                  <a:lumMod val="75000"/>
                </a:schemeClr>
              </a:buClr>
            </a:pPr>
            <a:r>
              <a:rPr lang="fr-BE" sz="2000" dirty="0">
                <a:solidFill>
                  <a:schemeClr val="accent6">
                    <a:lumMod val="75000"/>
                  </a:schemeClr>
                </a:solidFill>
                <a:latin typeface="Calibri"/>
              </a:rPr>
              <a:t> </a:t>
            </a:r>
            <a:r>
              <a:rPr lang="fr-BE" sz="2000" dirty="0" smtClean="0">
                <a:solidFill>
                  <a:schemeClr val="accent6">
                    <a:lumMod val="75000"/>
                  </a:schemeClr>
                </a:solidFill>
                <a:latin typeface="Calibri"/>
              </a:rPr>
              <a:t>     →</a:t>
            </a:r>
            <a:r>
              <a:rPr lang="fr-BE" sz="2000" dirty="0" smtClean="0">
                <a:latin typeface="Calibri"/>
              </a:rPr>
              <a:t> </a:t>
            </a:r>
            <a:r>
              <a:rPr lang="fr-BE" dirty="0" err="1" smtClean="0"/>
              <a:t>Prevention</a:t>
            </a:r>
            <a:r>
              <a:rPr lang="fr-BE" dirty="0" smtClean="0"/>
              <a:t>, </a:t>
            </a:r>
            <a:r>
              <a:rPr lang="fr-BE" dirty="0" err="1" smtClean="0"/>
              <a:t>early</a:t>
            </a:r>
            <a:r>
              <a:rPr lang="fr-BE" dirty="0" smtClean="0"/>
              <a:t> </a:t>
            </a:r>
            <a:r>
              <a:rPr lang="fr-BE" dirty="0" err="1" smtClean="0"/>
              <a:t>diagnosis</a:t>
            </a:r>
            <a:r>
              <a:rPr lang="fr-BE" dirty="0" smtClean="0"/>
              <a:t> and </a:t>
            </a:r>
            <a:r>
              <a:rPr lang="fr-BE" dirty="0" err="1" smtClean="0"/>
              <a:t>treatment</a:t>
            </a:r>
            <a:r>
              <a:rPr lang="fr-BE" dirty="0" smtClean="0"/>
              <a:t> of </a:t>
            </a:r>
          </a:p>
          <a:p>
            <a:pPr>
              <a:buClr>
                <a:schemeClr val="accent6">
                  <a:lumMod val="75000"/>
                </a:schemeClr>
              </a:buClr>
            </a:pPr>
            <a:r>
              <a:rPr lang="fr-BE" dirty="0"/>
              <a:t> </a:t>
            </a:r>
            <a:r>
              <a:rPr lang="fr-BE" dirty="0" smtClean="0"/>
              <a:t>          </a:t>
            </a:r>
            <a:r>
              <a:rPr lang="fr-BE" dirty="0" err="1" smtClean="0"/>
              <a:t>chronic</a:t>
            </a:r>
            <a:r>
              <a:rPr lang="fr-BE" dirty="0" smtClean="0"/>
              <a:t> </a:t>
            </a:r>
            <a:r>
              <a:rPr lang="fr-BE" dirty="0" err="1" smtClean="0"/>
              <a:t>respiratory</a:t>
            </a:r>
            <a:r>
              <a:rPr lang="fr-BE" dirty="0"/>
              <a:t> </a:t>
            </a:r>
            <a:r>
              <a:rPr lang="fr-BE" dirty="0" err="1" smtClean="0"/>
              <a:t>diseases</a:t>
            </a:r>
            <a:r>
              <a:rPr lang="fr-BE" dirty="0" smtClean="0"/>
              <a:t> in </a:t>
            </a:r>
            <a:r>
              <a:rPr lang="fr-BE" dirty="0" err="1" smtClean="0"/>
              <a:t>children</a:t>
            </a:r>
            <a:r>
              <a:rPr lang="fr-BE" dirty="0" smtClean="0"/>
              <a:t> </a:t>
            </a:r>
          </a:p>
          <a:p>
            <a:pPr>
              <a:buClr>
                <a:schemeClr val="accent6">
                  <a:lumMod val="75000"/>
                </a:schemeClr>
              </a:buClr>
            </a:pPr>
            <a:r>
              <a:rPr lang="fr-BE" dirty="0"/>
              <a:t> </a:t>
            </a:r>
            <a:r>
              <a:rPr lang="fr-BE" dirty="0" smtClean="0"/>
              <a:t>          (</a:t>
            </a:r>
            <a:r>
              <a:rPr lang="fr-BE" dirty="0" err="1" smtClean="0"/>
              <a:t>Polish</a:t>
            </a:r>
            <a:r>
              <a:rPr lang="fr-BE" dirty="0" smtClean="0"/>
              <a:t> </a:t>
            </a:r>
            <a:r>
              <a:rPr lang="fr-BE" dirty="0" err="1" smtClean="0"/>
              <a:t>Presidency</a:t>
            </a:r>
            <a:r>
              <a:rPr lang="fr-BE" dirty="0" smtClean="0"/>
              <a:t> Council Conclusion, Dec.2011</a:t>
            </a:r>
            <a:r>
              <a:rPr lang="fr-BE" sz="2000" dirty="0" smtClean="0"/>
              <a:t>)</a:t>
            </a:r>
          </a:p>
          <a:p>
            <a:pPr>
              <a:buClr>
                <a:schemeClr val="accent6">
                  <a:lumMod val="75000"/>
                </a:schemeClr>
              </a:buClr>
              <a:buFont typeface="Symbol" pitchFamily="18" charset="2"/>
              <a:buChar char="-"/>
            </a:pPr>
            <a:r>
              <a:rPr lang="fr-BE" sz="2000" dirty="0" smtClean="0"/>
              <a:t> Plus de </a:t>
            </a:r>
            <a:r>
              <a:rPr lang="fr-BE" sz="2000" dirty="0" smtClean="0">
                <a:solidFill>
                  <a:schemeClr val="accent6">
                    <a:lumMod val="75000"/>
                  </a:schemeClr>
                </a:solidFill>
              </a:rPr>
              <a:t>7 millions </a:t>
            </a:r>
            <a:r>
              <a:rPr lang="fr-BE" sz="2000" dirty="0" smtClean="0">
                <a:solidFill>
                  <a:schemeClr val="accent6">
                    <a:lumMod val="75000"/>
                  </a:schemeClr>
                </a:solidFill>
              </a:rPr>
              <a:t>d’Européens </a:t>
            </a:r>
            <a:r>
              <a:rPr lang="fr-BE" sz="2000" dirty="0" smtClean="0"/>
              <a:t>sont touchés par les </a:t>
            </a:r>
          </a:p>
          <a:p>
            <a:pPr>
              <a:buClr>
                <a:schemeClr val="accent6">
                  <a:lumMod val="75000"/>
                </a:schemeClr>
              </a:buClr>
            </a:pPr>
            <a:r>
              <a:rPr lang="fr-BE" sz="2000" dirty="0" smtClean="0"/>
              <a:t>   allergies alimentaires ou par les risques de </a:t>
            </a:r>
          </a:p>
          <a:p>
            <a:pPr>
              <a:buClr>
                <a:schemeClr val="accent6">
                  <a:lumMod val="75000"/>
                </a:schemeClr>
              </a:buClr>
            </a:pPr>
            <a:r>
              <a:rPr lang="fr-BE" sz="2000" dirty="0"/>
              <a:t> </a:t>
            </a:r>
            <a:r>
              <a:rPr lang="fr-BE" sz="2000" dirty="0" smtClean="0"/>
              <a:t>  réaction ou choc anaphylactique </a:t>
            </a:r>
          </a:p>
          <a:p>
            <a:pPr>
              <a:buClr>
                <a:schemeClr val="accent6">
                  <a:lumMod val="75000"/>
                </a:schemeClr>
              </a:buClr>
            </a:pPr>
            <a:endParaRPr lang="fr-BE" sz="1600" dirty="0" smtClean="0"/>
          </a:p>
          <a:p>
            <a:pPr>
              <a:buClr>
                <a:schemeClr val="accent6">
                  <a:lumMod val="75000"/>
                </a:schemeClr>
              </a:buClr>
              <a:buFont typeface="Calibri" pitchFamily="34" charset="0"/>
              <a:buChar char="→"/>
            </a:pPr>
            <a:r>
              <a:rPr kumimoji="0" lang="fr-BE" sz="2400" b="0" i="1" u="none" strike="noStrike" kern="1200" cap="none" spc="0" normalizeH="0" noProof="0" dirty="0" smtClean="0">
                <a:ln>
                  <a:noFill/>
                </a:ln>
                <a:effectLst/>
                <a:uLnTx/>
                <a:uFillTx/>
              </a:rPr>
              <a:t> </a:t>
            </a:r>
            <a:r>
              <a:rPr lang="fr-BE" sz="2400" dirty="0" smtClean="0"/>
              <a:t>En </a:t>
            </a:r>
            <a:r>
              <a:rPr lang="fr-BE" sz="2400" dirty="0" smtClean="0">
                <a:solidFill>
                  <a:schemeClr val="accent6">
                    <a:lumMod val="75000"/>
                  </a:schemeClr>
                </a:solidFill>
              </a:rPr>
              <a:t>2025</a:t>
            </a:r>
            <a:r>
              <a:rPr lang="fr-BE" sz="2400" dirty="0" smtClean="0"/>
              <a:t>, </a:t>
            </a:r>
            <a:r>
              <a:rPr lang="fr-BE" sz="2400" dirty="0" smtClean="0">
                <a:solidFill>
                  <a:schemeClr val="accent6">
                    <a:lumMod val="75000"/>
                  </a:schemeClr>
                </a:solidFill>
              </a:rPr>
              <a:t>50% de la population UE sera touchée </a:t>
            </a:r>
            <a:r>
              <a:rPr lang="fr-BE" sz="2400" dirty="0" smtClean="0"/>
              <a:t>par des allergies </a:t>
            </a:r>
          </a:p>
          <a:p>
            <a:pPr>
              <a:buClr>
                <a:schemeClr val="accent6">
                  <a:lumMod val="75000"/>
                </a:schemeClr>
              </a:buClr>
            </a:pPr>
            <a:endParaRPr lang="fr-BE" sz="1600" dirty="0" smtClean="0"/>
          </a:p>
          <a:p>
            <a:pPr>
              <a:buClr>
                <a:schemeClr val="accent6">
                  <a:lumMod val="75000"/>
                </a:schemeClr>
              </a:buClr>
            </a:pPr>
            <a:r>
              <a:rPr lang="fr-BE" sz="2000" dirty="0" smtClean="0"/>
              <a:t>[</a:t>
            </a:r>
            <a:r>
              <a:rPr lang="fr-BE" sz="2000" u="sng" dirty="0" smtClean="0"/>
              <a:t>Reference:</a:t>
            </a:r>
            <a:r>
              <a:rPr lang="fr-BE" sz="2000" dirty="0" smtClean="0"/>
              <a:t> EAACI, the </a:t>
            </a:r>
            <a:r>
              <a:rPr lang="fr-BE" sz="2000" dirty="0" err="1" smtClean="0"/>
              <a:t>European</a:t>
            </a:r>
            <a:r>
              <a:rPr lang="fr-BE" sz="2000" dirty="0" smtClean="0"/>
              <a:t> </a:t>
            </a:r>
            <a:r>
              <a:rPr lang="fr-BE" sz="2000" dirty="0" err="1" smtClean="0"/>
              <a:t>Academy</a:t>
            </a:r>
            <a:r>
              <a:rPr lang="fr-BE" sz="2000" dirty="0" smtClean="0"/>
              <a:t> of </a:t>
            </a:r>
            <a:r>
              <a:rPr lang="fr-BE" sz="2000" dirty="0" err="1" smtClean="0"/>
              <a:t>Allergy</a:t>
            </a:r>
            <a:r>
              <a:rPr lang="fr-BE" sz="2000" dirty="0" smtClean="0"/>
              <a:t> and </a:t>
            </a:r>
            <a:r>
              <a:rPr lang="fr-BE" sz="2000" dirty="0" err="1" smtClean="0"/>
              <a:t>Clinical</a:t>
            </a:r>
            <a:r>
              <a:rPr lang="fr-BE" sz="2000" dirty="0" smtClean="0"/>
              <a:t> </a:t>
            </a:r>
            <a:r>
              <a:rPr lang="fr-BE" sz="2000" dirty="0" err="1" smtClean="0"/>
              <a:t>Immunology</a:t>
            </a:r>
            <a:r>
              <a:rPr lang="fr-BE" sz="2000" dirty="0" smtClean="0"/>
              <a:t>]</a:t>
            </a:r>
            <a:endParaRPr kumimoji="0" lang="fr-BE" sz="2000" b="0" u="none" strike="noStrike" kern="1200" cap="none" spc="0" normalizeH="0" noProof="0" dirty="0" smtClean="0">
              <a:ln>
                <a:noFill/>
              </a:ln>
              <a:effectLst/>
              <a:uLnTx/>
              <a:uFillTx/>
            </a:endParaRPr>
          </a:p>
        </p:txBody>
      </p:sp>
      <p:sp>
        <p:nvSpPr>
          <p:cNvPr id="6" name="Explosion 2 5"/>
          <p:cNvSpPr/>
          <p:nvPr/>
        </p:nvSpPr>
        <p:spPr>
          <a:xfrm>
            <a:off x="5580112" y="1844824"/>
            <a:ext cx="3852936" cy="3168352"/>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dirty="0" smtClean="0">
              <a:solidFill>
                <a:schemeClr val="accent6">
                  <a:lumMod val="50000"/>
                </a:schemeClr>
              </a:solidFill>
            </a:endParaRPr>
          </a:p>
          <a:p>
            <a:pPr algn="ctr"/>
            <a:r>
              <a:rPr lang="fr-BE" dirty="0" smtClean="0">
                <a:solidFill>
                  <a:schemeClr val="accent6">
                    <a:lumMod val="50000"/>
                  </a:schemeClr>
                </a:solidFill>
              </a:rPr>
              <a:t>Maladie chronique la plus fréquent en Europe  (prévalence de &gt;20%) </a:t>
            </a:r>
            <a:endParaRPr lang="fr-BE" dirty="0">
              <a:solidFill>
                <a:schemeClr val="accent6">
                  <a:lumMod val="50000"/>
                </a:schemeClr>
              </a:solidFill>
            </a:endParaRPr>
          </a:p>
        </p:txBody>
      </p:sp>
    </p:spTree>
    <p:extLst>
      <p:ext uri="{BB962C8B-B14F-4D97-AF65-F5344CB8AC3E}">
        <p14:creationId xmlns:p14="http://schemas.microsoft.com/office/powerpoint/2010/main" val="137375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2"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3" cstate="print"/>
          <a:stretch>
            <a:fillRect/>
          </a:stretch>
        </p:blipFill>
        <p:spPr>
          <a:xfrm>
            <a:off x="251520" y="332656"/>
            <a:ext cx="1592950" cy="654567"/>
          </a:xfrm>
          <a:prstGeom prst="rect">
            <a:avLst/>
          </a:prstGeom>
        </p:spPr>
      </p:pic>
      <p:pic>
        <p:nvPicPr>
          <p:cNvPr id="7" name="Picture 6" descr="Allergy.png"/>
          <p:cNvPicPr>
            <a:picLocks noChangeAspect="1"/>
          </p:cNvPicPr>
          <p:nvPr/>
        </p:nvPicPr>
        <p:blipFill>
          <a:blip r:embed="rId4" cstate="print"/>
          <a:stretch>
            <a:fillRect/>
          </a:stretch>
        </p:blipFill>
        <p:spPr>
          <a:xfrm>
            <a:off x="-1" y="1268760"/>
            <a:ext cx="7293793" cy="5805264"/>
          </a:xfrm>
          <a:prstGeom prst="rect">
            <a:avLst/>
          </a:prstGeom>
        </p:spPr>
      </p:pic>
      <p:sp>
        <p:nvSpPr>
          <p:cNvPr id="8" name="TextBox 7"/>
          <p:cNvSpPr txBox="1"/>
          <p:nvPr/>
        </p:nvSpPr>
        <p:spPr>
          <a:xfrm>
            <a:off x="5868144" y="2780928"/>
            <a:ext cx="3026098" cy="1107996"/>
          </a:xfrm>
          <a:prstGeom prst="rect">
            <a:avLst/>
          </a:prstGeom>
          <a:noFill/>
        </p:spPr>
        <p:txBody>
          <a:bodyPr wrap="square" rtlCol="0">
            <a:spAutoFit/>
          </a:bodyPr>
          <a:lstStyle/>
          <a:p>
            <a:r>
              <a:rPr lang="de-CH" sz="2200" u="sng" dirty="0" smtClean="0"/>
              <a:t>Reference:</a:t>
            </a:r>
            <a:r>
              <a:rPr lang="de-CH" sz="2200" dirty="0" smtClean="0"/>
              <a:t> </a:t>
            </a:r>
          </a:p>
          <a:p>
            <a:r>
              <a:rPr lang="de-CH" sz="2200" dirty="0" smtClean="0"/>
              <a:t>EFA </a:t>
            </a:r>
            <a:r>
              <a:rPr lang="de-CH" sz="2200" dirty="0" smtClean="0">
                <a:hlinkClick r:id="rId5"/>
              </a:rPr>
              <a:t>Book on Respiratory Allergy in Europe</a:t>
            </a:r>
            <a:r>
              <a:rPr lang="de-CH" sz="2200" dirty="0" smtClean="0"/>
              <a:t>, 2011</a:t>
            </a:r>
            <a:endParaRPr lang="en-US" sz="2200" dirty="0"/>
          </a:p>
        </p:txBody>
      </p:sp>
      <p:sp>
        <p:nvSpPr>
          <p:cNvPr id="6" name="Title 10"/>
          <p:cNvSpPr>
            <a:spLocks noGrp="1"/>
          </p:cNvSpPr>
          <p:nvPr>
            <p:ph type="title"/>
          </p:nvPr>
        </p:nvSpPr>
        <p:spPr>
          <a:xfrm>
            <a:off x="1115616" y="-243408"/>
            <a:ext cx="8064896" cy="1661046"/>
          </a:xfrm>
        </p:spPr>
        <p:txBody>
          <a:bodyPr>
            <a:normAutofit/>
          </a:bodyPr>
          <a:lstStyle/>
          <a:p>
            <a:r>
              <a:rPr lang="fr-BE" sz="4000" dirty="0" smtClean="0"/>
              <a:t>Prévalence des a</a:t>
            </a:r>
            <a:r>
              <a:rPr lang="fr-BE" sz="4000" dirty="0" smtClean="0">
                <a:solidFill>
                  <a:schemeClr val="bg1"/>
                </a:solidFill>
              </a:rPr>
              <a:t>llergies en Europe</a:t>
            </a:r>
            <a:endParaRPr lang="fr-BE" sz="4000" dirty="0">
              <a:solidFill>
                <a:schemeClr val="bg1"/>
              </a:solidFill>
            </a:endParaRPr>
          </a:p>
        </p:txBody>
      </p:sp>
    </p:spTree>
    <p:extLst>
      <p:ext uri="{BB962C8B-B14F-4D97-AF65-F5344CB8AC3E}">
        <p14:creationId xmlns:p14="http://schemas.microsoft.com/office/powerpoint/2010/main" val="2665549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11" name="Title 10"/>
          <p:cNvSpPr>
            <a:spLocks noGrp="1"/>
          </p:cNvSpPr>
          <p:nvPr>
            <p:ph type="title"/>
          </p:nvPr>
        </p:nvSpPr>
        <p:spPr>
          <a:xfrm>
            <a:off x="1547664" y="-243408"/>
            <a:ext cx="7416824" cy="1661046"/>
          </a:xfrm>
        </p:spPr>
        <p:txBody>
          <a:bodyPr>
            <a:normAutofit/>
          </a:bodyPr>
          <a:lstStyle/>
          <a:p>
            <a:r>
              <a:rPr lang="fr-BE" dirty="0"/>
              <a:t>Allergies en </a:t>
            </a:r>
            <a:r>
              <a:rPr lang="fr-BE" dirty="0" smtClean="0"/>
              <a:t>Europe: </a:t>
            </a:r>
            <a:r>
              <a:rPr lang="nl-BE" dirty="0" smtClean="0"/>
              <a:t>le coût 1</a:t>
            </a:r>
            <a:endParaRPr lang="nl-BE" dirty="0">
              <a:solidFill>
                <a:schemeClr val="bg1"/>
              </a:solidFill>
            </a:endParaRPr>
          </a:p>
        </p:txBody>
      </p:sp>
      <p:sp>
        <p:nvSpPr>
          <p:cNvPr id="12" name="Text Placeholder 2"/>
          <p:cNvSpPr txBox="1">
            <a:spLocks/>
          </p:cNvSpPr>
          <p:nvPr/>
        </p:nvSpPr>
        <p:spPr>
          <a:xfrm>
            <a:off x="179388" y="1196752"/>
            <a:ext cx="8785225" cy="5400601"/>
          </a:xfrm>
          <a:prstGeom prst="rect">
            <a:avLst/>
          </a:prstGeom>
        </p:spPr>
        <p:txBody>
          <a:bodyPr anchor="t"/>
          <a:lstStyle/>
          <a:p>
            <a:pPr>
              <a:buClr>
                <a:schemeClr val="accent6">
                  <a:lumMod val="75000"/>
                </a:schemeClr>
              </a:buClr>
            </a:pPr>
            <a:r>
              <a:rPr lang="de-CH" sz="2500" dirty="0" smtClean="0"/>
              <a:t>Le fardeau economique: c</a:t>
            </a:r>
            <a:r>
              <a:rPr lang="fr-BE" sz="2400" dirty="0" err="1" smtClean="0"/>
              <a:t>oûts</a:t>
            </a:r>
            <a:r>
              <a:rPr lang="fr-BE" sz="2400" dirty="0" smtClean="0"/>
              <a:t> </a:t>
            </a:r>
            <a:r>
              <a:rPr lang="fr-BE" sz="2400" dirty="0"/>
              <a:t>directs et indirects </a:t>
            </a:r>
            <a:r>
              <a:rPr lang="fr-BE" sz="2400" dirty="0" smtClean="0">
                <a:solidFill>
                  <a:schemeClr val="accent6">
                    <a:lumMod val="75000"/>
                  </a:schemeClr>
                </a:solidFill>
              </a:rPr>
              <a:t>très</a:t>
            </a:r>
            <a:r>
              <a:rPr lang="fr-BE" sz="2400" dirty="0" smtClean="0"/>
              <a:t> </a:t>
            </a:r>
            <a:r>
              <a:rPr lang="fr-BE" sz="2400" dirty="0" smtClean="0">
                <a:solidFill>
                  <a:schemeClr val="accent6">
                    <a:lumMod val="75000"/>
                  </a:schemeClr>
                </a:solidFill>
              </a:rPr>
              <a:t>élevés: </a:t>
            </a:r>
          </a:p>
          <a:p>
            <a:pPr>
              <a:buClr>
                <a:schemeClr val="accent6">
                  <a:lumMod val="75000"/>
                </a:schemeClr>
              </a:buClr>
            </a:pPr>
            <a:endParaRPr lang="fr-BE" sz="1400" dirty="0" smtClean="0">
              <a:solidFill>
                <a:schemeClr val="accent6">
                  <a:lumMod val="75000"/>
                </a:schemeClr>
              </a:solidFill>
            </a:endParaRPr>
          </a:p>
          <a:p>
            <a:pPr>
              <a:buClr>
                <a:schemeClr val="accent6">
                  <a:lumMod val="75000"/>
                </a:schemeClr>
              </a:buClr>
              <a:buFont typeface="Symbol" pitchFamily="18" charset="2"/>
              <a:buChar char="-"/>
            </a:pPr>
            <a:r>
              <a:rPr lang="en-US" sz="2400" dirty="0" smtClean="0"/>
              <a:t>La </a:t>
            </a:r>
            <a:r>
              <a:rPr lang="en-US" sz="2400" dirty="0"/>
              <a:t>r</a:t>
            </a:r>
            <a:r>
              <a:rPr lang="fr-BE" sz="2400" dirty="0" err="1"/>
              <a:t>hino</a:t>
            </a:r>
            <a:r>
              <a:rPr lang="fr-BE" sz="2400" dirty="0"/>
              <a:t>-conjonctivite </a:t>
            </a:r>
            <a:r>
              <a:rPr lang="fr-BE" sz="2400" dirty="0" smtClean="0"/>
              <a:t>allergique </a:t>
            </a:r>
            <a:r>
              <a:rPr lang="fr-BE" sz="2400" dirty="0"/>
              <a:t>et l'asthme sont </a:t>
            </a:r>
            <a:r>
              <a:rPr lang="fr-BE" sz="2400" dirty="0">
                <a:solidFill>
                  <a:schemeClr val="accent6">
                    <a:lumMod val="75000"/>
                  </a:schemeClr>
                </a:solidFill>
              </a:rPr>
              <a:t>la première cause </a:t>
            </a:r>
            <a:r>
              <a:rPr lang="fr-BE" sz="2400" dirty="0" smtClean="0">
                <a:solidFill>
                  <a:schemeClr val="accent6">
                    <a:lumMod val="75000"/>
                  </a:schemeClr>
                </a:solidFill>
              </a:rPr>
              <a:t>de diminution de la productivité </a:t>
            </a:r>
            <a:r>
              <a:rPr lang="fr-BE" sz="2400" dirty="0"/>
              <a:t>dans le monde </a:t>
            </a:r>
            <a:r>
              <a:rPr lang="fr-BE" sz="2400" dirty="0" smtClean="0"/>
              <a:t>entier (indirect)</a:t>
            </a:r>
            <a:r>
              <a:rPr lang="fr-BE" sz="2000" dirty="0" smtClean="0">
                <a:solidFill>
                  <a:schemeClr val="accent6">
                    <a:lumMod val="75000"/>
                  </a:schemeClr>
                </a:solidFill>
              </a:rPr>
              <a:t> </a:t>
            </a:r>
            <a:endParaRPr lang="en-US" sz="2300" dirty="0" smtClean="0"/>
          </a:p>
          <a:p>
            <a:pPr>
              <a:buClr>
                <a:schemeClr val="accent6">
                  <a:lumMod val="75000"/>
                </a:schemeClr>
              </a:buClr>
              <a:buFont typeface="Symbol" pitchFamily="18" charset="2"/>
              <a:buChar char="-"/>
            </a:pPr>
            <a:r>
              <a:rPr lang="fr-BE" sz="2300" dirty="0" smtClean="0"/>
              <a:t>L'asthme </a:t>
            </a:r>
            <a:r>
              <a:rPr lang="fr-BE" sz="2300" dirty="0"/>
              <a:t>et les allergies sont la </a:t>
            </a:r>
            <a:r>
              <a:rPr lang="fr-BE" sz="2300" dirty="0">
                <a:solidFill>
                  <a:schemeClr val="accent6">
                    <a:lumMod val="75000"/>
                  </a:schemeClr>
                </a:solidFill>
              </a:rPr>
              <a:t>première cause </a:t>
            </a:r>
            <a:r>
              <a:rPr lang="fr-BE" sz="2300" dirty="0" smtClean="0">
                <a:solidFill>
                  <a:schemeClr val="accent6">
                    <a:lumMod val="75000"/>
                  </a:schemeClr>
                </a:solidFill>
              </a:rPr>
              <a:t>de </a:t>
            </a:r>
            <a:r>
              <a:rPr lang="fr-BE" sz="2300" dirty="0">
                <a:solidFill>
                  <a:schemeClr val="accent6">
                    <a:lumMod val="75000"/>
                  </a:schemeClr>
                </a:solidFill>
              </a:rPr>
              <a:t>visites aux </a:t>
            </a:r>
            <a:r>
              <a:rPr lang="fr-BE" sz="2300" dirty="0" smtClean="0">
                <a:solidFill>
                  <a:schemeClr val="accent6">
                    <a:lumMod val="75000"/>
                  </a:schemeClr>
                </a:solidFill>
              </a:rPr>
              <a:t>urgences </a:t>
            </a:r>
            <a:r>
              <a:rPr lang="fr-BE" sz="2300" dirty="0">
                <a:solidFill>
                  <a:schemeClr val="accent6">
                    <a:lumMod val="75000"/>
                  </a:schemeClr>
                </a:solidFill>
              </a:rPr>
              <a:t>et des admissions </a:t>
            </a:r>
            <a:r>
              <a:rPr lang="fr-BE" sz="2300" dirty="0" smtClean="0">
                <a:solidFill>
                  <a:schemeClr val="accent6">
                    <a:lumMod val="75000"/>
                  </a:schemeClr>
                </a:solidFill>
              </a:rPr>
              <a:t>des enfants </a:t>
            </a:r>
            <a:r>
              <a:rPr lang="fr-BE" sz="2300" dirty="0" smtClean="0"/>
              <a:t>à </a:t>
            </a:r>
            <a:r>
              <a:rPr lang="fr-BE" sz="2300" dirty="0"/>
              <a:t>l'hôpital </a:t>
            </a:r>
            <a:r>
              <a:rPr lang="fr-BE" sz="2300" dirty="0" smtClean="0"/>
              <a:t>(direct) </a:t>
            </a:r>
          </a:p>
          <a:p>
            <a:pPr>
              <a:buClr>
                <a:schemeClr val="accent6">
                  <a:lumMod val="75000"/>
                </a:schemeClr>
              </a:buClr>
              <a:buFont typeface="Symbol" pitchFamily="18" charset="2"/>
              <a:buChar char="-"/>
            </a:pPr>
            <a:r>
              <a:rPr lang="fr-BE" sz="2300" dirty="0" smtClean="0"/>
              <a:t>La </a:t>
            </a:r>
            <a:r>
              <a:rPr lang="fr-BE" sz="2300" dirty="0">
                <a:solidFill>
                  <a:schemeClr val="accent6">
                    <a:lumMod val="75000"/>
                  </a:schemeClr>
                </a:solidFill>
              </a:rPr>
              <a:t>perte </a:t>
            </a:r>
            <a:r>
              <a:rPr lang="fr-BE" sz="2300" dirty="0" smtClean="0">
                <a:solidFill>
                  <a:schemeClr val="accent6">
                    <a:lumMod val="75000"/>
                  </a:schemeClr>
                </a:solidFill>
              </a:rPr>
              <a:t>monétaire de </a:t>
            </a:r>
            <a:r>
              <a:rPr lang="fr-BE" sz="2300" dirty="0">
                <a:solidFill>
                  <a:schemeClr val="accent6">
                    <a:lumMod val="75000"/>
                  </a:schemeClr>
                </a:solidFill>
              </a:rPr>
              <a:t>24 </a:t>
            </a:r>
            <a:r>
              <a:rPr lang="fr-BE" sz="2300" dirty="0" smtClean="0">
                <a:solidFill>
                  <a:schemeClr val="accent6">
                    <a:lumMod val="75000"/>
                  </a:schemeClr>
                </a:solidFill>
              </a:rPr>
              <a:t>- 72 euros </a:t>
            </a:r>
            <a:r>
              <a:rPr lang="fr-BE" sz="2300" dirty="0" smtClean="0"/>
              <a:t>par </a:t>
            </a:r>
            <a:r>
              <a:rPr lang="fr-BE" sz="2300" dirty="0"/>
              <a:t>jour </a:t>
            </a:r>
            <a:r>
              <a:rPr lang="fr-BE" sz="2300" dirty="0" smtClean="0"/>
              <a:t>à cause d’une réduction </a:t>
            </a:r>
            <a:r>
              <a:rPr lang="fr-BE" sz="2300" dirty="0"/>
              <a:t>de 10-30% </a:t>
            </a:r>
            <a:r>
              <a:rPr lang="fr-BE" sz="2300" dirty="0" smtClean="0"/>
              <a:t>de </a:t>
            </a:r>
            <a:r>
              <a:rPr lang="fr-BE" sz="2300" dirty="0"/>
              <a:t>la performance au travail </a:t>
            </a:r>
            <a:r>
              <a:rPr lang="fr-BE" sz="2300" dirty="0" smtClean="0"/>
              <a:t>(patient </a:t>
            </a:r>
            <a:r>
              <a:rPr lang="fr-BE" sz="2300" dirty="0"/>
              <a:t>non </a:t>
            </a:r>
            <a:r>
              <a:rPr lang="fr-BE" sz="2300" dirty="0" smtClean="0"/>
              <a:t>traité) </a:t>
            </a:r>
            <a:r>
              <a:rPr lang="fr-BE" sz="2300" dirty="0"/>
              <a:t>contre 1 EUR par jour </a:t>
            </a:r>
            <a:r>
              <a:rPr lang="fr-BE" sz="2300" dirty="0" smtClean="0"/>
              <a:t>(coût </a:t>
            </a:r>
            <a:r>
              <a:rPr lang="fr-BE" sz="2300" dirty="0"/>
              <a:t>du </a:t>
            </a:r>
            <a:r>
              <a:rPr lang="fr-BE" sz="2300" dirty="0" smtClean="0"/>
              <a:t>traitement)</a:t>
            </a:r>
            <a:r>
              <a:rPr lang="en-GB" sz="2300" dirty="0"/>
              <a:t> </a:t>
            </a:r>
            <a:r>
              <a:rPr lang="en-GB" sz="2300" dirty="0" smtClean="0"/>
              <a:t>(indirect) </a:t>
            </a:r>
            <a:r>
              <a:rPr lang="en-US" sz="2000" dirty="0" smtClean="0"/>
              <a:t>[</a:t>
            </a:r>
            <a:r>
              <a:rPr lang="en-US" sz="2000" u="sng" dirty="0" smtClean="0"/>
              <a:t>Reference:</a:t>
            </a:r>
            <a:r>
              <a:rPr lang="en-US" sz="2000" dirty="0" smtClean="0"/>
              <a:t> GAL²EN, the Global Allergy and Asthma European Network] </a:t>
            </a:r>
          </a:p>
          <a:p>
            <a:pPr>
              <a:buClr>
                <a:schemeClr val="accent6">
                  <a:lumMod val="75000"/>
                </a:schemeClr>
              </a:buClr>
              <a:buFont typeface="Symbol" pitchFamily="18" charset="2"/>
              <a:buChar char="-"/>
            </a:pPr>
            <a:r>
              <a:rPr lang="fr-BE" sz="2300" dirty="0" smtClean="0"/>
              <a:t>Les </a:t>
            </a:r>
            <a:r>
              <a:rPr lang="fr-BE" sz="2300" dirty="0"/>
              <a:t>économies sont </a:t>
            </a:r>
            <a:r>
              <a:rPr lang="fr-BE" sz="2300" dirty="0" smtClean="0"/>
              <a:t>estimées </a:t>
            </a:r>
            <a:r>
              <a:rPr lang="fr-BE" sz="2300" dirty="0"/>
              <a:t>à </a:t>
            </a:r>
            <a:r>
              <a:rPr lang="fr-BE" sz="2300" dirty="0">
                <a:solidFill>
                  <a:schemeClr val="accent6">
                    <a:lumMod val="75000"/>
                  </a:schemeClr>
                </a:solidFill>
              </a:rPr>
              <a:t>142 milliards d'euros par an</a:t>
            </a:r>
            <a:r>
              <a:rPr lang="fr-BE" sz="2300" dirty="0"/>
              <a:t> si les patients reçoivent des traitements </a:t>
            </a:r>
            <a:r>
              <a:rPr lang="fr-BE" sz="2300" dirty="0" smtClean="0"/>
              <a:t>rentables (direct) </a:t>
            </a:r>
            <a:r>
              <a:rPr lang="fr-BE" sz="2000" dirty="0"/>
              <a:t>[Référence : </a:t>
            </a:r>
            <a:r>
              <a:rPr lang="fr-BE" sz="2000" dirty="0" smtClean="0"/>
              <a:t>EAACI]</a:t>
            </a:r>
          </a:p>
          <a:p>
            <a:pPr>
              <a:buClr>
                <a:schemeClr val="accent6">
                  <a:lumMod val="75000"/>
                </a:schemeClr>
              </a:buClr>
              <a:buFont typeface="Symbol" pitchFamily="18" charset="2"/>
              <a:buChar char="-"/>
            </a:pPr>
            <a:r>
              <a:rPr lang="fr-BE" sz="2000" dirty="0"/>
              <a:t> </a:t>
            </a:r>
            <a:r>
              <a:rPr lang="fr-BE" sz="2300" dirty="0" smtClean="0"/>
              <a:t>La </a:t>
            </a:r>
            <a:r>
              <a:rPr lang="fr-BE" sz="2300" dirty="0"/>
              <a:t>rhinite allergique peut coûter jusqu'à </a:t>
            </a:r>
            <a:r>
              <a:rPr lang="fr-BE" sz="2300" dirty="0">
                <a:solidFill>
                  <a:schemeClr val="accent6">
                    <a:lumMod val="75000"/>
                  </a:schemeClr>
                </a:solidFill>
              </a:rPr>
              <a:t>100 milliards </a:t>
            </a:r>
            <a:r>
              <a:rPr lang="fr-BE" sz="2300" dirty="0" smtClean="0">
                <a:solidFill>
                  <a:schemeClr val="accent6">
                    <a:lumMod val="75000"/>
                  </a:schemeClr>
                </a:solidFill>
              </a:rPr>
              <a:t>d'euros </a:t>
            </a:r>
            <a:r>
              <a:rPr lang="fr-BE" sz="2300" dirty="0" smtClean="0"/>
              <a:t>(indirect) </a:t>
            </a:r>
            <a:r>
              <a:rPr lang="fr-BE" sz="2000" dirty="0"/>
              <a:t>[Référence: GAL²EN ]</a:t>
            </a:r>
            <a:endParaRPr lang="en-US" sz="2000" dirty="0"/>
          </a:p>
        </p:txBody>
      </p:sp>
    </p:spTree>
    <p:extLst>
      <p:ext uri="{BB962C8B-B14F-4D97-AF65-F5344CB8AC3E}">
        <p14:creationId xmlns:p14="http://schemas.microsoft.com/office/powerpoint/2010/main" val="4173877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ont2.png"/>
          <p:cNvPicPr>
            <a:picLocks noChangeAspect="1"/>
          </p:cNvPicPr>
          <p:nvPr/>
        </p:nvPicPr>
        <p:blipFill>
          <a:blip r:embed="rId3" cstate="print"/>
          <a:stretch>
            <a:fillRect/>
          </a:stretch>
        </p:blipFill>
        <p:spPr>
          <a:xfrm>
            <a:off x="0" y="0"/>
            <a:ext cx="9129370" cy="1268760"/>
          </a:xfrm>
          <a:prstGeom prst="rect">
            <a:avLst/>
          </a:prstGeom>
        </p:spPr>
      </p:pic>
      <p:pic>
        <p:nvPicPr>
          <p:cNvPr id="10" name="Picture 9" descr="EFA-logo-TR2.png"/>
          <p:cNvPicPr>
            <a:picLocks noChangeAspect="1"/>
          </p:cNvPicPr>
          <p:nvPr/>
        </p:nvPicPr>
        <p:blipFill>
          <a:blip r:embed="rId4" cstate="print"/>
          <a:stretch>
            <a:fillRect/>
          </a:stretch>
        </p:blipFill>
        <p:spPr>
          <a:xfrm>
            <a:off x="251520" y="332656"/>
            <a:ext cx="1592950" cy="654567"/>
          </a:xfrm>
          <a:prstGeom prst="rect">
            <a:avLst/>
          </a:prstGeom>
        </p:spPr>
      </p:pic>
      <p:sp>
        <p:nvSpPr>
          <p:cNvPr id="6" name="Rounded Rectangle 5"/>
          <p:cNvSpPr/>
          <p:nvPr/>
        </p:nvSpPr>
        <p:spPr>
          <a:xfrm>
            <a:off x="6808650" y="1628800"/>
            <a:ext cx="2011822" cy="41044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
                <a:schemeClr val="accent6">
                  <a:lumMod val="75000"/>
                </a:schemeClr>
              </a:buClr>
            </a:pPr>
            <a:r>
              <a:rPr lang="fr-BE" sz="2200" dirty="0" smtClean="0">
                <a:solidFill>
                  <a:schemeClr val="accent6">
                    <a:lumMod val="50000"/>
                  </a:schemeClr>
                </a:solidFill>
              </a:rPr>
              <a:t>« L'allergie entraine beaucoup </a:t>
            </a:r>
            <a:r>
              <a:rPr lang="fr-BE" sz="2200" dirty="0">
                <a:solidFill>
                  <a:schemeClr val="accent6">
                    <a:lumMod val="50000"/>
                  </a:schemeClr>
                </a:solidFill>
              </a:rPr>
              <a:t>plus que </a:t>
            </a:r>
            <a:r>
              <a:rPr lang="fr-BE" sz="2200" dirty="0" smtClean="0">
                <a:solidFill>
                  <a:schemeClr val="accent6">
                    <a:lumMod val="50000"/>
                  </a:schemeClr>
                </a:solidFill>
              </a:rPr>
              <a:t>des éternuements pendant deux semaines dans la saison du pollen » </a:t>
            </a:r>
            <a:r>
              <a:rPr lang="fr-BE" sz="2200" dirty="0">
                <a:solidFill>
                  <a:schemeClr val="accent6">
                    <a:lumMod val="50000"/>
                  </a:schemeClr>
                </a:solidFill>
              </a:rPr>
              <a:t>Breda Flood, </a:t>
            </a:r>
            <a:r>
              <a:rPr lang="fr-BE" sz="2200" dirty="0" smtClean="0">
                <a:solidFill>
                  <a:schemeClr val="accent6">
                    <a:lumMod val="50000"/>
                  </a:schemeClr>
                </a:solidFill>
              </a:rPr>
              <a:t>Présidente </a:t>
            </a:r>
            <a:r>
              <a:rPr lang="fr-BE" sz="2200" dirty="0">
                <a:solidFill>
                  <a:schemeClr val="accent6">
                    <a:lumMod val="50000"/>
                  </a:schemeClr>
                </a:solidFill>
              </a:rPr>
              <a:t>de </a:t>
            </a:r>
            <a:r>
              <a:rPr lang="fr-BE" sz="2200" dirty="0" smtClean="0">
                <a:solidFill>
                  <a:schemeClr val="accent6">
                    <a:lumMod val="50000"/>
                  </a:schemeClr>
                </a:solidFill>
              </a:rPr>
              <a:t>l'EFA</a:t>
            </a:r>
            <a:endParaRPr lang="de-CH" sz="2000" dirty="0" smtClean="0">
              <a:solidFill>
                <a:schemeClr val="accent6">
                  <a:lumMod val="50000"/>
                </a:schemeClr>
              </a:solidFill>
            </a:endParaRPr>
          </a:p>
        </p:txBody>
      </p:sp>
      <p:pic>
        <p:nvPicPr>
          <p:cNvPr id="8" name="Picture 7" descr="Costs.png"/>
          <p:cNvPicPr>
            <a:picLocks noChangeAspect="1"/>
          </p:cNvPicPr>
          <p:nvPr/>
        </p:nvPicPr>
        <p:blipFill>
          <a:blip r:embed="rId5" cstate="print"/>
          <a:stretch>
            <a:fillRect/>
          </a:stretch>
        </p:blipFill>
        <p:spPr>
          <a:xfrm>
            <a:off x="251520" y="1772816"/>
            <a:ext cx="6557130" cy="4706852"/>
          </a:xfrm>
          <a:prstGeom prst="rect">
            <a:avLst/>
          </a:prstGeom>
        </p:spPr>
      </p:pic>
      <p:sp>
        <p:nvSpPr>
          <p:cNvPr id="7" name="Title 10"/>
          <p:cNvSpPr>
            <a:spLocks noGrp="1"/>
          </p:cNvSpPr>
          <p:nvPr>
            <p:ph type="title"/>
          </p:nvPr>
        </p:nvSpPr>
        <p:spPr>
          <a:xfrm>
            <a:off x="1547664" y="-243408"/>
            <a:ext cx="7416824" cy="1661046"/>
          </a:xfrm>
        </p:spPr>
        <p:txBody>
          <a:bodyPr>
            <a:normAutofit/>
          </a:bodyPr>
          <a:lstStyle/>
          <a:p>
            <a:r>
              <a:rPr lang="fr-BE" dirty="0"/>
              <a:t>Allergies en </a:t>
            </a:r>
            <a:r>
              <a:rPr lang="fr-BE" dirty="0" smtClean="0"/>
              <a:t>Europe: </a:t>
            </a:r>
            <a:r>
              <a:rPr lang="nl-BE" dirty="0" smtClean="0"/>
              <a:t>le coût 2</a:t>
            </a:r>
            <a:endParaRPr lang="nl-BE" dirty="0">
              <a:solidFill>
                <a:schemeClr val="bg1"/>
              </a:solidFill>
            </a:endParaRPr>
          </a:p>
        </p:txBody>
      </p:sp>
    </p:spTree>
    <p:extLst>
      <p:ext uri="{BB962C8B-B14F-4D97-AF65-F5344CB8AC3E}">
        <p14:creationId xmlns:p14="http://schemas.microsoft.com/office/powerpoint/2010/main" val="154876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reeform 16"/>
          <p:cNvSpPr>
            <a:spLocks/>
          </p:cNvSpPr>
          <p:nvPr/>
        </p:nvSpPr>
        <p:spPr bwMode="invGray">
          <a:xfrm>
            <a:off x="2425700" y="1662128"/>
            <a:ext cx="5248275" cy="3636963"/>
          </a:xfrm>
          <a:custGeom>
            <a:avLst/>
            <a:gdLst>
              <a:gd name="T0" fmla="*/ 0 w 3827"/>
              <a:gd name="T1" fmla="*/ 0 h 1831"/>
              <a:gd name="T2" fmla="*/ 0 w 3827"/>
              <a:gd name="T3" fmla="*/ 2147483647 h 1831"/>
              <a:gd name="T4" fmla="*/ 2147483647 w 3827"/>
              <a:gd name="T5" fmla="*/ 2147483647 h 1831"/>
              <a:gd name="T6" fmla="*/ 0 60000 65536"/>
              <a:gd name="T7" fmla="*/ 0 60000 65536"/>
              <a:gd name="T8" fmla="*/ 0 60000 65536"/>
              <a:gd name="T9" fmla="*/ 0 w 3827"/>
              <a:gd name="T10" fmla="*/ 0 h 1831"/>
              <a:gd name="T11" fmla="*/ 3827 w 3827"/>
              <a:gd name="T12" fmla="*/ 1831 h 1831"/>
            </a:gdLst>
            <a:ahLst/>
            <a:cxnLst>
              <a:cxn ang="T6">
                <a:pos x="T0" y="T1"/>
              </a:cxn>
              <a:cxn ang="T7">
                <a:pos x="T2" y="T3"/>
              </a:cxn>
              <a:cxn ang="T8">
                <a:pos x="T4" y="T5"/>
              </a:cxn>
            </a:cxnLst>
            <a:rect l="T9" t="T10" r="T11" b="T12"/>
            <a:pathLst>
              <a:path w="3827" h="1831">
                <a:moveTo>
                  <a:pt x="0" y="0"/>
                </a:moveTo>
                <a:lnTo>
                  <a:pt x="0" y="1831"/>
                </a:lnTo>
                <a:lnTo>
                  <a:pt x="3827" y="1831"/>
                </a:lnTo>
              </a:path>
            </a:pathLst>
          </a:custGeom>
          <a:noFill/>
          <a:ln w="19050">
            <a:solidFill>
              <a:schemeClr val="tx1"/>
            </a:solidFill>
            <a:round/>
            <a:headEnd/>
            <a:tailEnd/>
          </a:ln>
        </p:spPr>
        <p:txBody>
          <a:bodyPr lIns="0" tIns="0" rIns="0" bIns="0"/>
          <a:lstStyle/>
          <a:p>
            <a:endParaRPr lang="fr-FR"/>
          </a:p>
        </p:txBody>
      </p:sp>
      <p:sp>
        <p:nvSpPr>
          <p:cNvPr id="22532" name="Line 17"/>
          <p:cNvSpPr>
            <a:spLocks noChangeShapeType="1"/>
          </p:cNvSpPr>
          <p:nvPr/>
        </p:nvSpPr>
        <p:spPr bwMode="invGray">
          <a:xfrm>
            <a:off x="3278188" y="5299091"/>
            <a:ext cx="0" cy="101600"/>
          </a:xfrm>
          <a:prstGeom prst="line">
            <a:avLst/>
          </a:prstGeom>
          <a:noFill/>
          <a:ln w="19050">
            <a:solidFill>
              <a:schemeClr val="tx1"/>
            </a:solidFill>
            <a:round/>
            <a:headEnd/>
            <a:tailEnd/>
          </a:ln>
        </p:spPr>
        <p:txBody>
          <a:bodyPr lIns="0" tIns="0" rIns="0" bIns="0"/>
          <a:lstStyle/>
          <a:p>
            <a:endParaRPr lang="fr-FR"/>
          </a:p>
        </p:txBody>
      </p:sp>
      <p:sp>
        <p:nvSpPr>
          <p:cNvPr id="22533" name="Line 18"/>
          <p:cNvSpPr>
            <a:spLocks noChangeShapeType="1"/>
          </p:cNvSpPr>
          <p:nvPr/>
        </p:nvSpPr>
        <p:spPr bwMode="invGray">
          <a:xfrm>
            <a:off x="2424113" y="5299091"/>
            <a:ext cx="0" cy="101600"/>
          </a:xfrm>
          <a:prstGeom prst="line">
            <a:avLst/>
          </a:prstGeom>
          <a:noFill/>
          <a:ln w="19050">
            <a:solidFill>
              <a:schemeClr val="tx1"/>
            </a:solidFill>
            <a:round/>
            <a:headEnd/>
            <a:tailEnd/>
          </a:ln>
        </p:spPr>
        <p:txBody>
          <a:bodyPr lIns="0" tIns="0" rIns="0" bIns="0"/>
          <a:lstStyle/>
          <a:p>
            <a:endParaRPr lang="fr-FR"/>
          </a:p>
        </p:txBody>
      </p:sp>
      <p:sp>
        <p:nvSpPr>
          <p:cNvPr id="22534" name="Line 19"/>
          <p:cNvSpPr>
            <a:spLocks noChangeShapeType="1"/>
          </p:cNvSpPr>
          <p:nvPr/>
        </p:nvSpPr>
        <p:spPr bwMode="invGray">
          <a:xfrm>
            <a:off x="4152900" y="5299091"/>
            <a:ext cx="0" cy="101600"/>
          </a:xfrm>
          <a:prstGeom prst="line">
            <a:avLst/>
          </a:prstGeom>
          <a:noFill/>
          <a:ln w="19050">
            <a:solidFill>
              <a:schemeClr val="tx1"/>
            </a:solidFill>
            <a:round/>
            <a:headEnd/>
            <a:tailEnd/>
          </a:ln>
        </p:spPr>
        <p:txBody>
          <a:bodyPr lIns="0" tIns="0" rIns="0" bIns="0"/>
          <a:lstStyle/>
          <a:p>
            <a:endParaRPr lang="fr-FR"/>
          </a:p>
        </p:txBody>
      </p:sp>
      <p:sp>
        <p:nvSpPr>
          <p:cNvPr id="22535" name="Line 20"/>
          <p:cNvSpPr>
            <a:spLocks noChangeShapeType="1"/>
          </p:cNvSpPr>
          <p:nvPr/>
        </p:nvSpPr>
        <p:spPr bwMode="invGray">
          <a:xfrm>
            <a:off x="5016500" y="5299091"/>
            <a:ext cx="0" cy="101600"/>
          </a:xfrm>
          <a:prstGeom prst="line">
            <a:avLst/>
          </a:prstGeom>
          <a:noFill/>
          <a:ln w="19050">
            <a:solidFill>
              <a:schemeClr val="tx1"/>
            </a:solidFill>
            <a:round/>
            <a:headEnd/>
            <a:tailEnd/>
          </a:ln>
        </p:spPr>
        <p:txBody>
          <a:bodyPr lIns="0" tIns="0" rIns="0" bIns="0"/>
          <a:lstStyle/>
          <a:p>
            <a:endParaRPr lang="fr-FR"/>
          </a:p>
        </p:txBody>
      </p:sp>
      <p:sp>
        <p:nvSpPr>
          <p:cNvPr id="22536" name="Line 21"/>
          <p:cNvSpPr>
            <a:spLocks noChangeShapeType="1"/>
          </p:cNvSpPr>
          <p:nvPr/>
        </p:nvSpPr>
        <p:spPr bwMode="invGray">
          <a:xfrm>
            <a:off x="5900738" y="5299091"/>
            <a:ext cx="0" cy="101600"/>
          </a:xfrm>
          <a:prstGeom prst="line">
            <a:avLst/>
          </a:prstGeom>
          <a:noFill/>
          <a:ln w="19050">
            <a:solidFill>
              <a:schemeClr val="tx1"/>
            </a:solidFill>
            <a:round/>
            <a:headEnd/>
            <a:tailEnd/>
          </a:ln>
        </p:spPr>
        <p:txBody>
          <a:bodyPr lIns="0" tIns="0" rIns="0" bIns="0"/>
          <a:lstStyle/>
          <a:p>
            <a:endParaRPr lang="fr-FR"/>
          </a:p>
        </p:txBody>
      </p:sp>
      <p:sp>
        <p:nvSpPr>
          <p:cNvPr id="22537" name="Line 22"/>
          <p:cNvSpPr>
            <a:spLocks noChangeShapeType="1"/>
          </p:cNvSpPr>
          <p:nvPr/>
        </p:nvSpPr>
        <p:spPr bwMode="invGray">
          <a:xfrm>
            <a:off x="6764338" y="5299091"/>
            <a:ext cx="0" cy="101600"/>
          </a:xfrm>
          <a:prstGeom prst="line">
            <a:avLst/>
          </a:prstGeom>
          <a:noFill/>
          <a:ln w="19050">
            <a:solidFill>
              <a:schemeClr val="tx1"/>
            </a:solidFill>
            <a:round/>
            <a:headEnd/>
            <a:tailEnd/>
          </a:ln>
        </p:spPr>
        <p:txBody>
          <a:bodyPr lIns="0" tIns="0" rIns="0" bIns="0"/>
          <a:lstStyle/>
          <a:p>
            <a:endParaRPr lang="fr-FR"/>
          </a:p>
        </p:txBody>
      </p:sp>
      <p:sp>
        <p:nvSpPr>
          <p:cNvPr id="22538" name="Line 23"/>
          <p:cNvSpPr>
            <a:spLocks noChangeShapeType="1"/>
          </p:cNvSpPr>
          <p:nvPr/>
        </p:nvSpPr>
        <p:spPr bwMode="invGray">
          <a:xfrm>
            <a:off x="7669213" y="5299091"/>
            <a:ext cx="0" cy="101600"/>
          </a:xfrm>
          <a:prstGeom prst="line">
            <a:avLst/>
          </a:prstGeom>
          <a:noFill/>
          <a:ln w="19050">
            <a:solidFill>
              <a:schemeClr val="tx1"/>
            </a:solidFill>
            <a:round/>
            <a:headEnd/>
            <a:tailEnd/>
          </a:ln>
        </p:spPr>
        <p:txBody>
          <a:bodyPr lIns="0" tIns="0" rIns="0" bIns="0"/>
          <a:lstStyle/>
          <a:p>
            <a:endParaRPr lang="fr-FR"/>
          </a:p>
        </p:txBody>
      </p:sp>
      <p:sp>
        <p:nvSpPr>
          <p:cNvPr id="22539" name="Text Box 35"/>
          <p:cNvSpPr txBox="1">
            <a:spLocks noChangeArrowheads="1"/>
          </p:cNvSpPr>
          <p:nvPr/>
        </p:nvSpPr>
        <p:spPr bwMode="invGray">
          <a:xfrm>
            <a:off x="2381250" y="5430853"/>
            <a:ext cx="98425" cy="212725"/>
          </a:xfrm>
          <a:prstGeom prst="rect">
            <a:avLst/>
          </a:prstGeom>
          <a:noFill/>
          <a:ln w="19050" algn="ctr">
            <a:noFill/>
            <a:miter lim="800000"/>
            <a:headEnd/>
            <a:tailEnd/>
          </a:ln>
        </p:spPr>
        <p:txBody>
          <a:bodyPr wrap="none" lIns="0" tIns="0" rIns="0" bIns="0">
            <a:spAutoFit/>
          </a:bodyPr>
          <a:lstStyle/>
          <a:p>
            <a:pPr algn="ctr" eaLnBrk="0" hangingPunct="0"/>
            <a:r>
              <a:rPr lang="en-US" sz="1400" b="1" dirty="0">
                <a:ea typeface="ＭＳ Ｐゴシック" pitchFamily="34" charset="-128"/>
              </a:rPr>
              <a:t>0</a:t>
            </a:r>
          </a:p>
        </p:txBody>
      </p:sp>
      <p:sp>
        <p:nvSpPr>
          <p:cNvPr id="22540" name="Text Box 36"/>
          <p:cNvSpPr txBox="1">
            <a:spLocks noChangeArrowheads="1"/>
          </p:cNvSpPr>
          <p:nvPr/>
        </p:nvSpPr>
        <p:spPr bwMode="invGray">
          <a:xfrm>
            <a:off x="3136900" y="5430853"/>
            <a:ext cx="295275" cy="212725"/>
          </a:xfrm>
          <a:prstGeom prst="rect">
            <a:avLst/>
          </a:prstGeom>
          <a:noFill/>
          <a:ln w="19050" algn="ctr">
            <a:noFill/>
            <a:miter lim="800000"/>
            <a:headEnd/>
            <a:tailEnd/>
          </a:ln>
        </p:spPr>
        <p:txBody>
          <a:bodyPr wrap="none" lIns="0" tIns="0" rIns="0" bIns="0">
            <a:spAutoFit/>
          </a:bodyPr>
          <a:lstStyle/>
          <a:p>
            <a:pPr algn="ctr" eaLnBrk="0" hangingPunct="0"/>
            <a:r>
              <a:rPr lang="en-US" sz="1400" b="1" dirty="0">
                <a:ea typeface="ＭＳ Ｐゴシック" pitchFamily="34" charset="-128"/>
              </a:rPr>
              <a:t>100</a:t>
            </a:r>
          </a:p>
        </p:txBody>
      </p:sp>
      <p:sp>
        <p:nvSpPr>
          <p:cNvPr id="22541" name="Text Box 37"/>
          <p:cNvSpPr txBox="1">
            <a:spLocks noChangeArrowheads="1"/>
          </p:cNvSpPr>
          <p:nvPr/>
        </p:nvSpPr>
        <p:spPr bwMode="invGray">
          <a:xfrm>
            <a:off x="4019550" y="5430853"/>
            <a:ext cx="295275" cy="212725"/>
          </a:xfrm>
          <a:prstGeom prst="rect">
            <a:avLst/>
          </a:prstGeom>
          <a:noFill/>
          <a:ln w="19050" algn="ctr">
            <a:noFill/>
            <a:miter lim="800000"/>
            <a:headEnd/>
            <a:tailEnd/>
          </a:ln>
        </p:spPr>
        <p:txBody>
          <a:bodyPr wrap="none" lIns="0" tIns="0" rIns="0" bIns="0">
            <a:spAutoFit/>
          </a:bodyPr>
          <a:lstStyle/>
          <a:p>
            <a:pPr algn="ctr" eaLnBrk="0" hangingPunct="0"/>
            <a:r>
              <a:rPr lang="en-US" sz="1400" b="1">
                <a:ea typeface="ＭＳ Ｐゴシック" pitchFamily="34" charset="-128"/>
              </a:rPr>
              <a:t>200</a:t>
            </a:r>
          </a:p>
        </p:txBody>
      </p:sp>
      <p:sp>
        <p:nvSpPr>
          <p:cNvPr id="22542" name="Text Box 38"/>
          <p:cNvSpPr txBox="1">
            <a:spLocks noChangeArrowheads="1"/>
          </p:cNvSpPr>
          <p:nvPr/>
        </p:nvSpPr>
        <p:spPr bwMode="invGray">
          <a:xfrm>
            <a:off x="4883150" y="5430853"/>
            <a:ext cx="295275" cy="212725"/>
          </a:xfrm>
          <a:prstGeom prst="rect">
            <a:avLst/>
          </a:prstGeom>
          <a:noFill/>
          <a:ln w="19050" algn="ctr">
            <a:noFill/>
            <a:miter lim="800000"/>
            <a:headEnd/>
            <a:tailEnd/>
          </a:ln>
        </p:spPr>
        <p:txBody>
          <a:bodyPr wrap="none" lIns="0" tIns="0" rIns="0" bIns="0">
            <a:spAutoFit/>
          </a:bodyPr>
          <a:lstStyle/>
          <a:p>
            <a:pPr algn="ctr" eaLnBrk="0" hangingPunct="0"/>
            <a:r>
              <a:rPr lang="en-US" sz="1400" b="1" dirty="0">
                <a:ea typeface="ＭＳ Ｐゴシック" pitchFamily="34" charset="-128"/>
              </a:rPr>
              <a:t>300</a:t>
            </a:r>
          </a:p>
        </p:txBody>
      </p:sp>
      <p:sp>
        <p:nvSpPr>
          <p:cNvPr id="22543" name="Text Box 39"/>
          <p:cNvSpPr txBox="1">
            <a:spLocks noChangeArrowheads="1"/>
          </p:cNvSpPr>
          <p:nvPr/>
        </p:nvSpPr>
        <p:spPr bwMode="invGray">
          <a:xfrm>
            <a:off x="5776913" y="5430853"/>
            <a:ext cx="295275" cy="212725"/>
          </a:xfrm>
          <a:prstGeom prst="rect">
            <a:avLst/>
          </a:prstGeom>
          <a:noFill/>
          <a:ln w="19050" algn="ctr">
            <a:noFill/>
            <a:miter lim="800000"/>
            <a:headEnd/>
            <a:tailEnd/>
          </a:ln>
        </p:spPr>
        <p:txBody>
          <a:bodyPr wrap="none" lIns="0" tIns="0" rIns="0" bIns="0">
            <a:spAutoFit/>
          </a:bodyPr>
          <a:lstStyle/>
          <a:p>
            <a:pPr algn="ctr" eaLnBrk="0" hangingPunct="0"/>
            <a:r>
              <a:rPr lang="en-US" sz="1400" b="1">
                <a:ea typeface="ＭＳ Ｐゴシック" pitchFamily="34" charset="-128"/>
              </a:rPr>
              <a:t>400</a:t>
            </a:r>
          </a:p>
        </p:txBody>
      </p:sp>
      <p:sp>
        <p:nvSpPr>
          <p:cNvPr id="22544" name="Text Box 40"/>
          <p:cNvSpPr txBox="1">
            <a:spLocks noChangeArrowheads="1"/>
          </p:cNvSpPr>
          <p:nvPr/>
        </p:nvSpPr>
        <p:spPr bwMode="invGray">
          <a:xfrm>
            <a:off x="6630988" y="5430853"/>
            <a:ext cx="295275" cy="212725"/>
          </a:xfrm>
          <a:prstGeom prst="rect">
            <a:avLst/>
          </a:prstGeom>
          <a:noFill/>
          <a:ln w="19050" algn="ctr">
            <a:noFill/>
            <a:miter lim="800000"/>
            <a:headEnd/>
            <a:tailEnd/>
          </a:ln>
        </p:spPr>
        <p:txBody>
          <a:bodyPr wrap="none" lIns="0" tIns="0" rIns="0" bIns="0">
            <a:spAutoFit/>
          </a:bodyPr>
          <a:lstStyle/>
          <a:p>
            <a:pPr algn="ctr" eaLnBrk="0" hangingPunct="0"/>
            <a:r>
              <a:rPr lang="en-US" sz="1400" b="1">
                <a:ea typeface="ＭＳ Ｐゴシック" pitchFamily="34" charset="-128"/>
              </a:rPr>
              <a:t>500</a:t>
            </a:r>
          </a:p>
        </p:txBody>
      </p:sp>
      <p:sp>
        <p:nvSpPr>
          <p:cNvPr id="22545" name="Text Box 41"/>
          <p:cNvSpPr txBox="1">
            <a:spLocks noChangeArrowheads="1"/>
          </p:cNvSpPr>
          <p:nvPr/>
        </p:nvSpPr>
        <p:spPr bwMode="invGray">
          <a:xfrm>
            <a:off x="7513638" y="5430853"/>
            <a:ext cx="295275" cy="212725"/>
          </a:xfrm>
          <a:prstGeom prst="rect">
            <a:avLst/>
          </a:prstGeom>
          <a:noFill/>
          <a:ln w="19050" algn="ctr">
            <a:noFill/>
            <a:miter lim="800000"/>
            <a:headEnd/>
            <a:tailEnd/>
          </a:ln>
        </p:spPr>
        <p:txBody>
          <a:bodyPr wrap="none" lIns="0" tIns="0" rIns="0" bIns="0">
            <a:spAutoFit/>
          </a:bodyPr>
          <a:lstStyle/>
          <a:p>
            <a:pPr algn="ctr" eaLnBrk="0" hangingPunct="0"/>
            <a:r>
              <a:rPr lang="en-US" sz="1400" b="1">
                <a:ea typeface="ＭＳ Ｐゴシック" pitchFamily="34" charset="-128"/>
              </a:rPr>
              <a:t>600</a:t>
            </a:r>
          </a:p>
        </p:txBody>
      </p:sp>
      <p:grpSp>
        <p:nvGrpSpPr>
          <p:cNvPr id="2" name="Group 113"/>
          <p:cNvGrpSpPr>
            <a:grpSpLocks/>
          </p:cNvGrpSpPr>
          <p:nvPr/>
        </p:nvGrpSpPr>
        <p:grpSpPr bwMode="auto">
          <a:xfrm>
            <a:off x="1206503" y="1427180"/>
            <a:ext cx="6773866" cy="414338"/>
            <a:chOff x="760" y="1511"/>
            <a:chExt cx="4267" cy="261"/>
          </a:xfrm>
        </p:grpSpPr>
        <p:sp>
          <p:nvSpPr>
            <p:cNvPr id="22632" name="Text Box 24"/>
            <p:cNvSpPr txBox="1">
              <a:spLocks noChangeArrowheads="1"/>
            </p:cNvSpPr>
            <p:nvPr/>
          </p:nvSpPr>
          <p:spPr bwMode="invGray">
            <a:xfrm>
              <a:off x="760" y="1647"/>
              <a:ext cx="713"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Rhinite allergique</a:t>
              </a:r>
              <a:endParaRPr lang="fr-BE" sz="1200" b="1" dirty="0">
                <a:ea typeface="ＭＳ Ｐゴシック" pitchFamily="34" charset="-128"/>
              </a:endParaRPr>
            </a:p>
          </p:txBody>
        </p:sp>
        <p:sp>
          <p:nvSpPr>
            <p:cNvPr id="22633" name="Text Box 42"/>
            <p:cNvSpPr txBox="1">
              <a:spLocks noChangeArrowheads="1"/>
            </p:cNvSpPr>
            <p:nvPr/>
          </p:nvSpPr>
          <p:spPr bwMode="invGray">
            <a:xfrm>
              <a:off x="4965" y="1511"/>
              <a:ext cx="62" cy="134"/>
            </a:xfrm>
            <a:prstGeom prst="rect">
              <a:avLst/>
            </a:prstGeom>
            <a:noFill/>
            <a:ln w="19050" algn="ctr">
              <a:noFill/>
              <a:miter lim="800000"/>
              <a:headEnd/>
              <a:tailEnd/>
            </a:ln>
          </p:spPr>
          <p:txBody>
            <a:bodyPr wrap="none" lIns="0" tIns="0" rIns="0" bIns="0">
              <a:spAutoFit/>
            </a:bodyPr>
            <a:lstStyle/>
            <a:p>
              <a:pPr algn="ctr" eaLnBrk="0" hangingPunct="0"/>
              <a:r>
                <a:rPr lang="en-US" sz="1400" b="1">
                  <a:ea typeface="ＭＳ Ｐゴシック" pitchFamily="34" charset="-128"/>
                </a:rPr>
                <a:t>†</a:t>
              </a:r>
            </a:p>
          </p:txBody>
        </p:sp>
        <p:sp>
          <p:nvSpPr>
            <p:cNvPr id="22634" name="Text Box 43"/>
            <p:cNvSpPr txBox="1">
              <a:spLocks noChangeArrowheads="1"/>
            </p:cNvSpPr>
            <p:nvPr/>
          </p:nvSpPr>
          <p:spPr bwMode="invGray">
            <a:xfrm>
              <a:off x="4811" y="1614"/>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a:ea typeface="ＭＳ Ｐゴシック" pitchFamily="34" charset="-128"/>
                </a:rPr>
                <a:t>593</a:t>
              </a:r>
            </a:p>
          </p:txBody>
        </p:sp>
        <p:grpSp>
          <p:nvGrpSpPr>
            <p:cNvPr id="3" name="Group 71"/>
            <p:cNvGrpSpPr>
              <a:grpSpLocks/>
            </p:cNvGrpSpPr>
            <p:nvPr/>
          </p:nvGrpSpPr>
          <p:grpSpPr bwMode="auto">
            <a:xfrm>
              <a:off x="4581" y="1695"/>
              <a:ext cx="398" cy="77"/>
              <a:chOff x="4233" y="1542"/>
              <a:chExt cx="398" cy="77"/>
            </a:xfrm>
          </p:grpSpPr>
          <p:sp>
            <p:nvSpPr>
              <p:cNvPr id="22637" name="Line 72"/>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a:p>
            </p:txBody>
          </p:sp>
          <p:sp>
            <p:nvSpPr>
              <p:cNvPr id="22638" name="Line 73"/>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a:p>
            </p:txBody>
          </p:sp>
          <p:sp>
            <p:nvSpPr>
              <p:cNvPr id="22639" name="Line 74"/>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a:p>
            </p:txBody>
          </p:sp>
        </p:grpSp>
        <p:sp>
          <p:nvSpPr>
            <p:cNvPr id="22636" name="Rectangle 54"/>
            <p:cNvSpPr>
              <a:spLocks noChangeArrowheads="1"/>
            </p:cNvSpPr>
            <p:nvPr/>
          </p:nvSpPr>
          <p:spPr bwMode="invGray">
            <a:xfrm>
              <a:off x="4739" y="1705"/>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4" name="Group 114"/>
          <p:cNvGrpSpPr>
            <a:grpSpLocks/>
          </p:cNvGrpSpPr>
          <p:nvPr/>
        </p:nvGrpSpPr>
        <p:grpSpPr bwMode="auto">
          <a:xfrm>
            <a:off x="1587503" y="1855808"/>
            <a:ext cx="5659440" cy="265113"/>
            <a:chOff x="1000" y="1762"/>
            <a:chExt cx="3565" cy="167"/>
          </a:xfrm>
        </p:grpSpPr>
        <p:sp>
          <p:nvSpPr>
            <p:cNvPr id="22625" name="Text Box 25"/>
            <p:cNvSpPr txBox="1">
              <a:spLocks noChangeArrowheads="1"/>
            </p:cNvSpPr>
            <p:nvPr/>
          </p:nvSpPr>
          <p:spPr bwMode="invGray">
            <a:xfrm>
              <a:off x="1000" y="1813"/>
              <a:ext cx="473"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Stress élevé</a:t>
              </a:r>
              <a:endParaRPr lang="fr-BE" sz="1200" b="1" dirty="0">
                <a:ea typeface="ＭＳ Ｐゴシック" pitchFamily="34" charset="-128"/>
              </a:endParaRPr>
            </a:p>
          </p:txBody>
        </p:sp>
        <p:sp>
          <p:nvSpPr>
            <p:cNvPr id="22626" name="Text Box 44"/>
            <p:cNvSpPr txBox="1">
              <a:spLocks noChangeArrowheads="1"/>
            </p:cNvSpPr>
            <p:nvPr/>
          </p:nvSpPr>
          <p:spPr bwMode="invGray">
            <a:xfrm>
              <a:off x="4388" y="1762"/>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a:ea typeface="ＭＳ Ｐゴシック" pitchFamily="34" charset="-128"/>
                </a:rPr>
                <a:t>518</a:t>
              </a:r>
            </a:p>
          </p:txBody>
        </p:sp>
        <p:grpSp>
          <p:nvGrpSpPr>
            <p:cNvPr id="5" name="Group 70"/>
            <p:cNvGrpSpPr>
              <a:grpSpLocks/>
            </p:cNvGrpSpPr>
            <p:nvPr/>
          </p:nvGrpSpPr>
          <p:grpSpPr bwMode="auto">
            <a:xfrm>
              <a:off x="4167" y="1836"/>
              <a:ext cx="398" cy="77"/>
              <a:chOff x="4233" y="1542"/>
              <a:chExt cx="398" cy="77"/>
            </a:xfrm>
          </p:grpSpPr>
          <p:sp>
            <p:nvSpPr>
              <p:cNvPr id="22629" name="Line 67"/>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a:p>
            </p:txBody>
          </p:sp>
          <p:sp>
            <p:nvSpPr>
              <p:cNvPr id="22630" name="Line 68"/>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a:p>
            </p:txBody>
          </p:sp>
          <p:sp>
            <p:nvSpPr>
              <p:cNvPr id="22631" name="Line 69"/>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a:p>
            </p:txBody>
          </p:sp>
        </p:grpSp>
        <p:sp>
          <p:nvSpPr>
            <p:cNvPr id="22628" name="Rectangle 55"/>
            <p:cNvSpPr>
              <a:spLocks noChangeArrowheads="1"/>
            </p:cNvSpPr>
            <p:nvPr/>
          </p:nvSpPr>
          <p:spPr bwMode="invGray">
            <a:xfrm>
              <a:off x="4330" y="1849"/>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6" name="Group 115"/>
          <p:cNvGrpSpPr>
            <a:grpSpLocks/>
          </p:cNvGrpSpPr>
          <p:nvPr/>
        </p:nvGrpSpPr>
        <p:grpSpPr bwMode="auto">
          <a:xfrm>
            <a:off x="1766887" y="2182833"/>
            <a:ext cx="3381375" cy="276226"/>
            <a:chOff x="1113" y="1902"/>
            <a:chExt cx="2130" cy="174"/>
          </a:xfrm>
        </p:grpSpPr>
        <p:sp>
          <p:nvSpPr>
            <p:cNvPr id="22618" name="Text Box 26"/>
            <p:cNvSpPr txBox="1">
              <a:spLocks noChangeArrowheads="1"/>
            </p:cNvSpPr>
            <p:nvPr/>
          </p:nvSpPr>
          <p:spPr bwMode="invGray">
            <a:xfrm>
              <a:off x="1113" y="1960"/>
              <a:ext cx="360"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Migraine</a:t>
              </a:r>
              <a:endParaRPr lang="fr-BE" sz="1200" b="1" dirty="0">
                <a:ea typeface="ＭＳ Ｐゴシック" pitchFamily="34" charset="-128"/>
              </a:endParaRPr>
            </a:p>
          </p:txBody>
        </p:sp>
        <p:sp>
          <p:nvSpPr>
            <p:cNvPr id="22619" name="Text Box 45"/>
            <p:cNvSpPr txBox="1">
              <a:spLocks noChangeArrowheads="1"/>
            </p:cNvSpPr>
            <p:nvPr/>
          </p:nvSpPr>
          <p:spPr bwMode="invGray">
            <a:xfrm>
              <a:off x="3084" y="1902"/>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a:ea typeface="ＭＳ Ｐゴシック" pitchFamily="34" charset="-128"/>
                </a:rPr>
                <a:t>277</a:t>
              </a:r>
            </a:p>
          </p:txBody>
        </p:sp>
        <p:grpSp>
          <p:nvGrpSpPr>
            <p:cNvPr id="7" name="Group 75"/>
            <p:cNvGrpSpPr>
              <a:grpSpLocks/>
            </p:cNvGrpSpPr>
            <p:nvPr/>
          </p:nvGrpSpPr>
          <p:grpSpPr bwMode="auto">
            <a:xfrm>
              <a:off x="2841" y="1984"/>
              <a:ext cx="398" cy="77"/>
              <a:chOff x="4233" y="1542"/>
              <a:chExt cx="398" cy="77"/>
            </a:xfrm>
          </p:grpSpPr>
          <p:sp>
            <p:nvSpPr>
              <p:cNvPr id="22622" name="Line 76"/>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a:p>
            </p:txBody>
          </p:sp>
          <p:sp>
            <p:nvSpPr>
              <p:cNvPr id="22623" name="Line 77"/>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a:p>
            </p:txBody>
          </p:sp>
          <p:sp>
            <p:nvSpPr>
              <p:cNvPr id="22624" name="Line 78"/>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a:p>
            </p:txBody>
          </p:sp>
        </p:grpSp>
        <p:sp>
          <p:nvSpPr>
            <p:cNvPr id="22621" name="Rectangle 56"/>
            <p:cNvSpPr>
              <a:spLocks noChangeArrowheads="1"/>
            </p:cNvSpPr>
            <p:nvPr/>
          </p:nvSpPr>
          <p:spPr bwMode="invGray">
            <a:xfrm>
              <a:off x="3006" y="1998"/>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8" name="Group 116"/>
          <p:cNvGrpSpPr>
            <a:grpSpLocks/>
          </p:cNvGrpSpPr>
          <p:nvPr/>
        </p:nvGrpSpPr>
        <p:grpSpPr bwMode="auto">
          <a:xfrm>
            <a:off x="1624013" y="2520972"/>
            <a:ext cx="3492500" cy="268288"/>
            <a:chOff x="1023" y="2055"/>
            <a:chExt cx="2200" cy="169"/>
          </a:xfrm>
        </p:grpSpPr>
        <p:sp>
          <p:nvSpPr>
            <p:cNvPr id="22611" name="Text Box 27"/>
            <p:cNvSpPr txBox="1">
              <a:spLocks noChangeArrowheads="1"/>
            </p:cNvSpPr>
            <p:nvPr/>
          </p:nvSpPr>
          <p:spPr bwMode="invGray">
            <a:xfrm>
              <a:off x="1023" y="2108"/>
              <a:ext cx="450"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Dépression</a:t>
              </a:r>
              <a:endParaRPr lang="fr-BE" sz="1200" b="1" dirty="0">
                <a:ea typeface="ＭＳ Ｐゴシック" pitchFamily="34" charset="-128"/>
              </a:endParaRPr>
            </a:p>
          </p:txBody>
        </p:sp>
        <p:sp>
          <p:nvSpPr>
            <p:cNvPr id="22612" name="Text Box 46"/>
            <p:cNvSpPr txBox="1">
              <a:spLocks noChangeArrowheads="1"/>
            </p:cNvSpPr>
            <p:nvPr/>
          </p:nvSpPr>
          <p:spPr bwMode="invGray">
            <a:xfrm>
              <a:off x="3059" y="2055"/>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a:ea typeface="ＭＳ Ｐゴシック" pitchFamily="34" charset="-128"/>
                </a:rPr>
                <a:t>273</a:t>
              </a:r>
            </a:p>
          </p:txBody>
        </p:sp>
        <p:grpSp>
          <p:nvGrpSpPr>
            <p:cNvPr id="9" name="Group 79"/>
            <p:cNvGrpSpPr>
              <a:grpSpLocks/>
            </p:cNvGrpSpPr>
            <p:nvPr/>
          </p:nvGrpSpPr>
          <p:grpSpPr bwMode="auto">
            <a:xfrm>
              <a:off x="2825" y="2132"/>
              <a:ext cx="398" cy="77"/>
              <a:chOff x="4233" y="1542"/>
              <a:chExt cx="398" cy="77"/>
            </a:xfrm>
          </p:grpSpPr>
          <p:sp>
            <p:nvSpPr>
              <p:cNvPr id="22615" name="Line 80"/>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a:p>
            </p:txBody>
          </p:sp>
          <p:sp>
            <p:nvSpPr>
              <p:cNvPr id="22616" name="Line 81"/>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a:p>
            </p:txBody>
          </p:sp>
          <p:sp>
            <p:nvSpPr>
              <p:cNvPr id="22617" name="Line 82"/>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a:p>
            </p:txBody>
          </p:sp>
        </p:grpSp>
        <p:sp>
          <p:nvSpPr>
            <p:cNvPr id="22614" name="Rectangle 57"/>
            <p:cNvSpPr>
              <a:spLocks noChangeArrowheads="1"/>
            </p:cNvSpPr>
            <p:nvPr/>
          </p:nvSpPr>
          <p:spPr bwMode="invGray">
            <a:xfrm>
              <a:off x="2988" y="2146"/>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10" name="Group 117"/>
          <p:cNvGrpSpPr>
            <a:grpSpLocks/>
          </p:cNvGrpSpPr>
          <p:nvPr/>
        </p:nvGrpSpPr>
        <p:grpSpPr bwMode="auto">
          <a:xfrm>
            <a:off x="931863" y="2849584"/>
            <a:ext cx="4146551" cy="269876"/>
            <a:chOff x="587" y="2201"/>
            <a:chExt cx="2612" cy="170"/>
          </a:xfrm>
        </p:grpSpPr>
        <p:sp>
          <p:nvSpPr>
            <p:cNvPr id="22604" name="Text Box 28"/>
            <p:cNvSpPr txBox="1">
              <a:spLocks noChangeArrowheads="1"/>
            </p:cNvSpPr>
            <p:nvPr/>
          </p:nvSpPr>
          <p:spPr bwMode="invGray">
            <a:xfrm>
              <a:off x="587" y="2255"/>
              <a:ext cx="886"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Arthrites/rhumatisme</a:t>
              </a:r>
              <a:endParaRPr lang="fr-BE" sz="1200" b="1" dirty="0">
                <a:ea typeface="ＭＳ Ｐゴシック" pitchFamily="34" charset="-128"/>
              </a:endParaRPr>
            </a:p>
          </p:txBody>
        </p:sp>
        <p:sp>
          <p:nvSpPr>
            <p:cNvPr id="22605" name="Text Box 47"/>
            <p:cNvSpPr txBox="1">
              <a:spLocks noChangeArrowheads="1"/>
            </p:cNvSpPr>
            <p:nvPr/>
          </p:nvSpPr>
          <p:spPr bwMode="invGray">
            <a:xfrm>
              <a:off x="3034" y="2201"/>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269</a:t>
              </a:r>
            </a:p>
          </p:txBody>
        </p:sp>
        <p:grpSp>
          <p:nvGrpSpPr>
            <p:cNvPr id="11" name="Group 83"/>
            <p:cNvGrpSpPr>
              <a:grpSpLocks/>
            </p:cNvGrpSpPr>
            <p:nvPr/>
          </p:nvGrpSpPr>
          <p:grpSpPr bwMode="auto">
            <a:xfrm>
              <a:off x="2801" y="2280"/>
              <a:ext cx="398" cy="77"/>
              <a:chOff x="4233" y="1542"/>
              <a:chExt cx="398" cy="77"/>
            </a:xfrm>
          </p:grpSpPr>
          <p:sp>
            <p:nvSpPr>
              <p:cNvPr id="22608" name="Line 84"/>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609" name="Line 85"/>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610" name="Line 86"/>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607" name="Rectangle 58"/>
            <p:cNvSpPr>
              <a:spLocks noChangeArrowheads="1"/>
            </p:cNvSpPr>
            <p:nvPr/>
          </p:nvSpPr>
          <p:spPr bwMode="invGray">
            <a:xfrm>
              <a:off x="2964" y="2288"/>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12" name="Group 118"/>
          <p:cNvGrpSpPr>
            <a:grpSpLocks/>
          </p:cNvGrpSpPr>
          <p:nvPr/>
        </p:nvGrpSpPr>
        <p:grpSpPr bwMode="auto">
          <a:xfrm>
            <a:off x="1231904" y="3181373"/>
            <a:ext cx="3656017" cy="271463"/>
            <a:chOff x="776" y="2348"/>
            <a:chExt cx="2303" cy="171"/>
          </a:xfrm>
        </p:grpSpPr>
        <p:sp>
          <p:nvSpPr>
            <p:cNvPr id="22597" name="Text Box 29"/>
            <p:cNvSpPr txBox="1">
              <a:spLocks noChangeArrowheads="1"/>
            </p:cNvSpPr>
            <p:nvPr/>
          </p:nvSpPr>
          <p:spPr bwMode="invGray">
            <a:xfrm>
              <a:off x="776" y="2403"/>
              <a:ext cx="697" cy="116"/>
            </a:xfrm>
            <a:prstGeom prst="rect">
              <a:avLst/>
            </a:prstGeom>
            <a:noFill/>
            <a:ln w="19050" algn="ctr">
              <a:noFill/>
              <a:miter lim="800000"/>
              <a:headEnd/>
              <a:tailEnd/>
            </a:ln>
          </p:spPr>
          <p:txBody>
            <a:bodyPr wrap="none" lIns="0" tIns="0" rIns="0" bIns="0">
              <a:spAutoFit/>
            </a:bodyPr>
            <a:lstStyle/>
            <a:p>
              <a:pPr algn="r" eaLnBrk="0" hangingPunct="0"/>
              <a:r>
                <a:rPr lang="en-US" sz="1200" b="1" dirty="0" smtClean="0">
                  <a:ea typeface="ＭＳ Ｐゴシック" pitchFamily="34" charset="-128"/>
                </a:rPr>
                <a:t>Trouble </a:t>
              </a:r>
              <a:r>
                <a:rPr lang="en-US" sz="1200" b="1" dirty="0" err="1" smtClean="0">
                  <a:ea typeface="ＭＳ Ｐゴシック" pitchFamily="34" charset="-128"/>
                </a:rPr>
                <a:t>d’anxieté</a:t>
              </a:r>
              <a:endParaRPr lang="en-US" sz="1200" b="1" dirty="0">
                <a:ea typeface="ＭＳ Ｐゴシック" pitchFamily="34" charset="-128"/>
              </a:endParaRPr>
            </a:p>
          </p:txBody>
        </p:sp>
        <p:sp>
          <p:nvSpPr>
            <p:cNvPr id="22598" name="Text Box 48"/>
            <p:cNvSpPr txBox="1">
              <a:spLocks noChangeArrowheads="1"/>
            </p:cNvSpPr>
            <p:nvPr/>
          </p:nvSpPr>
          <p:spPr bwMode="invGray">
            <a:xfrm>
              <a:off x="2913" y="2348"/>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248</a:t>
              </a:r>
            </a:p>
          </p:txBody>
        </p:sp>
        <p:grpSp>
          <p:nvGrpSpPr>
            <p:cNvPr id="13" name="Group 87"/>
            <p:cNvGrpSpPr>
              <a:grpSpLocks/>
            </p:cNvGrpSpPr>
            <p:nvPr/>
          </p:nvGrpSpPr>
          <p:grpSpPr bwMode="auto">
            <a:xfrm>
              <a:off x="2681" y="2428"/>
              <a:ext cx="398" cy="77"/>
              <a:chOff x="4233" y="1542"/>
              <a:chExt cx="398" cy="77"/>
            </a:xfrm>
          </p:grpSpPr>
          <p:sp>
            <p:nvSpPr>
              <p:cNvPr id="22601" name="Line 88"/>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602" name="Line 89"/>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603" name="Line 90"/>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600" name="Rectangle 59"/>
            <p:cNvSpPr>
              <a:spLocks noChangeArrowheads="1"/>
            </p:cNvSpPr>
            <p:nvPr/>
          </p:nvSpPr>
          <p:spPr bwMode="invGray">
            <a:xfrm>
              <a:off x="2850" y="2438"/>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14" name="Group 119"/>
          <p:cNvGrpSpPr>
            <a:grpSpLocks/>
          </p:cNvGrpSpPr>
          <p:nvPr/>
        </p:nvGrpSpPr>
        <p:grpSpPr bwMode="auto">
          <a:xfrm>
            <a:off x="2185988" y="3514741"/>
            <a:ext cx="2124075" cy="271462"/>
            <a:chOff x="1377" y="2494"/>
            <a:chExt cx="1338" cy="171"/>
          </a:xfrm>
        </p:grpSpPr>
        <p:sp>
          <p:nvSpPr>
            <p:cNvPr id="22590" name="Text Box 30"/>
            <p:cNvSpPr txBox="1">
              <a:spLocks noChangeArrowheads="1"/>
            </p:cNvSpPr>
            <p:nvPr/>
          </p:nvSpPr>
          <p:spPr bwMode="invGray">
            <a:xfrm>
              <a:off x="1377" y="2550"/>
              <a:ext cx="96" cy="115"/>
            </a:xfrm>
            <a:prstGeom prst="rect">
              <a:avLst/>
            </a:prstGeom>
            <a:noFill/>
            <a:ln w="19050" algn="ctr">
              <a:noFill/>
              <a:miter lim="800000"/>
              <a:headEnd/>
              <a:tailEnd/>
            </a:ln>
          </p:spPr>
          <p:txBody>
            <a:bodyPr wrap="none" lIns="0" tIns="0" rIns="0" bIns="0">
              <a:spAutoFit/>
            </a:bodyPr>
            <a:lstStyle/>
            <a:p>
              <a:pPr algn="r" eaLnBrk="0" hangingPunct="0"/>
              <a:r>
                <a:rPr lang="en-US" sz="1200" b="1" dirty="0">
                  <a:ea typeface="ＭＳ Ｐゴシック" pitchFamily="34" charset="-128"/>
                </a:rPr>
                <a:t>RI</a:t>
              </a:r>
            </a:p>
          </p:txBody>
        </p:sp>
        <p:sp>
          <p:nvSpPr>
            <p:cNvPr id="22591" name="Text Box 49"/>
            <p:cNvSpPr txBox="1">
              <a:spLocks noChangeArrowheads="1"/>
            </p:cNvSpPr>
            <p:nvPr/>
          </p:nvSpPr>
          <p:spPr bwMode="invGray">
            <a:xfrm>
              <a:off x="2530" y="2494"/>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181</a:t>
              </a:r>
            </a:p>
          </p:txBody>
        </p:sp>
        <p:grpSp>
          <p:nvGrpSpPr>
            <p:cNvPr id="15" name="Group 91"/>
            <p:cNvGrpSpPr>
              <a:grpSpLocks/>
            </p:cNvGrpSpPr>
            <p:nvPr/>
          </p:nvGrpSpPr>
          <p:grpSpPr bwMode="auto">
            <a:xfrm>
              <a:off x="2317" y="2578"/>
              <a:ext cx="398" cy="77"/>
              <a:chOff x="4233" y="1542"/>
              <a:chExt cx="398" cy="77"/>
            </a:xfrm>
          </p:grpSpPr>
          <p:sp>
            <p:nvSpPr>
              <p:cNvPr id="22594" name="Line 92"/>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595" name="Line 93"/>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596" name="Line 94"/>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593" name="Rectangle 60"/>
            <p:cNvSpPr>
              <a:spLocks noChangeArrowheads="1"/>
            </p:cNvSpPr>
            <p:nvPr/>
          </p:nvSpPr>
          <p:spPr bwMode="invGray">
            <a:xfrm>
              <a:off x="2485" y="2588"/>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16" name="Group 120"/>
          <p:cNvGrpSpPr>
            <a:grpSpLocks/>
          </p:cNvGrpSpPr>
          <p:nvPr/>
        </p:nvGrpSpPr>
        <p:grpSpPr bwMode="auto">
          <a:xfrm>
            <a:off x="1476375" y="3848123"/>
            <a:ext cx="2166938" cy="293688"/>
            <a:chOff x="930" y="2628"/>
            <a:chExt cx="1365" cy="185"/>
          </a:xfrm>
        </p:grpSpPr>
        <p:sp>
          <p:nvSpPr>
            <p:cNvPr id="22583" name="Text Box 31"/>
            <p:cNvSpPr txBox="1">
              <a:spLocks noChangeArrowheads="1"/>
            </p:cNvSpPr>
            <p:nvPr/>
          </p:nvSpPr>
          <p:spPr bwMode="invGray">
            <a:xfrm>
              <a:off x="930" y="2697"/>
              <a:ext cx="543"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Hypertension</a:t>
              </a:r>
              <a:endParaRPr lang="fr-BE" sz="1200" b="1" dirty="0">
                <a:ea typeface="ＭＳ Ｐゴシック" pitchFamily="34" charset="-128"/>
              </a:endParaRPr>
            </a:p>
          </p:txBody>
        </p:sp>
        <p:sp>
          <p:nvSpPr>
            <p:cNvPr id="22584" name="Text Box 50"/>
            <p:cNvSpPr txBox="1">
              <a:spLocks noChangeArrowheads="1"/>
            </p:cNvSpPr>
            <p:nvPr/>
          </p:nvSpPr>
          <p:spPr bwMode="invGray">
            <a:xfrm>
              <a:off x="2121" y="2628"/>
              <a:ext cx="159"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105</a:t>
              </a:r>
            </a:p>
          </p:txBody>
        </p:sp>
        <p:grpSp>
          <p:nvGrpSpPr>
            <p:cNvPr id="17" name="Group 95"/>
            <p:cNvGrpSpPr>
              <a:grpSpLocks/>
            </p:cNvGrpSpPr>
            <p:nvPr/>
          </p:nvGrpSpPr>
          <p:grpSpPr bwMode="auto">
            <a:xfrm>
              <a:off x="1897" y="2718"/>
              <a:ext cx="398" cy="77"/>
              <a:chOff x="4233" y="1542"/>
              <a:chExt cx="398" cy="77"/>
            </a:xfrm>
          </p:grpSpPr>
          <p:sp>
            <p:nvSpPr>
              <p:cNvPr id="22587" name="Line 96"/>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588" name="Line 97"/>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589" name="Line 98"/>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586" name="Rectangle 61"/>
            <p:cNvSpPr>
              <a:spLocks noChangeArrowheads="1"/>
            </p:cNvSpPr>
            <p:nvPr/>
          </p:nvSpPr>
          <p:spPr bwMode="invGray">
            <a:xfrm>
              <a:off x="2069" y="2731"/>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18" name="Group 121"/>
          <p:cNvGrpSpPr>
            <a:grpSpLocks/>
          </p:cNvGrpSpPr>
          <p:nvPr/>
        </p:nvGrpSpPr>
        <p:grpSpPr bwMode="auto">
          <a:xfrm>
            <a:off x="1778000" y="4203724"/>
            <a:ext cx="1789113" cy="274638"/>
            <a:chOff x="1120" y="2788"/>
            <a:chExt cx="1127" cy="173"/>
          </a:xfrm>
        </p:grpSpPr>
        <p:sp>
          <p:nvSpPr>
            <p:cNvPr id="22576" name="Text Box 32"/>
            <p:cNvSpPr txBox="1">
              <a:spLocks noChangeArrowheads="1"/>
            </p:cNvSpPr>
            <p:nvPr/>
          </p:nvSpPr>
          <p:spPr bwMode="invGray">
            <a:xfrm>
              <a:off x="1120" y="2845"/>
              <a:ext cx="353"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Diabètes</a:t>
              </a:r>
              <a:endParaRPr lang="fr-BE" sz="1200" b="1" dirty="0">
                <a:ea typeface="ＭＳ Ｐゴシック" pitchFamily="34" charset="-128"/>
              </a:endParaRPr>
            </a:p>
          </p:txBody>
        </p:sp>
        <p:sp>
          <p:nvSpPr>
            <p:cNvPr id="22577" name="Text Box 51"/>
            <p:cNvSpPr txBox="1">
              <a:spLocks noChangeArrowheads="1"/>
            </p:cNvSpPr>
            <p:nvPr/>
          </p:nvSpPr>
          <p:spPr bwMode="invGray">
            <a:xfrm>
              <a:off x="2096" y="2788"/>
              <a:ext cx="106"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95</a:t>
              </a:r>
            </a:p>
          </p:txBody>
        </p:sp>
        <p:grpSp>
          <p:nvGrpSpPr>
            <p:cNvPr id="19" name="Group 100"/>
            <p:cNvGrpSpPr>
              <a:grpSpLocks/>
            </p:cNvGrpSpPr>
            <p:nvPr/>
          </p:nvGrpSpPr>
          <p:grpSpPr bwMode="auto">
            <a:xfrm>
              <a:off x="1849" y="2868"/>
              <a:ext cx="398" cy="77"/>
              <a:chOff x="4233" y="1542"/>
              <a:chExt cx="398" cy="77"/>
            </a:xfrm>
          </p:grpSpPr>
          <p:sp>
            <p:nvSpPr>
              <p:cNvPr id="22580" name="Line 101"/>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581" name="Line 102"/>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582" name="Line 103"/>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579" name="Rectangle 62"/>
            <p:cNvSpPr>
              <a:spLocks noChangeArrowheads="1"/>
            </p:cNvSpPr>
            <p:nvPr/>
          </p:nvSpPr>
          <p:spPr bwMode="invGray">
            <a:xfrm>
              <a:off x="2009" y="2880"/>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20" name="Group 122"/>
          <p:cNvGrpSpPr>
            <a:grpSpLocks/>
          </p:cNvGrpSpPr>
          <p:nvPr/>
        </p:nvGrpSpPr>
        <p:grpSpPr bwMode="auto">
          <a:xfrm>
            <a:off x="1849437" y="4540257"/>
            <a:ext cx="1631950" cy="266699"/>
            <a:chOff x="1165" y="2940"/>
            <a:chExt cx="1028" cy="168"/>
          </a:xfrm>
        </p:grpSpPr>
        <p:sp>
          <p:nvSpPr>
            <p:cNvPr id="22569" name="Text Box 33"/>
            <p:cNvSpPr txBox="1">
              <a:spLocks noChangeArrowheads="1"/>
            </p:cNvSpPr>
            <p:nvPr/>
          </p:nvSpPr>
          <p:spPr bwMode="invGray">
            <a:xfrm>
              <a:off x="1165" y="2992"/>
              <a:ext cx="308" cy="116"/>
            </a:xfrm>
            <a:prstGeom prst="rect">
              <a:avLst/>
            </a:prstGeom>
            <a:noFill/>
            <a:ln w="19050" algn="ctr">
              <a:noFill/>
              <a:miter lim="800000"/>
              <a:headEnd/>
              <a:tailEnd/>
            </a:ln>
          </p:spPr>
          <p:txBody>
            <a:bodyPr wrap="none" lIns="0" tIns="0" rIns="0" bIns="0">
              <a:spAutoFit/>
            </a:bodyPr>
            <a:lstStyle/>
            <a:p>
              <a:pPr algn="r" eaLnBrk="0" hangingPunct="0"/>
              <a:r>
                <a:rPr lang="fr-BE" sz="1200" b="1" dirty="0" smtClean="0">
                  <a:ea typeface="ＭＳ Ｐゴシック" pitchFamily="34" charset="-128"/>
                </a:rPr>
                <a:t>Asthme</a:t>
              </a:r>
              <a:endParaRPr lang="fr-BE" sz="1200" b="1" dirty="0">
                <a:ea typeface="ＭＳ Ｐゴシック" pitchFamily="34" charset="-128"/>
              </a:endParaRPr>
            </a:p>
          </p:txBody>
        </p:sp>
        <p:sp>
          <p:nvSpPr>
            <p:cNvPr id="22570" name="Text Box 52"/>
            <p:cNvSpPr txBox="1">
              <a:spLocks noChangeArrowheads="1"/>
            </p:cNvSpPr>
            <p:nvPr/>
          </p:nvSpPr>
          <p:spPr bwMode="invGray">
            <a:xfrm>
              <a:off x="2026" y="2940"/>
              <a:ext cx="106"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85</a:t>
              </a:r>
            </a:p>
          </p:txBody>
        </p:sp>
        <p:grpSp>
          <p:nvGrpSpPr>
            <p:cNvPr id="21" name="Group 104"/>
            <p:cNvGrpSpPr>
              <a:grpSpLocks/>
            </p:cNvGrpSpPr>
            <p:nvPr/>
          </p:nvGrpSpPr>
          <p:grpSpPr bwMode="auto">
            <a:xfrm>
              <a:off x="1795" y="3010"/>
              <a:ext cx="398" cy="77"/>
              <a:chOff x="4233" y="1542"/>
              <a:chExt cx="398" cy="77"/>
            </a:xfrm>
          </p:grpSpPr>
          <p:sp>
            <p:nvSpPr>
              <p:cNvPr id="22573" name="Line 105"/>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574" name="Line 106"/>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575" name="Line 107"/>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572" name="Rectangle 63"/>
            <p:cNvSpPr>
              <a:spLocks noChangeArrowheads="1"/>
            </p:cNvSpPr>
            <p:nvPr/>
          </p:nvSpPr>
          <p:spPr bwMode="invGray">
            <a:xfrm>
              <a:off x="1957" y="3021"/>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grpSp>
        <p:nvGrpSpPr>
          <p:cNvPr id="22" name="Group 123"/>
          <p:cNvGrpSpPr>
            <a:grpSpLocks/>
          </p:cNvGrpSpPr>
          <p:nvPr/>
        </p:nvGrpSpPr>
        <p:grpSpPr bwMode="auto">
          <a:xfrm>
            <a:off x="501650" y="4868886"/>
            <a:ext cx="2576513" cy="285751"/>
            <a:chOff x="316" y="3076"/>
            <a:chExt cx="1623" cy="180"/>
          </a:xfrm>
        </p:grpSpPr>
        <p:sp>
          <p:nvSpPr>
            <p:cNvPr id="22562" name="Text Box 34"/>
            <p:cNvSpPr txBox="1">
              <a:spLocks noChangeArrowheads="1"/>
            </p:cNvSpPr>
            <p:nvPr/>
          </p:nvSpPr>
          <p:spPr bwMode="invGray">
            <a:xfrm>
              <a:off x="316" y="3140"/>
              <a:ext cx="1157" cy="116"/>
            </a:xfrm>
            <a:prstGeom prst="rect">
              <a:avLst/>
            </a:prstGeom>
            <a:noFill/>
            <a:ln w="19050" algn="ctr">
              <a:noFill/>
              <a:miter lim="800000"/>
              <a:headEnd/>
              <a:tailEnd/>
            </a:ln>
          </p:spPr>
          <p:txBody>
            <a:bodyPr wrap="none" lIns="0" tIns="0" rIns="0" bIns="0">
              <a:spAutoFit/>
            </a:bodyPr>
            <a:lstStyle/>
            <a:p>
              <a:pPr algn="r" eaLnBrk="0" hangingPunct="0"/>
              <a:r>
                <a:rPr lang="en-US" sz="1200" b="1" dirty="0" err="1" smtClean="0">
                  <a:ea typeface="ＭＳ Ｐゴシック" pitchFamily="34" charset="-128"/>
                </a:rPr>
                <a:t>Cardiopathies</a:t>
              </a:r>
              <a:r>
                <a:rPr lang="en-US" sz="1200" b="1" dirty="0" smtClean="0">
                  <a:ea typeface="ＭＳ Ｐゴシック" pitchFamily="34" charset="-128"/>
                </a:rPr>
                <a:t> </a:t>
              </a:r>
              <a:r>
                <a:rPr lang="en-US" sz="1200" b="1" dirty="0" err="1">
                  <a:ea typeface="ＭＳ Ｐゴシック" pitchFamily="34" charset="-128"/>
                </a:rPr>
                <a:t>coronariennes</a:t>
              </a:r>
              <a:endParaRPr lang="en-US" sz="1200" b="1" dirty="0">
                <a:ea typeface="ＭＳ Ｐゴシック" pitchFamily="34" charset="-128"/>
              </a:endParaRPr>
            </a:p>
          </p:txBody>
        </p:sp>
        <p:sp>
          <p:nvSpPr>
            <p:cNvPr id="22563" name="Text Box 53"/>
            <p:cNvSpPr txBox="1">
              <a:spLocks noChangeArrowheads="1"/>
            </p:cNvSpPr>
            <p:nvPr/>
          </p:nvSpPr>
          <p:spPr bwMode="invGray">
            <a:xfrm>
              <a:off x="1785" y="3076"/>
              <a:ext cx="106" cy="115"/>
            </a:xfrm>
            <a:prstGeom prst="rect">
              <a:avLst/>
            </a:prstGeom>
            <a:noFill/>
            <a:ln w="19050" algn="ctr">
              <a:noFill/>
              <a:miter lim="800000"/>
              <a:headEnd/>
              <a:tailEnd/>
            </a:ln>
          </p:spPr>
          <p:txBody>
            <a:bodyPr wrap="none" lIns="0" tIns="0" rIns="0" bIns="0">
              <a:spAutoFit/>
            </a:bodyPr>
            <a:lstStyle/>
            <a:p>
              <a:pPr algn="ctr" eaLnBrk="0" hangingPunct="0"/>
              <a:r>
                <a:rPr lang="en-US" sz="1200" b="1" dirty="0">
                  <a:ea typeface="ＭＳ Ｐゴシック" pitchFamily="34" charset="-128"/>
                </a:rPr>
                <a:t>40</a:t>
              </a:r>
            </a:p>
          </p:txBody>
        </p:sp>
        <p:grpSp>
          <p:nvGrpSpPr>
            <p:cNvPr id="23" name="Group 108"/>
            <p:cNvGrpSpPr>
              <a:grpSpLocks/>
            </p:cNvGrpSpPr>
            <p:nvPr/>
          </p:nvGrpSpPr>
          <p:grpSpPr bwMode="auto">
            <a:xfrm>
              <a:off x="1541" y="3158"/>
              <a:ext cx="398" cy="77"/>
              <a:chOff x="4233" y="1542"/>
              <a:chExt cx="398" cy="77"/>
            </a:xfrm>
          </p:grpSpPr>
          <p:sp>
            <p:nvSpPr>
              <p:cNvPr id="22566" name="Line 109"/>
              <p:cNvSpPr>
                <a:spLocks noChangeShapeType="1"/>
              </p:cNvSpPr>
              <p:nvPr/>
            </p:nvSpPr>
            <p:spPr bwMode="invGray">
              <a:xfrm>
                <a:off x="4234" y="1581"/>
                <a:ext cx="397" cy="1"/>
              </a:xfrm>
              <a:prstGeom prst="line">
                <a:avLst/>
              </a:prstGeom>
              <a:noFill/>
              <a:ln w="19050">
                <a:solidFill>
                  <a:schemeClr val="tx1"/>
                </a:solidFill>
                <a:round/>
                <a:headEnd/>
                <a:tailEnd/>
              </a:ln>
            </p:spPr>
            <p:txBody>
              <a:bodyPr lIns="0" tIns="0" rIns="0" bIns="0"/>
              <a:lstStyle/>
              <a:p>
                <a:endParaRPr lang="fr-FR" dirty="0"/>
              </a:p>
            </p:txBody>
          </p:sp>
          <p:sp>
            <p:nvSpPr>
              <p:cNvPr id="22567" name="Line 110"/>
              <p:cNvSpPr>
                <a:spLocks noChangeShapeType="1"/>
              </p:cNvSpPr>
              <p:nvPr/>
            </p:nvSpPr>
            <p:spPr bwMode="invGray">
              <a:xfrm>
                <a:off x="4627" y="1542"/>
                <a:ext cx="0" cy="77"/>
              </a:xfrm>
              <a:prstGeom prst="line">
                <a:avLst/>
              </a:prstGeom>
              <a:noFill/>
              <a:ln w="19050">
                <a:solidFill>
                  <a:schemeClr val="tx1"/>
                </a:solidFill>
                <a:round/>
                <a:headEnd/>
                <a:tailEnd/>
              </a:ln>
            </p:spPr>
            <p:txBody>
              <a:bodyPr lIns="0" tIns="0" rIns="0" bIns="0"/>
              <a:lstStyle/>
              <a:p>
                <a:endParaRPr lang="fr-FR" dirty="0"/>
              </a:p>
            </p:txBody>
          </p:sp>
          <p:sp>
            <p:nvSpPr>
              <p:cNvPr id="22568" name="Line 111"/>
              <p:cNvSpPr>
                <a:spLocks noChangeShapeType="1"/>
              </p:cNvSpPr>
              <p:nvPr/>
            </p:nvSpPr>
            <p:spPr bwMode="invGray">
              <a:xfrm>
                <a:off x="4233" y="1542"/>
                <a:ext cx="0" cy="77"/>
              </a:xfrm>
              <a:prstGeom prst="line">
                <a:avLst/>
              </a:prstGeom>
              <a:noFill/>
              <a:ln w="19050">
                <a:solidFill>
                  <a:schemeClr val="tx1"/>
                </a:solidFill>
                <a:round/>
                <a:headEnd/>
                <a:tailEnd/>
              </a:ln>
            </p:spPr>
            <p:txBody>
              <a:bodyPr lIns="0" tIns="0" rIns="0" bIns="0"/>
              <a:lstStyle/>
              <a:p>
                <a:endParaRPr lang="fr-FR" dirty="0"/>
              </a:p>
            </p:txBody>
          </p:sp>
        </p:grpSp>
        <p:sp>
          <p:nvSpPr>
            <p:cNvPr id="22565" name="Rectangle 64"/>
            <p:cNvSpPr>
              <a:spLocks noChangeArrowheads="1"/>
            </p:cNvSpPr>
            <p:nvPr/>
          </p:nvSpPr>
          <p:spPr bwMode="invGray">
            <a:xfrm>
              <a:off x="1713" y="3169"/>
              <a:ext cx="56" cy="56"/>
            </a:xfrm>
            <a:prstGeom prst="rect">
              <a:avLst/>
            </a:prstGeom>
            <a:solidFill>
              <a:srgbClr val="33CCCC"/>
            </a:solidFill>
            <a:ln w="19050" algn="ctr">
              <a:noFill/>
              <a:miter lim="800000"/>
              <a:headEnd/>
              <a:tailEnd/>
            </a:ln>
          </p:spPr>
          <p:txBody>
            <a:bodyPr wrap="none" lIns="0" tIns="0" rIns="0" bIns="0" anchor="ctr"/>
            <a:lstStyle/>
            <a:p>
              <a:pPr algn="ctr" eaLnBrk="0" hangingPunct="0"/>
              <a:endParaRPr lang="fi-FI" sz="1600" b="1">
                <a:ea typeface="ＭＳ Ｐゴシック" pitchFamily="34" charset="-128"/>
              </a:endParaRPr>
            </a:p>
          </p:txBody>
        </p:sp>
      </p:grpSp>
      <p:sp>
        <p:nvSpPr>
          <p:cNvPr id="22557" name="Text Box 112"/>
          <p:cNvSpPr txBox="1">
            <a:spLocks noChangeArrowheads="1"/>
          </p:cNvSpPr>
          <p:nvPr/>
        </p:nvSpPr>
        <p:spPr bwMode="invGray">
          <a:xfrm>
            <a:off x="5750297" y="2716159"/>
            <a:ext cx="3210134" cy="861774"/>
          </a:xfrm>
          <a:prstGeom prst="rect">
            <a:avLst/>
          </a:prstGeom>
          <a:noFill/>
          <a:ln w="19050" algn="ctr">
            <a:noFill/>
            <a:miter lim="800000"/>
            <a:headEnd/>
            <a:tailEnd/>
          </a:ln>
        </p:spPr>
        <p:txBody>
          <a:bodyPr wrap="square" lIns="0" tIns="0" rIns="0" bIns="0">
            <a:spAutoFit/>
          </a:bodyPr>
          <a:lstStyle/>
          <a:p>
            <a:pPr algn="ctr" eaLnBrk="0" hangingPunct="0"/>
            <a:r>
              <a:rPr lang="en-US" sz="1400" b="1" dirty="0" smtClean="0">
                <a:ea typeface="ＭＳ Ｐゴシック" pitchFamily="34" charset="-128"/>
              </a:rPr>
              <a:t> </a:t>
            </a:r>
            <a:r>
              <a:rPr lang="fr-BE" sz="1400" b="1" dirty="0">
                <a:ea typeface="ＭＳ Ｐゴシック" pitchFamily="34" charset="-128"/>
              </a:rPr>
              <a:t>Perte de </a:t>
            </a:r>
            <a:r>
              <a:rPr lang="fr-BE" sz="1400" b="1" dirty="0" smtClean="0">
                <a:ea typeface="ＭＳ Ｐゴシック" pitchFamily="34" charset="-128"/>
              </a:rPr>
              <a:t>productivité </a:t>
            </a:r>
            <a:r>
              <a:rPr lang="fr-BE" sz="1400" b="1" dirty="0">
                <a:ea typeface="ＭＳ Ｐゴシック" pitchFamily="34" charset="-128"/>
              </a:rPr>
              <a:t>par </a:t>
            </a:r>
            <a:r>
              <a:rPr lang="fr-BE" sz="1400" b="1" dirty="0" smtClean="0">
                <a:ea typeface="ＭＳ Ｐゴシック" pitchFamily="34" charset="-128"/>
              </a:rPr>
              <a:t>employé, </a:t>
            </a:r>
            <a:r>
              <a:rPr lang="fr-BE" sz="1400" b="1" dirty="0">
                <a:ea typeface="ＭＳ Ｐゴシック" pitchFamily="34" charset="-128"/>
              </a:rPr>
              <a:t>par année </a:t>
            </a:r>
            <a:r>
              <a:rPr lang="fr-BE" sz="1400" b="1" dirty="0" smtClean="0">
                <a:ea typeface="ＭＳ Ｐゴシック" pitchFamily="34" charset="-128"/>
              </a:rPr>
              <a:t>($), † P &lt;0,05 pour la rhinite allergique / rhume des foins par rapport à d'autres conditions</a:t>
            </a:r>
            <a:endParaRPr lang="en-US" sz="1400" b="1" dirty="0">
              <a:ea typeface="ＭＳ Ｐゴシック" pitchFamily="34" charset="-128"/>
            </a:endParaRPr>
          </a:p>
        </p:txBody>
      </p:sp>
      <p:sp>
        <p:nvSpPr>
          <p:cNvPr id="22558" name="Oval 109"/>
          <p:cNvSpPr>
            <a:spLocks noChangeArrowheads="1"/>
          </p:cNvSpPr>
          <p:nvPr/>
        </p:nvSpPr>
        <p:spPr bwMode="auto">
          <a:xfrm>
            <a:off x="703250" y="1522428"/>
            <a:ext cx="2082800" cy="355600"/>
          </a:xfrm>
          <a:prstGeom prst="ellipse">
            <a:avLst/>
          </a:prstGeom>
          <a:noFill/>
          <a:ln w="25400" algn="ctr">
            <a:solidFill>
              <a:srgbClr val="FF0000"/>
            </a:solidFill>
            <a:round/>
            <a:headEnd type="none" w="sm" len="sm"/>
            <a:tailEnd type="none" w="sm" len="sm"/>
          </a:ln>
        </p:spPr>
        <p:txBody>
          <a:bodyPr wrap="none" lIns="0" tIns="0" rIns="0" bIns="0" anchor="ctr"/>
          <a:lstStyle/>
          <a:p>
            <a:endParaRPr lang="fi-FI"/>
          </a:p>
        </p:txBody>
      </p:sp>
      <p:pic>
        <p:nvPicPr>
          <p:cNvPr id="22559" name="Picture 112"/>
          <p:cNvPicPr>
            <a:picLocks noChangeAspect="1" noChangeArrowheads="1"/>
          </p:cNvPicPr>
          <p:nvPr/>
        </p:nvPicPr>
        <p:blipFill>
          <a:blip r:embed="rId3" cstate="print"/>
          <a:srcRect/>
          <a:stretch>
            <a:fillRect/>
          </a:stretch>
        </p:blipFill>
        <p:spPr bwMode="auto">
          <a:xfrm>
            <a:off x="5519744" y="3726607"/>
            <a:ext cx="3505200" cy="1428750"/>
          </a:xfrm>
          <a:prstGeom prst="rect">
            <a:avLst/>
          </a:prstGeom>
          <a:noFill/>
          <a:ln w="9525">
            <a:noFill/>
            <a:miter lim="800000"/>
            <a:headEnd/>
            <a:tailEnd/>
          </a:ln>
        </p:spPr>
      </p:pic>
      <p:sp>
        <p:nvSpPr>
          <p:cNvPr id="22561" name="Oval 109"/>
          <p:cNvSpPr>
            <a:spLocks noChangeArrowheads="1"/>
          </p:cNvSpPr>
          <p:nvPr/>
        </p:nvSpPr>
        <p:spPr bwMode="auto">
          <a:xfrm>
            <a:off x="6526213" y="1573202"/>
            <a:ext cx="2082800" cy="355600"/>
          </a:xfrm>
          <a:prstGeom prst="ellipse">
            <a:avLst/>
          </a:prstGeom>
          <a:noFill/>
          <a:ln w="25400" algn="ctr">
            <a:solidFill>
              <a:srgbClr val="FF0000"/>
            </a:solidFill>
            <a:round/>
            <a:headEnd type="none" w="sm" len="sm"/>
            <a:tailEnd type="none" w="sm" len="sm"/>
          </a:ln>
        </p:spPr>
        <p:txBody>
          <a:bodyPr wrap="none" lIns="0" tIns="0" rIns="0" bIns="0" anchor="ctr"/>
          <a:lstStyle/>
          <a:p>
            <a:endParaRPr lang="fi-FI"/>
          </a:p>
        </p:txBody>
      </p:sp>
      <p:sp>
        <p:nvSpPr>
          <p:cNvPr id="112" name="Suorakulmio 9"/>
          <p:cNvSpPr/>
          <p:nvPr/>
        </p:nvSpPr>
        <p:spPr>
          <a:xfrm>
            <a:off x="5665503" y="5775340"/>
            <a:ext cx="3213681" cy="1600438"/>
          </a:xfrm>
          <a:prstGeom prst="rect">
            <a:avLst/>
          </a:prstGeom>
        </p:spPr>
        <p:txBody>
          <a:bodyPr wrap="square">
            <a:spAutoFit/>
          </a:bodyPr>
          <a:lstStyle/>
          <a:p>
            <a:r>
              <a:rPr lang="en-US" sz="1200" i="1" dirty="0" err="1" smtClean="0">
                <a:solidFill>
                  <a:schemeClr val="tx1">
                    <a:lumMod val="50000"/>
                    <a:lumOff val="50000"/>
                  </a:schemeClr>
                </a:solidFill>
                <a:latin typeface="Arial" pitchFamily="34" charset="0"/>
                <a:cs typeface="Arial" pitchFamily="34" charset="0"/>
              </a:rPr>
              <a:t>Selon</a:t>
            </a:r>
            <a:r>
              <a:rPr lang="en-US" sz="1200" i="1" dirty="0" smtClean="0">
                <a:solidFill>
                  <a:schemeClr val="tx1">
                    <a:lumMod val="50000"/>
                    <a:lumOff val="50000"/>
                  </a:schemeClr>
                </a:solidFill>
                <a:latin typeface="Arial" pitchFamily="34" charset="0"/>
                <a:cs typeface="Arial" pitchFamily="34" charset="0"/>
              </a:rPr>
              <a:t> </a:t>
            </a:r>
            <a:r>
              <a:rPr lang="en-US" sz="1200" i="1" dirty="0" err="1" smtClean="0">
                <a:solidFill>
                  <a:schemeClr val="tx1">
                    <a:lumMod val="50000"/>
                    <a:lumOff val="50000"/>
                  </a:schemeClr>
                </a:solidFill>
                <a:latin typeface="Arial" pitchFamily="34" charset="0"/>
                <a:cs typeface="Arial" pitchFamily="34" charset="0"/>
              </a:rPr>
              <a:t>une</a:t>
            </a:r>
            <a:r>
              <a:rPr lang="en-US" sz="1200" i="1" dirty="0" smtClean="0">
                <a:solidFill>
                  <a:schemeClr val="tx1">
                    <a:lumMod val="50000"/>
                    <a:lumOff val="50000"/>
                  </a:schemeClr>
                </a:solidFill>
                <a:latin typeface="Arial" pitchFamily="34" charset="0"/>
                <a:cs typeface="Arial" pitchFamily="34" charset="0"/>
              </a:rPr>
              <a:t> </a:t>
            </a:r>
            <a:r>
              <a:rPr lang="en-US" sz="1200" i="1" dirty="0" err="1" smtClean="0">
                <a:solidFill>
                  <a:schemeClr val="tx1">
                    <a:lumMod val="50000"/>
                    <a:lumOff val="50000"/>
                  </a:schemeClr>
                </a:solidFill>
                <a:latin typeface="Arial" pitchFamily="34" charset="0"/>
                <a:cs typeface="Arial" pitchFamily="34" charset="0"/>
              </a:rPr>
              <a:t>étude</a:t>
            </a:r>
            <a:r>
              <a:rPr lang="en-US" sz="1200" i="1" dirty="0" smtClean="0">
                <a:solidFill>
                  <a:schemeClr val="tx1">
                    <a:lumMod val="50000"/>
                    <a:lumOff val="50000"/>
                  </a:schemeClr>
                </a:solidFill>
                <a:latin typeface="Arial" pitchFamily="34" charset="0"/>
                <a:cs typeface="Arial" pitchFamily="34" charset="0"/>
              </a:rPr>
              <a:t> </a:t>
            </a:r>
            <a:r>
              <a:rPr lang="en-US" sz="1200" i="1" dirty="0" err="1" smtClean="0">
                <a:solidFill>
                  <a:schemeClr val="tx1">
                    <a:lumMod val="50000"/>
                    <a:lumOff val="50000"/>
                  </a:schemeClr>
                </a:solidFill>
                <a:latin typeface="Arial" pitchFamily="34" charset="0"/>
                <a:cs typeface="Arial" pitchFamily="34" charset="0"/>
              </a:rPr>
              <a:t>menée</a:t>
            </a:r>
            <a:r>
              <a:rPr lang="en-US" sz="1200" i="1" dirty="0" smtClean="0">
                <a:solidFill>
                  <a:schemeClr val="tx1">
                    <a:lumMod val="50000"/>
                    <a:lumOff val="50000"/>
                  </a:schemeClr>
                </a:solidFill>
                <a:latin typeface="Arial" pitchFamily="34" charset="0"/>
                <a:cs typeface="Arial" pitchFamily="34" charset="0"/>
              </a:rPr>
              <a:t> </a:t>
            </a:r>
            <a:r>
              <a:rPr lang="en-US" sz="1200" i="1" dirty="0" err="1" smtClean="0">
                <a:solidFill>
                  <a:schemeClr val="tx1">
                    <a:lumMod val="50000"/>
                    <a:lumOff val="50000"/>
                  </a:schemeClr>
                </a:solidFill>
                <a:latin typeface="Arial" pitchFamily="34" charset="0"/>
                <a:cs typeface="Arial" pitchFamily="34" charset="0"/>
              </a:rPr>
              <a:t>sur</a:t>
            </a:r>
            <a:r>
              <a:rPr lang="en-US" sz="1200" i="1" dirty="0" smtClean="0">
                <a:solidFill>
                  <a:schemeClr val="tx1">
                    <a:lumMod val="50000"/>
                    <a:lumOff val="50000"/>
                  </a:schemeClr>
                </a:solidFill>
                <a:latin typeface="Arial" pitchFamily="34" charset="0"/>
                <a:cs typeface="Arial" pitchFamily="34" charset="0"/>
              </a:rPr>
              <a:t> un total de </a:t>
            </a:r>
            <a:r>
              <a:rPr lang="en-GB" sz="1200" i="1" dirty="0" smtClean="0">
                <a:solidFill>
                  <a:schemeClr val="tx1">
                    <a:lumMod val="50000"/>
                    <a:lumOff val="50000"/>
                  </a:schemeClr>
                </a:solidFill>
                <a:latin typeface="Arial" pitchFamily="34" charset="0"/>
                <a:cs typeface="Arial" pitchFamily="34" charset="0"/>
              </a:rPr>
              <a:t>8,267 </a:t>
            </a:r>
            <a:r>
              <a:rPr lang="en-GB" sz="1200" i="1" dirty="0" err="1" smtClean="0">
                <a:solidFill>
                  <a:schemeClr val="tx1">
                    <a:lumMod val="50000"/>
                    <a:lumOff val="50000"/>
                  </a:schemeClr>
                </a:solidFill>
                <a:latin typeface="Arial" pitchFamily="34" charset="0"/>
                <a:cs typeface="Arial" pitchFamily="34" charset="0"/>
              </a:rPr>
              <a:t>employés</a:t>
            </a:r>
            <a:r>
              <a:rPr lang="en-GB" sz="1200" i="1" dirty="0" smtClean="0">
                <a:solidFill>
                  <a:schemeClr val="tx1">
                    <a:lumMod val="50000"/>
                    <a:lumOff val="50000"/>
                  </a:schemeClr>
                </a:solidFill>
                <a:latin typeface="Arial" pitchFamily="34" charset="0"/>
                <a:cs typeface="Arial" pitchFamily="34" charset="0"/>
              </a:rPr>
              <a:t> aux </a:t>
            </a:r>
            <a:r>
              <a:rPr lang="en-GB" sz="1200" i="1" dirty="0" err="1" smtClean="0">
                <a:solidFill>
                  <a:schemeClr val="tx1">
                    <a:lumMod val="50000"/>
                    <a:lumOff val="50000"/>
                  </a:schemeClr>
                </a:solidFill>
                <a:latin typeface="Arial" pitchFamily="34" charset="0"/>
                <a:cs typeface="Arial" pitchFamily="34" charset="0"/>
              </a:rPr>
              <a:t>États</a:t>
            </a:r>
            <a:r>
              <a:rPr lang="en-GB" sz="1200" i="1" dirty="0" smtClean="0">
                <a:solidFill>
                  <a:schemeClr val="tx1">
                    <a:lumMod val="50000"/>
                    <a:lumOff val="50000"/>
                  </a:schemeClr>
                </a:solidFill>
                <a:latin typeface="Arial" pitchFamily="34" charset="0"/>
                <a:cs typeface="Arial" pitchFamily="34" charset="0"/>
              </a:rPr>
              <a:t> Unis et 47 </a:t>
            </a:r>
            <a:r>
              <a:rPr lang="en-GB" sz="1200" i="1" dirty="0" err="1" smtClean="0">
                <a:solidFill>
                  <a:schemeClr val="tx1">
                    <a:lumMod val="50000"/>
                    <a:lumOff val="50000"/>
                  </a:schemeClr>
                </a:solidFill>
                <a:latin typeface="Arial" pitchFamily="34" charset="0"/>
                <a:cs typeface="Arial" pitchFamily="34" charset="0"/>
              </a:rPr>
              <a:t>entreprises</a:t>
            </a:r>
            <a:r>
              <a:rPr lang="en-GB" sz="1200" i="1" dirty="0" smtClean="0">
                <a:solidFill>
                  <a:schemeClr val="tx1">
                    <a:lumMod val="50000"/>
                    <a:lumOff val="50000"/>
                  </a:schemeClr>
                </a:solidFill>
                <a:latin typeface="Arial" pitchFamily="34" charset="0"/>
                <a:cs typeface="Arial" pitchFamily="34" charset="0"/>
              </a:rPr>
              <a:t> - Lamb CE </a:t>
            </a:r>
            <a:r>
              <a:rPr lang="fr-BE" sz="1200" i="1" dirty="0" smtClean="0">
                <a:solidFill>
                  <a:schemeClr val="tx1">
                    <a:lumMod val="50000"/>
                    <a:lumOff val="50000"/>
                  </a:schemeClr>
                </a:solidFill>
                <a:latin typeface="Arial" pitchFamily="34" charset="0"/>
                <a:cs typeface="Arial" pitchFamily="34" charset="0"/>
              </a:rPr>
              <a:t>et</a:t>
            </a:r>
            <a:r>
              <a:rPr lang="en-GB" sz="1200" i="1" dirty="0" smtClean="0">
                <a:solidFill>
                  <a:schemeClr val="tx1">
                    <a:lumMod val="50000"/>
                    <a:lumOff val="50000"/>
                  </a:schemeClr>
                </a:solidFill>
                <a:latin typeface="Arial" pitchFamily="34" charset="0"/>
                <a:cs typeface="Arial" pitchFamily="34" charset="0"/>
              </a:rPr>
              <a:t> al </a:t>
            </a:r>
            <a:r>
              <a:rPr lang="en-GB" sz="1200" i="1" dirty="0" err="1" smtClean="0">
                <a:solidFill>
                  <a:schemeClr val="tx1">
                    <a:lumMod val="50000"/>
                    <a:lumOff val="50000"/>
                  </a:schemeClr>
                </a:solidFill>
                <a:latin typeface="Arial" pitchFamily="34" charset="0"/>
                <a:cs typeface="Arial" pitchFamily="34" charset="0"/>
              </a:rPr>
              <a:t>Curr</a:t>
            </a:r>
            <a:r>
              <a:rPr lang="en-GB" sz="1200" i="1" dirty="0" smtClean="0">
                <a:solidFill>
                  <a:schemeClr val="tx1">
                    <a:lumMod val="50000"/>
                    <a:lumOff val="50000"/>
                  </a:schemeClr>
                </a:solidFill>
                <a:latin typeface="Arial" pitchFamily="34" charset="0"/>
                <a:cs typeface="Arial" pitchFamily="34" charset="0"/>
              </a:rPr>
              <a:t> Med Res </a:t>
            </a:r>
            <a:r>
              <a:rPr lang="en-GB" sz="1200" i="1" dirty="0" err="1" smtClean="0">
                <a:solidFill>
                  <a:schemeClr val="tx1">
                    <a:lumMod val="50000"/>
                    <a:lumOff val="50000"/>
                  </a:schemeClr>
                </a:solidFill>
                <a:latin typeface="Arial" pitchFamily="34" charset="0"/>
                <a:cs typeface="Arial" pitchFamily="34" charset="0"/>
              </a:rPr>
              <a:t>Opin</a:t>
            </a:r>
            <a:r>
              <a:rPr lang="en-GB" sz="1200" i="1" dirty="0" smtClean="0">
                <a:solidFill>
                  <a:schemeClr val="tx1">
                    <a:lumMod val="50000"/>
                    <a:lumOff val="50000"/>
                  </a:schemeClr>
                </a:solidFill>
                <a:latin typeface="Arial" pitchFamily="34" charset="0"/>
                <a:cs typeface="Arial" pitchFamily="34" charset="0"/>
              </a:rPr>
              <a:t>. 2006 Jun;22(6):1203-10.</a:t>
            </a:r>
          </a:p>
          <a:p>
            <a:endParaRPr lang="en-GB" sz="1600" i="1" dirty="0" smtClean="0">
              <a:latin typeface="+mn-lt"/>
              <a:cs typeface="Arial" pitchFamily="34" charset="0"/>
            </a:endParaRPr>
          </a:p>
          <a:p>
            <a:r>
              <a:rPr lang="en-GB" sz="1600" dirty="0" smtClean="0"/>
              <a:t/>
            </a:r>
            <a:br>
              <a:rPr lang="en-GB" sz="1600" dirty="0" smtClean="0"/>
            </a:br>
            <a:endParaRPr lang="en-US" dirty="0">
              <a:latin typeface="+mn-lt"/>
              <a:cs typeface="Arial" pitchFamily="34" charset="0"/>
            </a:endParaRPr>
          </a:p>
        </p:txBody>
      </p:sp>
      <p:sp>
        <p:nvSpPr>
          <p:cNvPr id="113" name="Rectangle 112"/>
          <p:cNvSpPr/>
          <p:nvPr/>
        </p:nvSpPr>
        <p:spPr>
          <a:xfrm>
            <a:off x="83343" y="5677262"/>
            <a:ext cx="4510087" cy="1015663"/>
          </a:xfrm>
          <a:prstGeom prst="rect">
            <a:avLst/>
          </a:prstGeom>
        </p:spPr>
        <p:txBody>
          <a:bodyPr wrap="square">
            <a:spAutoFit/>
          </a:bodyPr>
          <a:lstStyle/>
          <a:p>
            <a:r>
              <a:rPr lang="fr-BE" sz="2000" dirty="0"/>
              <a:t>La rhinite allergique affecte la capacité de travail : </a:t>
            </a:r>
            <a:r>
              <a:rPr lang="fr-BE" sz="2000" dirty="0">
                <a:solidFill>
                  <a:schemeClr val="accent6">
                    <a:lumMod val="75000"/>
                  </a:schemeClr>
                </a:solidFill>
              </a:rPr>
              <a:t>les coûts </a:t>
            </a:r>
            <a:r>
              <a:rPr lang="fr-BE" sz="2000" dirty="0" smtClean="0">
                <a:solidFill>
                  <a:schemeClr val="accent6">
                    <a:lumMod val="75000"/>
                  </a:schemeClr>
                </a:solidFill>
              </a:rPr>
              <a:t>doublent </a:t>
            </a:r>
            <a:r>
              <a:rPr lang="fr-BE" sz="2000" dirty="0">
                <a:solidFill>
                  <a:schemeClr val="accent6">
                    <a:lumMod val="75000"/>
                  </a:schemeClr>
                </a:solidFill>
              </a:rPr>
              <a:t>ceux de la migraine ou </a:t>
            </a:r>
            <a:r>
              <a:rPr lang="fr-BE" sz="2000" dirty="0" smtClean="0">
                <a:solidFill>
                  <a:schemeClr val="accent6">
                    <a:lumMod val="75000"/>
                  </a:schemeClr>
                </a:solidFill>
              </a:rPr>
              <a:t>la dépression</a:t>
            </a:r>
            <a:endParaRPr lang="en-GB" sz="2000" dirty="0">
              <a:solidFill>
                <a:schemeClr val="accent6">
                  <a:lumMod val="75000"/>
                </a:schemeClr>
              </a:solidFill>
            </a:endParaRPr>
          </a:p>
        </p:txBody>
      </p:sp>
      <p:sp>
        <p:nvSpPr>
          <p:cNvPr id="114" name="Title 10"/>
          <p:cNvSpPr>
            <a:spLocks noGrp="1"/>
          </p:cNvSpPr>
          <p:nvPr>
            <p:ph type="title"/>
          </p:nvPr>
        </p:nvSpPr>
        <p:spPr>
          <a:xfrm>
            <a:off x="1547664" y="-243408"/>
            <a:ext cx="7416824" cy="1661046"/>
          </a:xfrm>
        </p:spPr>
        <p:txBody>
          <a:bodyPr>
            <a:normAutofit/>
          </a:bodyPr>
          <a:lstStyle/>
          <a:p>
            <a:r>
              <a:rPr lang="fr-BE" dirty="0"/>
              <a:t>Allergies en </a:t>
            </a:r>
            <a:r>
              <a:rPr lang="fr-BE" dirty="0" smtClean="0"/>
              <a:t>Europe: </a:t>
            </a:r>
            <a:r>
              <a:rPr lang="nl-BE" dirty="0" smtClean="0"/>
              <a:t>le coût 3</a:t>
            </a:r>
            <a:endParaRPr lang="nl-BE" dirty="0">
              <a:solidFill>
                <a:schemeClr val="bg1"/>
              </a:solidFill>
            </a:endParaRPr>
          </a:p>
        </p:txBody>
      </p:sp>
    </p:spTree>
    <p:extLst>
      <p:ext uri="{BB962C8B-B14F-4D97-AF65-F5344CB8AC3E}">
        <p14:creationId xmlns:p14="http://schemas.microsoft.com/office/powerpoint/2010/main" val="124827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descr="Human at work 1"/>
          <p:cNvPicPr>
            <a:picLocks noChangeAspect="1" noChangeArrowheads="1"/>
          </p:cNvPicPr>
          <p:nvPr/>
        </p:nvPicPr>
        <p:blipFill>
          <a:blip r:embed="rId4" cstate="print">
            <a:lum bright="-18000" contrast="-78000"/>
          </a:blip>
          <a:srcRect/>
          <a:stretch>
            <a:fillRect/>
          </a:stretch>
        </p:blipFill>
        <p:spPr bwMode="auto">
          <a:xfrm>
            <a:off x="0" y="1556792"/>
            <a:ext cx="9147175" cy="5105400"/>
          </a:xfrm>
          <a:prstGeom prst="rect">
            <a:avLst/>
          </a:prstGeom>
          <a:ln>
            <a:noFill/>
          </a:ln>
          <a:effectLst>
            <a:softEdge rad="112500"/>
          </a:effectLst>
        </p:spPr>
      </p:pic>
      <p:graphicFrame>
        <p:nvGraphicFramePr>
          <p:cNvPr id="1026" name="Object 4"/>
          <p:cNvGraphicFramePr>
            <a:graphicFrameLocks noChangeAspect="1"/>
          </p:cNvGraphicFramePr>
          <p:nvPr>
            <p:extLst>
              <p:ext uri="{D42A27DB-BD31-4B8C-83A1-F6EECF244321}">
                <p14:modId xmlns:p14="http://schemas.microsoft.com/office/powerpoint/2010/main" val="565075671"/>
              </p:ext>
            </p:extLst>
          </p:nvPr>
        </p:nvGraphicFramePr>
        <p:xfrm>
          <a:off x="3236913" y="2076450"/>
          <a:ext cx="5656262" cy="4064000"/>
        </p:xfrm>
        <a:graphic>
          <a:graphicData uri="http://schemas.openxmlformats.org/presentationml/2006/ole">
            <mc:AlternateContent xmlns:mc="http://schemas.openxmlformats.org/markup-compatibility/2006">
              <mc:Choice xmlns:v="urn:schemas-microsoft-com:vml" Requires="v">
                <p:oleObj spid="_x0000_s1066" name="Chart" r:id="rId5" imgW="7019804" imgH="5038621" progId="MSGraph.Chart.8">
                  <p:embed followColorScheme="full"/>
                </p:oleObj>
              </mc:Choice>
              <mc:Fallback>
                <p:oleObj name="Chart" r:id="rId5" imgW="7019804" imgH="5038621"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913" y="2076450"/>
                        <a:ext cx="5656262"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34925" y="2259013"/>
          <a:ext cx="2900363" cy="3330575"/>
        </p:xfrm>
        <a:graphic>
          <a:graphicData uri="http://schemas.openxmlformats.org/presentationml/2006/ole">
            <mc:AlternateContent xmlns:mc="http://schemas.openxmlformats.org/markup-compatibility/2006">
              <mc:Choice xmlns:v="urn:schemas-microsoft-com:vml" Requires="v">
                <p:oleObj spid="_x0000_s1067" name="Chart" r:id="rId7" imgW="2686159" imgH="3067064" progId="MSGraph.Chart.8">
                  <p:embed followColorScheme="full"/>
                </p:oleObj>
              </mc:Choice>
              <mc:Fallback>
                <p:oleObj name="Chart" r:id="rId7" imgW="2686159" imgH="3067064"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2259013"/>
                        <a:ext cx="2900363" cy="333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orakulmio 9"/>
          <p:cNvSpPr/>
          <p:nvPr/>
        </p:nvSpPr>
        <p:spPr>
          <a:xfrm>
            <a:off x="71470" y="6035780"/>
            <a:ext cx="9144000" cy="1077218"/>
          </a:xfrm>
          <a:prstGeom prst="rect">
            <a:avLst/>
          </a:prstGeom>
          <a:solidFill>
            <a:schemeClr val="tx1">
              <a:lumMod val="65000"/>
              <a:lumOff val="35000"/>
            </a:schemeClr>
          </a:solidFill>
        </p:spPr>
        <p:txBody>
          <a:bodyPr wrap="square">
            <a:spAutoFit/>
          </a:bodyPr>
          <a:lstStyle/>
          <a:p>
            <a:pPr>
              <a:defRPr/>
            </a:pPr>
            <a:r>
              <a:rPr lang="fr-BE" sz="1600" i="1" dirty="0" smtClean="0">
                <a:solidFill>
                  <a:schemeClr val="bg1"/>
                </a:solidFill>
                <a:cs typeface="Arial" pitchFamily="34" charset="0"/>
              </a:rPr>
              <a:t>* Selon une enquête quantitative déroulée sur 3,562 patients membres de l’EFA touchés par une rhinite allergique (de plus de 16 ans). </a:t>
            </a:r>
            <a:r>
              <a:rPr lang="fr-BE" sz="1600" i="1" dirty="0" err="1" smtClean="0">
                <a:solidFill>
                  <a:schemeClr val="bg1"/>
                </a:solidFill>
                <a:cs typeface="Arial" pitchFamily="34" charset="0"/>
              </a:rPr>
              <a:t>Valovirta</a:t>
            </a:r>
            <a:r>
              <a:rPr lang="fr-BE" sz="1600" i="1" dirty="0" smtClean="0">
                <a:solidFill>
                  <a:schemeClr val="bg1"/>
                </a:solidFill>
                <a:cs typeface="Arial" pitchFamily="34" charset="0"/>
              </a:rPr>
              <a:t> E, </a:t>
            </a:r>
            <a:r>
              <a:rPr lang="fr-BE" sz="1600" i="1" dirty="0" err="1" smtClean="0">
                <a:solidFill>
                  <a:schemeClr val="bg1"/>
                </a:solidFill>
                <a:cs typeface="Arial" pitchFamily="34" charset="0"/>
              </a:rPr>
              <a:t>Myrseth</a:t>
            </a:r>
            <a:r>
              <a:rPr lang="fr-BE" sz="1600" i="1" dirty="0" smtClean="0">
                <a:solidFill>
                  <a:schemeClr val="bg1"/>
                </a:solidFill>
                <a:cs typeface="Arial" pitchFamily="34" charset="0"/>
              </a:rPr>
              <a:t> S-E, Palkonen S. </a:t>
            </a:r>
            <a:r>
              <a:rPr lang="fr-BE" sz="1600" i="1" dirty="0" err="1" smtClean="0">
                <a:solidFill>
                  <a:schemeClr val="bg1"/>
                </a:solidFill>
                <a:cs typeface="Arial" pitchFamily="34" charset="0"/>
              </a:rPr>
              <a:t>Current</a:t>
            </a:r>
            <a:r>
              <a:rPr lang="fr-BE" sz="1600" i="1" dirty="0" smtClean="0">
                <a:solidFill>
                  <a:schemeClr val="bg1"/>
                </a:solidFill>
                <a:cs typeface="Arial" pitchFamily="34" charset="0"/>
              </a:rPr>
              <a:t> Opinion in </a:t>
            </a:r>
            <a:r>
              <a:rPr lang="fr-BE" sz="1600" i="1" dirty="0" err="1" smtClean="0">
                <a:solidFill>
                  <a:schemeClr val="bg1"/>
                </a:solidFill>
                <a:cs typeface="Arial" pitchFamily="34" charset="0"/>
              </a:rPr>
              <a:t>Allergy</a:t>
            </a:r>
            <a:r>
              <a:rPr lang="fr-BE" sz="1600" i="1" dirty="0" smtClean="0">
                <a:solidFill>
                  <a:schemeClr val="bg1"/>
                </a:solidFill>
                <a:cs typeface="Arial" pitchFamily="34" charset="0"/>
              </a:rPr>
              <a:t> and </a:t>
            </a:r>
            <a:r>
              <a:rPr lang="fr-BE" sz="1600" i="1" dirty="0" err="1" smtClean="0">
                <a:solidFill>
                  <a:schemeClr val="bg1"/>
                </a:solidFill>
                <a:cs typeface="Arial" pitchFamily="34" charset="0"/>
              </a:rPr>
              <a:t>Clinical</a:t>
            </a:r>
            <a:r>
              <a:rPr lang="fr-BE" sz="1600" i="1" dirty="0" smtClean="0">
                <a:solidFill>
                  <a:schemeClr val="bg1"/>
                </a:solidFill>
                <a:cs typeface="Arial" pitchFamily="34" charset="0"/>
              </a:rPr>
              <a:t> </a:t>
            </a:r>
            <a:r>
              <a:rPr lang="fr-BE" sz="1600" i="1" dirty="0" err="1" smtClean="0">
                <a:solidFill>
                  <a:schemeClr val="bg1"/>
                </a:solidFill>
                <a:cs typeface="Arial" pitchFamily="34" charset="0"/>
              </a:rPr>
              <a:t>Immunology</a:t>
            </a:r>
            <a:r>
              <a:rPr lang="fr-BE" sz="1600" i="1" dirty="0" smtClean="0">
                <a:solidFill>
                  <a:schemeClr val="bg1"/>
                </a:solidFill>
                <a:cs typeface="Arial" pitchFamily="34" charset="0"/>
              </a:rPr>
              <a:t> 2008, 8:1–9 </a:t>
            </a:r>
            <a:r>
              <a:rPr lang="fr-BE" sz="1600" dirty="0" smtClean="0">
                <a:solidFill>
                  <a:schemeClr val="bg1"/>
                </a:solidFill>
                <a:cs typeface="Arial" pitchFamily="34" charset="0"/>
              </a:rPr>
              <a:t/>
            </a:r>
            <a:br>
              <a:rPr lang="fr-BE" sz="1600" dirty="0" smtClean="0">
                <a:solidFill>
                  <a:schemeClr val="bg1"/>
                </a:solidFill>
                <a:cs typeface="Arial" pitchFamily="34" charset="0"/>
              </a:rPr>
            </a:br>
            <a:endParaRPr lang="fr-BE" sz="1600" dirty="0">
              <a:solidFill>
                <a:schemeClr val="bg1"/>
              </a:solidFill>
              <a:cs typeface="Arial" pitchFamily="34" charset="0"/>
            </a:endParaRPr>
          </a:p>
        </p:txBody>
      </p:sp>
      <p:sp>
        <p:nvSpPr>
          <p:cNvPr id="8" name="Rectangle 7"/>
          <p:cNvSpPr/>
          <p:nvPr/>
        </p:nvSpPr>
        <p:spPr>
          <a:xfrm>
            <a:off x="0" y="1268760"/>
            <a:ext cx="9144000" cy="430887"/>
          </a:xfrm>
          <a:prstGeom prst="rect">
            <a:avLst/>
          </a:prstGeom>
        </p:spPr>
        <p:txBody>
          <a:bodyPr wrap="square">
            <a:spAutoFit/>
          </a:bodyPr>
          <a:lstStyle/>
          <a:p>
            <a:pPr algn="ctr"/>
            <a:r>
              <a:rPr lang="fr-BE" sz="2200" dirty="0" smtClean="0"/>
              <a:t>1 sur 4 patients travaillant s’est absenté à cause de la rhinite allergique* </a:t>
            </a:r>
            <a:endParaRPr lang="fr-BE" sz="2200" dirty="0"/>
          </a:p>
        </p:txBody>
      </p:sp>
      <p:sp>
        <p:nvSpPr>
          <p:cNvPr id="2" name="TextBox 1"/>
          <p:cNvSpPr txBox="1"/>
          <p:nvPr/>
        </p:nvSpPr>
        <p:spPr>
          <a:xfrm>
            <a:off x="4932040" y="4581128"/>
            <a:ext cx="216024" cy="936104"/>
          </a:xfrm>
          <a:prstGeom prst="rect">
            <a:avLst/>
          </a:prstGeom>
          <a:solidFill>
            <a:srgbClr val="FF0000"/>
          </a:solidFill>
        </p:spPr>
        <p:txBody>
          <a:bodyPr wrap="square" rtlCol="0">
            <a:spAutoFit/>
          </a:bodyPr>
          <a:lstStyle/>
          <a:p>
            <a:endParaRPr lang="fr-BE"/>
          </a:p>
        </p:txBody>
      </p:sp>
    </p:spTree>
    <p:extLst>
      <p:ext uri="{BB962C8B-B14F-4D97-AF65-F5344CB8AC3E}">
        <p14:creationId xmlns:p14="http://schemas.microsoft.com/office/powerpoint/2010/main" val="3303405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Human child in school 1"/>
          <p:cNvPicPr>
            <a:picLocks noChangeAspect="1" noChangeArrowheads="1"/>
          </p:cNvPicPr>
          <p:nvPr/>
        </p:nvPicPr>
        <p:blipFill>
          <a:blip r:embed="rId4" cstate="print">
            <a:lum bright="-18000" contrast="-88000"/>
          </a:blip>
          <a:srcRect t="10124" b="7356"/>
          <a:stretch>
            <a:fillRect/>
          </a:stretch>
        </p:blipFill>
        <p:spPr bwMode="auto">
          <a:xfrm>
            <a:off x="0" y="1741488"/>
            <a:ext cx="9144000" cy="5116512"/>
          </a:xfrm>
          <a:prstGeom prst="rect">
            <a:avLst/>
          </a:prstGeom>
          <a:ln>
            <a:noFill/>
          </a:ln>
          <a:effectLst>
            <a:softEdge rad="112500"/>
          </a:effectLst>
        </p:spPr>
      </p:pic>
      <p:graphicFrame>
        <p:nvGraphicFramePr>
          <p:cNvPr id="2050" name="Object 4"/>
          <p:cNvGraphicFramePr>
            <a:graphicFrameLocks noChangeAspect="1"/>
          </p:cNvGraphicFramePr>
          <p:nvPr>
            <p:extLst>
              <p:ext uri="{D42A27DB-BD31-4B8C-83A1-F6EECF244321}">
                <p14:modId xmlns:p14="http://schemas.microsoft.com/office/powerpoint/2010/main" val="2128254089"/>
              </p:ext>
            </p:extLst>
          </p:nvPr>
        </p:nvGraphicFramePr>
        <p:xfrm>
          <a:off x="3429000" y="1785926"/>
          <a:ext cx="5627688" cy="4235450"/>
        </p:xfrm>
        <a:graphic>
          <a:graphicData uri="http://schemas.openxmlformats.org/presentationml/2006/ole">
            <mc:AlternateContent xmlns:mc="http://schemas.openxmlformats.org/markup-compatibility/2006">
              <mc:Choice xmlns:v="urn:schemas-microsoft-com:vml" Requires="v">
                <p:oleObj spid="_x0000_s2089" name="Chart" r:id="rId5" imgW="6600605" imgH="4400647" progId="MSGraph.Chart.8">
                  <p:embed followColorScheme="full"/>
                </p:oleObj>
              </mc:Choice>
              <mc:Fallback>
                <p:oleObj name="Chart" r:id="rId5" imgW="6600605" imgH="4400647"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785926"/>
                        <a:ext cx="5627688"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8"/>
          <p:cNvGraphicFramePr>
            <a:graphicFrameLocks noChangeAspect="1"/>
          </p:cNvGraphicFramePr>
          <p:nvPr/>
        </p:nvGraphicFramePr>
        <p:xfrm>
          <a:off x="165100" y="2343150"/>
          <a:ext cx="3052763" cy="3505200"/>
        </p:xfrm>
        <a:graphic>
          <a:graphicData uri="http://schemas.openxmlformats.org/presentationml/2006/ole">
            <mc:AlternateContent xmlns:mc="http://schemas.openxmlformats.org/markup-compatibility/2006">
              <mc:Choice xmlns:v="urn:schemas-microsoft-com:vml" Requires="v">
                <p:oleObj spid="_x0000_s2090" name="Chart" r:id="rId7" imgW="2686159" imgH="3086128" progId="MSGraph.Chart.8">
                  <p:embed followColorScheme="full"/>
                </p:oleObj>
              </mc:Choice>
              <mc:Fallback>
                <p:oleObj name="Chart" r:id="rId7" imgW="2686159" imgH="3086128"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00" y="2343150"/>
                        <a:ext cx="3052763"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uorakulmio 9"/>
          <p:cNvSpPr/>
          <p:nvPr/>
        </p:nvSpPr>
        <p:spPr>
          <a:xfrm>
            <a:off x="71470" y="6035780"/>
            <a:ext cx="9144000" cy="830997"/>
          </a:xfrm>
          <a:prstGeom prst="rect">
            <a:avLst/>
          </a:prstGeom>
          <a:solidFill>
            <a:schemeClr val="tx1">
              <a:lumMod val="65000"/>
              <a:lumOff val="35000"/>
            </a:schemeClr>
          </a:solidFill>
        </p:spPr>
        <p:txBody>
          <a:bodyPr wrap="square">
            <a:spAutoFit/>
          </a:bodyPr>
          <a:lstStyle/>
          <a:p>
            <a:pPr>
              <a:defRPr/>
            </a:pPr>
            <a:r>
              <a:rPr lang="en-US" sz="1600" i="1" dirty="0" smtClean="0">
                <a:solidFill>
                  <a:schemeClr val="bg1"/>
                </a:solidFill>
                <a:latin typeface="+mn-lt"/>
                <a:cs typeface="Arial" pitchFamily="34" charset="0"/>
              </a:rPr>
              <a:t>*</a:t>
            </a:r>
            <a:r>
              <a:rPr lang="fr-BE" sz="1600" i="1" dirty="0">
                <a:solidFill>
                  <a:schemeClr val="bg1"/>
                </a:solidFill>
                <a:cs typeface="Arial" pitchFamily="34" charset="0"/>
              </a:rPr>
              <a:t> * Selon une enquête quantitative déroulée sur 3,562 patients membres de l’EFA touchés par une rhinite allergique (de plus de 16 ans). </a:t>
            </a:r>
            <a:r>
              <a:rPr lang="fr-BE" sz="1600" i="1" dirty="0" err="1">
                <a:solidFill>
                  <a:schemeClr val="bg1"/>
                </a:solidFill>
                <a:cs typeface="Arial" pitchFamily="34" charset="0"/>
              </a:rPr>
              <a:t>Valovirta</a:t>
            </a:r>
            <a:r>
              <a:rPr lang="fr-BE" sz="1600" i="1" dirty="0">
                <a:solidFill>
                  <a:schemeClr val="bg1"/>
                </a:solidFill>
                <a:cs typeface="Arial" pitchFamily="34" charset="0"/>
              </a:rPr>
              <a:t> E, </a:t>
            </a:r>
            <a:r>
              <a:rPr lang="fr-BE" sz="1600" i="1" dirty="0" err="1">
                <a:solidFill>
                  <a:schemeClr val="bg1"/>
                </a:solidFill>
                <a:cs typeface="Arial" pitchFamily="34" charset="0"/>
              </a:rPr>
              <a:t>Myrseth</a:t>
            </a:r>
            <a:r>
              <a:rPr lang="fr-BE" sz="1600" i="1" dirty="0">
                <a:solidFill>
                  <a:schemeClr val="bg1"/>
                </a:solidFill>
                <a:cs typeface="Arial" pitchFamily="34" charset="0"/>
              </a:rPr>
              <a:t> S-E, Palkonen S. </a:t>
            </a:r>
            <a:r>
              <a:rPr lang="fr-BE" sz="1600" i="1" dirty="0" err="1">
                <a:solidFill>
                  <a:schemeClr val="bg1"/>
                </a:solidFill>
                <a:cs typeface="Arial" pitchFamily="34" charset="0"/>
              </a:rPr>
              <a:t>Current</a:t>
            </a:r>
            <a:r>
              <a:rPr lang="fr-BE" sz="1600" i="1" dirty="0">
                <a:solidFill>
                  <a:schemeClr val="bg1"/>
                </a:solidFill>
                <a:cs typeface="Arial" pitchFamily="34" charset="0"/>
              </a:rPr>
              <a:t> Opinion in </a:t>
            </a:r>
            <a:r>
              <a:rPr lang="fr-BE" sz="1600" i="1" dirty="0" err="1">
                <a:solidFill>
                  <a:schemeClr val="bg1"/>
                </a:solidFill>
                <a:cs typeface="Arial" pitchFamily="34" charset="0"/>
              </a:rPr>
              <a:t>Allergy</a:t>
            </a:r>
            <a:r>
              <a:rPr lang="fr-BE" sz="1600" i="1" dirty="0">
                <a:solidFill>
                  <a:schemeClr val="bg1"/>
                </a:solidFill>
                <a:cs typeface="Arial" pitchFamily="34" charset="0"/>
              </a:rPr>
              <a:t> and </a:t>
            </a:r>
            <a:r>
              <a:rPr lang="fr-BE" sz="1600" i="1" dirty="0" err="1">
                <a:solidFill>
                  <a:schemeClr val="bg1"/>
                </a:solidFill>
                <a:cs typeface="Arial" pitchFamily="34" charset="0"/>
              </a:rPr>
              <a:t>Clinical</a:t>
            </a:r>
            <a:r>
              <a:rPr lang="fr-BE" sz="1600" i="1" dirty="0">
                <a:solidFill>
                  <a:schemeClr val="bg1"/>
                </a:solidFill>
                <a:cs typeface="Arial" pitchFamily="34" charset="0"/>
              </a:rPr>
              <a:t> </a:t>
            </a:r>
            <a:r>
              <a:rPr lang="fr-BE" sz="1600" i="1" dirty="0" err="1">
                <a:solidFill>
                  <a:schemeClr val="bg1"/>
                </a:solidFill>
                <a:cs typeface="Arial" pitchFamily="34" charset="0"/>
              </a:rPr>
              <a:t>Immunology</a:t>
            </a:r>
            <a:r>
              <a:rPr lang="fr-BE" sz="1600" i="1" dirty="0">
                <a:solidFill>
                  <a:schemeClr val="bg1"/>
                </a:solidFill>
                <a:cs typeface="Arial" pitchFamily="34" charset="0"/>
              </a:rPr>
              <a:t> 2008, 8:1–9 </a:t>
            </a:r>
            <a:endParaRPr lang="en-US" sz="1600" dirty="0">
              <a:solidFill>
                <a:schemeClr val="bg1"/>
              </a:solidFill>
              <a:latin typeface="+mn-lt"/>
              <a:cs typeface="Arial" pitchFamily="34" charset="0"/>
            </a:endParaRPr>
          </a:p>
        </p:txBody>
      </p:sp>
      <p:sp>
        <p:nvSpPr>
          <p:cNvPr id="7" name="Rectangle 6"/>
          <p:cNvSpPr/>
          <p:nvPr/>
        </p:nvSpPr>
        <p:spPr>
          <a:xfrm>
            <a:off x="0" y="1147391"/>
            <a:ext cx="9144000" cy="769441"/>
          </a:xfrm>
          <a:prstGeom prst="rect">
            <a:avLst/>
          </a:prstGeom>
        </p:spPr>
        <p:txBody>
          <a:bodyPr wrap="square">
            <a:spAutoFit/>
          </a:bodyPr>
          <a:lstStyle/>
          <a:p>
            <a:pPr algn="ctr"/>
            <a:r>
              <a:rPr lang="fr-BE" sz="2200" dirty="0" smtClean="0"/>
              <a:t>1 sur 3 patients étudiant s’est absenté de l’école à </a:t>
            </a:r>
            <a:r>
              <a:rPr lang="fr-BE" sz="2200" dirty="0"/>
              <a:t>cause de la rhinite </a:t>
            </a:r>
            <a:r>
              <a:rPr lang="fr-BE" sz="2200" dirty="0" smtClean="0"/>
              <a:t>allergique</a:t>
            </a:r>
            <a:r>
              <a:rPr lang="en-GB" sz="2200" dirty="0" smtClean="0"/>
              <a:t>*</a:t>
            </a:r>
            <a:endParaRPr lang="en-GB" sz="2200" dirty="0"/>
          </a:p>
        </p:txBody>
      </p:sp>
      <p:sp>
        <p:nvSpPr>
          <p:cNvPr id="3" name="TextBox 2"/>
          <p:cNvSpPr txBox="1"/>
          <p:nvPr/>
        </p:nvSpPr>
        <p:spPr>
          <a:xfrm>
            <a:off x="5076056" y="2343150"/>
            <a:ext cx="288032" cy="2958058"/>
          </a:xfrm>
          <a:prstGeom prst="rect">
            <a:avLst/>
          </a:prstGeom>
          <a:solidFill>
            <a:srgbClr val="FF0000"/>
          </a:solidFill>
        </p:spPr>
        <p:txBody>
          <a:bodyPr wrap="square" rtlCol="0">
            <a:spAutoFit/>
          </a:bodyPr>
          <a:lstStyle/>
          <a:p>
            <a:endParaRPr lang="fr-BE"/>
          </a:p>
        </p:txBody>
      </p:sp>
    </p:spTree>
    <p:extLst>
      <p:ext uri="{BB962C8B-B14F-4D97-AF65-F5344CB8AC3E}">
        <p14:creationId xmlns:p14="http://schemas.microsoft.com/office/powerpoint/2010/main" val="1552495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2611</Words>
  <Application>Microsoft Office PowerPoint</Application>
  <PresentationFormat>On-screen Show (4:3)</PresentationFormat>
  <Paragraphs>241</Paragraphs>
  <Slides>22</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ＭＳ Ｐゴシック</vt:lpstr>
      <vt:lpstr>Arial</vt:lpstr>
      <vt:lpstr>Calibri</vt:lpstr>
      <vt:lpstr>Georgia</vt:lpstr>
      <vt:lpstr>Symbol</vt:lpstr>
      <vt:lpstr>Times New Roman</vt:lpstr>
      <vt:lpstr>Office Theme</vt:lpstr>
      <vt:lpstr>Chart</vt:lpstr>
      <vt:lpstr> Les allergies et l’environnement  Prévention dans les espaces extérieurs Perspectives, expériences européennes </vt:lpstr>
      <vt:lpstr>PowerPoint Presentation</vt:lpstr>
      <vt:lpstr>Allergies en Europe: les données</vt:lpstr>
      <vt:lpstr>Prévalence des allergies en Europe</vt:lpstr>
      <vt:lpstr>Allergies en Europe: le coût 1</vt:lpstr>
      <vt:lpstr>Allergies en Europe: le coût 2</vt:lpstr>
      <vt:lpstr>Allergies en Europe: le coût 3</vt:lpstr>
      <vt:lpstr>PowerPoint Presentation</vt:lpstr>
      <vt:lpstr>PowerPoint Presentation</vt:lpstr>
      <vt:lpstr>Allergies en Europe: les conséquences sociales</vt:lpstr>
      <vt:lpstr>Allergies à l’école</vt:lpstr>
      <vt:lpstr>Allergies en Europe: les défis </vt:lpstr>
      <vt:lpstr>Allergies en Europe: les défis </vt:lpstr>
      <vt:lpstr>Allergies en Europe:  appel á l’action</vt:lpstr>
      <vt:lpstr>PowerPoint Presentation</vt:lpstr>
      <vt:lpstr>PowerPoint Presentation</vt:lpstr>
      <vt:lpstr>PowerPoint Presentation</vt:lpstr>
      <vt:lpstr>Le rôle de l’UE: Allergènes</vt:lpstr>
      <vt:lpstr>Les efforts de l’EFA en 2015</vt:lpstr>
      <vt:lpstr>Supporteurs du Manifeste de l’EFA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George Koukoulakis</dc:creator>
  <cp:lastModifiedBy>Isabel Proaño</cp:lastModifiedBy>
  <cp:revision>70</cp:revision>
  <dcterms:created xsi:type="dcterms:W3CDTF">2013-05-17T13:43:46Z</dcterms:created>
  <dcterms:modified xsi:type="dcterms:W3CDTF">2015-01-23T07:40:07Z</dcterms:modified>
</cp:coreProperties>
</file>