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59" r:id="rId12"/>
  </p:sldIdLst>
  <p:sldSz cx="9144000" cy="6858000" type="screen4x3"/>
  <p:notesSz cx="6797675" cy="9926638"/>
  <p:defaultTextStyle>
    <a:defPPr>
      <a:defRPr lang="fr-F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291"/>
    <a:srgbClr val="B20533"/>
    <a:srgbClr val="CE003C"/>
    <a:srgbClr val="00396C"/>
    <a:srgbClr val="4C4C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>
        <p:scale>
          <a:sx n="114" d="100"/>
          <a:sy n="114" d="100"/>
        </p:scale>
        <p:origin x="-14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5E537F5-511A-450E-AA38-0DF09F437A4E}" type="datetime1">
              <a:rPr lang="fr-FR"/>
              <a:pPr>
                <a:defRPr/>
              </a:pPr>
              <a:t>15/09/2015</a:t>
            </a:fld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6D724912-FF1B-4340-83F7-7EC9CD83B12D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29700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DDC22D79-A83C-43DF-86BD-C8D38A0FE6CD}" type="datetime1">
              <a:rPr lang="fr-FR"/>
              <a:pPr>
                <a:defRPr/>
              </a:pPr>
              <a:t>15/09/2015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fr-FR" noProof="0" dirty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 noProof="0" smtClean="0"/>
              <a:t>Cliquez pour modifier les styles du texte du masque</a:t>
            </a:r>
          </a:p>
          <a:p>
            <a:pPr lvl="1"/>
            <a:r>
              <a:rPr lang="fr-CH" noProof="0" smtClean="0"/>
              <a:t>Deuxième niveau</a:t>
            </a:r>
          </a:p>
          <a:p>
            <a:pPr lvl="2"/>
            <a:r>
              <a:rPr lang="fr-CH" noProof="0" smtClean="0"/>
              <a:t>Troisième niveau</a:t>
            </a:r>
          </a:p>
          <a:p>
            <a:pPr lvl="3"/>
            <a:r>
              <a:rPr lang="fr-CH" noProof="0" smtClean="0"/>
              <a:t>Quatrième niveau</a:t>
            </a:r>
          </a:p>
          <a:p>
            <a:pPr lvl="4"/>
            <a:r>
              <a:rPr lang="fr-CH" noProof="0" smtClean="0"/>
              <a:t>Cinquième niveau</a:t>
            </a:r>
            <a:endParaRPr lang="fr-FR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F6B4E23-408F-4521-9C37-0AB8B3F145A1}" type="slidenum">
              <a:rPr lang="fr-FR"/>
              <a:pPr>
                <a:defRPr/>
              </a:pPr>
              <a:t>‹#›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37747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B4E23-408F-4521-9C37-0AB8B3F145A1}" type="slidenum">
              <a:rPr lang="fr-FR" smtClean="0"/>
              <a:pPr>
                <a:defRPr/>
              </a:pPr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49303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B4E23-408F-4521-9C37-0AB8B3F145A1}" type="slidenum">
              <a:rPr lang="fr-FR" smtClean="0"/>
              <a:pPr>
                <a:defRPr/>
              </a:pPr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6423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B4E23-408F-4521-9C37-0AB8B3F145A1}" type="slidenum">
              <a:rPr lang="fr-FR" smtClean="0"/>
              <a:pPr>
                <a:defRPr/>
              </a:pPr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77410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B4E23-408F-4521-9C37-0AB8B3F145A1}" type="slidenum">
              <a:rPr lang="fr-FR" smtClean="0"/>
              <a:pPr>
                <a:defRPr/>
              </a:pPr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86646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B4E23-408F-4521-9C37-0AB8B3F145A1}" type="slidenum">
              <a:rPr lang="fr-FR" smtClean="0"/>
              <a:pPr>
                <a:defRPr/>
              </a:pPr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5614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B4E23-408F-4521-9C37-0AB8B3F145A1}" type="slidenum">
              <a:rPr lang="fr-FR" smtClean="0"/>
              <a:pPr>
                <a:defRPr/>
              </a:pPr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20213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B4E23-408F-4521-9C37-0AB8B3F145A1}" type="slidenum">
              <a:rPr lang="fr-FR" smtClean="0"/>
              <a:pPr>
                <a:defRPr/>
              </a:pPr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3327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B4E23-408F-4521-9C37-0AB8B3F145A1}" type="slidenum">
              <a:rPr lang="fr-FR" smtClean="0"/>
              <a:pPr>
                <a:defRPr/>
              </a:pPr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75404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B4E23-408F-4521-9C37-0AB8B3F145A1}" type="slidenum">
              <a:rPr lang="fr-FR" smtClean="0"/>
              <a:pPr>
                <a:defRPr/>
              </a:pPr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88539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B4E23-408F-4521-9C37-0AB8B3F145A1}" type="slidenum">
              <a:rPr lang="fr-FR" smtClean="0"/>
              <a:pPr>
                <a:defRPr/>
              </a:pPr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90539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F6B4E23-408F-4521-9C37-0AB8B3F145A1}" type="slidenum">
              <a:rPr lang="fr-FR" smtClean="0"/>
              <a:pPr>
                <a:defRPr/>
              </a:pPr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487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3" descr="ERS_CORP_1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86000"/>
            <a:ext cx="9144000" cy="138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124200" y="59594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F7F7F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6300E61-5478-4F5E-B7FE-E93024BA2A9B}" type="datetime1">
              <a:rPr lang="fr-FR"/>
              <a:pPr>
                <a:defRPr/>
              </a:pPr>
              <a:t>15/09/2015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41433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ERS_CORP_3B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11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 descr="Barcelone_3B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6162675"/>
            <a:ext cx="454818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06900"/>
            <a:ext cx="8302626" cy="1362075"/>
          </a:xfrm>
        </p:spPr>
        <p:txBody>
          <a:bodyPr anchor="t"/>
          <a:lstStyle>
            <a:lvl1pPr algn="ctr">
              <a:defRPr sz="28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2906713"/>
            <a:ext cx="8302626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 i="0">
                <a:solidFill>
                  <a:srgbClr val="005291"/>
                </a:solidFill>
                <a:latin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54892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3" descr="ERS_CORP_3B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11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4" descr="Barcelone_3B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6162675"/>
            <a:ext cx="454818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8350"/>
            <a:ext cx="8229600" cy="831850"/>
          </a:xfrm>
        </p:spPr>
        <p:txBody>
          <a:bodyPr/>
          <a:lstStyle>
            <a:lvl1pPr>
              <a:defRPr cap="all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62475"/>
          </a:xfrm>
        </p:spPr>
        <p:txBody>
          <a:bodyPr/>
          <a:lstStyle>
            <a:lvl1pPr>
              <a:defRPr sz="2000">
                <a:latin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62475"/>
          </a:xfrm>
        </p:spPr>
        <p:txBody>
          <a:bodyPr/>
          <a:lstStyle>
            <a:lvl1pPr>
              <a:defRPr sz="2000">
                <a:latin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6109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3" descr="ERS_CORP_3B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11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4" descr="Barcelone_3B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6162675"/>
            <a:ext cx="454818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8350"/>
            <a:ext cx="8229600" cy="766762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619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865563"/>
          </a:xfrm>
        </p:spPr>
        <p:txBody>
          <a:bodyPr/>
          <a:lstStyle>
            <a:lvl1pPr>
              <a:defRPr sz="2000" b="0" i="0">
                <a:latin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7619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865563"/>
          </a:xfrm>
        </p:spPr>
        <p:txBody>
          <a:bodyPr/>
          <a:lstStyle>
            <a:lvl1pPr>
              <a:defRPr sz="2000" b="0" i="0">
                <a:latin typeface="Arial"/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28912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3" descr="ERS_CORP_3B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11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4" descr="Barcelone_3B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6162675"/>
            <a:ext cx="454818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8350"/>
            <a:ext cx="3008313" cy="666750"/>
          </a:xfrm>
        </p:spPr>
        <p:txBody>
          <a:bodyPr anchor="b"/>
          <a:lstStyle>
            <a:lvl1pPr algn="l">
              <a:defRPr sz="2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768350"/>
            <a:ext cx="5111750" cy="539432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727575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solidFill>
                  <a:schemeClr val="tx1"/>
                </a:solidFill>
                <a:latin typeface="Times"/>
                <a:cs typeface="Time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0421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3" descr="ERS_CORP_3B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11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4" descr="Barcelone_3B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6162675"/>
            <a:ext cx="454818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768349"/>
            <a:ext cx="5486400" cy="3959225"/>
          </a:xfrm>
        </p:spPr>
        <p:txBody>
          <a:bodyPr rtlCol="0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795337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solidFill>
                  <a:schemeClr val="tx1"/>
                </a:solidFill>
                <a:latin typeface="Times"/>
                <a:cs typeface="Time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3047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35122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 alt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A2D2-546B-47B4-9684-73330A9B63D8}" type="slidenum">
              <a:rPr lang="hu-HU" altLang="en-US"/>
              <a:pPr>
                <a:defRPr/>
              </a:pPr>
              <a:t>‹#›</a:t>
            </a:fld>
            <a:endParaRPr lang="hu-HU" altLang="en-US"/>
          </a:p>
        </p:txBody>
      </p:sp>
    </p:spTree>
    <p:extLst>
      <p:ext uri="{BB962C8B-B14F-4D97-AF65-F5344CB8AC3E}">
        <p14:creationId xmlns:p14="http://schemas.microsoft.com/office/powerpoint/2010/main" val="195003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ERS_CORP_2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ous-titre 2"/>
          <p:cNvSpPr>
            <a:spLocks noGrp="1"/>
          </p:cNvSpPr>
          <p:nvPr>
            <p:ph type="subTitle" idx="1"/>
          </p:nvPr>
        </p:nvSpPr>
        <p:spPr>
          <a:xfrm>
            <a:off x="457200" y="3581400"/>
            <a:ext cx="8229600" cy="952500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</p:spPr>
        <p:txBody>
          <a:bodyPr/>
          <a:lstStyle>
            <a:lvl1pPr>
              <a:defRPr sz="2800" cap="all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8807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3" descr="ERS_CORP_3B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11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4" descr="Barcelone_3B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6162675"/>
            <a:ext cx="454818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Sous-titre 2"/>
          <p:cNvSpPr>
            <a:spLocks noGrp="1"/>
          </p:cNvSpPr>
          <p:nvPr>
            <p:ph type="subTitle" idx="1"/>
          </p:nvPr>
        </p:nvSpPr>
        <p:spPr>
          <a:xfrm>
            <a:off x="457200" y="2095500"/>
            <a:ext cx="8229600" cy="952500"/>
          </a:xfrm>
        </p:spPr>
        <p:txBody>
          <a:bodyPr/>
          <a:lstStyle>
            <a:lvl1pPr marL="0" indent="0" algn="ctr">
              <a:buNone/>
              <a:defRPr sz="2000">
                <a:solidFill>
                  <a:srgbClr val="00529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  <p:sp>
        <p:nvSpPr>
          <p:cNvPr id="12" name="Titre 1"/>
          <p:cNvSpPr>
            <a:spLocks noGrp="1"/>
          </p:cNvSpPr>
          <p:nvPr>
            <p:ph type="title"/>
          </p:nvPr>
        </p:nvSpPr>
        <p:spPr>
          <a:xfrm>
            <a:off x="457200" y="768350"/>
            <a:ext cx="8229600" cy="984250"/>
          </a:xfrm>
        </p:spPr>
        <p:txBody>
          <a:bodyPr/>
          <a:lstStyle>
            <a:lvl1pPr>
              <a:defRPr sz="2800" cap="all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13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3048000"/>
            <a:ext cx="8253984" cy="2362200"/>
          </a:xfrm>
        </p:spPr>
        <p:txBody>
          <a:bodyPr>
            <a:normAutofit/>
          </a:bodyPr>
          <a:lstStyle>
            <a:lvl1pPr marL="0" indent="0" algn="ctr">
              <a:buNone/>
              <a:defRPr sz="1800" b="0" i="0" baseline="0">
                <a:solidFill>
                  <a:schemeClr val="tx1"/>
                </a:solidFill>
                <a:latin typeface="Times"/>
                <a:cs typeface="Time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Espace réservé du texte 3"/>
          <p:cNvSpPr>
            <a:spLocks noGrp="1"/>
          </p:cNvSpPr>
          <p:nvPr>
            <p:ph type="body" sz="half" idx="10"/>
          </p:nvPr>
        </p:nvSpPr>
        <p:spPr>
          <a:xfrm>
            <a:off x="457200" y="5410200"/>
            <a:ext cx="8229600" cy="752475"/>
          </a:xfrm>
        </p:spPr>
        <p:txBody>
          <a:bodyPr>
            <a:normAutofit/>
          </a:bodyPr>
          <a:lstStyle>
            <a:lvl1pPr marL="0" indent="0" algn="ctr">
              <a:buNone/>
              <a:defRPr sz="1400" b="0" i="0" baseline="0">
                <a:solidFill>
                  <a:schemeClr val="tx1"/>
                </a:solidFill>
                <a:latin typeface="Times"/>
                <a:cs typeface="Time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255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3" descr="ERS_CORP_3B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11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4" descr="Barcelone_3B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6162675"/>
            <a:ext cx="454818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9" name="Sous-titre 2"/>
          <p:cNvSpPr>
            <a:spLocks noGrp="1"/>
          </p:cNvSpPr>
          <p:nvPr>
            <p:ph type="subTitle" idx="1"/>
          </p:nvPr>
        </p:nvSpPr>
        <p:spPr>
          <a:xfrm>
            <a:off x="457200" y="3124200"/>
            <a:ext cx="8229600" cy="1143000"/>
          </a:xfrm>
        </p:spPr>
        <p:txBody>
          <a:bodyPr/>
          <a:lstStyle>
            <a:lvl1pPr marL="0" indent="0" algn="ctr">
              <a:buNone/>
              <a:defRPr sz="2000">
                <a:solidFill>
                  <a:srgbClr val="00529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  <p:sp>
        <p:nvSpPr>
          <p:cNvPr id="6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4267200"/>
            <a:ext cx="8229600" cy="838200"/>
          </a:xfrm>
        </p:spPr>
        <p:txBody>
          <a:bodyPr>
            <a:normAutofit/>
          </a:bodyPr>
          <a:lstStyle>
            <a:lvl1pPr marL="0" indent="0" algn="ctr">
              <a:buNone/>
              <a:defRPr sz="1800" b="0" i="0">
                <a:solidFill>
                  <a:schemeClr val="tx1"/>
                </a:solidFill>
                <a:latin typeface="Times"/>
                <a:cs typeface="Time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5249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3" descr="ERS_CORP_6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44000" cy="687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46564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3" descr="ERS_CORP_3B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11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4" descr="Barcelone_3B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6162675"/>
            <a:ext cx="454818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57200" y="768350"/>
            <a:ext cx="8229600" cy="984250"/>
          </a:xfrm>
        </p:spPr>
        <p:txBody>
          <a:bodyPr/>
          <a:lstStyle>
            <a:lvl1pPr>
              <a:defRPr sz="2800" cap="all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669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3" descr="ERS_CORP_3B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11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4" descr="Barcelone_3B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6162675"/>
            <a:ext cx="454818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57200" y="1254125"/>
            <a:ext cx="8229600" cy="1470025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57200" y="2724150"/>
            <a:ext cx="82296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396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  <p:sp>
        <p:nvSpPr>
          <p:cNvPr id="7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4476750"/>
            <a:ext cx="8229600" cy="838200"/>
          </a:xfrm>
        </p:spPr>
        <p:txBody>
          <a:bodyPr>
            <a:normAutofit/>
          </a:bodyPr>
          <a:lstStyle>
            <a:lvl1pPr marL="0" indent="0" algn="ctr">
              <a:buNone/>
              <a:defRPr sz="1800" b="0" i="0">
                <a:solidFill>
                  <a:schemeClr val="tx1"/>
                </a:solidFill>
                <a:latin typeface="Times"/>
                <a:cs typeface="Time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Espace réservé du texte 3"/>
          <p:cNvSpPr>
            <a:spLocks noGrp="1"/>
          </p:cNvSpPr>
          <p:nvPr>
            <p:ph type="body" sz="half" idx="11"/>
          </p:nvPr>
        </p:nvSpPr>
        <p:spPr>
          <a:xfrm>
            <a:off x="457200" y="5314950"/>
            <a:ext cx="8229600" cy="847725"/>
          </a:xfrm>
        </p:spPr>
        <p:txBody>
          <a:bodyPr>
            <a:normAutofit/>
          </a:bodyPr>
          <a:lstStyle>
            <a:lvl1pPr marL="0" indent="0" algn="ctr">
              <a:buNone/>
              <a:defRPr sz="1400" b="0" i="0" baseline="0">
                <a:solidFill>
                  <a:schemeClr val="tx1"/>
                </a:solidFill>
                <a:latin typeface="Times"/>
                <a:cs typeface="Time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953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3" descr="ERS_CORP_3B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11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4" descr="Barcelone_3B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6162675"/>
            <a:ext cx="454818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ous-titre 2"/>
          <p:cNvSpPr>
            <a:spLocks noGrp="1"/>
          </p:cNvSpPr>
          <p:nvPr>
            <p:ph type="subTitle" idx="1"/>
          </p:nvPr>
        </p:nvSpPr>
        <p:spPr>
          <a:xfrm>
            <a:off x="457200" y="1752600"/>
            <a:ext cx="8229600" cy="9525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396C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 dirty="0"/>
          </a:p>
        </p:txBody>
      </p:sp>
      <p:sp>
        <p:nvSpPr>
          <p:cNvPr id="9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2705100"/>
            <a:ext cx="8229600" cy="2609850"/>
          </a:xfrm>
        </p:spPr>
        <p:txBody>
          <a:bodyPr>
            <a:normAutofit/>
          </a:bodyPr>
          <a:lstStyle>
            <a:lvl1pPr marL="0" indent="0" algn="l">
              <a:buNone/>
              <a:defRPr sz="1800" b="0" i="0">
                <a:solidFill>
                  <a:schemeClr val="tx1"/>
                </a:solidFill>
                <a:latin typeface="Times"/>
                <a:cs typeface="Time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457200" y="768350"/>
            <a:ext cx="8229600" cy="984250"/>
          </a:xfrm>
        </p:spPr>
        <p:txBody>
          <a:bodyPr/>
          <a:lstStyle>
            <a:lvl1pPr>
              <a:defRPr sz="2800" cap="all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10" name="Espace réservé du texte 3"/>
          <p:cNvSpPr>
            <a:spLocks noGrp="1"/>
          </p:cNvSpPr>
          <p:nvPr>
            <p:ph type="body" sz="half" idx="11"/>
          </p:nvPr>
        </p:nvSpPr>
        <p:spPr>
          <a:xfrm>
            <a:off x="457200" y="5314949"/>
            <a:ext cx="8229600" cy="847725"/>
          </a:xfrm>
        </p:spPr>
        <p:txBody>
          <a:bodyPr>
            <a:normAutofit/>
          </a:bodyPr>
          <a:lstStyle>
            <a:lvl1pPr marL="0" indent="0" algn="l">
              <a:buNone/>
              <a:defRPr sz="1400" b="0" i="0" baseline="0">
                <a:solidFill>
                  <a:schemeClr val="tx1"/>
                </a:solidFill>
                <a:latin typeface="Times"/>
                <a:cs typeface="Time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06187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ERS_CORP_3B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81138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4" descr="Barcelone_3B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813" y="6162675"/>
            <a:ext cx="4548187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8349"/>
            <a:ext cx="8229600" cy="982663"/>
          </a:xfrm>
        </p:spPr>
        <p:txBody>
          <a:bodyPr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51013"/>
            <a:ext cx="8229600" cy="4411662"/>
          </a:xfrm>
        </p:spPr>
        <p:txBody>
          <a:bodyPr/>
          <a:lstStyle>
            <a:lvl1pPr>
              <a:defRPr>
                <a:solidFill>
                  <a:srgbClr val="00529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2392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608013"/>
            <a:ext cx="82296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add a TITLE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751013"/>
            <a:ext cx="8229600" cy="434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Click to add a sub-title</a:t>
            </a:r>
          </a:p>
          <a:p>
            <a:pPr lvl="1"/>
            <a:r>
              <a:rPr lang="fr-FR" altLang="en-US" smtClean="0"/>
              <a:t>Second level</a:t>
            </a:r>
          </a:p>
          <a:p>
            <a:pPr lvl="2"/>
            <a:r>
              <a:rPr lang="fr-FR" altLang="en-US" smtClean="0"/>
              <a:t>Third level</a:t>
            </a:r>
          </a:p>
          <a:p>
            <a:pPr lvl="3"/>
            <a:r>
              <a:rPr lang="fr-CH" altLang="en-US" smtClean="0"/>
              <a:t>Fourth level</a:t>
            </a:r>
            <a:endParaRPr lang="fr-FR" altLang="en-US" smtClean="0"/>
          </a:p>
          <a:p>
            <a:pPr lvl="4"/>
            <a:r>
              <a:rPr lang="fr-FR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  <p:sldLayoutId id="2147484246" r:id="rId12"/>
    <p:sldLayoutId id="2147484247" r:id="rId13"/>
    <p:sldLayoutId id="2147484248" r:id="rId14"/>
    <p:sldLayoutId id="2147484234" r:id="rId15"/>
    <p:sldLayoutId id="2147484249" r:id="rId16"/>
  </p:sldLayoutIdLst>
  <p:hf hdr="0" ft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2800" kern="1200" cap="all">
          <a:solidFill>
            <a:srgbClr val="CE003C"/>
          </a:solidFill>
          <a:latin typeface="Arial"/>
          <a:ea typeface="MS PGothic" pitchFamily="34" charset="-128"/>
          <a:cs typeface="Arial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CE003C"/>
          </a:solidFill>
          <a:latin typeface="Arial" pitchFamily="-65" charset="0"/>
          <a:ea typeface="MS PGothic" pitchFamily="34" charset="-128"/>
          <a:cs typeface="Arial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CE003C"/>
          </a:solidFill>
          <a:latin typeface="Arial" pitchFamily="-65" charset="0"/>
          <a:ea typeface="MS PGothic" pitchFamily="34" charset="-128"/>
          <a:cs typeface="Arial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CE003C"/>
          </a:solidFill>
          <a:latin typeface="Arial" pitchFamily="-65" charset="0"/>
          <a:ea typeface="MS PGothic" pitchFamily="34" charset="-128"/>
          <a:cs typeface="Arial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CE003C"/>
          </a:solidFill>
          <a:latin typeface="Arial" pitchFamily="-65" charset="0"/>
          <a:ea typeface="MS PGothic" pitchFamily="34" charset="-128"/>
          <a:cs typeface="Arial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CE003C"/>
          </a:solidFill>
          <a:latin typeface="Arial" pitchFamily="-65" charset="0"/>
          <a:ea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CE003C"/>
          </a:solidFill>
          <a:latin typeface="Arial" pitchFamily="-65" charset="0"/>
          <a:ea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CE003C"/>
          </a:solidFill>
          <a:latin typeface="Arial" pitchFamily="-65" charset="0"/>
          <a:ea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2800">
          <a:solidFill>
            <a:srgbClr val="CE003C"/>
          </a:solidFill>
          <a:latin typeface="Arial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000" b="1" kern="1200">
          <a:solidFill>
            <a:srgbClr val="005291"/>
          </a:solidFill>
          <a:latin typeface="Arial"/>
          <a:ea typeface="MS PGothic" pitchFamily="34" charset="-128"/>
          <a:cs typeface="Arial Bold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Times"/>
          <a:ea typeface="Times" pitchFamily="-65" charset="0"/>
          <a:cs typeface="Time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Times"/>
          <a:ea typeface="Times" pitchFamily="-65" charset="0"/>
          <a:cs typeface="Time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Times"/>
          <a:ea typeface="Times" pitchFamily="-65" charset="0"/>
          <a:cs typeface="Time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Times"/>
          <a:ea typeface="Times" pitchFamily="-65" charset="0"/>
          <a:cs typeface="Time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d231zve5j9rvfi.cloudfront.net/content/errev/15/98/4/F1.large.jpg?width=800&amp;height=600&amp;carousel=1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10.jpeg"/><Relationship Id="rId4" Type="http://schemas.openxmlformats.org/officeDocument/2006/relationships/image" Target="../media/image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a date 1"/>
          <p:cNvSpPr>
            <a:spLocks noGrp="1"/>
          </p:cNvSpPr>
          <p:nvPr>
            <p:ph type="dt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/>
            <a:fld id="{F35CDB9F-05D3-4364-A672-E0A6F98CAA2D}" type="datetime1">
              <a:rPr lang="fr-FR" altLang="en-US" smtClean="0">
                <a:solidFill>
                  <a:srgbClr val="7F7F7F"/>
                </a:solidFill>
              </a:rPr>
              <a:pPr eaLnBrk="1" hangingPunct="1"/>
              <a:t>15/09/2015</a:t>
            </a:fld>
            <a:endParaRPr lang="fr-FR" altLang="en-US" dirty="0" smtClean="0">
              <a:solidFill>
                <a:srgbClr val="7F7F7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Cím 9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982663"/>
          </a:xfrm>
        </p:spPr>
        <p:txBody>
          <a:bodyPr/>
          <a:lstStyle/>
          <a:p>
            <a:r>
              <a:rPr lang="hu-HU" altLang="hu-HU" b="1" cap="none" dirty="0" smtClean="0">
                <a:latin typeface="+mn-lt"/>
              </a:rPr>
              <a:t>Thank you for your attention</a:t>
            </a:r>
            <a:r>
              <a:rPr lang="en-US" altLang="hu-HU" b="1" cap="none" dirty="0" smtClean="0">
                <a:latin typeface="+mn-lt"/>
              </a:rPr>
              <a:t>!</a:t>
            </a:r>
            <a:endParaRPr lang="hu-HU" altLang="hu-HU" b="1" cap="none" dirty="0" smtClean="0">
              <a:latin typeface="+mn-lt"/>
            </a:endParaRPr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2627784" y="5345127"/>
            <a:ext cx="38825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400" dirty="0" err="1">
                <a:solidFill>
                  <a:srgbClr val="005291"/>
                </a:solidFill>
                <a:latin typeface="+mn-lt"/>
              </a:rPr>
              <a:t>ildiko.horvath</a:t>
            </a:r>
            <a:r>
              <a:rPr lang="hu-HU" altLang="hu-HU" sz="2400" dirty="0">
                <a:solidFill>
                  <a:srgbClr val="005291"/>
                </a:solidFill>
                <a:latin typeface="+mn-lt"/>
              </a:rPr>
              <a:t>@</a:t>
            </a:r>
            <a:r>
              <a:rPr lang="hu-HU" altLang="hu-HU" sz="2400" dirty="0" err="1">
                <a:solidFill>
                  <a:srgbClr val="005291"/>
                </a:solidFill>
                <a:latin typeface="+mn-lt"/>
              </a:rPr>
              <a:t>koranyi.hu</a:t>
            </a:r>
            <a:endParaRPr lang="hu-HU" altLang="hu-HU" sz="2400" dirty="0">
              <a:solidFill>
                <a:srgbClr val="005291"/>
              </a:solidFill>
              <a:latin typeface="+mn-lt"/>
            </a:endParaRPr>
          </a:p>
        </p:txBody>
      </p:sp>
      <p:pic>
        <p:nvPicPr>
          <p:cNvPr id="4098" name="Picture 2" descr="A painting about living with asthm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79712" y="1531343"/>
            <a:ext cx="4888378" cy="3544078"/>
          </a:xfrm>
          <a:prstGeom prst="rect">
            <a:avLst/>
          </a:prstGeom>
          <a:noFill/>
        </p:spPr>
      </p:pic>
      <p:sp>
        <p:nvSpPr>
          <p:cNvPr id="7" name="Szövegdoboz 6"/>
          <p:cNvSpPr txBox="1"/>
          <p:nvPr/>
        </p:nvSpPr>
        <p:spPr>
          <a:xfrm>
            <a:off x="5980667" y="5075421"/>
            <a:ext cx="1627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+mn-lt"/>
              </a:rPr>
              <a:t>AAAAI/Philip B.</a:t>
            </a:r>
            <a:endParaRPr lang="hu-H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6181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8828" y="1052736"/>
            <a:ext cx="8229600" cy="982663"/>
          </a:xfrm>
        </p:spPr>
        <p:txBody>
          <a:bodyPr>
            <a:normAutofit fontScale="90000"/>
          </a:bodyPr>
          <a:lstStyle/>
          <a:p>
            <a:r>
              <a:rPr lang="hu-HU" sz="4000" dirty="0" smtClean="0"/>
              <a:t/>
            </a:r>
            <a:br>
              <a:rPr lang="hu-HU" sz="4000" dirty="0" smtClean="0"/>
            </a:br>
            <a:r>
              <a:rPr lang="hu-HU" sz="4400" b="1" cap="none" dirty="0" smtClean="0">
                <a:solidFill>
                  <a:srgbClr val="00396C"/>
                </a:solidFill>
                <a:latin typeface="+mn-lt"/>
              </a:rPr>
              <a:t> </a:t>
            </a:r>
            <a:r>
              <a:rPr lang="en-US" sz="4400" b="1" cap="none" dirty="0" smtClean="0">
                <a:solidFill>
                  <a:srgbClr val="00396C"/>
                </a:solidFill>
                <a:latin typeface="+mn-lt"/>
              </a:rPr>
              <a:t/>
            </a:r>
            <a:br>
              <a:rPr lang="en-US" sz="4400" b="1" cap="none" dirty="0" smtClean="0">
                <a:solidFill>
                  <a:srgbClr val="00396C"/>
                </a:solidFill>
                <a:latin typeface="+mn-lt"/>
              </a:rPr>
            </a:br>
            <a:r>
              <a:rPr lang="hu-HU" sz="4400" b="1" cap="none" dirty="0" smtClean="0">
                <a:solidFill>
                  <a:srgbClr val="00396C"/>
                </a:solidFill>
                <a:latin typeface="+mn-lt"/>
              </a:rPr>
              <a:t>Healthcare professional </a:t>
            </a:r>
            <a:r>
              <a:rPr lang="hu-HU" sz="4000" b="1" dirty="0" smtClean="0">
                <a:solidFill>
                  <a:srgbClr val="005291"/>
                </a:solidFill>
                <a:latin typeface="+mn-lt"/>
              </a:rPr>
              <a:t>	</a:t>
            </a:r>
            <a:r>
              <a:rPr lang="hu-HU" sz="4000" b="1" dirty="0" smtClean="0"/>
              <a:t/>
            </a:r>
            <a:br>
              <a:rPr lang="hu-HU" sz="4000" b="1" dirty="0" smtClean="0"/>
            </a:br>
            <a:endParaRPr lang="hu-HU" altLang="hu-HU" sz="4000" b="1" dirty="0" smtClean="0">
              <a:solidFill>
                <a:srgbClr val="002060"/>
              </a:solidFill>
            </a:endParaRP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2519305" y="2132856"/>
            <a:ext cx="374320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hu-HU" altLang="hu-HU" sz="2800" i="1" dirty="0" smtClean="0">
                <a:solidFill>
                  <a:srgbClr val="CE003C"/>
                </a:solidFill>
                <a:latin typeface="+mn-lt"/>
              </a:rPr>
              <a:t>Professor </a:t>
            </a:r>
            <a:r>
              <a:rPr lang="hu-HU" altLang="hu-HU" sz="2800" i="1" dirty="0" err="1" smtClean="0">
                <a:solidFill>
                  <a:srgbClr val="CE003C"/>
                </a:solidFill>
                <a:latin typeface="+mn-lt"/>
              </a:rPr>
              <a:t>Ildiko</a:t>
            </a:r>
            <a:r>
              <a:rPr lang="hu-HU" altLang="hu-HU" sz="2800" i="1" dirty="0" smtClean="0">
                <a:solidFill>
                  <a:srgbClr val="CE003C"/>
                </a:solidFill>
                <a:latin typeface="+mn-lt"/>
              </a:rPr>
              <a:t> </a:t>
            </a:r>
            <a:r>
              <a:rPr lang="hu-HU" altLang="hu-HU" sz="2800" i="1" dirty="0" err="1" smtClean="0">
                <a:solidFill>
                  <a:srgbClr val="CE003C"/>
                </a:solidFill>
                <a:latin typeface="+mn-lt"/>
              </a:rPr>
              <a:t>Horvath</a:t>
            </a:r>
            <a:r>
              <a:rPr lang="hu-HU" altLang="hu-HU" sz="2800" i="1" dirty="0" smtClean="0">
                <a:solidFill>
                  <a:srgbClr val="CE003C"/>
                </a:solidFill>
                <a:latin typeface="+mn-lt"/>
              </a:rPr>
              <a:t> </a:t>
            </a:r>
            <a:endParaRPr lang="hu-HU" altLang="hu-HU" sz="2800" i="1" dirty="0">
              <a:solidFill>
                <a:srgbClr val="CE003C"/>
              </a:solidFill>
              <a:latin typeface="+mn-lt"/>
            </a:endParaRP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914400" y="363865"/>
            <a:ext cx="760346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hu-HU" sz="2800" b="1" dirty="0" smtClean="0">
                <a:solidFill>
                  <a:srgbClr val="B20533"/>
                </a:solidFill>
                <a:latin typeface="+mj-lt"/>
              </a:rPr>
              <a:t>EARIP Stakeholder meeting </a:t>
            </a:r>
            <a:endParaRPr lang="en-US" sz="2800" b="1" dirty="0" smtClean="0">
              <a:solidFill>
                <a:srgbClr val="B20533"/>
              </a:solidFill>
              <a:latin typeface="+mj-lt"/>
            </a:endParaRPr>
          </a:p>
          <a:p>
            <a:pPr algn="ctr">
              <a:defRPr/>
            </a:pPr>
            <a:r>
              <a:rPr lang="en-US" sz="2800" b="1" dirty="0" smtClean="0">
                <a:solidFill>
                  <a:srgbClr val="B20533"/>
                </a:solidFill>
                <a:latin typeface="+mj-lt"/>
              </a:rPr>
              <a:t>15/09/</a:t>
            </a:r>
            <a:r>
              <a:rPr lang="hu-HU" sz="2800" b="1" dirty="0" smtClean="0">
                <a:solidFill>
                  <a:srgbClr val="B20533"/>
                </a:solidFill>
                <a:latin typeface="+mj-lt"/>
              </a:rPr>
              <a:t>2015</a:t>
            </a:r>
            <a:endParaRPr lang="hu-HU" sz="2800" b="1" dirty="0">
              <a:solidFill>
                <a:srgbClr val="B20533"/>
              </a:solidFill>
              <a:latin typeface="+mj-lt"/>
            </a:endParaRPr>
          </a:p>
        </p:txBody>
      </p:sp>
      <p:pic>
        <p:nvPicPr>
          <p:cNvPr id="2054" name="Picture 8" descr="1koranyi_nag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257" y="3140968"/>
            <a:ext cx="2786082" cy="1838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9" descr="17957_Korányi%20Frigyes%20cop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284984"/>
            <a:ext cx="2813945" cy="1462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zövegdoboz 7"/>
          <p:cNvSpPr txBox="1"/>
          <p:nvPr/>
        </p:nvSpPr>
        <p:spPr>
          <a:xfrm>
            <a:off x="1200575" y="5389042"/>
            <a:ext cx="6047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+mn-lt"/>
              </a:rPr>
              <a:t>National Koranyi Institute </a:t>
            </a:r>
            <a:r>
              <a:rPr lang="hu-HU" dirty="0" err="1" smtClean="0">
                <a:latin typeface="+mn-lt"/>
              </a:rPr>
              <a:t>for</a:t>
            </a:r>
            <a:r>
              <a:rPr lang="hu-HU" dirty="0" smtClean="0">
                <a:latin typeface="+mn-lt"/>
              </a:rPr>
              <a:t> </a:t>
            </a:r>
            <a:r>
              <a:rPr lang="hu-HU" dirty="0" err="1" smtClean="0">
                <a:latin typeface="+mn-lt"/>
              </a:rPr>
              <a:t>Pulmonology</a:t>
            </a:r>
            <a:r>
              <a:rPr lang="hu-HU" dirty="0" smtClean="0">
                <a:latin typeface="+mn-lt"/>
              </a:rPr>
              <a:t>, Budapest, Hungary</a:t>
            </a:r>
            <a:endParaRPr lang="hu-HU" dirty="0">
              <a:latin typeface="+mn-lt"/>
            </a:endParaRPr>
          </a:p>
        </p:txBody>
      </p:sp>
      <p:sp>
        <p:nvSpPr>
          <p:cNvPr id="20482" name="AutoShape 2" descr="Képtalálat a következőre: „European Respiratory Society logo”"/>
          <p:cNvSpPr>
            <a:spLocks noChangeAspect="1" noChangeArrowheads="1"/>
          </p:cNvSpPr>
          <p:nvPr/>
        </p:nvSpPr>
        <p:spPr bwMode="auto">
          <a:xfrm>
            <a:off x="0" y="-136525"/>
            <a:ext cx="914400" cy="76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  <p:sp>
        <p:nvSpPr>
          <p:cNvPr id="20484" name="AutoShape 4" descr="Képtalálat a következőre: „European Respiratory Society logo”"/>
          <p:cNvSpPr>
            <a:spLocks noChangeAspect="1" noChangeArrowheads="1"/>
          </p:cNvSpPr>
          <p:nvPr/>
        </p:nvSpPr>
        <p:spPr bwMode="auto">
          <a:xfrm>
            <a:off x="0" y="-136525"/>
            <a:ext cx="914400" cy="7620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567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sz="3100" cap="none" dirty="0" smtClean="0">
                <a:latin typeface="+mn-lt"/>
              </a:rPr>
              <a:t/>
            </a:r>
            <a:br>
              <a:rPr lang="hu-HU" sz="3100" cap="none" dirty="0" smtClean="0">
                <a:latin typeface="+mn-lt"/>
              </a:rPr>
            </a:br>
            <a:r>
              <a:rPr lang="en-US" sz="3100" cap="none" dirty="0" smtClean="0">
                <a:solidFill>
                  <a:srgbClr val="B20533"/>
                </a:solidFill>
                <a:latin typeface="+mn-lt"/>
              </a:rPr>
              <a:t> </a:t>
            </a:r>
            <a:r>
              <a:rPr lang="en-US" sz="3100" b="1" cap="none" dirty="0" smtClean="0">
                <a:solidFill>
                  <a:srgbClr val="B20533"/>
                </a:solidFill>
                <a:latin typeface="+mn-lt"/>
              </a:rPr>
              <a:t>What’s needed to achieve change in the </a:t>
            </a:r>
            <a:br>
              <a:rPr lang="en-US" sz="3100" b="1" cap="none" dirty="0" smtClean="0">
                <a:solidFill>
                  <a:srgbClr val="B20533"/>
                </a:solidFill>
                <a:latin typeface="+mn-lt"/>
              </a:rPr>
            </a:br>
            <a:r>
              <a:rPr lang="en-US" sz="3100" b="1" cap="none" dirty="0" smtClean="0">
                <a:solidFill>
                  <a:srgbClr val="B20533"/>
                </a:solidFill>
                <a:latin typeface="+mn-lt"/>
              </a:rPr>
              <a:t>European Union? 	</a:t>
            </a:r>
            <a:r>
              <a:rPr lang="en-US" sz="3100" b="1" cap="none" dirty="0" smtClean="0">
                <a:latin typeface="+mn-lt"/>
              </a:rPr>
              <a:t/>
            </a:r>
            <a:br>
              <a:rPr lang="en-US" sz="3100" b="1" cap="none" dirty="0" smtClean="0">
                <a:latin typeface="+mn-lt"/>
              </a:rPr>
            </a:br>
            <a:r>
              <a:rPr lang="hu-HU" dirty="0" smtClean="0"/>
              <a:t> </a:t>
            </a:r>
            <a:r>
              <a:rPr lang="hu-HU" b="1" dirty="0" smtClean="0"/>
              <a:t>	</a:t>
            </a:r>
            <a:br>
              <a:rPr lang="hu-HU" b="1" dirty="0" smtClean="0"/>
            </a:br>
            <a:r>
              <a:rPr lang="hu-HU" b="1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hu-HU" b="1" dirty="0" smtClean="0">
                <a:solidFill>
                  <a:schemeClr val="accent3">
                    <a:lumMod val="50000"/>
                  </a:schemeClr>
                </a:solidFill>
              </a:rPr>
            </a:br>
            <a:endParaRPr lang="hu-H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00034" y="2276872"/>
            <a:ext cx="8229600" cy="3515852"/>
          </a:xfrm>
        </p:spPr>
        <p:txBody>
          <a:bodyPr/>
          <a:lstStyle/>
          <a:p>
            <a:endParaRPr lang="hu-HU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hu-HU" sz="3600" b="0" dirty="0" smtClean="0">
                <a:latin typeface="+mn-lt"/>
              </a:rPr>
              <a:t>Strengthen primary</a:t>
            </a:r>
            <a:r>
              <a:rPr lang="en-US" sz="3600" b="0" dirty="0" smtClean="0">
                <a:latin typeface="+mn-lt"/>
              </a:rPr>
              <a:t>, </a:t>
            </a:r>
            <a:r>
              <a:rPr lang="hu-HU" sz="3600" b="0" dirty="0" smtClean="0">
                <a:latin typeface="+mn-lt"/>
              </a:rPr>
              <a:t>secondary</a:t>
            </a:r>
            <a:r>
              <a:rPr lang="en-US" sz="3600" b="0" dirty="0" smtClean="0">
                <a:latin typeface="+mn-lt"/>
              </a:rPr>
              <a:t>, </a:t>
            </a:r>
            <a:r>
              <a:rPr lang="hu-HU" sz="3600" b="0" dirty="0" smtClean="0">
                <a:latin typeface="+mn-lt"/>
              </a:rPr>
              <a:t>ter</a:t>
            </a:r>
            <a:r>
              <a:rPr lang="en-US" sz="3600" b="0" dirty="0" smtClean="0">
                <a:latin typeface="+mn-lt"/>
              </a:rPr>
              <a:t>t</a:t>
            </a:r>
            <a:r>
              <a:rPr lang="hu-HU" sz="3600" b="0" dirty="0" smtClean="0">
                <a:latin typeface="+mn-lt"/>
              </a:rPr>
              <a:t>iary and emergency care</a:t>
            </a:r>
          </a:p>
          <a:p>
            <a:endParaRPr lang="hu-HU" sz="2400" b="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hu-H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511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Autofit/>
          </a:bodyPr>
          <a:lstStyle/>
          <a:p>
            <a:r>
              <a:rPr lang="hu-HU" cap="none" dirty="0" smtClean="0">
                <a:solidFill>
                  <a:srgbClr val="B20533"/>
                </a:solidFill>
                <a:latin typeface="+mn-lt"/>
              </a:rPr>
              <a:t/>
            </a:r>
            <a:br>
              <a:rPr lang="hu-HU" cap="none" dirty="0" smtClean="0">
                <a:solidFill>
                  <a:srgbClr val="B20533"/>
                </a:solidFill>
                <a:latin typeface="+mn-lt"/>
              </a:rPr>
            </a:br>
            <a:r>
              <a:rPr lang="en-US" cap="none" dirty="0" smtClean="0">
                <a:solidFill>
                  <a:srgbClr val="B20533"/>
                </a:solidFill>
                <a:latin typeface="+mn-lt"/>
              </a:rPr>
              <a:t> </a:t>
            </a:r>
            <a:r>
              <a:rPr lang="en-US" b="1" cap="none" dirty="0" smtClean="0">
                <a:solidFill>
                  <a:srgbClr val="B20533"/>
                </a:solidFill>
                <a:latin typeface="+mn-lt"/>
              </a:rPr>
              <a:t>How to realise the vision of the European Innovation Partnership? 	</a:t>
            </a:r>
            <a:br>
              <a:rPr lang="en-US" b="1" cap="none" dirty="0" smtClean="0">
                <a:solidFill>
                  <a:srgbClr val="B20533"/>
                </a:solidFill>
                <a:latin typeface="+mn-lt"/>
              </a:rPr>
            </a:br>
            <a:endParaRPr lang="hu-HU" cap="none" dirty="0">
              <a:solidFill>
                <a:srgbClr val="B20533"/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14348" y="2000240"/>
            <a:ext cx="7858180" cy="4000528"/>
          </a:xfrm>
        </p:spPr>
        <p:txBody>
          <a:bodyPr/>
          <a:lstStyle/>
          <a:p>
            <a:r>
              <a:rPr lang="en-US" sz="2400" dirty="0" smtClean="0">
                <a:latin typeface="+mn-lt"/>
              </a:rPr>
              <a:t>Reduce the annual level of deaths by 25% </a:t>
            </a:r>
            <a:r>
              <a:rPr lang="en-US" sz="2400" b="0" dirty="0" smtClean="0">
                <a:latin typeface="+mn-lt"/>
              </a:rPr>
              <a:t>within 10 years and 50% within 20 years, </a:t>
            </a:r>
            <a:r>
              <a:rPr lang="en-US" sz="2400" dirty="0" smtClean="0">
                <a:latin typeface="+mn-lt"/>
              </a:rPr>
              <a:t>and </a:t>
            </a:r>
            <a:r>
              <a:rPr lang="en-US" sz="2400" dirty="0" err="1" smtClean="0">
                <a:latin typeface="+mn-lt"/>
              </a:rPr>
              <a:t>hospitalisations</a:t>
            </a:r>
            <a:r>
              <a:rPr lang="en-US" sz="2400" dirty="0" smtClean="0">
                <a:latin typeface="+mn-lt"/>
              </a:rPr>
              <a:t> by 50%</a:t>
            </a:r>
            <a:endParaRPr lang="hu-HU" sz="2400" dirty="0" smtClean="0">
              <a:latin typeface="+mn-lt"/>
            </a:endParaRPr>
          </a:p>
          <a:p>
            <a:pPr>
              <a:buNone/>
            </a:pPr>
            <a:endParaRPr lang="hu-HU" b="0" dirty="0" smtClean="0"/>
          </a:p>
          <a:p>
            <a:r>
              <a:rPr lang="en-US" sz="2400" b="0" dirty="0" smtClean="0">
                <a:latin typeface="+mn-lt"/>
              </a:rPr>
              <a:t>European countries being 14 of the world's worst 20 for prevalence of asthma in adults</a:t>
            </a:r>
            <a:endParaRPr lang="hu-HU" sz="2400" b="0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69545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cap="none" dirty="0" err="1" smtClean="0">
                <a:solidFill>
                  <a:srgbClr val="B20533"/>
                </a:solidFill>
                <a:latin typeface="+mn-lt"/>
              </a:rPr>
              <a:t>Current</a:t>
            </a:r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 </a:t>
            </a:r>
            <a:r>
              <a:rPr lang="hu-HU" b="1" cap="none" dirty="0" err="1" smtClean="0">
                <a:solidFill>
                  <a:srgbClr val="B20533"/>
                </a:solidFill>
                <a:latin typeface="+mn-lt"/>
              </a:rPr>
              <a:t>gaps</a:t>
            </a:r>
            <a:endParaRPr lang="hu-HU" b="1" cap="none" dirty="0">
              <a:solidFill>
                <a:srgbClr val="B20533"/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u-HU" sz="2400" b="0" dirty="0" smtClean="0">
                <a:latin typeface="+mj-lt"/>
              </a:rPr>
              <a:t>Appropriate </a:t>
            </a:r>
            <a:r>
              <a:rPr lang="hu-HU" sz="2400" dirty="0" smtClean="0">
                <a:latin typeface="+mj-lt"/>
              </a:rPr>
              <a:t>surveillance system</a:t>
            </a:r>
            <a:endParaRPr lang="en-US" sz="2400" dirty="0">
              <a:latin typeface="+mj-lt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u-HU" sz="2400" dirty="0" smtClean="0">
                <a:latin typeface="+mj-lt"/>
              </a:rPr>
              <a:t>Data integration </a:t>
            </a:r>
            <a:r>
              <a:rPr lang="hu-HU" sz="2400" b="0" dirty="0" smtClean="0">
                <a:latin typeface="+mj-lt"/>
              </a:rPr>
              <a:t>between environmental factors and asthma attacks, treatment needs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hu-HU" sz="2400" dirty="0" smtClean="0">
                <a:latin typeface="+mj-lt"/>
              </a:rPr>
              <a:t>Access</a:t>
            </a:r>
            <a:r>
              <a:rPr lang="hu-HU" sz="2400" b="0" dirty="0" smtClean="0">
                <a:latin typeface="+mj-lt"/>
              </a:rPr>
              <a:t> </a:t>
            </a:r>
            <a:r>
              <a:rPr lang="hu-HU" sz="2400" b="0" dirty="0" err="1" smtClean="0">
                <a:latin typeface="+mj-lt"/>
              </a:rPr>
              <a:t>to</a:t>
            </a:r>
            <a:r>
              <a:rPr lang="hu-HU" sz="2400" b="0" dirty="0" smtClean="0">
                <a:latin typeface="+mj-lt"/>
              </a:rPr>
              <a:t> </a:t>
            </a:r>
            <a:r>
              <a:rPr lang="hu-HU" sz="2400" b="0" dirty="0" err="1" smtClean="0">
                <a:latin typeface="+mj-lt"/>
              </a:rPr>
              <a:t>cost-effective</a:t>
            </a:r>
            <a:r>
              <a:rPr lang="hu-HU" sz="2400" b="0" dirty="0" smtClean="0">
                <a:latin typeface="+mj-lt"/>
              </a:rPr>
              <a:t> </a:t>
            </a:r>
            <a:r>
              <a:rPr lang="hu-HU" sz="2400" b="0" dirty="0" err="1" smtClean="0">
                <a:latin typeface="+mj-lt"/>
              </a:rPr>
              <a:t>medicines</a:t>
            </a:r>
            <a:endParaRPr lang="hu-HU" sz="2400" b="0" dirty="0" smtClean="0">
              <a:latin typeface="+mj-lt"/>
            </a:endParaRP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2400" dirty="0" smtClean="0">
                <a:latin typeface="+mj-lt"/>
              </a:rPr>
              <a:t>Standards and accessibility of care </a:t>
            </a:r>
            <a:r>
              <a:rPr lang="en-US" sz="2400" b="0" dirty="0" smtClean="0">
                <a:latin typeface="+mj-lt"/>
              </a:rPr>
              <a:t>at different levels of the health care system.</a:t>
            </a:r>
            <a:endParaRPr lang="hu-HU" sz="2400" b="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65093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982663"/>
          </a:xfrm>
        </p:spPr>
        <p:txBody>
          <a:bodyPr/>
          <a:lstStyle/>
          <a:p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Agree </a:t>
            </a:r>
            <a:r>
              <a:rPr lang="en-US" b="1" cap="none" dirty="0" err="1">
                <a:solidFill>
                  <a:srgbClr val="B20533"/>
                </a:solidFill>
                <a:latin typeface="+mn-lt"/>
              </a:rPr>
              <a:t>o</a:t>
            </a:r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n </a:t>
            </a:r>
            <a:r>
              <a:rPr lang="en-US" b="1" cap="none" dirty="0" smtClean="0">
                <a:solidFill>
                  <a:srgbClr val="B20533"/>
                </a:solidFill>
                <a:latin typeface="+mn-lt"/>
              </a:rPr>
              <a:t>K</a:t>
            </a:r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ey </a:t>
            </a:r>
            <a:r>
              <a:rPr lang="en-US" b="1" cap="none" dirty="0">
                <a:solidFill>
                  <a:srgbClr val="B20533"/>
                </a:solidFill>
                <a:latin typeface="+mn-lt"/>
              </a:rPr>
              <a:t>P</a:t>
            </a:r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erformance </a:t>
            </a:r>
            <a:r>
              <a:rPr lang="en-US" b="1" cap="none" dirty="0" smtClean="0">
                <a:solidFill>
                  <a:srgbClr val="B20533"/>
                </a:solidFill>
                <a:latin typeface="+mn-lt"/>
              </a:rPr>
              <a:t>I</a:t>
            </a:r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ndicators</a:t>
            </a:r>
            <a:endParaRPr lang="hu-HU" b="1" cap="none" dirty="0">
              <a:solidFill>
                <a:srgbClr val="B20533"/>
              </a:solidFill>
              <a:latin typeface="+mn-lt"/>
            </a:endParaRPr>
          </a:p>
        </p:txBody>
      </p:sp>
      <p:pic>
        <p:nvPicPr>
          <p:cNvPr id="1026" name="Picture 2" descr="http://www.globalasthmareport.org/images/figures/Ch4_Fig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7544" y="1697408"/>
            <a:ext cx="6741962" cy="4367293"/>
          </a:xfrm>
          <a:prstGeom prst="rect">
            <a:avLst/>
          </a:prstGeom>
          <a:noFill/>
        </p:spPr>
      </p:pic>
      <p:sp>
        <p:nvSpPr>
          <p:cNvPr id="6" name="Szövegdoboz 5"/>
          <p:cNvSpPr txBox="1"/>
          <p:nvPr/>
        </p:nvSpPr>
        <p:spPr>
          <a:xfrm>
            <a:off x="7232736" y="2302217"/>
            <a:ext cx="1800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 smtClean="0">
                <a:solidFill>
                  <a:srgbClr val="B20533"/>
                </a:solidFill>
                <a:latin typeface="+mj-lt"/>
              </a:rPr>
              <a:t>Global Asthma Burden </a:t>
            </a:r>
            <a:r>
              <a:rPr lang="en-US" sz="1400" dirty="0" err="1">
                <a:solidFill>
                  <a:srgbClr val="B20533"/>
                </a:solidFill>
                <a:latin typeface="+mj-lt"/>
              </a:rPr>
              <a:t>R</a:t>
            </a:r>
            <a:r>
              <a:rPr lang="hu-HU" sz="1400" dirty="0" smtClean="0">
                <a:solidFill>
                  <a:srgbClr val="B20533"/>
                </a:solidFill>
                <a:latin typeface="+mj-lt"/>
              </a:rPr>
              <a:t>eport, WHO 2014</a:t>
            </a:r>
            <a:endParaRPr lang="hu-HU" sz="1400" dirty="0">
              <a:solidFill>
                <a:srgbClr val="B2053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1253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11560" y="548680"/>
            <a:ext cx="8229600" cy="982663"/>
          </a:xfrm>
        </p:spPr>
        <p:txBody>
          <a:bodyPr/>
          <a:lstStyle/>
          <a:p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Cost of scheduled vs unsc</a:t>
            </a:r>
            <a:r>
              <a:rPr lang="en-US" b="1" cap="none" dirty="0" smtClean="0">
                <a:solidFill>
                  <a:srgbClr val="B20533"/>
                </a:solidFill>
                <a:latin typeface="+mn-lt"/>
              </a:rPr>
              <a:t>h</a:t>
            </a:r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eduled visits</a:t>
            </a:r>
            <a:endParaRPr lang="hu-HU" b="1" cap="none" dirty="0">
              <a:solidFill>
                <a:srgbClr val="B20533"/>
              </a:solidFill>
              <a:latin typeface="+mn-lt"/>
            </a:endParaRPr>
          </a:p>
        </p:txBody>
      </p:sp>
      <p:pic>
        <p:nvPicPr>
          <p:cNvPr id="20482" name="Picture 2" descr="FIGURE 1.">
            <a:hlinkClick r:id="rId3" tooltip="Cost of scheduled and unscheduled resource use by symptom severity and age group. I: intermittent; P: persistent; Mod: moderate; Sev: severe. ▒: unscheduled resource use; □: scheduled resource use.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7483647" y="0"/>
            <a:ext cx="4191000" cy="2933700"/>
          </a:xfrm>
          <a:prstGeom prst="rect">
            <a:avLst/>
          </a:prstGeom>
          <a:noFill/>
        </p:spPr>
      </p:pic>
      <p:pic>
        <p:nvPicPr>
          <p:cNvPr id="20484" name="Picture 4" descr="http://d231zve5j9rvfi.cloudfront.net/content/errev/15/98/4/F1.large.jpg?download=true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57290" y="1628800"/>
            <a:ext cx="6429388" cy="45005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236070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86408"/>
            <a:ext cx="8229600" cy="982663"/>
          </a:xfrm>
        </p:spPr>
        <p:txBody>
          <a:bodyPr/>
          <a:lstStyle/>
          <a:p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Cost of scheduled vs unsc</a:t>
            </a:r>
            <a:r>
              <a:rPr lang="en-US" b="1" cap="none" dirty="0" smtClean="0">
                <a:solidFill>
                  <a:srgbClr val="B20533"/>
                </a:solidFill>
                <a:latin typeface="+mn-lt"/>
              </a:rPr>
              <a:t>h</a:t>
            </a:r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eduled visits</a:t>
            </a:r>
            <a:endParaRPr lang="hu-HU" cap="none" dirty="0">
              <a:solidFill>
                <a:srgbClr val="B20533"/>
              </a:solidFill>
              <a:latin typeface="+mn-lt"/>
            </a:endParaRPr>
          </a:p>
        </p:txBody>
      </p:sp>
      <p:pic>
        <p:nvPicPr>
          <p:cNvPr id="21506" name="Picture 2" descr="http://d231zve5j9rvfi.cloudfront.net/content/errev/15/98/4/F2.large.jpg?download=tru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576" y="1569071"/>
            <a:ext cx="7102579" cy="470671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34293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Health </a:t>
            </a:r>
            <a:r>
              <a:rPr lang="hu-HU" b="1" cap="none" dirty="0" err="1" smtClean="0">
                <a:solidFill>
                  <a:srgbClr val="B20533"/>
                </a:solidFill>
                <a:latin typeface="+mn-lt"/>
              </a:rPr>
              <a:t>professionals</a:t>
            </a:r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 </a:t>
            </a:r>
            <a:br>
              <a:rPr lang="hu-HU" b="1" cap="none" dirty="0" smtClean="0">
                <a:solidFill>
                  <a:srgbClr val="B20533"/>
                </a:solidFill>
                <a:latin typeface="+mn-lt"/>
              </a:rPr>
            </a:br>
            <a:r>
              <a:rPr lang="hu-HU" b="1" cap="none" dirty="0" err="1" smtClean="0">
                <a:solidFill>
                  <a:srgbClr val="B20533"/>
                </a:solidFill>
                <a:latin typeface="+mn-lt"/>
              </a:rPr>
              <a:t>patient</a:t>
            </a:r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 </a:t>
            </a:r>
            <a:r>
              <a:rPr lang="hu-HU" b="1" cap="none" dirty="0" err="1" smtClean="0">
                <a:solidFill>
                  <a:srgbClr val="B20533"/>
                </a:solidFill>
                <a:latin typeface="+mn-lt"/>
              </a:rPr>
              <a:t>centred</a:t>
            </a:r>
            <a:r>
              <a:rPr lang="hu-HU" b="1" cap="none" dirty="0" smtClean="0">
                <a:solidFill>
                  <a:srgbClr val="B20533"/>
                </a:solidFill>
                <a:latin typeface="+mn-lt"/>
              </a:rPr>
              <a:t> </a:t>
            </a:r>
            <a:r>
              <a:rPr lang="hu-HU" b="1" cap="none" dirty="0" err="1" smtClean="0">
                <a:solidFill>
                  <a:srgbClr val="B20533"/>
                </a:solidFill>
                <a:latin typeface="+mn-lt"/>
              </a:rPr>
              <a:t>personalised</a:t>
            </a:r>
            <a:endParaRPr lang="hu-HU" b="1" cap="none" dirty="0">
              <a:solidFill>
                <a:srgbClr val="B20533"/>
              </a:solidFill>
              <a:latin typeface="+mn-lt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24003" y="2060848"/>
            <a:ext cx="8229600" cy="3456384"/>
          </a:xfrm>
        </p:spPr>
        <p:txBody>
          <a:bodyPr/>
          <a:lstStyle/>
          <a:p>
            <a:r>
              <a:rPr lang="hu-HU" sz="2400" b="0" dirty="0" err="1" smtClean="0">
                <a:latin typeface="+mn-lt"/>
              </a:rPr>
              <a:t>Scale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up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public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health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efforts</a:t>
            </a:r>
            <a:endParaRPr lang="hu-HU" sz="2400" b="0" dirty="0" smtClean="0">
              <a:latin typeface="+mn-lt"/>
            </a:endParaRPr>
          </a:p>
          <a:p>
            <a:r>
              <a:rPr lang="hu-HU" sz="2400" b="0" dirty="0" err="1" smtClean="0">
                <a:latin typeface="+mn-lt"/>
              </a:rPr>
              <a:t>Support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with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education</a:t>
            </a:r>
            <a:r>
              <a:rPr lang="hu-HU" sz="2400" b="0" dirty="0" smtClean="0">
                <a:latin typeface="+mn-lt"/>
              </a:rPr>
              <a:t>, </a:t>
            </a:r>
            <a:r>
              <a:rPr lang="hu-HU" sz="2400" b="0" dirty="0" err="1" smtClean="0">
                <a:latin typeface="+mn-lt"/>
              </a:rPr>
              <a:t>tele-support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for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patient</a:t>
            </a:r>
            <a:r>
              <a:rPr lang="hu-HU" sz="2400" b="0" dirty="0" smtClean="0">
                <a:latin typeface="+mn-lt"/>
              </a:rPr>
              <a:t> management, </a:t>
            </a:r>
            <a:r>
              <a:rPr lang="hu-HU" sz="2400" b="0" dirty="0" err="1" smtClean="0">
                <a:latin typeface="+mn-lt"/>
              </a:rPr>
              <a:t>adherence</a:t>
            </a:r>
            <a:endParaRPr lang="hu-HU" sz="2400" b="0" dirty="0" smtClean="0">
              <a:latin typeface="+mn-lt"/>
            </a:endParaRPr>
          </a:p>
          <a:p>
            <a:r>
              <a:rPr lang="hu-HU" sz="2400" b="0" dirty="0" err="1" smtClean="0">
                <a:latin typeface="+mn-lt"/>
              </a:rPr>
              <a:t>Early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participation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in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clinical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research</a:t>
            </a:r>
            <a:r>
              <a:rPr lang="hu-HU" sz="2400" b="0" dirty="0" smtClean="0">
                <a:latin typeface="+mn-lt"/>
              </a:rPr>
              <a:t>, </a:t>
            </a:r>
            <a:r>
              <a:rPr lang="hu-HU" sz="2400" b="0" dirty="0" err="1" smtClean="0">
                <a:latin typeface="+mn-lt"/>
              </a:rPr>
              <a:t>feed-back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for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basic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research</a:t>
            </a:r>
            <a:endParaRPr lang="hu-HU" sz="2400" b="0" dirty="0" smtClean="0">
              <a:latin typeface="+mn-lt"/>
            </a:endParaRPr>
          </a:p>
          <a:p>
            <a:r>
              <a:rPr lang="hu-HU" sz="2400" b="0" dirty="0" err="1" smtClean="0">
                <a:latin typeface="+mn-lt"/>
              </a:rPr>
              <a:t>Adaptive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health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care</a:t>
            </a:r>
            <a:r>
              <a:rPr lang="hu-HU" sz="2400" b="0" dirty="0" smtClean="0">
                <a:latin typeface="+mn-lt"/>
              </a:rPr>
              <a:t> </a:t>
            </a:r>
            <a:r>
              <a:rPr lang="hu-HU" sz="2400" b="0" dirty="0" err="1" smtClean="0">
                <a:latin typeface="+mn-lt"/>
              </a:rPr>
              <a:t>system</a:t>
            </a:r>
            <a:endParaRPr lang="hu-HU" sz="2400" b="0" dirty="0" smtClean="0">
              <a:latin typeface="+mn-lt"/>
            </a:endParaRPr>
          </a:p>
          <a:p>
            <a:r>
              <a:rPr lang="hu-HU" sz="2400" b="0" dirty="0" smtClean="0">
                <a:latin typeface="+mn-lt"/>
              </a:rPr>
              <a:t>Continuity of care across Europe</a:t>
            </a:r>
          </a:p>
          <a:p>
            <a:r>
              <a:rPr lang="hu-HU" sz="2400" b="0" dirty="0" smtClean="0">
                <a:latin typeface="+mn-lt"/>
              </a:rPr>
              <a:t>Sp</a:t>
            </a:r>
            <a:r>
              <a:rPr lang="en-US" sz="2400" b="0" dirty="0" smtClean="0">
                <a:latin typeface="+mn-lt"/>
              </a:rPr>
              <a:t>e</a:t>
            </a:r>
            <a:r>
              <a:rPr lang="hu-HU" sz="2400" b="0" dirty="0" smtClean="0">
                <a:latin typeface="+mn-lt"/>
              </a:rPr>
              <a:t>ed up the innovation cycle for new drugs and devices</a:t>
            </a:r>
          </a:p>
          <a:p>
            <a:pPr>
              <a:buNone/>
            </a:pPr>
            <a:endParaRPr lang="hu-HU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835566"/>
      </p:ext>
    </p:extLst>
  </p:cSld>
  <p:clrMapOvr>
    <a:masterClrMapping/>
  </p:clrMapOvr>
</p:sld>
</file>

<file path=ppt/theme/theme1.xml><?xml version="1.0" encoding="utf-8"?>
<a:theme xmlns:a="http://schemas.openxmlformats.org/drawingml/2006/main" name="ERS_Corporat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ERS_Corporate</Template>
  <TotalTime>25</TotalTime>
  <Words>204</Words>
  <Application>Microsoft Office PowerPoint</Application>
  <PresentationFormat>On-screen Show (4:3)</PresentationFormat>
  <Paragraphs>43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ERS_Corporate</vt:lpstr>
      <vt:lpstr>PowerPoint Presentation</vt:lpstr>
      <vt:lpstr>   Healthcare professional   </vt:lpstr>
      <vt:lpstr>   What’s needed to achieve change in the  European Union?       </vt:lpstr>
      <vt:lpstr>  How to realise the vision of the European Innovation Partnership?   </vt:lpstr>
      <vt:lpstr>Current gaps</vt:lpstr>
      <vt:lpstr>Agree on Key Performance Indicators</vt:lpstr>
      <vt:lpstr>Cost of scheduled vs unscheduled visits</vt:lpstr>
      <vt:lpstr>Cost of scheduled vs unscheduled visits</vt:lpstr>
      <vt:lpstr>Health professionals  patient centred personalised</vt:lpstr>
      <vt:lpstr>Thank you for your attention!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Nadia Kamel</dc:creator>
  <cp:lastModifiedBy>Giuseppe</cp:lastModifiedBy>
  <cp:revision>3</cp:revision>
  <cp:lastPrinted>2015-09-15T09:51:16Z</cp:lastPrinted>
  <dcterms:created xsi:type="dcterms:W3CDTF">2015-09-15T09:26:11Z</dcterms:created>
  <dcterms:modified xsi:type="dcterms:W3CDTF">2015-09-15T10:43:15Z</dcterms:modified>
</cp:coreProperties>
</file>