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59" r:id="rId4"/>
    <p:sldId id="272" r:id="rId5"/>
    <p:sldId id="260" r:id="rId6"/>
    <p:sldId id="262" r:id="rId7"/>
    <p:sldId id="273" r:id="rId8"/>
    <p:sldId id="263" r:id="rId9"/>
    <p:sldId id="266" r:id="rId10"/>
    <p:sldId id="276" r:id="rId11"/>
    <p:sldId id="264" r:id="rId12"/>
    <p:sldId id="271" r:id="rId13"/>
    <p:sldId id="274" r:id="rId14"/>
    <p:sldId id="268" r:id="rId15"/>
    <p:sldId id="277" r:id="rId16"/>
    <p:sldId id="275" r:id="rId17"/>
    <p:sldId id="257"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17" autoAdjust="0"/>
  </p:normalViewPr>
  <p:slideViewPr>
    <p:cSldViewPr>
      <p:cViewPr varScale="1">
        <p:scale>
          <a:sx n="64" d="100"/>
          <a:sy n="64" d="100"/>
        </p:scale>
        <p:origin x="156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AD194-0D32-4A6D-869E-177A1ED64322}" type="datetimeFigureOut">
              <a:rPr lang="en-GB" smtClean="0"/>
              <a:t>14/09/2015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FC0BC-7E45-44FD-A74A-94A5DB1DCCD6}" type="slidenum">
              <a:rPr lang="en-GB" smtClean="0"/>
              <a:t>‹#›</a:t>
            </a:fld>
            <a:endParaRPr lang="en-GB"/>
          </a:p>
        </p:txBody>
      </p:sp>
    </p:spTree>
    <p:extLst>
      <p:ext uri="{BB962C8B-B14F-4D97-AF65-F5344CB8AC3E}">
        <p14:creationId xmlns:p14="http://schemas.microsoft.com/office/powerpoint/2010/main" val="91174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anieatthere.co.u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0" dirty="0" smtClean="0"/>
              <a:t>The European Federation of Allergy and Airways Diseases Patients’ Associations (EFA) is the European alliance of 39 allergy, asthma and chronic obstructive pulmonary disease (COPD) national patients’ associations representing 30% of European citizens living with these diseases.</a:t>
            </a:r>
          </a:p>
          <a:p>
            <a:pPr>
              <a:spcBef>
                <a:spcPts val="300"/>
              </a:spcBef>
            </a:pPr>
            <a:r>
              <a:rPr lang="en-GB" sz="1200" dirty="0" smtClean="0"/>
              <a:t>We work</a:t>
            </a:r>
            <a:r>
              <a:rPr lang="en-GB" sz="1200" baseline="0" dirty="0" smtClean="0"/>
              <a:t> for </a:t>
            </a:r>
            <a:r>
              <a:rPr lang="en-GB" sz="1200" dirty="0" smtClean="0"/>
              <a:t>European patients with allergy, asthma and COPD</a:t>
            </a:r>
            <a:r>
              <a:rPr lang="en-GB" sz="1200" baseline="0" dirty="0" smtClean="0"/>
              <a:t> to l</a:t>
            </a:r>
            <a:r>
              <a:rPr lang="en-GB" sz="1200" dirty="0" smtClean="0"/>
              <a:t>ive uncompromised lives, have the right and access to the best quality care, and live in a safe environment.</a:t>
            </a:r>
            <a:endParaRPr lang="en-GB" i="0" dirty="0" smtClean="0"/>
          </a:p>
        </p:txBody>
      </p:sp>
      <p:sp>
        <p:nvSpPr>
          <p:cNvPr id="4" name="Slide Number Placeholder 3"/>
          <p:cNvSpPr>
            <a:spLocks noGrp="1"/>
          </p:cNvSpPr>
          <p:nvPr>
            <p:ph type="sldNum" sz="quarter" idx="10"/>
          </p:nvPr>
        </p:nvSpPr>
        <p:spPr/>
        <p:txBody>
          <a:bodyPr/>
          <a:lstStyle/>
          <a:p>
            <a:fld id="{F01FC0BC-7E45-44FD-A74A-94A5DB1DCCD6}" type="slidenum">
              <a:rPr lang="en-GB" smtClean="0"/>
              <a:t>2</a:t>
            </a:fld>
            <a:endParaRPr lang="en-GB"/>
          </a:p>
        </p:txBody>
      </p:sp>
    </p:spTree>
    <p:extLst>
      <p:ext uri="{BB962C8B-B14F-4D97-AF65-F5344CB8AC3E}">
        <p14:creationId xmlns:p14="http://schemas.microsoft.com/office/powerpoint/2010/main" val="1906484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 of allergens</a:t>
            </a:r>
          </a:p>
          <a:p>
            <a:r>
              <a:rPr lang="en-GB" dirty="0" smtClean="0"/>
              <a:t>The</a:t>
            </a:r>
            <a:r>
              <a:rPr lang="en-GB" baseline="0" dirty="0" smtClean="0"/>
              <a:t> new re</a:t>
            </a:r>
            <a:r>
              <a:rPr lang="en-GB" dirty="0" smtClean="0"/>
              <a:t>gulation maintains the same list of allergens. However, the Commission can now update this list</a:t>
            </a:r>
            <a:r>
              <a:rPr lang="en-GB" baseline="0" dirty="0" smtClean="0"/>
              <a:t> via delegated acts. The regulation also foresees the </a:t>
            </a:r>
            <a:r>
              <a:rPr lang="en-GB" dirty="0" smtClean="0"/>
              <a:t>possibility for urgency procedure in cases of emerging risks to consumers’ health. We believe that a review of the list of the 14 existing allergens should be carried on </a:t>
            </a:r>
            <a:r>
              <a:rPr lang="en-GB" dirty="0" err="1" smtClean="0"/>
              <a:t>on</a:t>
            </a:r>
            <a:r>
              <a:rPr lang="en-GB" dirty="0" smtClean="0"/>
              <a:t> the basis of the most recent scientific knowledge.</a:t>
            </a:r>
          </a:p>
          <a:p>
            <a:r>
              <a:rPr lang="en-GB" dirty="0" smtClean="0"/>
              <a:t>Pictograms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Recital 59 and article 9.3</a:t>
            </a:r>
            <a:r>
              <a:rPr lang="en-GB" baseline="0" dirty="0" smtClean="0"/>
              <a:t> of the new regulation may apply to allergens too, although it is made clear that these pictograms might only be added to the name of the allergen and not replace it. It is easier to find common and easily understandable pictograms for some allergens, but not for all.</a:t>
            </a:r>
            <a:endParaRPr lang="en-GB" dirty="0" smtClean="0"/>
          </a:p>
        </p:txBody>
      </p:sp>
      <p:sp>
        <p:nvSpPr>
          <p:cNvPr id="4" name="Slide Number Placeholder 3"/>
          <p:cNvSpPr>
            <a:spLocks noGrp="1"/>
          </p:cNvSpPr>
          <p:nvPr>
            <p:ph type="sldNum" sz="quarter" idx="10"/>
          </p:nvPr>
        </p:nvSpPr>
        <p:spPr/>
        <p:txBody>
          <a:bodyPr/>
          <a:lstStyle/>
          <a:p>
            <a:fld id="{F01FC0BC-7E45-44FD-A74A-94A5DB1DCCD6}" type="slidenum">
              <a:rPr lang="en-GB" smtClean="0"/>
              <a:t>11</a:t>
            </a:fld>
            <a:endParaRPr lang="en-GB"/>
          </a:p>
        </p:txBody>
      </p:sp>
    </p:spTree>
    <p:extLst>
      <p:ext uri="{BB962C8B-B14F-4D97-AF65-F5344CB8AC3E}">
        <p14:creationId xmlns:p14="http://schemas.microsoft.com/office/powerpoint/2010/main" val="291894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Readability</a:t>
            </a:r>
            <a:endParaRPr lang="en-US" baseline="0" dirty="0" smtClean="0"/>
          </a:p>
          <a:p>
            <a:r>
              <a:rPr lang="en-GB" dirty="0" smtClean="0"/>
              <a:t>In case of small packaging or containers (surface area less than 80 cm²), the minimum font size is reduced to 0,9 mm. We encourage</a:t>
            </a:r>
            <a:r>
              <a:rPr lang="en-US" baseline="0" dirty="0" smtClean="0"/>
              <a:t> the Commission to develop a comprehensive approach (as suggested by recital 26 of the regulation) with the final objective of increasing the minimum font size to help allergic consumers make safe choices.</a:t>
            </a:r>
          </a:p>
        </p:txBody>
      </p:sp>
      <p:sp>
        <p:nvSpPr>
          <p:cNvPr id="4" name="Slide Number Placeholder 3"/>
          <p:cNvSpPr>
            <a:spLocks noGrp="1"/>
          </p:cNvSpPr>
          <p:nvPr>
            <p:ph type="sldNum" sz="quarter" idx="10"/>
          </p:nvPr>
        </p:nvSpPr>
        <p:spPr/>
        <p:txBody>
          <a:bodyPr/>
          <a:lstStyle/>
          <a:p>
            <a:fld id="{F01FC0BC-7E45-44FD-A74A-94A5DB1DCCD6}" type="slidenum">
              <a:rPr lang="en-GB" smtClean="0"/>
              <a:t>12</a:t>
            </a:fld>
            <a:endParaRPr lang="en-GB"/>
          </a:p>
        </p:txBody>
      </p:sp>
    </p:spTree>
    <p:extLst>
      <p:ext uri="{BB962C8B-B14F-4D97-AF65-F5344CB8AC3E}">
        <p14:creationId xmlns:p14="http://schemas.microsoft.com/office/powerpoint/2010/main" val="385092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European Commission has decided that rapeseed protein containing products are allowed on the market for human use. Although no specific risk of allergic reactions has been identified by EFSA, it was suggested that these products carry a special label saying that people allergic to mustard may have an allergic reaction to the rapeseed protein too. For us, this is limiting the choices of citizens as we can have cross-reactivity with several products and this can create a precedent. Either a substance is an allergen (and therefore listed in annex II of the new regulation, with the provisions this implies) or is not.  </a:t>
            </a:r>
            <a:endParaRPr lang="en-US" dirty="0"/>
          </a:p>
        </p:txBody>
      </p:sp>
      <p:sp>
        <p:nvSpPr>
          <p:cNvPr id="4" name="Slide Number Placeholder 3"/>
          <p:cNvSpPr>
            <a:spLocks noGrp="1"/>
          </p:cNvSpPr>
          <p:nvPr>
            <p:ph type="sldNum" sz="quarter" idx="10"/>
          </p:nvPr>
        </p:nvSpPr>
        <p:spPr/>
        <p:txBody>
          <a:bodyPr/>
          <a:lstStyle/>
          <a:p>
            <a:fld id="{F01FC0BC-7E45-44FD-A74A-94A5DB1DCCD6}" type="slidenum">
              <a:rPr lang="en-GB" smtClean="0"/>
              <a:t>13</a:t>
            </a:fld>
            <a:endParaRPr lang="en-GB"/>
          </a:p>
        </p:txBody>
      </p:sp>
    </p:spTree>
    <p:extLst>
      <p:ext uri="{BB962C8B-B14F-4D97-AF65-F5344CB8AC3E}">
        <p14:creationId xmlns:p14="http://schemas.microsoft.com/office/powerpoint/2010/main" val="4215721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Recital 24 of the regulation,</a:t>
            </a:r>
            <a:r>
              <a:rPr lang="en-US" baseline="0" dirty="0" smtClean="0"/>
              <a:t> although not legally binding, </a:t>
            </a:r>
            <a:r>
              <a:rPr lang="en-US" baseline="0" dirty="0" err="1" smtClean="0"/>
              <a:t>emphasises</a:t>
            </a:r>
            <a:r>
              <a:rPr lang="en-US" baseline="0" dirty="0" smtClean="0"/>
              <a:t> the importance for allergic people to receive all the information on the </a:t>
            </a:r>
            <a:r>
              <a:rPr lang="en-GB" sz="1200" kern="1200" dirty="0" smtClean="0">
                <a:solidFill>
                  <a:schemeClr val="tx1"/>
                </a:solidFill>
                <a:effectLst/>
                <a:latin typeface="+mn-lt"/>
                <a:ea typeface="+mn-ea"/>
                <a:cs typeface="+mn-cs"/>
              </a:rPr>
              <a:t>presence of food additives, processing aids and other substances or products with a scientifically proven allergenic or intolerance effect,</a:t>
            </a:r>
            <a:r>
              <a:rPr lang="en-GB" sz="1200" kern="1200" baseline="0" dirty="0" smtClean="0">
                <a:solidFill>
                  <a:schemeClr val="tx1"/>
                </a:solidFill>
                <a:effectLst/>
                <a:latin typeface="+mn-lt"/>
                <a:ea typeface="+mn-ea"/>
                <a:cs typeface="+mn-cs"/>
              </a:rPr>
              <a:t> and therefore recognises the need to regulate precautionary labelling.</a:t>
            </a:r>
            <a:r>
              <a:rPr lang="en-GB" sz="1200" kern="1200" dirty="0" smtClean="0">
                <a:solidFill>
                  <a:schemeClr val="tx1"/>
                </a:solidFill>
                <a:effectLst/>
                <a:latin typeface="+mn-lt"/>
                <a:ea typeface="+mn-ea"/>
                <a:cs typeface="+mn-cs"/>
              </a:rPr>
              <a:t> The </a:t>
            </a:r>
            <a:r>
              <a:rPr lang="en-GB" dirty="0" smtClean="0"/>
              <a:t>Commission is required to set harmonised rule on the use of this voluntary information, although this</a:t>
            </a:r>
            <a:r>
              <a:rPr lang="en-GB" baseline="0" dirty="0" smtClean="0"/>
              <a:t> i</a:t>
            </a:r>
            <a:r>
              <a:rPr lang="en-GB" dirty="0" smtClean="0"/>
              <a:t>mplementing act has no deadline.</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understand that it is not easy to determine the allergen present</a:t>
            </a:r>
            <a:r>
              <a:rPr lang="en-GB" baseline="0" dirty="0" smtClean="0"/>
              <a:t> in the product as the analytical methods (i.e. “ELISA tests”) are not reliable, and the quantitative methods (based on the presence of the DNA of an allergen in a product) is difficult to use and to determine the link between the presence and the quantity. In addition, we also know that processed food changes the allergenic potential of proteins. However, f</a:t>
            </a:r>
            <a:r>
              <a:rPr lang="en-GB" sz="1200" kern="1200" dirty="0" smtClean="0">
                <a:solidFill>
                  <a:schemeClr val="tx1"/>
                </a:solidFill>
                <a:effectLst/>
                <a:latin typeface="+mn-lt"/>
                <a:ea typeface="+mn-ea"/>
                <a:cs typeface="+mn-cs"/>
              </a:rPr>
              <a:t>ollowing a system (e.g.: VITAL) and being audited on the basis of this could be a useful option for people</a:t>
            </a:r>
            <a:r>
              <a:rPr lang="en-GB" sz="1200" kern="1200" baseline="0" dirty="0" smtClean="0">
                <a:solidFill>
                  <a:schemeClr val="tx1"/>
                </a:solidFill>
                <a:effectLst/>
                <a:latin typeface="+mn-lt"/>
                <a:ea typeface="+mn-ea"/>
                <a:cs typeface="+mn-cs"/>
              </a:rPr>
              <a:t> with food allergies.</a:t>
            </a:r>
          </a:p>
        </p:txBody>
      </p:sp>
      <p:sp>
        <p:nvSpPr>
          <p:cNvPr id="4" name="Slide Number Placeholder 3"/>
          <p:cNvSpPr>
            <a:spLocks noGrp="1"/>
          </p:cNvSpPr>
          <p:nvPr>
            <p:ph type="sldNum" sz="quarter" idx="10"/>
          </p:nvPr>
        </p:nvSpPr>
        <p:spPr/>
        <p:txBody>
          <a:bodyPr/>
          <a:lstStyle/>
          <a:p>
            <a:fld id="{F01FC0BC-7E45-44FD-A74A-94A5DB1DCCD6}" type="slidenum">
              <a:rPr lang="en-GB" smtClean="0"/>
              <a:t>14</a:t>
            </a:fld>
            <a:endParaRPr lang="en-GB"/>
          </a:p>
        </p:txBody>
      </p:sp>
    </p:spTree>
    <p:extLst>
      <p:ext uri="{BB962C8B-B14F-4D97-AF65-F5344CB8AC3E}">
        <p14:creationId xmlns:p14="http://schemas.microsoft.com/office/powerpoint/2010/main" val="1225114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Precautionary labelling </a:t>
            </a:r>
            <a:r>
              <a:rPr lang="en-US" sz="2000" dirty="0" smtClean="0">
                <a:solidFill>
                  <a:srgbClr val="00B050"/>
                </a:solidFill>
              </a:rPr>
              <a:t>reduces the choices </a:t>
            </a:r>
            <a:r>
              <a:rPr lang="en-US" sz="2000" dirty="0" smtClean="0"/>
              <a:t>available to allergic consumers.</a:t>
            </a:r>
          </a:p>
          <a:p>
            <a:pPr marL="859500" marR="0" lvl="2" indent="-457200" algn="just" defTabSz="914400" rtl="0" eaLnBrk="1" fontAlgn="auto" latinLnBrk="0" hangingPunct="1">
              <a:lnSpc>
                <a:spcPct val="100000"/>
              </a:lnSpc>
              <a:spcBef>
                <a:spcPts val="0"/>
              </a:spcBef>
              <a:spcAft>
                <a:spcPts val="0"/>
              </a:spcAft>
              <a:buClr>
                <a:srgbClr val="00B050"/>
              </a:buClr>
              <a:buSzTx/>
              <a:buFont typeface="Calibri" panose="020F0502020204030204" pitchFamily="34" charset="0"/>
              <a:buChar char="−"/>
              <a:tabLst/>
              <a:defRPr/>
            </a:pPr>
            <a:r>
              <a:rPr lang="en-US" dirty="0" smtClean="0">
                <a:solidFill>
                  <a:srgbClr val="00B050"/>
                </a:solidFill>
              </a:rPr>
              <a:t>Regardless</a:t>
            </a:r>
            <a:r>
              <a:rPr lang="en-US" dirty="0" smtClean="0"/>
              <a:t> of the label: in a study from 10 European countries of over 500 types of biscuits and chocolate, “may contain” labelling for nuts is included on the packaging of 26% of biscuits and 80% of chocolate;</a:t>
            </a:r>
          </a:p>
          <a:p>
            <a:pPr marL="859500" marR="0" lvl="2" indent="-457200" algn="just" defTabSz="914400" rtl="0" eaLnBrk="1" fontAlgn="auto" latinLnBrk="0" hangingPunct="1">
              <a:lnSpc>
                <a:spcPct val="100000"/>
              </a:lnSpc>
              <a:spcBef>
                <a:spcPts val="0"/>
              </a:spcBef>
              <a:spcAft>
                <a:spcPts val="0"/>
              </a:spcAft>
              <a:buClr>
                <a:srgbClr val="00B050"/>
              </a:buClr>
              <a:buSzTx/>
              <a:buFont typeface="Calibri" panose="020F0502020204030204" pitchFamily="34" charset="0"/>
              <a:buChar char="−"/>
              <a:tabLst/>
              <a:defRPr/>
            </a:pPr>
            <a:r>
              <a:rPr lang="en-US" dirty="0" smtClean="0"/>
              <a:t>Unnecessary </a:t>
            </a:r>
            <a:r>
              <a:rPr lang="en-US" dirty="0" smtClean="0">
                <a:solidFill>
                  <a:srgbClr val="00B050"/>
                </a:solidFill>
              </a:rPr>
              <a:t>restrictive diet</a:t>
            </a:r>
            <a:r>
              <a:rPr lang="en-US" dirty="0" smtClean="0"/>
              <a:t>: 90% of products with “precautionary labelling” do not contain residues of peanuts’ proteins or very small quantities unlikely to cause a clinical reaction.</a:t>
            </a:r>
          </a:p>
          <a:p>
            <a:pPr marL="0" marR="0" lvl="2" indent="0" algn="just" defTabSz="914400" rtl="0" eaLnBrk="1" fontAlgn="auto" latinLnBrk="0" hangingPunct="1">
              <a:lnSpc>
                <a:spcPct val="100000"/>
              </a:lnSpc>
              <a:spcBef>
                <a:spcPts val="0"/>
              </a:spcBef>
              <a:spcAft>
                <a:spcPts val="0"/>
              </a:spcAft>
              <a:buClr>
                <a:srgbClr val="00B050"/>
              </a:buClr>
              <a:buSzTx/>
              <a:buFont typeface="Calibri" panose="020F0502020204030204" pitchFamily="34" charset="0"/>
              <a:buNone/>
              <a:tabLst/>
              <a:defRPr/>
            </a:pPr>
            <a:r>
              <a:rPr lang="en-US" sz="2000" dirty="0" smtClean="0"/>
              <a:t>This results in </a:t>
            </a:r>
            <a:r>
              <a:rPr lang="en-US" sz="2000" dirty="0" smtClean="0">
                <a:solidFill>
                  <a:srgbClr val="00B050"/>
                </a:solidFill>
              </a:rPr>
              <a:t>frustration and risk-taking </a:t>
            </a:r>
            <a:r>
              <a:rPr lang="en-US" sz="2000" dirty="0" err="1" smtClean="0">
                <a:solidFill>
                  <a:srgbClr val="00B050"/>
                </a:solidFill>
              </a:rPr>
              <a:t>behaviours</a:t>
            </a:r>
            <a:r>
              <a:rPr lang="en-US" sz="2000" dirty="0" smtClean="0"/>
              <a:t>, not depending on age, gender or the severity of the allergy</a:t>
            </a:r>
          </a:p>
          <a:p>
            <a:pPr marL="860400" lvl="2" indent="-457200" algn="just">
              <a:buClr>
                <a:srgbClr val="00B050"/>
              </a:buClr>
              <a:buFont typeface="Calibri" panose="020F0502020204030204" pitchFamily="34" charset="0"/>
              <a:buChar char="−"/>
            </a:pPr>
            <a:r>
              <a:rPr lang="en-US" dirty="0" smtClean="0"/>
              <a:t>Variety of the </a:t>
            </a:r>
            <a:r>
              <a:rPr lang="en-US" dirty="0" smtClean="0">
                <a:solidFill>
                  <a:srgbClr val="00B050"/>
                </a:solidFill>
              </a:rPr>
              <a:t>wording</a:t>
            </a:r>
            <a:r>
              <a:rPr lang="en-US" dirty="0" smtClean="0"/>
              <a:t>: 80% of parents with nuts allergic children would not let them eat products with “not suitable for” or “may contain” labelling, only 50% would do so with “cannot guarantee nut free” or “may contain traces of” labelling;</a:t>
            </a:r>
          </a:p>
          <a:p>
            <a:pPr marL="860400" lvl="2" indent="-457200" algn="just">
              <a:buClr>
                <a:srgbClr val="00B050"/>
              </a:buClr>
              <a:buFont typeface="Calibri" panose="020F0502020204030204" pitchFamily="34" charset="0"/>
              <a:buChar char="−"/>
            </a:pPr>
            <a:r>
              <a:rPr lang="en-US" dirty="0" smtClean="0">
                <a:solidFill>
                  <a:srgbClr val="00B050"/>
                </a:solidFill>
              </a:rPr>
              <a:t>Distrustfulness </a:t>
            </a:r>
            <a:r>
              <a:rPr lang="en-US" dirty="0" smtClean="0"/>
              <a:t>of the message sources:</a:t>
            </a:r>
            <a:r>
              <a:rPr lang="en-US" baseline="0" dirty="0" smtClean="0"/>
              <a:t> </a:t>
            </a:r>
            <a:r>
              <a:rPr lang="en-US" sz="1200" b="0" dirty="0" smtClean="0">
                <a:solidFill>
                  <a:schemeClr val="tx1"/>
                </a:solidFill>
                <a:effectLst/>
              </a:rPr>
              <a:t>“ma</a:t>
            </a:r>
            <a:r>
              <a:rPr lang="en-US" sz="1200" b="0" baseline="0" dirty="0" smtClean="0">
                <a:solidFill>
                  <a:schemeClr val="tx1"/>
                </a:solidFill>
                <a:effectLst/>
              </a:rPr>
              <a:t>y contain” labels are not taken into consideration by allergic consumers sometimes as </a:t>
            </a:r>
            <a:r>
              <a:rPr lang="en-US" dirty="0" smtClean="0"/>
              <a:t>food business operators are deemed to use them to discharge any possible liability in case of adverse reactions following the ingestion of their products;</a:t>
            </a:r>
          </a:p>
          <a:p>
            <a:pPr marL="860400" marR="0" lvl="2" indent="-457200" algn="just" defTabSz="914400" rtl="0" eaLnBrk="1" fontAlgn="auto" latinLnBrk="0" hangingPunct="1">
              <a:lnSpc>
                <a:spcPct val="100000"/>
              </a:lnSpc>
              <a:spcBef>
                <a:spcPts val="0"/>
              </a:spcBef>
              <a:spcAft>
                <a:spcPts val="0"/>
              </a:spcAft>
              <a:buClr>
                <a:srgbClr val="00B050"/>
              </a:buClr>
              <a:buSzTx/>
              <a:buFont typeface="Calibri" panose="020F0502020204030204" pitchFamily="34" charset="0"/>
              <a:buChar char="−"/>
              <a:tabLst/>
              <a:defRPr/>
            </a:pPr>
            <a:r>
              <a:rPr lang="en-US" dirty="0" smtClean="0">
                <a:solidFill>
                  <a:srgbClr val="00B050"/>
                </a:solidFill>
              </a:rPr>
              <a:t>Implausibility </a:t>
            </a:r>
            <a:r>
              <a:rPr lang="en-US" dirty="0" smtClean="0"/>
              <a:t>of the labelling:</a:t>
            </a:r>
            <a:r>
              <a:rPr lang="en-US" baseline="0" dirty="0" smtClean="0"/>
              <a:t> s</a:t>
            </a:r>
            <a:r>
              <a:rPr lang="en-US" dirty="0" smtClean="0"/>
              <a:t>ometimes these labels are located on products that legitimately contain the allergen (e.g.: nuts in a packet of peanuts) or on others where it is considered impossible that they actually contain it (e.g.: nuts in a bottle of lemonade);</a:t>
            </a:r>
          </a:p>
          <a:p>
            <a:pPr marL="860400" lvl="2" indent="-457200" algn="just">
              <a:buClr>
                <a:srgbClr val="00B050"/>
              </a:buClr>
              <a:buFont typeface="Calibri" panose="020F0502020204030204" pitchFamily="34" charset="0"/>
              <a:buChar char="−"/>
            </a:pPr>
            <a:r>
              <a:rPr lang="en-US" dirty="0" smtClean="0"/>
              <a:t>Previous </a:t>
            </a:r>
            <a:r>
              <a:rPr lang="en-US" dirty="0" smtClean="0">
                <a:solidFill>
                  <a:srgbClr val="00B050"/>
                </a:solidFill>
              </a:rPr>
              <a:t>experience </a:t>
            </a:r>
            <a:r>
              <a:rPr lang="en-US" dirty="0" smtClean="0"/>
              <a:t>and personal preferences: people may</a:t>
            </a:r>
            <a:r>
              <a:rPr lang="en-US" baseline="0" dirty="0" smtClean="0"/>
              <a:t> also think that if they did not react to a product with “may contain” label, then they might tolerate traces of the allergen that could be present in the product. However, sometimes there are no traces of the allergen and therefore this causes a risk-taking behavior in food allergic people.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All this is complicated by the fact that even healthcare professionals do not recommend stringent avoidance of products with “may contain” label: in the UK, only one-third of them would advise patients with tree nut allergy to avoid all foods with precautionary labelling related to tree nuts.</a:t>
            </a:r>
            <a:endParaRPr lang="en-US" dirty="0" smtClean="0"/>
          </a:p>
        </p:txBody>
      </p:sp>
      <p:sp>
        <p:nvSpPr>
          <p:cNvPr id="4" name="Slide Number Placeholder 3"/>
          <p:cNvSpPr>
            <a:spLocks noGrp="1"/>
          </p:cNvSpPr>
          <p:nvPr>
            <p:ph type="sldNum" sz="quarter" idx="10"/>
          </p:nvPr>
        </p:nvSpPr>
        <p:spPr/>
        <p:txBody>
          <a:bodyPr/>
          <a:lstStyle/>
          <a:p>
            <a:fld id="{F01FC0BC-7E45-44FD-A74A-94A5DB1DCCD6}" type="slidenum">
              <a:rPr lang="en-GB" smtClean="0"/>
              <a:t>16</a:t>
            </a:fld>
            <a:endParaRPr lang="en-GB"/>
          </a:p>
        </p:txBody>
      </p:sp>
    </p:spTree>
    <p:extLst>
      <p:ext uri="{BB962C8B-B14F-4D97-AF65-F5344CB8AC3E}">
        <p14:creationId xmlns:p14="http://schemas.microsoft.com/office/powerpoint/2010/main" val="172975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a:t>
            </a:r>
            <a:r>
              <a:rPr lang="en-US" baseline="0" dirty="0" smtClean="0"/>
              <a:t> it is difficult to get aggregated data (both at the European level and taking into account all the 14 main allergens), the European Academy of Allergy and Clinical Immunology (EAACI) has identified that there are about 17 million Europeans affected by food allergy.</a:t>
            </a:r>
            <a:endParaRPr lang="en-US" dirty="0" smtClean="0"/>
          </a:p>
        </p:txBody>
      </p:sp>
      <p:sp>
        <p:nvSpPr>
          <p:cNvPr id="4" name="Slide Number Placeholder 3"/>
          <p:cNvSpPr>
            <a:spLocks noGrp="1"/>
          </p:cNvSpPr>
          <p:nvPr>
            <p:ph type="sldNum" sz="quarter" idx="10"/>
          </p:nvPr>
        </p:nvSpPr>
        <p:spPr/>
        <p:txBody>
          <a:bodyPr/>
          <a:lstStyle/>
          <a:p>
            <a:fld id="{F01FC0BC-7E45-44FD-A74A-94A5DB1DCCD6}" type="slidenum">
              <a:rPr lang="en-GB" smtClean="0"/>
              <a:t>3</a:t>
            </a:fld>
            <a:endParaRPr lang="en-GB"/>
          </a:p>
        </p:txBody>
      </p:sp>
    </p:spTree>
    <p:extLst>
      <p:ext uri="{BB962C8B-B14F-4D97-AF65-F5344CB8AC3E}">
        <p14:creationId xmlns:p14="http://schemas.microsoft.com/office/powerpoint/2010/main" val="114881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Allergies may have several symptoms, ranging from gastro-intestinal</a:t>
            </a:r>
            <a:r>
              <a:rPr lang="en-US" baseline="0" dirty="0" smtClean="0"/>
              <a:t> problems, eczemas and </a:t>
            </a:r>
            <a:r>
              <a:rPr lang="en-US" baseline="0" dirty="0" err="1" smtClean="0"/>
              <a:t>urticarias</a:t>
            </a:r>
            <a:r>
              <a:rPr lang="en-US" baseline="0" dirty="0" smtClean="0"/>
              <a:t> to airway obstructions and cardiovascular shocks. Food allergy has also a significant impact in terms of social, dietary and psychological factors: i</a:t>
            </a:r>
            <a:r>
              <a:rPr lang="en-US" dirty="0" smtClean="0"/>
              <a:t>n Italy, 20% of young</a:t>
            </a:r>
            <a:r>
              <a:rPr lang="en-US" baseline="0" dirty="0" smtClean="0"/>
              <a:t> children with food allergy have never attended a birthday party. </a:t>
            </a:r>
            <a:endParaRPr lang="en-US" dirty="0" smtClean="0"/>
          </a:p>
        </p:txBody>
      </p:sp>
      <p:sp>
        <p:nvSpPr>
          <p:cNvPr id="4" name="Slide Number Placeholder 3"/>
          <p:cNvSpPr>
            <a:spLocks noGrp="1"/>
          </p:cNvSpPr>
          <p:nvPr>
            <p:ph type="sldNum" sz="quarter" idx="10"/>
          </p:nvPr>
        </p:nvSpPr>
        <p:spPr/>
        <p:txBody>
          <a:bodyPr/>
          <a:lstStyle/>
          <a:p>
            <a:fld id="{F01FC0BC-7E45-44FD-A74A-94A5DB1DCCD6}" type="slidenum">
              <a:rPr lang="en-GB" smtClean="0"/>
              <a:t>4</a:t>
            </a:fld>
            <a:endParaRPr lang="en-GB"/>
          </a:p>
        </p:txBody>
      </p:sp>
    </p:spTree>
    <p:extLst>
      <p:ext uri="{BB962C8B-B14F-4D97-AF65-F5344CB8AC3E}">
        <p14:creationId xmlns:p14="http://schemas.microsoft.com/office/powerpoint/2010/main" val="337503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01FC0BC-7E45-44FD-A74A-94A5DB1DCCD6}" type="slidenum">
              <a:rPr lang="en-GB" smtClean="0"/>
              <a:t>5</a:t>
            </a:fld>
            <a:endParaRPr lang="en-GB"/>
          </a:p>
        </p:txBody>
      </p:sp>
    </p:spTree>
    <p:extLst>
      <p:ext uri="{BB962C8B-B14F-4D97-AF65-F5344CB8AC3E}">
        <p14:creationId xmlns:p14="http://schemas.microsoft.com/office/powerpoint/2010/main" val="150275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01FC0BC-7E45-44FD-A74A-94A5DB1DCCD6}" type="slidenum">
              <a:rPr lang="en-GB" smtClean="0"/>
              <a:t>6</a:t>
            </a:fld>
            <a:endParaRPr lang="en-GB"/>
          </a:p>
        </p:txBody>
      </p:sp>
    </p:spTree>
    <p:extLst>
      <p:ext uri="{BB962C8B-B14F-4D97-AF65-F5344CB8AC3E}">
        <p14:creationId xmlns:p14="http://schemas.microsoft.com/office/powerpoint/2010/main" val="106092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the previously</a:t>
            </a:r>
            <a:r>
              <a:rPr lang="en-GB" sz="1200" kern="1200" baseline="0" dirty="0" smtClean="0">
                <a:solidFill>
                  <a:schemeClr val="tx1"/>
                </a:solidFill>
                <a:effectLst/>
                <a:latin typeface="+mn-lt"/>
                <a:ea typeface="+mn-ea"/>
                <a:cs typeface="+mn-cs"/>
              </a:rPr>
              <a:t> mentioned reasons, in 2011, the European Parliament and the Council of the European Union have adopted a new regulation, which entered into force December last year. </a:t>
            </a:r>
            <a:r>
              <a:rPr lang="en-GB" sz="1200" kern="1200" dirty="0" smtClean="0">
                <a:solidFill>
                  <a:schemeClr val="tx1"/>
                </a:solidFill>
                <a:effectLst/>
                <a:latin typeface="+mn-lt"/>
                <a:ea typeface="+mn-ea"/>
                <a:cs typeface="+mn-cs"/>
              </a:rPr>
              <a:t>This new regulation being a clear step forward,</a:t>
            </a:r>
            <a:r>
              <a:rPr lang="en-GB" sz="1200" kern="1200" baseline="0" dirty="0" smtClean="0">
                <a:solidFill>
                  <a:schemeClr val="tx1"/>
                </a:solidFill>
                <a:effectLst/>
                <a:latin typeface="+mn-lt"/>
                <a:ea typeface="+mn-ea"/>
                <a:cs typeface="+mn-cs"/>
              </a:rPr>
              <a:t> let us now concentrate on the current situation of allergen labelling in Europe and identify good and bad practices.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1FC0BC-7E45-44FD-A74A-94A5DB1DCCD6}" type="slidenum">
              <a:rPr lang="en-GB" smtClean="0"/>
              <a:t>7</a:t>
            </a:fld>
            <a:endParaRPr lang="en-GB"/>
          </a:p>
        </p:txBody>
      </p:sp>
    </p:spTree>
    <p:extLst>
      <p:ext uri="{BB962C8B-B14F-4D97-AF65-F5344CB8AC3E}">
        <p14:creationId xmlns:p14="http://schemas.microsoft.com/office/powerpoint/2010/main" val="340770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Annex II of the new regulation identifies 14 allergens that should be</a:t>
            </a:r>
            <a:r>
              <a:rPr lang="en-GB" sz="1200" kern="1200" baseline="0" dirty="0" smtClean="0">
                <a:solidFill>
                  <a:schemeClr val="tx1"/>
                </a:solidFill>
                <a:effectLst/>
                <a:latin typeface="+mn-lt"/>
                <a:ea typeface="+mn-ea"/>
                <a:cs typeface="+mn-cs"/>
              </a:rPr>
              <a:t> always labelled in pre-packed food. </a:t>
            </a:r>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new regulation requests that t</a:t>
            </a:r>
            <a:r>
              <a:rPr lang="en-GB" sz="1200" kern="1200" dirty="0" smtClean="0">
                <a:solidFill>
                  <a:schemeClr val="tx1"/>
                </a:solidFill>
                <a:effectLst/>
                <a:latin typeface="+mn-lt"/>
                <a:ea typeface="+mn-ea"/>
                <a:cs typeface="+mn-cs"/>
              </a:rPr>
              <a:t>he complete list of ingredients should be indicated, but there is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 exception for packaging or containers whose surface is inferior to 10 cm2. In such cases, this list shall be provided through other means or made available at the request of the consumer.</a:t>
            </a:r>
            <a:r>
              <a:rPr lang="en-GB" sz="1200" kern="1200" baseline="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names of the substances listed in annex</a:t>
            </a:r>
            <a:r>
              <a:rPr lang="en-GB" sz="1200" kern="1200" baseline="0" dirty="0" smtClean="0">
                <a:solidFill>
                  <a:schemeClr val="tx1"/>
                </a:solidFill>
                <a:effectLst/>
                <a:latin typeface="+mn-lt"/>
                <a:ea typeface="+mn-ea"/>
                <a:cs typeface="+mn-cs"/>
              </a:rPr>
              <a:t> II of the regulation</a:t>
            </a:r>
            <a:r>
              <a:rPr lang="en-GB" sz="1200" kern="1200" dirty="0" smtClean="0">
                <a:solidFill>
                  <a:schemeClr val="tx1"/>
                </a:solidFill>
                <a:effectLst/>
                <a:latin typeface="+mn-lt"/>
                <a:ea typeface="+mn-ea"/>
                <a:cs typeface="+mn-cs"/>
              </a:rPr>
              <a:t> should always be mentioned. Specific names can be a useful addition (for instance,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 brackets).</a:t>
            </a:r>
            <a:r>
              <a:rPr lang="en-GB" sz="1200" kern="1200" baseline="0" dirty="0" smtClean="0">
                <a:solidFill>
                  <a:schemeClr val="tx1"/>
                </a:solidFill>
                <a:effectLst/>
                <a:latin typeface="+mn-lt"/>
                <a:ea typeface="+mn-ea"/>
                <a:cs typeface="+mn-cs"/>
              </a:rPr>
              <a:t> Indeed, we cannot expect all consumers, especially foreigners, to know the specific names of the food. </a:t>
            </a:r>
            <a:r>
              <a:rPr lang="en-GB" sz="1200" kern="1200" dirty="0" smtClean="0">
                <a:solidFill>
                  <a:schemeClr val="tx1"/>
                </a:solidFill>
                <a:effectLst/>
                <a:latin typeface="+mn-lt"/>
                <a:ea typeface="+mn-ea"/>
                <a:cs typeface="+mn-cs"/>
              </a:rPr>
              <a:t>Moreover, if such an exception is allowed, mandatory labelling would be more difficult as annex II does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not mention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any specific names for fish, molluscs,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etc. as opposed to specific names for nuts and gluten. In these last two cases, on the other hand, identifying the specific gluten-containing grain or nut used in the product would not unnecessarily limit the range of products available to people with allergies, as most people are not allergic to all nuts or all different gluten-containing grains. </a:t>
            </a:r>
          </a:p>
          <a:p>
            <a:r>
              <a:rPr lang="en-GB" sz="1200" kern="1200" dirty="0" smtClean="0">
                <a:solidFill>
                  <a:schemeClr val="tx1"/>
                </a:solidFill>
                <a:effectLst/>
                <a:latin typeface="+mn-lt"/>
                <a:ea typeface="+mn-ea"/>
                <a:cs typeface="+mn-cs"/>
              </a:rPr>
              <a:t>In the Netherlands, in the JUMBO website (grocery shop food chain), people can find all the products they sell and have a look at the allergens present online, before doing shopping.</a:t>
            </a:r>
          </a:p>
        </p:txBody>
      </p:sp>
      <p:sp>
        <p:nvSpPr>
          <p:cNvPr id="4" name="Slide Number Placeholder 3"/>
          <p:cNvSpPr>
            <a:spLocks noGrp="1"/>
          </p:cNvSpPr>
          <p:nvPr>
            <p:ph type="sldNum" sz="quarter" idx="10"/>
          </p:nvPr>
        </p:nvSpPr>
        <p:spPr/>
        <p:txBody>
          <a:bodyPr/>
          <a:lstStyle/>
          <a:p>
            <a:fld id="{F01FC0BC-7E45-44FD-A74A-94A5DB1DCCD6}" type="slidenum">
              <a:rPr lang="en-GB" smtClean="0"/>
              <a:t>8</a:t>
            </a:fld>
            <a:endParaRPr lang="en-GB"/>
          </a:p>
        </p:txBody>
      </p:sp>
    </p:spTree>
    <p:extLst>
      <p:ext uri="{BB962C8B-B14F-4D97-AF65-F5344CB8AC3E}">
        <p14:creationId xmlns:p14="http://schemas.microsoft.com/office/powerpoint/2010/main" val="146276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setting</a:t>
            </a:r>
            <a:r>
              <a:rPr lang="en-US" baseline="0" dirty="0" smtClean="0"/>
              <a:t> mandatory requirements on allergens for non pre-packed food, a</a:t>
            </a:r>
            <a:r>
              <a:rPr lang="en-US" dirty="0" smtClean="0"/>
              <a:t>rticle 44 of the regulation</a:t>
            </a:r>
            <a:r>
              <a:rPr lang="en-US" baseline="0" dirty="0" smtClean="0"/>
              <a:t> represents a crucial step forward. Indeed, </a:t>
            </a:r>
            <a:r>
              <a:rPr lang="en-GB" sz="1200" kern="1200" baseline="0" dirty="0" smtClean="0">
                <a:solidFill>
                  <a:schemeClr val="tx1"/>
                </a:solidFill>
                <a:effectLst/>
                <a:latin typeface="+mn-lt"/>
                <a:ea typeface="+mn-ea"/>
                <a:cs typeface="+mn-cs"/>
              </a:rPr>
              <a:t>e</a:t>
            </a:r>
            <a:r>
              <a:rPr lang="en-GB" sz="1200" kern="1200" dirty="0" smtClean="0">
                <a:solidFill>
                  <a:schemeClr val="tx1"/>
                </a:solidFill>
                <a:effectLst/>
                <a:latin typeface="+mn-lt"/>
                <a:ea typeface="+mn-ea"/>
                <a:cs typeface="+mn-cs"/>
              </a:rPr>
              <a:t>vidence suggests that most food allergy incidents can be traced back to non pre-packed food.</a:t>
            </a:r>
          </a:p>
        </p:txBody>
      </p:sp>
      <p:sp>
        <p:nvSpPr>
          <p:cNvPr id="4" name="Slide Number Placeholder 3"/>
          <p:cNvSpPr>
            <a:spLocks noGrp="1"/>
          </p:cNvSpPr>
          <p:nvPr>
            <p:ph type="sldNum" sz="quarter" idx="10"/>
          </p:nvPr>
        </p:nvSpPr>
        <p:spPr/>
        <p:txBody>
          <a:bodyPr/>
          <a:lstStyle/>
          <a:p>
            <a:fld id="{F01FC0BC-7E45-44FD-A74A-94A5DB1DCCD6}" type="slidenum">
              <a:rPr lang="en-GB" smtClean="0"/>
              <a:t>9</a:t>
            </a:fld>
            <a:endParaRPr lang="en-GB"/>
          </a:p>
        </p:txBody>
      </p:sp>
    </p:spTree>
    <p:extLst>
      <p:ext uri="{BB962C8B-B14F-4D97-AF65-F5344CB8AC3E}">
        <p14:creationId xmlns:p14="http://schemas.microsoft.com/office/powerpoint/2010/main" val="401134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EFA member Allergy UK launched</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“Allergy Aware Scheme” for restaurants in</a:t>
            </a:r>
            <a:r>
              <a:rPr lang="en-US" sz="1200" kern="1200" baseline="0" dirty="0" smtClean="0">
                <a:solidFill>
                  <a:schemeClr val="tx1"/>
                </a:solidFill>
                <a:effectLst/>
                <a:latin typeface="+mn-lt"/>
                <a:ea typeface="+mn-ea"/>
                <a:cs typeface="+mn-cs"/>
              </a:rPr>
              <a:t> summer</a:t>
            </a:r>
            <a:r>
              <a:rPr lang="en-US" sz="1200" kern="1200" dirty="0" smtClean="0">
                <a:solidFill>
                  <a:schemeClr val="tx1"/>
                </a:solidFill>
                <a:effectLst/>
                <a:latin typeface="+mn-lt"/>
                <a:ea typeface="+mn-ea"/>
                <a:cs typeface="+mn-cs"/>
              </a:rPr>
              <a:t>. Allergy UK will provide an endorsement training for allergen management for restaurants, after which restaurants will be accredited with an allergy-friendly label. </a:t>
            </a:r>
            <a:r>
              <a:rPr lang="en-GB" dirty="0" smtClean="0"/>
              <a:t>In order to gain accreditation as part of the Allergy Aware Scheme, all staff need some form of training initially. At least 40% of staff working at each outlet need face-to-face training: this applies to senior staff, front of house and chefs with the remainder needing online training. In order to maintain the accreditation, the level of trained staff on the premise should never drop below 80% of the total workforce. </a:t>
            </a:r>
            <a:r>
              <a:rPr lang="en-US" sz="1200" kern="1200" dirty="0" smtClean="0">
                <a:solidFill>
                  <a:schemeClr val="tx1"/>
                </a:solidFill>
                <a:effectLst/>
                <a:latin typeface="+mn-lt"/>
                <a:ea typeface="+mn-ea"/>
                <a:cs typeface="+mn-cs"/>
              </a:rPr>
              <a:t>A follow-up control is foreseen between 6 and 12 weeks after the end of the training. Allergy UK is also working in partnership with the </a:t>
            </a:r>
            <a:r>
              <a:rPr lang="nl-BE" sz="1200" kern="1200" dirty="0" smtClean="0">
                <a:solidFill>
                  <a:schemeClr val="tx1"/>
                </a:solidFill>
                <a:effectLst/>
                <a:latin typeface="+mn-lt"/>
                <a:ea typeface="+mn-ea"/>
                <a:cs typeface="+mn-cs"/>
              </a:rPr>
              <a:t>restaurant directory </a:t>
            </a:r>
            <a:r>
              <a:rPr lang="nl-BE" sz="1200" u="sng" kern="1200" dirty="0" smtClean="0">
                <a:solidFill>
                  <a:schemeClr val="tx1"/>
                </a:solidFill>
                <a:effectLst/>
                <a:latin typeface="+mn-lt"/>
                <a:ea typeface="+mn-ea"/>
                <a:cs typeface="+mn-cs"/>
                <a:hlinkClick r:id="rId3"/>
              </a:rPr>
              <a:t>Can I Eat There?</a:t>
            </a:r>
            <a:r>
              <a:rPr lang="nl-BE" sz="1200" kern="1200" dirty="0" smtClean="0">
                <a:solidFill>
                  <a:schemeClr val="tx1"/>
                </a:solidFill>
                <a:effectLst/>
                <a:latin typeface="+mn-lt"/>
                <a:ea typeface="+mn-ea"/>
                <a:cs typeface="+mn-cs"/>
              </a:rPr>
              <a:t>, which helps allergic people to find out allergy-friendly restaurants.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The same idea was developed by EFA member </a:t>
            </a:r>
            <a:r>
              <a:rPr lang="en-GB" sz="1200" kern="1200" dirty="0" smtClean="0">
                <a:solidFill>
                  <a:schemeClr val="tx1"/>
                </a:solidFill>
                <a:effectLst/>
                <a:latin typeface="+mn-lt"/>
                <a:ea typeface="+mn-ea"/>
                <a:cs typeface="+mn-cs"/>
              </a:rPr>
              <a:t>Swedish Asthma and Allergy Association. In</a:t>
            </a:r>
            <a:r>
              <a:rPr lang="en-GB" sz="1200" kern="1200" baseline="0" dirty="0" smtClean="0">
                <a:solidFill>
                  <a:schemeClr val="tx1"/>
                </a:solidFill>
                <a:effectLst/>
                <a:latin typeface="+mn-lt"/>
                <a:ea typeface="+mn-ea"/>
                <a:cs typeface="+mn-cs"/>
              </a:rPr>
              <a:t> the framework of the project </a:t>
            </a:r>
            <a:r>
              <a:rPr lang="en-GB" dirty="0" smtClean="0"/>
              <a:t>Hooray an allergic guest!,</a:t>
            </a:r>
            <a:r>
              <a:rPr lang="en-GB" sz="1200" kern="1200" baseline="0" dirty="0" smtClean="0">
                <a:solidFill>
                  <a:schemeClr val="tx1"/>
                </a:solidFill>
                <a:effectLst/>
                <a:latin typeface="+mn-lt"/>
                <a:ea typeface="+mn-ea"/>
                <a:cs typeface="+mn-cs"/>
              </a:rPr>
              <a:t> a</a:t>
            </a:r>
            <a:r>
              <a:rPr lang="en-GB" sz="1200" kern="1200" dirty="0" smtClean="0">
                <a:solidFill>
                  <a:schemeClr val="tx1"/>
                </a:solidFill>
                <a:effectLst/>
                <a:latin typeface="+mn-lt"/>
                <a:ea typeface="+mn-ea"/>
                <a:cs typeface="+mn-cs"/>
              </a:rPr>
              <a:t>fter a training provided to restaurants,</a:t>
            </a:r>
            <a:r>
              <a:rPr lang="en-GB" sz="1200" kern="1200" baseline="0" dirty="0" smtClean="0">
                <a:solidFill>
                  <a:schemeClr val="tx1"/>
                </a:solidFill>
                <a:effectLst/>
                <a:latin typeface="+mn-lt"/>
                <a:ea typeface="+mn-ea"/>
                <a:cs typeface="+mn-cs"/>
              </a:rPr>
              <a:t> </a:t>
            </a:r>
            <a:r>
              <a:rPr lang="en-GB" sz="1200" kern="1200" baseline="0" smtClean="0">
                <a:solidFill>
                  <a:schemeClr val="tx1"/>
                </a:solidFill>
                <a:effectLst/>
                <a:latin typeface="+mn-lt"/>
                <a:ea typeface="+mn-ea"/>
                <a:cs typeface="+mn-cs"/>
              </a:rPr>
              <a:t>the </a:t>
            </a:r>
            <a:r>
              <a:rPr lang="en-GB" sz="1200" kern="1200" smtClean="0">
                <a:solidFill>
                  <a:schemeClr val="tx1"/>
                </a:solidFill>
                <a:effectLst/>
                <a:latin typeface="+mn-lt"/>
                <a:ea typeface="+mn-ea"/>
                <a:cs typeface="+mn-cs"/>
              </a:rPr>
              <a:t>certification Safer </a:t>
            </a:r>
            <a:r>
              <a:rPr lang="en-GB" sz="1200" kern="1200" dirty="0" smtClean="0">
                <a:solidFill>
                  <a:schemeClr val="tx1"/>
                </a:solidFill>
                <a:effectLst/>
                <a:latin typeface="+mn-lt"/>
                <a:ea typeface="+mn-ea"/>
                <a:cs typeface="+mn-cs"/>
              </a:rPr>
              <a:t>Food will be released. This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shows that the restaurants are working systematically to minimise the risks for guests with food allergies. The certification does not guarantee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that allergic people will not</a:t>
            </a:r>
            <a:r>
              <a:rPr lang="en-GB" sz="1200" kern="1200" baseline="0" dirty="0" smtClean="0">
                <a:solidFill>
                  <a:schemeClr val="tx1"/>
                </a:solidFill>
                <a:effectLst/>
                <a:latin typeface="+mn-lt"/>
                <a:ea typeface="+mn-ea"/>
                <a:cs typeface="+mn-cs"/>
              </a:rPr>
              <a:t> have a reaction in the establishment.</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01FC0BC-7E45-44FD-A74A-94A5DB1DCCD6}"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45557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14/09/2015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14/09/2015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14/09/2015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14/09/2015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14/09/2015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14/09/2015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14/09/2015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14/09/2015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14/09/2015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14/09/2015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14/09/2015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14/09/2015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tif"/><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60648"/>
            <a:ext cx="1368152" cy="1368152"/>
          </a:xfrm>
          <a:prstGeom prst="rect">
            <a:avLst/>
          </a:prstGeom>
        </p:spPr>
      </p:pic>
      <p:sp>
        <p:nvSpPr>
          <p:cNvPr id="4" name="Rettangolo 3"/>
          <p:cNvSpPr/>
          <p:nvPr/>
        </p:nvSpPr>
        <p:spPr>
          <a:xfrm>
            <a:off x="317984" y="2050579"/>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TextBox 2"/>
          <p:cNvSpPr txBox="1"/>
          <p:nvPr/>
        </p:nvSpPr>
        <p:spPr>
          <a:xfrm>
            <a:off x="1794148" y="2348880"/>
            <a:ext cx="5616624" cy="3785652"/>
          </a:xfrm>
          <a:prstGeom prst="rect">
            <a:avLst/>
          </a:prstGeom>
          <a:noFill/>
        </p:spPr>
        <p:txBody>
          <a:bodyPr wrap="square" rtlCol="0">
            <a:spAutoFit/>
          </a:bodyPr>
          <a:lstStyle/>
          <a:p>
            <a:pPr algn="ctr"/>
            <a:r>
              <a:rPr lang="en-GB" sz="3400" b="1" dirty="0" smtClean="0">
                <a:latin typeface="+mj-lt"/>
              </a:rPr>
              <a:t>Food Labelling from Patients’ Perspective in Europe: the Good, the Bad and the Ugly</a:t>
            </a:r>
          </a:p>
          <a:p>
            <a:pPr lvl="0" indent="-274320" algn="ctr">
              <a:buClr>
                <a:schemeClr val="accent3"/>
              </a:buClr>
              <a:buSzPct val="95000"/>
              <a:defRPr/>
            </a:pPr>
            <a:endParaRPr lang="en-US" dirty="0" smtClean="0">
              <a:latin typeface="+mj-lt"/>
            </a:endParaRPr>
          </a:p>
          <a:p>
            <a:pPr lvl="0" indent="-274320" algn="ctr">
              <a:buClr>
                <a:schemeClr val="accent3"/>
              </a:buClr>
              <a:buSzPct val="95000"/>
              <a:defRPr/>
            </a:pPr>
            <a:r>
              <a:rPr lang="en-US" sz="2000" dirty="0" smtClean="0">
                <a:latin typeface="+mj-lt"/>
              </a:rPr>
              <a:t>Roberta </a:t>
            </a:r>
            <a:r>
              <a:rPr lang="en-US" sz="2000" dirty="0">
                <a:latin typeface="+mj-lt"/>
              </a:rPr>
              <a:t>Savli</a:t>
            </a:r>
          </a:p>
          <a:p>
            <a:pPr lvl="0" indent="-274320" algn="ctr">
              <a:buClr>
                <a:schemeClr val="accent3"/>
              </a:buClr>
              <a:buSzPct val="95000"/>
              <a:defRPr/>
            </a:pPr>
            <a:r>
              <a:rPr lang="en-US" sz="2000" dirty="0">
                <a:latin typeface="+mj-lt"/>
              </a:rPr>
              <a:t>Senior EU Policy Advisor – European Federation </a:t>
            </a:r>
            <a:r>
              <a:rPr lang="en-US" sz="2000" dirty="0" smtClean="0">
                <a:latin typeface="+mj-lt"/>
              </a:rPr>
              <a:t>of Allergy </a:t>
            </a:r>
            <a:r>
              <a:rPr lang="en-US" sz="2000" dirty="0">
                <a:latin typeface="+mj-lt"/>
              </a:rPr>
              <a:t>and Airways Diseases’ Patients Associations (EFA</a:t>
            </a:r>
            <a:r>
              <a:rPr lang="en-US" sz="2000" dirty="0" smtClean="0">
                <a:latin typeface="+mj-lt"/>
              </a:rPr>
              <a:t>)</a:t>
            </a:r>
          </a:p>
          <a:p>
            <a:pPr lvl="0" indent="-274320" algn="ctr">
              <a:buClr>
                <a:schemeClr val="accent3"/>
              </a:buClr>
              <a:buSzPct val="95000"/>
              <a:defRPr/>
            </a:pPr>
            <a:r>
              <a:rPr lang="en-US" sz="2000" u="sng" dirty="0" smtClean="0">
                <a:solidFill>
                  <a:srgbClr val="0070C0"/>
                </a:solidFill>
                <a:latin typeface="+mj-lt"/>
              </a:rPr>
              <a:t>roberta.savli@efanet.org</a:t>
            </a:r>
            <a:endParaRPr lang="en-US" sz="2000" u="sng" dirty="0" smtClean="0">
              <a:solidFill>
                <a:srgbClr val="0070C0"/>
              </a:solidFill>
            </a:endParaRPr>
          </a:p>
          <a:p>
            <a:pPr lvl="0" indent="-274320" algn="ctr">
              <a:buClr>
                <a:schemeClr val="accent3"/>
              </a:buClr>
              <a:buSzPct val="95000"/>
              <a:defRPr/>
            </a:pPr>
            <a:r>
              <a:rPr lang="en-GB" sz="2000" dirty="0" smtClean="0">
                <a:solidFill>
                  <a:srgbClr val="0070C0"/>
                </a:solidFill>
              </a:rPr>
              <a:t>@</a:t>
            </a:r>
            <a:r>
              <a:rPr lang="en-GB" sz="2000" dirty="0" err="1" smtClean="0">
                <a:solidFill>
                  <a:srgbClr val="0070C0"/>
                </a:solidFill>
              </a:rPr>
              <a:t>robertasavl</a:t>
            </a:r>
            <a:r>
              <a:rPr lang="en-GB" dirty="0" err="1" smtClean="0">
                <a:solidFill>
                  <a:srgbClr val="0070C0"/>
                </a:solidFill>
              </a:rPr>
              <a:t>i</a:t>
            </a:r>
            <a:endParaRPr lang="en-GB" dirty="0">
              <a:solidFill>
                <a:srgbClr val="0070C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5805264"/>
            <a:ext cx="338970" cy="203382"/>
          </a:xfrm>
          <a:prstGeom prst="rect">
            <a:avLst/>
          </a:prstGeom>
        </p:spPr>
      </p:pic>
    </p:spTree>
    <p:extLst>
      <p:ext uri="{BB962C8B-B14F-4D97-AF65-F5344CB8AC3E}">
        <p14:creationId xmlns:p14="http://schemas.microsoft.com/office/powerpoint/2010/main" val="4197383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7808" y="1392610"/>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60648"/>
            <a:ext cx="936104" cy="936104"/>
          </a:xfrm>
          <a:prstGeom prst="rect">
            <a:avLst/>
          </a:prstGeom>
        </p:spPr>
      </p:pic>
      <p:sp>
        <p:nvSpPr>
          <p:cNvPr id="3" name="TextBox 2"/>
          <p:cNvSpPr txBox="1"/>
          <p:nvPr/>
        </p:nvSpPr>
        <p:spPr>
          <a:xfrm>
            <a:off x="1835696" y="5425"/>
            <a:ext cx="6840760" cy="1446550"/>
          </a:xfrm>
          <a:prstGeom prst="rect">
            <a:avLst/>
          </a:prstGeom>
          <a:noFill/>
        </p:spPr>
        <p:txBody>
          <a:bodyPr wrap="square" rtlCol="0">
            <a:spAutoFit/>
          </a:bodyPr>
          <a:lstStyle/>
          <a:p>
            <a:r>
              <a:rPr lang="en-GB" sz="4400" b="1" dirty="0" smtClean="0">
                <a:solidFill>
                  <a:prstClr val="black"/>
                </a:solidFill>
              </a:rPr>
              <a:t>BEST PRACTICE: PATIENTS </a:t>
            </a:r>
            <a:r>
              <a:rPr lang="en-GB" sz="4400" b="1" dirty="0" smtClean="0">
                <a:solidFill>
                  <a:srgbClr val="FF0000"/>
                </a:solidFill>
              </a:rPr>
              <a:t>TRAINING</a:t>
            </a:r>
            <a:r>
              <a:rPr lang="en-GB" sz="4400" b="1" dirty="0" smtClean="0">
                <a:solidFill>
                  <a:prstClr val="black"/>
                </a:solidFill>
              </a:rPr>
              <a:t> RESTAURANTS</a:t>
            </a:r>
            <a:endParaRPr lang="en-GB" sz="4400" b="1" dirty="0">
              <a:solidFill>
                <a:prstClr val="black"/>
              </a:solidFill>
            </a:endParaRPr>
          </a:p>
        </p:txBody>
      </p:sp>
      <p:sp>
        <p:nvSpPr>
          <p:cNvPr id="7" name="TextBox 6"/>
          <p:cNvSpPr txBox="1"/>
          <p:nvPr/>
        </p:nvSpPr>
        <p:spPr>
          <a:xfrm>
            <a:off x="543504" y="1823497"/>
            <a:ext cx="6116727" cy="769441"/>
          </a:xfrm>
          <a:prstGeom prst="rect">
            <a:avLst/>
          </a:prstGeom>
          <a:noFill/>
        </p:spPr>
        <p:txBody>
          <a:bodyPr wrap="square" rtlCol="0">
            <a:spAutoFit/>
          </a:bodyPr>
          <a:lstStyle/>
          <a:p>
            <a:pPr algn="ctr">
              <a:buClr>
                <a:srgbClr val="00B050"/>
              </a:buClr>
            </a:pPr>
            <a:r>
              <a:rPr lang="en-GB" sz="2200" dirty="0" smtClean="0">
                <a:solidFill>
                  <a:prstClr val="black"/>
                </a:solidFill>
              </a:rPr>
              <a:t>Allergy Aware Scheme by EFA member Allergy UK</a:t>
            </a:r>
          </a:p>
          <a:p>
            <a:endParaRPr lang="en-GB" sz="2200" dirty="0">
              <a:solidFill>
                <a:prstClr val="black"/>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0528" y="1647833"/>
            <a:ext cx="2103391" cy="199822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2667115"/>
            <a:ext cx="3508521" cy="2265060"/>
          </a:xfrm>
          <a:prstGeom prst="rect">
            <a:avLst/>
          </a:prstGeom>
        </p:spPr>
      </p:pic>
      <p:sp>
        <p:nvSpPr>
          <p:cNvPr id="8" name="Rectangle 7"/>
          <p:cNvSpPr/>
          <p:nvPr/>
        </p:nvSpPr>
        <p:spPr>
          <a:xfrm>
            <a:off x="3491880" y="3722212"/>
            <a:ext cx="4528157" cy="1107996"/>
          </a:xfrm>
          <a:prstGeom prst="rect">
            <a:avLst/>
          </a:prstGeom>
        </p:spPr>
        <p:txBody>
          <a:bodyPr wrap="square">
            <a:spAutoFit/>
          </a:bodyPr>
          <a:lstStyle/>
          <a:p>
            <a:pPr algn="ctr"/>
            <a:r>
              <a:rPr lang="en-GB" sz="2200" dirty="0"/>
              <a:t>Hooray an allergic guest</a:t>
            </a:r>
            <a:r>
              <a:rPr lang="en-GB" sz="2200" dirty="0" smtClean="0"/>
              <a:t>! by EFA member </a:t>
            </a:r>
            <a:r>
              <a:rPr lang="en-GB" sz="2200" dirty="0"/>
              <a:t>Swedish Asthma and Allergy </a:t>
            </a:r>
            <a:r>
              <a:rPr lang="en-GB" sz="2200" dirty="0" smtClean="0"/>
              <a:t>Association</a:t>
            </a:r>
            <a:endParaRPr lang="en-GB" sz="2200" dirty="0"/>
          </a:p>
        </p:txBody>
      </p:sp>
      <p:sp>
        <p:nvSpPr>
          <p:cNvPr id="9" name="Rectangle 8"/>
          <p:cNvSpPr/>
          <p:nvPr/>
        </p:nvSpPr>
        <p:spPr>
          <a:xfrm>
            <a:off x="543505" y="5415223"/>
            <a:ext cx="8120414" cy="769441"/>
          </a:xfrm>
          <a:prstGeom prst="rect">
            <a:avLst/>
          </a:prstGeom>
        </p:spPr>
        <p:txBody>
          <a:bodyPr wrap="square">
            <a:spAutoFit/>
          </a:bodyPr>
          <a:lstStyle/>
          <a:p>
            <a:pPr marL="285750" indent="-285750" algn="ctr">
              <a:buClr>
                <a:srgbClr val="00B050"/>
              </a:buClr>
              <a:buFont typeface="Calibri" panose="020F0502020204030204" pitchFamily="34" charset="0"/>
              <a:buChar char="−"/>
            </a:pPr>
            <a:r>
              <a:rPr lang="en-US" sz="2200" dirty="0"/>
              <a:t>Endorsement training for allergen management for restaurants </a:t>
            </a:r>
          </a:p>
          <a:p>
            <a:pPr marL="285750" indent="-285750" algn="ctr">
              <a:buClr>
                <a:srgbClr val="00B050"/>
              </a:buClr>
              <a:buFont typeface="Calibri" panose="020F0502020204030204" pitchFamily="34" charset="0"/>
              <a:buChar char="−"/>
            </a:pPr>
            <a:r>
              <a:rPr lang="en-US" sz="2200" dirty="0"/>
              <a:t>Accreditation with allergy-friendly label</a:t>
            </a:r>
            <a:endParaRPr lang="en-GB" sz="2200" dirty="0">
              <a:solidFill>
                <a:prstClr val="black"/>
              </a:solidFill>
            </a:endParaRPr>
          </a:p>
        </p:txBody>
      </p:sp>
    </p:spTree>
    <p:extLst>
      <p:ext uri="{BB962C8B-B14F-4D97-AF65-F5344CB8AC3E}">
        <p14:creationId xmlns:p14="http://schemas.microsoft.com/office/powerpoint/2010/main" val="3643775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7808" y="1392610"/>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60648"/>
            <a:ext cx="936104" cy="936104"/>
          </a:xfrm>
          <a:prstGeom prst="rect">
            <a:avLst/>
          </a:prstGeom>
        </p:spPr>
      </p:pic>
      <p:sp>
        <p:nvSpPr>
          <p:cNvPr id="3" name="TextBox 2"/>
          <p:cNvSpPr txBox="1"/>
          <p:nvPr/>
        </p:nvSpPr>
        <p:spPr>
          <a:xfrm>
            <a:off x="1835696" y="22527"/>
            <a:ext cx="6768752" cy="1446550"/>
          </a:xfrm>
          <a:prstGeom prst="rect">
            <a:avLst/>
          </a:prstGeom>
          <a:noFill/>
        </p:spPr>
        <p:txBody>
          <a:bodyPr wrap="square" rtlCol="0">
            <a:spAutoFit/>
          </a:bodyPr>
          <a:lstStyle/>
          <a:p>
            <a:r>
              <a:rPr lang="en-GB" sz="4400" b="1" dirty="0" smtClean="0"/>
              <a:t>THE BAD I: ALLERGENS &amp; PICTOGRAMS</a:t>
            </a:r>
            <a:endParaRPr lang="en-GB" sz="4400" b="1" dirty="0"/>
          </a:p>
        </p:txBody>
      </p:sp>
      <p:sp>
        <p:nvSpPr>
          <p:cNvPr id="4" name="TextBox 3"/>
          <p:cNvSpPr txBox="1"/>
          <p:nvPr/>
        </p:nvSpPr>
        <p:spPr>
          <a:xfrm>
            <a:off x="607789" y="1491877"/>
            <a:ext cx="7992889" cy="4324261"/>
          </a:xfrm>
          <a:prstGeom prst="rect">
            <a:avLst/>
          </a:prstGeom>
          <a:noFill/>
        </p:spPr>
        <p:txBody>
          <a:bodyPr wrap="square" rtlCol="0">
            <a:spAutoFit/>
          </a:bodyPr>
          <a:lstStyle/>
          <a:p>
            <a:pPr algn="just"/>
            <a:r>
              <a:rPr lang="en-GB" sz="2000" dirty="0" smtClean="0">
                <a:solidFill>
                  <a:srgbClr val="00B050"/>
                </a:solidFill>
              </a:rPr>
              <a:t>List of allergens</a:t>
            </a:r>
          </a:p>
          <a:p>
            <a:pPr marL="285750" indent="-285750" algn="just">
              <a:buClr>
                <a:srgbClr val="00B050"/>
              </a:buClr>
              <a:buFont typeface="Calibri" panose="020F0502020204030204" pitchFamily="34" charset="0"/>
              <a:buChar char="−"/>
            </a:pPr>
            <a:r>
              <a:rPr lang="en-GB" sz="2000" dirty="0" smtClean="0"/>
              <a:t>No change in the list of 14 main allergens: it </a:t>
            </a:r>
            <a:r>
              <a:rPr lang="en-GB" sz="2000" dirty="0"/>
              <a:t>can </a:t>
            </a:r>
            <a:r>
              <a:rPr lang="en-GB" sz="2000" dirty="0" smtClean="0"/>
              <a:t>be </a:t>
            </a:r>
            <a:r>
              <a:rPr lang="en-GB" sz="2000" dirty="0"/>
              <a:t>updated by Commission’s delegated acts (novelty as of December </a:t>
            </a:r>
            <a:r>
              <a:rPr lang="en-GB" sz="2000" dirty="0" smtClean="0"/>
              <a:t>2014)</a:t>
            </a:r>
            <a:endParaRPr lang="en-GB" sz="2000" u="sng" dirty="0">
              <a:solidFill>
                <a:schemeClr val="accent6">
                  <a:lumMod val="75000"/>
                </a:schemeClr>
              </a:solidFill>
            </a:endParaRPr>
          </a:p>
          <a:p>
            <a:pPr marL="540000" algn="just"/>
            <a:r>
              <a:rPr lang="en-GB" sz="2000" u="sng" dirty="0">
                <a:solidFill>
                  <a:srgbClr val="00B050"/>
                </a:solidFill>
              </a:rPr>
              <a:t>EFA </a:t>
            </a:r>
            <a:r>
              <a:rPr lang="en-GB" sz="2000" u="sng" dirty="0" smtClean="0">
                <a:solidFill>
                  <a:srgbClr val="00B050"/>
                </a:solidFill>
              </a:rPr>
              <a:t>position:</a:t>
            </a:r>
            <a:endParaRPr lang="en-GB" sz="2000" dirty="0"/>
          </a:p>
          <a:p>
            <a:pPr marL="997200" lvl="1" indent="-342900" algn="just">
              <a:buClr>
                <a:srgbClr val="00B050"/>
              </a:buClr>
              <a:buFont typeface="Calibri" panose="020F0502020204030204" pitchFamily="34" charset="0"/>
              <a:buChar char="→"/>
            </a:pPr>
            <a:r>
              <a:rPr lang="en-GB" sz="2000" dirty="0" smtClean="0"/>
              <a:t>Need to review prevalence </a:t>
            </a:r>
            <a:r>
              <a:rPr lang="en-GB" sz="2000" dirty="0"/>
              <a:t>of food allergy in Europe with the possibility of identifying </a:t>
            </a:r>
            <a:r>
              <a:rPr lang="en-GB" sz="2000" b="1" dirty="0"/>
              <a:t>“emerging” allergens</a:t>
            </a:r>
          </a:p>
          <a:p>
            <a:pPr marL="997200" lvl="1" indent="-342900" algn="just">
              <a:buClr>
                <a:srgbClr val="00B050"/>
              </a:buClr>
              <a:buFont typeface="Calibri" panose="020F0502020204030204" pitchFamily="34" charset="0"/>
              <a:buChar char="→"/>
            </a:pPr>
            <a:r>
              <a:rPr lang="en-GB" sz="2000" dirty="0"/>
              <a:t>Avoid precautionary approaches for </a:t>
            </a:r>
            <a:r>
              <a:rPr lang="en-GB" sz="2000" b="1" dirty="0"/>
              <a:t>novel foods </a:t>
            </a:r>
          </a:p>
          <a:p>
            <a:pPr marL="654300" lvl="1" algn="just">
              <a:buClr>
                <a:srgbClr val="00B050"/>
              </a:buClr>
            </a:pPr>
            <a:endParaRPr lang="en-GB" sz="1500" dirty="0" smtClean="0"/>
          </a:p>
          <a:p>
            <a:pPr algn="just"/>
            <a:r>
              <a:rPr lang="en-GB" sz="2000" dirty="0" smtClean="0">
                <a:solidFill>
                  <a:srgbClr val="00B050"/>
                </a:solidFill>
              </a:rPr>
              <a:t>Pictograms</a:t>
            </a:r>
          </a:p>
          <a:p>
            <a:pPr marL="285750" indent="-285750" algn="just">
              <a:buClr>
                <a:srgbClr val="00B050"/>
              </a:buClr>
              <a:buFont typeface="Calibri" panose="020F0502020204030204" pitchFamily="34" charset="0"/>
              <a:buChar char="−"/>
            </a:pPr>
            <a:r>
              <a:rPr lang="en-GB" sz="2000" dirty="0" smtClean="0"/>
              <a:t>No </a:t>
            </a:r>
            <a:r>
              <a:rPr lang="en-GB" sz="2000" dirty="0"/>
              <a:t>harmonised set of </a:t>
            </a:r>
            <a:r>
              <a:rPr lang="en-GB" sz="2000" dirty="0" smtClean="0"/>
              <a:t>pictograms: symbols can be used in addition to words via Commission’s implementing acts</a:t>
            </a:r>
            <a:endParaRPr lang="en-GB" sz="2000" dirty="0"/>
          </a:p>
          <a:p>
            <a:pPr marL="540000" algn="just"/>
            <a:r>
              <a:rPr lang="en-GB" sz="2000" u="sng" dirty="0">
                <a:solidFill>
                  <a:srgbClr val="00B050"/>
                </a:solidFill>
              </a:rPr>
              <a:t>EFA </a:t>
            </a:r>
            <a:r>
              <a:rPr lang="en-GB" sz="2000" u="sng" dirty="0" smtClean="0">
                <a:solidFill>
                  <a:srgbClr val="00B050"/>
                </a:solidFill>
              </a:rPr>
              <a:t>position:</a:t>
            </a:r>
            <a:r>
              <a:rPr lang="en-GB" sz="2000" dirty="0" smtClean="0"/>
              <a:t> </a:t>
            </a:r>
          </a:p>
          <a:p>
            <a:pPr marL="997200" lvl="1" indent="-342900" algn="just">
              <a:buClr>
                <a:srgbClr val="00B050"/>
              </a:buClr>
              <a:buFont typeface="Calibri" panose="020F0502020204030204" pitchFamily="34" charset="0"/>
              <a:buChar char="→"/>
            </a:pPr>
            <a:r>
              <a:rPr lang="en-GB" sz="2000" b="1" dirty="0" smtClean="0"/>
              <a:t>Consistent pictograms </a:t>
            </a:r>
            <a:r>
              <a:rPr lang="en-GB" sz="2000" dirty="0" smtClean="0"/>
              <a:t>across Europe are crucial for travellers </a:t>
            </a:r>
          </a:p>
          <a:p>
            <a:pPr marL="654300" lvl="1" algn="just">
              <a:buClr>
                <a:srgbClr val="00B050"/>
              </a:buClr>
            </a:pPr>
            <a:endParaRPr lang="en-GB" sz="1500"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612727"/>
            <a:ext cx="2123728" cy="1168050"/>
          </a:xfrm>
          <a:prstGeom prst="rect">
            <a:avLst/>
          </a:prstGeom>
        </p:spPr>
      </p:pic>
      <p:sp>
        <p:nvSpPr>
          <p:cNvPr id="7" name="Rectangle 6"/>
          <p:cNvSpPr/>
          <p:nvPr/>
        </p:nvSpPr>
        <p:spPr>
          <a:xfrm>
            <a:off x="463773" y="5589240"/>
            <a:ext cx="8280920" cy="1015663"/>
          </a:xfrm>
          <a:prstGeom prst="rect">
            <a:avLst/>
          </a:prstGeom>
        </p:spPr>
        <p:txBody>
          <a:bodyPr wrap="square">
            <a:spAutoFit/>
          </a:bodyPr>
          <a:lstStyle/>
          <a:p>
            <a:pPr algn="ctr">
              <a:defRPr/>
            </a:pPr>
            <a:r>
              <a:rPr lang="en-GB" sz="2000" b="1" dirty="0" smtClean="0">
                <a:solidFill>
                  <a:srgbClr val="00B050"/>
                </a:solidFill>
                <a:cs typeface="Arial" charset="0"/>
              </a:rPr>
              <a:t>“</a:t>
            </a:r>
            <a:r>
              <a:rPr lang="en-GB" sz="2000" b="1" dirty="0">
                <a:solidFill>
                  <a:srgbClr val="00B050"/>
                </a:solidFill>
                <a:cs typeface="Arial" charset="0"/>
              </a:rPr>
              <a:t>Whilst we are in our home country, food labelling is a daily activity to keep our son alive; but when we go overseas, things become a lot more difficult</a:t>
            </a:r>
            <a:r>
              <a:rPr lang="en-GB" sz="2000" b="1" dirty="0" smtClean="0">
                <a:solidFill>
                  <a:srgbClr val="00B050"/>
                </a:solidFill>
                <a:cs typeface="Arial" charset="0"/>
              </a:rPr>
              <a:t>.”</a:t>
            </a:r>
          </a:p>
          <a:p>
            <a:pPr algn="ctr">
              <a:defRPr/>
            </a:pPr>
            <a:r>
              <a:rPr lang="en-GB" sz="2000" dirty="0" smtClean="0">
                <a:cs typeface="Arial" charset="0"/>
              </a:rPr>
              <a:t>(David Supple, </a:t>
            </a:r>
            <a:r>
              <a:rPr lang="en-GB" sz="2000" dirty="0">
                <a:cs typeface="Arial" charset="0"/>
              </a:rPr>
              <a:t>father of a severe allergic </a:t>
            </a:r>
            <a:r>
              <a:rPr lang="en-GB" sz="2000" dirty="0" smtClean="0">
                <a:cs typeface="Arial" charset="0"/>
              </a:rPr>
              <a:t>child, from EFA member Asthma UK)</a:t>
            </a:r>
            <a:endParaRPr lang="en-GB" sz="2000" dirty="0">
              <a:cs typeface="Arial" charset="0"/>
            </a:endParaRPr>
          </a:p>
        </p:txBody>
      </p:sp>
    </p:spTree>
    <p:extLst>
      <p:ext uri="{BB962C8B-B14F-4D97-AF65-F5344CB8AC3E}">
        <p14:creationId xmlns:p14="http://schemas.microsoft.com/office/powerpoint/2010/main" val="38268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7808" y="1392610"/>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60648"/>
            <a:ext cx="936104" cy="936104"/>
          </a:xfrm>
          <a:prstGeom prst="rect">
            <a:avLst/>
          </a:prstGeom>
        </p:spPr>
      </p:pic>
      <p:sp>
        <p:nvSpPr>
          <p:cNvPr id="3" name="TextBox 2"/>
          <p:cNvSpPr txBox="1"/>
          <p:nvPr/>
        </p:nvSpPr>
        <p:spPr>
          <a:xfrm>
            <a:off x="1907703" y="-6158"/>
            <a:ext cx="6768752" cy="1446550"/>
          </a:xfrm>
          <a:prstGeom prst="rect">
            <a:avLst/>
          </a:prstGeom>
          <a:noFill/>
        </p:spPr>
        <p:txBody>
          <a:bodyPr wrap="square" rtlCol="0">
            <a:spAutoFit/>
          </a:bodyPr>
          <a:lstStyle/>
          <a:p>
            <a:r>
              <a:rPr lang="en-GB" sz="4400" b="1" dirty="0" smtClean="0"/>
              <a:t>THE BAD II: READABILITY &amp; RECIPE CHANGE</a:t>
            </a:r>
            <a:endParaRPr lang="en-GB" sz="4400" b="1" dirty="0"/>
          </a:p>
        </p:txBody>
      </p:sp>
      <p:sp>
        <p:nvSpPr>
          <p:cNvPr id="4" name="TextBox 3"/>
          <p:cNvSpPr txBox="1"/>
          <p:nvPr/>
        </p:nvSpPr>
        <p:spPr>
          <a:xfrm>
            <a:off x="611560" y="1603217"/>
            <a:ext cx="7920880" cy="5016758"/>
          </a:xfrm>
          <a:prstGeom prst="rect">
            <a:avLst/>
          </a:prstGeom>
          <a:noFill/>
        </p:spPr>
        <p:txBody>
          <a:bodyPr wrap="square" rtlCol="0">
            <a:spAutoFit/>
          </a:bodyPr>
          <a:lstStyle/>
          <a:p>
            <a:pPr algn="just"/>
            <a:r>
              <a:rPr lang="en-GB" sz="2000" dirty="0">
                <a:solidFill>
                  <a:srgbClr val="00B050"/>
                </a:solidFill>
              </a:rPr>
              <a:t>Readability</a:t>
            </a:r>
          </a:p>
          <a:p>
            <a:pPr marL="285750" indent="-285750" algn="just">
              <a:buClr>
                <a:srgbClr val="00B050"/>
              </a:buClr>
              <a:buFont typeface="Calibri" panose="020F0502020204030204" pitchFamily="34" charset="0"/>
              <a:buChar char="−"/>
            </a:pPr>
            <a:r>
              <a:rPr lang="en-US" sz="2000" dirty="0"/>
              <a:t>Information on allergens should be provided </a:t>
            </a:r>
            <a:r>
              <a:rPr lang="en-GB" sz="2000" dirty="0" smtClean="0"/>
              <a:t>in </a:t>
            </a:r>
            <a:r>
              <a:rPr lang="en-GB" sz="2000" dirty="0"/>
              <a:t>1,2 mm font </a:t>
            </a:r>
            <a:r>
              <a:rPr lang="en-GB" sz="2000" dirty="0" smtClean="0"/>
              <a:t>size; possibility to reduce the minimum </a:t>
            </a:r>
            <a:r>
              <a:rPr lang="en-GB" sz="2000" dirty="0"/>
              <a:t>font size </a:t>
            </a:r>
            <a:r>
              <a:rPr lang="en-GB" sz="2000" dirty="0" smtClean="0"/>
              <a:t>to </a:t>
            </a:r>
            <a:r>
              <a:rPr lang="en-GB" sz="2000" dirty="0"/>
              <a:t>0,9 </a:t>
            </a:r>
            <a:r>
              <a:rPr lang="en-GB" sz="2000" dirty="0" smtClean="0"/>
              <a:t>mm</a:t>
            </a:r>
            <a:endParaRPr lang="en-GB" sz="2000" dirty="0"/>
          </a:p>
          <a:p>
            <a:pPr marL="540000" algn="just"/>
            <a:r>
              <a:rPr lang="en-GB" sz="2000" u="sng" dirty="0">
                <a:solidFill>
                  <a:srgbClr val="00B050"/>
                </a:solidFill>
              </a:rPr>
              <a:t>EFA </a:t>
            </a:r>
            <a:r>
              <a:rPr lang="en-GB" sz="2000" u="sng" dirty="0" smtClean="0">
                <a:solidFill>
                  <a:srgbClr val="00B050"/>
                </a:solidFill>
              </a:rPr>
              <a:t>position:</a:t>
            </a:r>
            <a:r>
              <a:rPr lang="en-GB" sz="2000" dirty="0" smtClean="0">
                <a:solidFill>
                  <a:srgbClr val="00B050"/>
                </a:solidFill>
              </a:rPr>
              <a:t> </a:t>
            </a:r>
          </a:p>
          <a:p>
            <a:pPr marL="997200" lvl="1" indent="-285750" algn="just">
              <a:buClr>
                <a:srgbClr val="00B050"/>
              </a:buClr>
              <a:buFont typeface="Calibri" panose="020F0502020204030204" pitchFamily="34" charset="0"/>
              <a:buChar char="→"/>
            </a:pPr>
            <a:r>
              <a:rPr lang="en-GB" sz="2000" b="1" dirty="0"/>
              <a:t>M</a:t>
            </a:r>
            <a:r>
              <a:rPr lang="en-GB" sz="2000" b="1" dirty="0" smtClean="0"/>
              <a:t>inimum </a:t>
            </a:r>
            <a:r>
              <a:rPr lang="en-US" sz="2000" b="1" dirty="0"/>
              <a:t>3 mm font size</a:t>
            </a:r>
            <a:r>
              <a:rPr lang="en-US" sz="2000" dirty="0"/>
              <a:t> to guarantee clear legibility and safe </a:t>
            </a:r>
            <a:r>
              <a:rPr lang="en-US" sz="2000" dirty="0" smtClean="0"/>
              <a:t>choices</a:t>
            </a:r>
          </a:p>
          <a:p>
            <a:pPr marL="997200" lvl="1" indent="-285750" algn="just">
              <a:buClr>
                <a:srgbClr val="00B050"/>
              </a:buClr>
              <a:buFont typeface="Calibri" panose="020F0502020204030204" pitchFamily="34" charset="0"/>
              <a:buChar char="→"/>
            </a:pPr>
            <a:r>
              <a:rPr lang="en-US" sz="2000" dirty="0" smtClean="0"/>
              <a:t>Need </a:t>
            </a:r>
            <a:r>
              <a:rPr lang="en-US" sz="2000" dirty="0"/>
              <a:t>to develop </a:t>
            </a:r>
            <a:r>
              <a:rPr lang="en-GB" sz="2000" dirty="0"/>
              <a:t>a </a:t>
            </a:r>
            <a:r>
              <a:rPr lang="en-GB" sz="2000" b="1" dirty="0"/>
              <a:t>comprehensive approach </a:t>
            </a:r>
            <a:r>
              <a:rPr lang="en-GB" sz="2000" dirty="0"/>
              <a:t>to take into account all aspects related to legibility, including font, colour and contrast </a:t>
            </a:r>
          </a:p>
          <a:p>
            <a:pPr algn="just"/>
            <a:endParaRPr lang="en-GB" sz="2000" dirty="0"/>
          </a:p>
          <a:p>
            <a:pPr algn="just"/>
            <a:r>
              <a:rPr lang="en-GB" sz="2000" dirty="0">
                <a:solidFill>
                  <a:srgbClr val="00B050"/>
                </a:solidFill>
              </a:rPr>
              <a:t>Changes of recipe</a:t>
            </a:r>
          </a:p>
          <a:p>
            <a:pPr marL="285750" indent="-285750" algn="just">
              <a:buClr>
                <a:srgbClr val="00B050"/>
              </a:buClr>
              <a:buFont typeface="Calibri" panose="020F0502020204030204" pitchFamily="34" charset="0"/>
              <a:buChar char="−"/>
            </a:pPr>
            <a:r>
              <a:rPr lang="en-GB" sz="2000" dirty="0"/>
              <a:t>Nothing is mentioned regarding labelling allergen changes/additions in products</a:t>
            </a:r>
          </a:p>
          <a:p>
            <a:pPr marL="540000" algn="just"/>
            <a:r>
              <a:rPr lang="en-GB" sz="2000" u="sng" dirty="0" smtClean="0">
                <a:solidFill>
                  <a:srgbClr val="00B050"/>
                </a:solidFill>
              </a:rPr>
              <a:t>EFA position:</a:t>
            </a:r>
            <a:r>
              <a:rPr lang="en-GB" sz="2000" dirty="0" smtClean="0">
                <a:solidFill>
                  <a:srgbClr val="00B050"/>
                </a:solidFill>
              </a:rPr>
              <a:t> </a:t>
            </a:r>
          </a:p>
          <a:p>
            <a:pPr marL="997200" lvl="1" indent="-342900" algn="just">
              <a:buClr>
                <a:srgbClr val="00B050"/>
              </a:buClr>
              <a:buFont typeface="Calibri" panose="020F0502020204030204" pitchFamily="34" charset="0"/>
              <a:buChar char="→"/>
            </a:pPr>
            <a:r>
              <a:rPr lang="en-GB" sz="2000" dirty="0" smtClean="0"/>
              <a:t>Clearly </a:t>
            </a:r>
            <a:r>
              <a:rPr lang="en-GB" sz="2000" b="1" dirty="0" smtClean="0"/>
              <a:t>mention the change </a:t>
            </a:r>
            <a:r>
              <a:rPr lang="en-GB" sz="2000" dirty="0"/>
              <a:t>in the package </a:t>
            </a:r>
            <a:r>
              <a:rPr lang="en-GB" sz="2000" dirty="0" smtClean="0"/>
              <a:t>as </a:t>
            </a:r>
            <a:r>
              <a:rPr lang="en-GB" sz="2000" dirty="0"/>
              <a:t>consumers may feel safe due to </a:t>
            </a:r>
            <a:r>
              <a:rPr lang="en-GB" sz="2000" dirty="0" smtClean="0"/>
              <a:t>previous </a:t>
            </a:r>
            <a:r>
              <a:rPr lang="en-GB" sz="2000" dirty="0"/>
              <a:t>consumption of the product and not check properly the list of </a:t>
            </a:r>
            <a:r>
              <a:rPr lang="en-GB" sz="2000" dirty="0" smtClean="0"/>
              <a:t>ingredients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612727"/>
            <a:ext cx="2123728" cy="1168050"/>
          </a:xfrm>
          <a:prstGeom prst="rect">
            <a:avLst/>
          </a:prstGeom>
        </p:spPr>
      </p:pic>
    </p:spTree>
    <p:extLst>
      <p:ext uri="{BB962C8B-B14F-4D97-AF65-F5344CB8AC3E}">
        <p14:creationId xmlns:p14="http://schemas.microsoft.com/office/powerpoint/2010/main" val="3302136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7808" y="1392610"/>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60648"/>
            <a:ext cx="936104" cy="936104"/>
          </a:xfrm>
          <a:prstGeom prst="rect">
            <a:avLst/>
          </a:prstGeom>
        </p:spPr>
      </p:pic>
      <p:sp>
        <p:nvSpPr>
          <p:cNvPr id="3" name="TextBox 2"/>
          <p:cNvSpPr txBox="1"/>
          <p:nvPr/>
        </p:nvSpPr>
        <p:spPr>
          <a:xfrm>
            <a:off x="1763688" y="5425"/>
            <a:ext cx="6768752" cy="1446550"/>
          </a:xfrm>
          <a:prstGeom prst="rect">
            <a:avLst/>
          </a:prstGeom>
          <a:noFill/>
        </p:spPr>
        <p:txBody>
          <a:bodyPr wrap="square" rtlCol="0">
            <a:spAutoFit/>
          </a:bodyPr>
          <a:lstStyle/>
          <a:p>
            <a:r>
              <a:rPr lang="en-GB" sz="4400" b="1" dirty="0" smtClean="0"/>
              <a:t>BAD EXAMPLE: LABELLING </a:t>
            </a:r>
            <a:r>
              <a:rPr lang="en-GB" sz="4400" b="1" dirty="0" smtClean="0">
                <a:solidFill>
                  <a:srgbClr val="FF0000"/>
                </a:solidFill>
              </a:rPr>
              <a:t>POSSIBLE</a:t>
            </a:r>
            <a:r>
              <a:rPr lang="en-GB" sz="4400" b="1" dirty="0" smtClean="0"/>
              <a:t> CROSS-REACTION</a:t>
            </a:r>
            <a:endParaRPr lang="en-GB" sz="4400" b="1" dirty="0"/>
          </a:p>
        </p:txBody>
      </p:sp>
      <p:sp>
        <p:nvSpPr>
          <p:cNvPr id="4" name="TextBox 3"/>
          <p:cNvSpPr txBox="1"/>
          <p:nvPr/>
        </p:nvSpPr>
        <p:spPr>
          <a:xfrm>
            <a:off x="611560" y="1634448"/>
            <a:ext cx="8064896" cy="1631216"/>
          </a:xfrm>
          <a:prstGeom prst="rect">
            <a:avLst/>
          </a:prstGeom>
          <a:noFill/>
        </p:spPr>
        <p:txBody>
          <a:bodyPr wrap="square" rtlCol="0">
            <a:spAutoFit/>
          </a:bodyPr>
          <a:lstStyle/>
          <a:p>
            <a:pPr marL="0" lvl="1">
              <a:buClr>
                <a:srgbClr val="00B050"/>
              </a:buClr>
            </a:pPr>
            <a:r>
              <a:rPr lang="en-GB" sz="2000" dirty="0" smtClean="0"/>
              <a:t>Early 2014</a:t>
            </a:r>
            <a:r>
              <a:rPr lang="en-GB" sz="2000" dirty="0"/>
              <a:t>: </a:t>
            </a:r>
            <a:r>
              <a:rPr lang="en-GB" sz="2000" dirty="0" smtClean="0"/>
              <a:t>European Commission’s authorisation of rapeseed </a:t>
            </a:r>
            <a:r>
              <a:rPr lang="en-GB" sz="2000" dirty="0"/>
              <a:t>protein as a novel </a:t>
            </a:r>
            <a:r>
              <a:rPr lang="en-GB" sz="2000" dirty="0" smtClean="0"/>
              <a:t>food</a:t>
            </a:r>
            <a:r>
              <a:rPr lang="en-GB" sz="2000" dirty="0"/>
              <a:t> </a:t>
            </a:r>
            <a:r>
              <a:rPr lang="en-GB" sz="2000" dirty="0" smtClean="0"/>
              <a:t>+ </a:t>
            </a:r>
            <a:r>
              <a:rPr lang="en-GB" sz="2000" b="1" dirty="0" smtClean="0">
                <a:solidFill>
                  <a:srgbClr val="00B050"/>
                </a:solidFill>
              </a:rPr>
              <a:t>special labelling provision regarding cross-reactivity &amp; possible </a:t>
            </a:r>
            <a:r>
              <a:rPr lang="en-GB" sz="2000" b="1" dirty="0" err="1">
                <a:solidFill>
                  <a:srgbClr val="00B050"/>
                </a:solidFill>
              </a:rPr>
              <a:t>allergenicity</a:t>
            </a:r>
            <a:r>
              <a:rPr lang="en-GB" sz="2000" b="1" dirty="0">
                <a:solidFill>
                  <a:srgbClr val="00B050"/>
                </a:solidFill>
              </a:rPr>
              <a:t> </a:t>
            </a:r>
            <a:r>
              <a:rPr lang="en-GB" sz="2000" dirty="0"/>
              <a:t>for people allergic to </a:t>
            </a:r>
            <a:r>
              <a:rPr lang="en-GB" sz="2000" dirty="0" smtClean="0"/>
              <a:t>mustard</a:t>
            </a:r>
          </a:p>
          <a:p>
            <a:pPr marL="0" lvl="1">
              <a:buClr>
                <a:srgbClr val="00B050"/>
              </a:buClr>
            </a:pPr>
            <a:endParaRPr lang="en-GB" sz="2000" dirty="0"/>
          </a:p>
          <a:p>
            <a:pPr marL="0" lvl="1">
              <a:buClr>
                <a:srgbClr val="00B050"/>
              </a:buClr>
            </a:pPr>
            <a:endParaRPr lang="en-GB" sz="2000" dirty="0" smtClean="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4427" y="2741201"/>
            <a:ext cx="3818531" cy="4357810"/>
          </a:xfrm>
          <a:prstGeom prst="rect">
            <a:avLst/>
          </a:prstGeom>
        </p:spPr>
      </p:pic>
      <p:sp>
        <p:nvSpPr>
          <p:cNvPr id="7" name="Rectangle 6"/>
          <p:cNvSpPr/>
          <p:nvPr/>
        </p:nvSpPr>
        <p:spPr>
          <a:xfrm>
            <a:off x="357808" y="2788895"/>
            <a:ext cx="5078288" cy="3785652"/>
          </a:xfrm>
          <a:prstGeom prst="rect">
            <a:avLst/>
          </a:prstGeom>
        </p:spPr>
        <p:txBody>
          <a:bodyPr wrap="square">
            <a:spAutoFit/>
          </a:bodyPr>
          <a:lstStyle/>
          <a:p>
            <a:pPr marL="0" lvl="1">
              <a:buClr>
                <a:srgbClr val="00B050"/>
              </a:buClr>
            </a:pPr>
            <a:r>
              <a:rPr lang="en-GB" sz="2000" dirty="0"/>
              <a:t>Unnecessarily limit to the choices of mustard allergic patients:</a:t>
            </a:r>
          </a:p>
          <a:p>
            <a:pPr marL="342900" lvl="1" indent="-342900">
              <a:buClr>
                <a:srgbClr val="00B050"/>
              </a:buClr>
              <a:buFont typeface="Calibri" panose="020F0502020204030204" pitchFamily="34" charset="0"/>
              <a:buChar char="→"/>
            </a:pPr>
            <a:r>
              <a:rPr lang="en-GB" sz="2000" dirty="0"/>
              <a:t>Either a substance is an allergen (and therefore listed in the regulation, with the provisions this implies) or is not</a:t>
            </a:r>
          </a:p>
          <a:p>
            <a:pPr marL="342900" lvl="1" indent="-342900">
              <a:buClr>
                <a:srgbClr val="00B050"/>
              </a:buClr>
              <a:buFont typeface="Calibri" panose="020F0502020204030204" pitchFamily="34" charset="0"/>
              <a:buChar char="→"/>
            </a:pPr>
            <a:r>
              <a:rPr lang="en-GB" sz="2000" dirty="0"/>
              <a:t>Cross-reactivity happens with other foods too, such as almonds and peaches seeds: we do not label green peas, beans or lentils, even if peanut allergic people might react</a:t>
            </a:r>
          </a:p>
          <a:p>
            <a:pPr marL="342900" lvl="1" indent="-342900">
              <a:buClr>
                <a:srgbClr val="00B050"/>
              </a:buClr>
              <a:buFont typeface="Calibri" panose="020F0502020204030204" pitchFamily="34" charset="0"/>
              <a:buChar char="→"/>
            </a:pPr>
            <a:r>
              <a:rPr lang="en-GB" sz="2000" dirty="0"/>
              <a:t>Information about possible cross-reaction is best handled by patients’ organisations or healthcare professionals</a:t>
            </a:r>
          </a:p>
        </p:txBody>
      </p:sp>
    </p:spTree>
    <p:extLst>
      <p:ext uri="{BB962C8B-B14F-4D97-AF65-F5344CB8AC3E}">
        <p14:creationId xmlns:p14="http://schemas.microsoft.com/office/powerpoint/2010/main" val="3054267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7808" y="1392610"/>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60648"/>
            <a:ext cx="936104" cy="936104"/>
          </a:xfrm>
          <a:prstGeom prst="rect">
            <a:avLst/>
          </a:prstGeom>
        </p:spPr>
      </p:pic>
      <p:sp>
        <p:nvSpPr>
          <p:cNvPr id="3" name="TextBox 2"/>
          <p:cNvSpPr txBox="1"/>
          <p:nvPr/>
        </p:nvSpPr>
        <p:spPr>
          <a:xfrm>
            <a:off x="1835696" y="0"/>
            <a:ext cx="6840760" cy="1446550"/>
          </a:xfrm>
          <a:prstGeom prst="rect">
            <a:avLst/>
          </a:prstGeom>
          <a:noFill/>
        </p:spPr>
        <p:txBody>
          <a:bodyPr wrap="square" rtlCol="0">
            <a:spAutoFit/>
          </a:bodyPr>
          <a:lstStyle/>
          <a:p>
            <a:r>
              <a:rPr lang="en-GB" sz="4400" b="1" dirty="0" smtClean="0"/>
              <a:t>THE UGLY: PRECAUTIONARY LABELLING</a:t>
            </a:r>
            <a:endParaRPr lang="en-GB" sz="4400" b="1" dirty="0"/>
          </a:p>
        </p:txBody>
      </p:sp>
      <p:sp>
        <p:nvSpPr>
          <p:cNvPr id="4" name="TextBox 3"/>
          <p:cNvSpPr txBox="1"/>
          <p:nvPr/>
        </p:nvSpPr>
        <p:spPr>
          <a:xfrm>
            <a:off x="681844" y="1983800"/>
            <a:ext cx="7920880" cy="4708981"/>
          </a:xfrm>
          <a:prstGeom prst="rect">
            <a:avLst/>
          </a:prstGeom>
          <a:noFill/>
        </p:spPr>
        <p:txBody>
          <a:bodyPr wrap="square" rtlCol="0">
            <a:spAutoFit/>
          </a:bodyPr>
          <a:lstStyle/>
          <a:p>
            <a:pPr marL="285750" indent="-285750">
              <a:buClr>
                <a:srgbClr val="00B050"/>
              </a:buClr>
              <a:buFont typeface="Calibri" panose="020F0502020204030204" pitchFamily="34" charset="0"/>
              <a:buChar char="−"/>
            </a:pPr>
            <a:r>
              <a:rPr lang="en-GB" sz="2000" dirty="0" smtClean="0"/>
              <a:t>Voluntary </a:t>
            </a:r>
            <a:r>
              <a:rPr lang="en-GB" sz="2000" dirty="0"/>
              <a:t>Member </a:t>
            </a:r>
            <a:r>
              <a:rPr lang="en-GB" sz="2000" dirty="0" smtClean="0"/>
              <a:t>States’ </a:t>
            </a:r>
            <a:r>
              <a:rPr lang="en-GB" sz="2000" dirty="0"/>
              <a:t>information on the unintentional presence of </a:t>
            </a:r>
            <a:r>
              <a:rPr lang="en-GB" sz="2000" dirty="0" smtClean="0"/>
              <a:t>allergens</a:t>
            </a:r>
            <a:r>
              <a:rPr lang="en-GB" sz="2000" dirty="0"/>
              <a:t>, harmonised </a:t>
            </a:r>
            <a:r>
              <a:rPr lang="en-GB" sz="2000" dirty="0" smtClean="0"/>
              <a:t>rules to be set by the Commission through implementing </a:t>
            </a:r>
            <a:r>
              <a:rPr lang="en-GB" sz="2000" dirty="0"/>
              <a:t>acts </a:t>
            </a:r>
            <a:r>
              <a:rPr lang="en-GB" sz="2000" dirty="0" smtClean="0"/>
              <a:t>(no </a:t>
            </a:r>
            <a:r>
              <a:rPr lang="en-GB" sz="2000" dirty="0"/>
              <a:t>deadline</a:t>
            </a:r>
            <a:r>
              <a:rPr lang="en-GB" sz="2000" dirty="0" smtClean="0"/>
              <a:t>)</a:t>
            </a:r>
            <a:endParaRPr lang="en-GB" sz="2000" u="sng" dirty="0">
              <a:solidFill>
                <a:schemeClr val="accent6">
                  <a:lumMod val="75000"/>
                </a:schemeClr>
              </a:solidFill>
            </a:endParaRPr>
          </a:p>
          <a:p>
            <a:pPr marL="540000"/>
            <a:r>
              <a:rPr lang="en-GB" sz="2000" u="sng" dirty="0">
                <a:solidFill>
                  <a:srgbClr val="00B050"/>
                </a:solidFill>
              </a:rPr>
              <a:t>EFA </a:t>
            </a:r>
            <a:r>
              <a:rPr lang="en-GB" sz="2000" u="sng" dirty="0" smtClean="0">
                <a:solidFill>
                  <a:srgbClr val="00B050"/>
                </a:solidFill>
              </a:rPr>
              <a:t>position: </a:t>
            </a:r>
            <a:endParaRPr lang="en-GB" sz="2000" u="sng" dirty="0">
              <a:solidFill>
                <a:srgbClr val="00B050"/>
              </a:solidFill>
            </a:endParaRPr>
          </a:p>
          <a:p>
            <a:pPr marL="997200" lvl="1" indent="-342900">
              <a:buClr>
                <a:srgbClr val="00B050"/>
              </a:buClr>
              <a:buFont typeface="Calibri" panose="020F0502020204030204" pitchFamily="34" charset="0"/>
              <a:buChar char="→"/>
            </a:pPr>
            <a:r>
              <a:rPr lang="en-GB" sz="2000" dirty="0"/>
              <a:t>Long-term: </a:t>
            </a:r>
            <a:r>
              <a:rPr lang="en-GB" sz="2000" b="1" dirty="0"/>
              <a:t>abolishment</a:t>
            </a:r>
            <a:r>
              <a:rPr lang="en-GB" sz="2000" dirty="0"/>
              <a:t> </a:t>
            </a:r>
            <a:r>
              <a:rPr lang="en-GB" sz="2000" dirty="0" smtClean="0"/>
              <a:t>(</a:t>
            </a:r>
            <a:r>
              <a:rPr lang="en-GB" sz="2000" dirty="0"/>
              <a:t>complete and </a:t>
            </a:r>
            <a:r>
              <a:rPr lang="en-GB" sz="2000" dirty="0" smtClean="0"/>
              <a:t>accurate information</a:t>
            </a:r>
            <a:r>
              <a:rPr lang="en-GB" sz="2000" dirty="0"/>
              <a:t>, establishment of “safe thresholds”)</a:t>
            </a:r>
          </a:p>
          <a:p>
            <a:pPr marL="997200" lvl="1" indent="-342900">
              <a:buClr>
                <a:srgbClr val="00B050"/>
              </a:buClr>
              <a:buFont typeface="Calibri" panose="020F0502020204030204" pitchFamily="34" charset="0"/>
              <a:buChar char="→"/>
            </a:pPr>
            <a:r>
              <a:rPr lang="en-GB" sz="2000" dirty="0"/>
              <a:t>Short-term: </a:t>
            </a:r>
            <a:r>
              <a:rPr lang="en-GB" sz="2000" b="1" dirty="0" smtClean="0"/>
              <a:t>ultimate </a:t>
            </a:r>
            <a:r>
              <a:rPr lang="en-GB" sz="2000" b="1" dirty="0"/>
              <a:t>solution</a:t>
            </a:r>
            <a:r>
              <a:rPr lang="en-GB" sz="2000" dirty="0"/>
              <a:t> after implementation of best-practices to avoid cross-contamination</a:t>
            </a:r>
          </a:p>
          <a:p>
            <a:pPr marL="1454400" lvl="3" indent="-342900">
              <a:buClr>
                <a:srgbClr val="00B050"/>
              </a:buClr>
              <a:buFont typeface="Calibri" panose="020F0502020204030204" pitchFamily="34" charset="0"/>
              <a:buChar char="→"/>
            </a:pPr>
            <a:r>
              <a:rPr lang="en-GB" sz="2000" dirty="0"/>
              <a:t>Allergen management as part of hygiene/safety manual</a:t>
            </a:r>
          </a:p>
          <a:p>
            <a:pPr marL="1454400" lvl="3" indent="-342900">
              <a:buClr>
                <a:srgbClr val="00B050"/>
              </a:buClr>
              <a:buFont typeface="Calibri" panose="020F0502020204030204" pitchFamily="34" charset="0"/>
              <a:buChar char="→"/>
            </a:pPr>
            <a:r>
              <a:rPr lang="en-GB" sz="2000" dirty="0"/>
              <a:t>Awareness and </a:t>
            </a:r>
            <a:r>
              <a:rPr lang="en-GB" sz="2000" dirty="0" smtClean="0"/>
              <a:t>practical </a:t>
            </a:r>
            <a:r>
              <a:rPr lang="en-GB" sz="2000" dirty="0"/>
              <a:t>training on food allergy for workers</a:t>
            </a:r>
          </a:p>
          <a:p>
            <a:pPr marL="1454400" lvl="3" indent="-342900">
              <a:buClr>
                <a:srgbClr val="00B050"/>
              </a:buClr>
              <a:buFont typeface="Calibri" panose="020F0502020204030204" pitchFamily="34" charset="0"/>
              <a:buChar char="→"/>
            </a:pPr>
            <a:r>
              <a:rPr lang="en-GB" sz="2000" dirty="0"/>
              <a:t>Responsibility of food business operators at each step of the distribution chain</a:t>
            </a:r>
          </a:p>
          <a:p>
            <a:pPr marL="997200" lvl="2" indent="-342900">
              <a:buClr>
                <a:srgbClr val="00B050"/>
              </a:buClr>
              <a:buFont typeface="Calibri" panose="020F0502020204030204" pitchFamily="34" charset="0"/>
              <a:buChar char="→"/>
            </a:pPr>
            <a:r>
              <a:rPr lang="en-US" sz="2000" b="1" dirty="0">
                <a:solidFill>
                  <a:prstClr val="black"/>
                </a:solidFill>
              </a:rPr>
              <a:t>European guidelines </a:t>
            </a:r>
            <a:r>
              <a:rPr lang="en-US" sz="2000" dirty="0">
                <a:solidFill>
                  <a:prstClr val="black"/>
                </a:solidFill>
              </a:rPr>
              <a:t>on food allergen management</a:t>
            </a:r>
          </a:p>
          <a:p>
            <a:pPr algn="just"/>
            <a:endParaRPr lang="en-GB" sz="2000" dirty="0" smtClean="0"/>
          </a:p>
          <a:p>
            <a:pPr algn="just"/>
            <a:endParaRPr lang="en-GB"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9464" y="620687"/>
            <a:ext cx="1844536" cy="1192983"/>
          </a:xfrm>
          <a:prstGeom prst="rect">
            <a:avLst/>
          </a:prstGeom>
        </p:spPr>
      </p:pic>
    </p:spTree>
    <p:extLst>
      <p:ext uri="{BB962C8B-B14F-4D97-AF65-F5344CB8AC3E}">
        <p14:creationId xmlns:p14="http://schemas.microsoft.com/office/powerpoint/2010/main" val="3231776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7808" y="1392610"/>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60648"/>
            <a:ext cx="936104" cy="93610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402" y="0"/>
            <a:ext cx="5896598" cy="6858000"/>
          </a:xfrm>
          <a:prstGeom prst="rect">
            <a:avLst/>
          </a:prstGeom>
        </p:spPr>
      </p:pic>
      <p:sp>
        <p:nvSpPr>
          <p:cNvPr id="10" name="Rectangle 9"/>
          <p:cNvSpPr/>
          <p:nvPr/>
        </p:nvSpPr>
        <p:spPr>
          <a:xfrm>
            <a:off x="357808" y="2448068"/>
            <a:ext cx="2698577" cy="3462486"/>
          </a:xfrm>
          <a:prstGeom prst="rect">
            <a:avLst/>
          </a:prstGeom>
        </p:spPr>
        <p:txBody>
          <a:bodyPr wrap="square">
            <a:spAutoFit/>
          </a:bodyPr>
          <a:lstStyle/>
          <a:p>
            <a:pPr algn="ctr"/>
            <a:r>
              <a:rPr lang="en-GB" sz="2200" b="1" dirty="0">
                <a:solidFill>
                  <a:srgbClr val="00B050"/>
                </a:solidFill>
                <a:latin typeface="Calibri" pitchFamily="34" charset="0"/>
                <a:cs typeface="Calibri" pitchFamily="34" charset="0"/>
              </a:rPr>
              <a:t>8% of people with accidental reactions</a:t>
            </a:r>
            <a:r>
              <a:rPr lang="en-GB" sz="2200" b="1" dirty="0">
                <a:latin typeface="Calibri" pitchFamily="34" charset="0"/>
                <a:cs typeface="Calibri" pitchFamily="34" charset="0"/>
              </a:rPr>
              <a:t> </a:t>
            </a:r>
            <a:r>
              <a:rPr lang="en-GB" sz="2200" dirty="0">
                <a:latin typeface="Calibri" pitchFamily="34" charset="0"/>
                <a:cs typeface="Calibri" pitchFamily="34" charset="0"/>
              </a:rPr>
              <a:t>may </a:t>
            </a:r>
            <a:r>
              <a:rPr lang="en-GB" sz="2200" dirty="0" smtClean="0">
                <a:latin typeface="Calibri" pitchFamily="34" charset="0"/>
                <a:cs typeface="Calibri" pitchFamily="34" charset="0"/>
              </a:rPr>
              <a:t>attribute it </a:t>
            </a:r>
            <a:r>
              <a:rPr lang="en-GB" sz="2200" dirty="0">
                <a:latin typeface="Calibri" pitchFamily="34" charset="0"/>
                <a:cs typeface="Calibri" pitchFamily="34" charset="0"/>
              </a:rPr>
              <a:t>to having ignored a precautionary labelling </a:t>
            </a:r>
            <a:r>
              <a:rPr lang="en-GB" sz="2200" dirty="0" smtClean="0">
                <a:solidFill>
                  <a:srgbClr val="00B050"/>
                </a:solidFill>
                <a:latin typeface="Calibri" pitchFamily="34" charset="0"/>
                <a:cs typeface="Calibri" pitchFamily="34" charset="0"/>
              </a:rPr>
              <a:t>*</a:t>
            </a:r>
          </a:p>
          <a:p>
            <a:pPr algn="ctr"/>
            <a:endParaRPr lang="en-GB" sz="2000" dirty="0">
              <a:solidFill>
                <a:srgbClr val="00B050"/>
              </a:solidFill>
              <a:latin typeface="Calibri" pitchFamily="34" charset="0"/>
              <a:cs typeface="Calibri" pitchFamily="34" charset="0"/>
            </a:endParaRPr>
          </a:p>
          <a:p>
            <a:pPr marL="0" lvl="1" algn="ctr">
              <a:buClr>
                <a:srgbClr val="F79646">
                  <a:lumMod val="75000"/>
                </a:srgbClr>
              </a:buClr>
            </a:pPr>
            <a:endParaRPr lang="en-GB" sz="1500" dirty="0">
              <a:solidFill>
                <a:schemeClr val="accent6">
                  <a:lumMod val="75000"/>
                </a:schemeClr>
              </a:solidFill>
            </a:endParaRPr>
          </a:p>
          <a:p>
            <a:pPr marL="0" lvl="1" algn="ctr">
              <a:buClr>
                <a:srgbClr val="F79646">
                  <a:lumMod val="75000"/>
                </a:srgbClr>
              </a:buClr>
            </a:pPr>
            <a:r>
              <a:rPr lang="en-GB" sz="1600" dirty="0">
                <a:solidFill>
                  <a:srgbClr val="00B050"/>
                </a:solidFill>
              </a:rPr>
              <a:t>*</a:t>
            </a:r>
            <a:r>
              <a:rPr lang="en-GB" sz="1600" dirty="0">
                <a:solidFill>
                  <a:prstClr val="black"/>
                </a:solidFill>
              </a:rPr>
              <a:t> Source: </a:t>
            </a:r>
            <a:r>
              <a:rPr lang="en-US" sz="1600" dirty="0"/>
              <a:t>Barnett J et al, BMC Public Health 2011</a:t>
            </a:r>
          </a:p>
          <a:p>
            <a:pPr algn="ctr"/>
            <a:endParaRPr lang="en-GB" sz="2000" dirty="0">
              <a:solidFill>
                <a:srgbClr val="00B050"/>
              </a:solidFill>
              <a:latin typeface="Calibri" pitchFamily="34" charset="0"/>
              <a:cs typeface="Calibri" pitchFamily="34" charset="0"/>
            </a:endParaRPr>
          </a:p>
        </p:txBody>
      </p:sp>
    </p:spTree>
    <p:extLst>
      <p:ext uri="{BB962C8B-B14F-4D97-AF65-F5344CB8AC3E}">
        <p14:creationId xmlns:p14="http://schemas.microsoft.com/office/powerpoint/2010/main" val="2051660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7808" y="1392610"/>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60648"/>
            <a:ext cx="936104" cy="936104"/>
          </a:xfrm>
          <a:prstGeom prst="rect">
            <a:avLst/>
          </a:prstGeom>
        </p:spPr>
      </p:pic>
      <p:sp>
        <p:nvSpPr>
          <p:cNvPr id="3" name="TextBox 2"/>
          <p:cNvSpPr txBox="1"/>
          <p:nvPr/>
        </p:nvSpPr>
        <p:spPr>
          <a:xfrm>
            <a:off x="1835696" y="21078"/>
            <a:ext cx="6840760" cy="1446550"/>
          </a:xfrm>
          <a:prstGeom prst="rect">
            <a:avLst/>
          </a:prstGeom>
          <a:noFill/>
        </p:spPr>
        <p:txBody>
          <a:bodyPr wrap="square" rtlCol="0">
            <a:spAutoFit/>
          </a:bodyPr>
          <a:lstStyle/>
          <a:p>
            <a:r>
              <a:rPr lang="en-GB" sz="4400" b="1" dirty="0" smtClean="0">
                <a:solidFill>
                  <a:srgbClr val="FF0000"/>
                </a:solidFill>
              </a:rPr>
              <a:t>(AVOIDANCE OF)</a:t>
            </a:r>
            <a:r>
              <a:rPr lang="en-GB" sz="4400" b="1" dirty="0" smtClean="0"/>
              <a:t> WORST PRACTICE – EFA’S SUCCESS</a:t>
            </a:r>
            <a:endParaRPr lang="en-GB" sz="4400" b="1" dirty="0"/>
          </a:p>
        </p:txBody>
      </p:sp>
      <p:sp>
        <p:nvSpPr>
          <p:cNvPr id="7" name="TextBox 6"/>
          <p:cNvSpPr txBox="1"/>
          <p:nvPr/>
        </p:nvSpPr>
        <p:spPr>
          <a:xfrm>
            <a:off x="611560" y="1638421"/>
            <a:ext cx="7920879" cy="3477875"/>
          </a:xfrm>
          <a:prstGeom prst="rect">
            <a:avLst/>
          </a:prstGeom>
          <a:noFill/>
        </p:spPr>
        <p:txBody>
          <a:bodyPr wrap="square" rtlCol="0">
            <a:spAutoFit/>
          </a:bodyPr>
          <a:lstStyle/>
          <a:p>
            <a:r>
              <a:rPr lang="en-GB" sz="2000" u="sng" dirty="0" smtClean="0"/>
              <a:t>Early 2014:</a:t>
            </a:r>
            <a:r>
              <a:rPr lang="en-GB" sz="2000" dirty="0" smtClean="0"/>
              <a:t> company’s decision to </a:t>
            </a:r>
            <a:r>
              <a:rPr lang="en-GB" sz="2000" dirty="0"/>
              <a:t>end </a:t>
            </a:r>
            <a:r>
              <a:rPr lang="en-GB" sz="2000" dirty="0" smtClean="0"/>
              <a:t>outsourcing production </a:t>
            </a:r>
            <a:r>
              <a:rPr lang="en-GB" sz="2000" dirty="0"/>
              <a:t>of nuts-based </a:t>
            </a:r>
            <a:r>
              <a:rPr lang="en-GB" sz="2000" dirty="0" smtClean="0"/>
              <a:t>products &amp; start </a:t>
            </a:r>
            <a:r>
              <a:rPr lang="en-GB" sz="2000" dirty="0"/>
              <a:t>producing them in </a:t>
            </a:r>
            <a:r>
              <a:rPr lang="en-GB" sz="2000" dirty="0" smtClean="0"/>
              <a:t>own </a:t>
            </a:r>
            <a:r>
              <a:rPr lang="en-GB" sz="2000" dirty="0"/>
              <a:t>production lines together with soya </a:t>
            </a:r>
            <a:r>
              <a:rPr lang="en-GB" sz="2000" dirty="0" smtClean="0"/>
              <a:t>products + introduction of nuts precautionary labelling for soya products</a:t>
            </a:r>
          </a:p>
          <a:p>
            <a:endParaRPr lang="en-GB" sz="1500" dirty="0" smtClean="0"/>
          </a:p>
          <a:p>
            <a:r>
              <a:rPr lang="en-GB" sz="2000" dirty="0" smtClean="0"/>
              <a:t>Severely impacting </a:t>
            </a:r>
            <a:r>
              <a:rPr lang="en-GB" sz="2000" dirty="0"/>
              <a:t>health </a:t>
            </a:r>
            <a:r>
              <a:rPr lang="en-GB" sz="2000" dirty="0" smtClean="0"/>
              <a:t>and quality of life of allergic people:</a:t>
            </a:r>
          </a:p>
          <a:p>
            <a:pPr marL="342900" indent="-342900">
              <a:buClr>
                <a:srgbClr val="00B050"/>
              </a:buClr>
              <a:buFont typeface="Calibri" panose="020F0502020204030204" pitchFamily="34" charset="0"/>
              <a:buChar char="→"/>
            </a:pPr>
            <a:r>
              <a:rPr lang="en-GB" sz="2000" dirty="0" smtClean="0"/>
              <a:t>Hugh number of people </a:t>
            </a:r>
            <a:r>
              <a:rPr lang="en-GB" sz="2000" dirty="0"/>
              <a:t>with milk allergy, often children, </a:t>
            </a:r>
            <a:r>
              <a:rPr lang="en-GB" sz="2000" dirty="0" smtClean="0"/>
              <a:t>have </a:t>
            </a:r>
            <a:r>
              <a:rPr lang="en-GB" sz="2000" dirty="0"/>
              <a:t>accompanying nut </a:t>
            </a:r>
            <a:r>
              <a:rPr lang="en-GB" sz="2000" dirty="0" smtClean="0"/>
              <a:t>allergy</a:t>
            </a:r>
          </a:p>
          <a:p>
            <a:pPr marL="342900" indent="-342900">
              <a:buClr>
                <a:srgbClr val="00B050"/>
              </a:buClr>
              <a:buFont typeface="Calibri" panose="020F0502020204030204" pitchFamily="34" charset="0"/>
              <a:buChar char="→"/>
            </a:pPr>
            <a:r>
              <a:rPr lang="en-GB" sz="2000" dirty="0" smtClean="0"/>
              <a:t>“Default</a:t>
            </a:r>
            <a:r>
              <a:rPr lang="en-GB" sz="2000" dirty="0"/>
              <a:t>” soya products in most supermarkets and </a:t>
            </a:r>
            <a:r>
              <a:rPr lang="en-GB" sz="2000" dirty="0" smtClean="0"/>
              <a:t>highly </a:t>
            </a:r>
            <a:r>
              <a:rPr lang="en-GB" sz="2000" dirty="0"/>
              <a:t>recommended by </a:t>
            </a:r>
            <a:r>
              <a:rPr lang="en-GB" sz="2000" dirty="0" smtClean="0"/>
              <a:t>dieticians, negligible alternatives especially in many </a:t>
            </a:r>
            <a:r>
              <a:rPr lang="en-GB" sz="2000" dirty="0"/>
              <a:t>non-urban </a:t>
            </a:r>
            <a:r>
              <a:rPr lang="en-GB" sz="2000" dirty="0" smtClean="0"/>
              <a:t>areas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3560" y="4797152"/>
            <a:ext cx="2743200" cy="1810512"/>
          </a:xfrm>
          <a:prstGeom prst="rect">
            <a:avLst/>
          </a:prstGeom>
        </p:spPr>
      </p:pic>
      <p:sp>
        <p:nvSpPr>
          <p:cNvPr id="9" name="Rectangle 8"/>
          <p:cNvSpPr/>
          <p:nvPr/>
        </p:nvSpPr>
        <p:spPr>
          <a:xfrm rot="10800000" flipV="1">
            <a:off x="357808" y="5084844"/>
            <a:ext cx="5829453" cy="1554272"/>
          </a:xfrm>
          <a:prstGeom prst="rect">
            <a:avLst/>
          </a:prstGeom>
        </p:spPr>
        <p:txBody>
          <a:bodyPr wrap="square">
            <a:spAutoFit/>
          </a:bodyPr>
          <a:lstStyle/>
          <a:p>
            <a:r>
              <a:rPr lang="en-GB" sz="2000" dirty="0" smtClean="0"/>
              <a:t>Raising awareness &amp; social media campaigns</a:t>
            </a:r>
          </a:p>
          <a:p>
            <a:endParaRPr lang="en-GB" sz="1500" dirty="0" smtClean="0"/>
          </a:p>
          <a:p>
            <a:r>
              <a:rPr lang="en-GB" sz="2000" u="sng" dirty="0" smtClean="0"/>
              <a:t>Summer </a:t>
            </a:r>
            <a:r>
              <a:rPr lang="en-GB" sz="2000" u="sng" dirty="0"/>
              <a:t>2014:</a:t>
            </a:r>
            <a:r>
              <a:rPr lang="en-GB" sz="2000" dirty="0"/>
              <a:t> </a:t>
            </a:r>
            <a:r>
              <a:rPr lang="en-GB" sz="2000" dirty="0" smtClean="0"/>
              <a:t>company announces </a:t>
            </a:r>
            <a:r>
              <a:rPr lang="en-GB" sz="2000" dirty="0"/>
              <a:t>the arrangement of current production lines to </a:t>
            </a:r>
            <a:r>
              <a:rPr lang="en-GB" sz="2000" b="1" dirty="0">
                <a:solidFill>
                  <a:srgbClr val="00B050"/>
                </a:solidFill>
              </a:rPr>
              <a:t>exclude risk of cross-contamination &amp; remove </a:t>
            </a:r>
            <a:r>
              <a:rPr lang="en-GB" sz="2000" b="1" dirty="0" smtClean="0">
                <a:solidFill>
                  <a:srgbClr val="00B050"/>
                </a:solidFill>
              </a:rPr>
              <a:t>“</a:t>
            </a:r>
            <a:r>
              <a:rPr lang="en-GB" sz="2000" b="1" dirty="0">
                <a:solidFill>
                  <a:srgbClr val="00B050"/>
                </a:solidFill>
              </a:rPr>
              <a:t>may contain” </a:t>
            </a:r>
            <a:r>
              <a:rPr lang="en-GB" sz="2000" dirty="0"/>
              <a:t>claims</a:t>
            </a:r>
          </a:p>
        </p:txBody>
      </p:sp>
      <p:cxnSp>
        <p:nvCxnSpPr>
          <p:cNvPr id="45" name="Curved Connector 44"/>
          <p:cNvCxnSpPr/>
          <p:nvPr/>
        </p:nvCxnSpPr>
        <p:spPr>
          <a:xfrm rot="5400000">
            <a:off x="7175012" y="2935671"/>
            <a:ext cx="1130680" cy="576063"/>
          </a:xfrm>
          <a:prstGeom prst="curvedConnector3">
            <a:avLst>
              <a:gd name="adj1" fmla="val 11098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rot="5400000">
            <a:off x="509783" y="4732837"/>
            <a:ext cx="485236" cy="294382"/>
          </a:xfrm>
          <a:prstGeom prst="curvedConnector3">
            <a:avLst>
              <a:gd name="adj1" fmla="val -17964"/>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a:off x="5076056" y="5229200"/>
            <a:ext cx="576064" cy="473208"/>
          </a:xfrm>
          <a:prstGeom prst="curvedConnector3">
            <a:avLst>
              <a:gd name="adj1" fmla="val 115054"/>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113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7808" y="1392610"/>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60648"/>
            <a:ext cx="936104" cy="936104"/>
          </a:xfrm>
          <a:prstGeom prst="rect">
            <a:avLst/>
          </a:prstGeom>
        </p:spPr>
      </p:pic>
      <p:sp>
        <p:nvSpPr>
          <p:cNvPr id="2" name="Rectangle 1"/>
          <p:cNvSpPr/>
          <p:nvPr/>
        </p:nvSpPr>
        <p:spPr>
          <a:xfrm>
            <a:off x="1370908" y="1988840"/>
            <a:ext cx="6542752" cy="4339650"/>
          </a:xfrm>
          <a:prstGeom prst="rect">
            <a:avLst/>
          </a:prstGeom>
        </p:spPr>
        <p:txBody>
          <a:bodyPr wrap="none">
            <a:spAutoFit/>
          </a:bodyPr>
          <a:lstStyle/>
          <a:p>
            <a:pPr algn="ctr"/>
            <a:r>
              <a:rPr lang="en-US" sz="4000" b="1" dirty="0"/>
              <a:t>Thank you for your attention!</a:t>
            </a:r>
            <a:br>
              <a:rPr lang="en-US" sz="4000" b="1" dirty="0"/>
            </a:br>
            <a:r>
              <a:rPr lang="en-US" dirty="0">
                <a:solidFill>
                  <a:schemeClr val="accent1"/>
                </a:solidFill>
              </a:rPr>
              <a:t/>
            </a:r>
            <a:br>
              <a:rPr lang="en-US" dirty="0">
                <a:solidFill>
                  <a:schemeClr val="accent1"/>
                </a:solidFill>
              </a:rPr>
            </a:br>
            <a:r>
              <a:rPr lang="en-GB" dirty="0">
                <a:solidFill>
                  <a:schemeClr val="accent1"/>
                </a:solidFill>
                <a:ea typeface="Calibri" pitchFamily="34" charset="0"/>
                <a:cs typeface="Arial" pitchFamily="34" charset="0"/>
              </a:rPr>
              <a:t/>
            </a:r>
            <a:br>
              <a:rPr lang="en-GB" dirty="0">
                <a:solidFill>
                  <a:schemeClr val="accent1"/>
                </a:solidFill>
                <a:ea typeface="Calibri" pitchFamily="34" charset="0"/>
                <a:cs typeface="Arial" pitchFamily="34" charset="0"/>
              </a:rPr>
            </a:br>
            <a:r>
              <a:rPr lang="en-GB" dirty="0">
                <a:solidFill>
                  <a:schemeClr val="accent1"/>
                </a:solidFill>
                <a:ea typeface="Calibri" pitchFamily="34" charset="0"/>
                <a:cs typeface="Arial" pitchFamily="34" charset="0"/>
              </a:rPr>
              <a:t/>
            </a:r>
            <a:br>
              <a:rPr lang="en-GB" dirty="0">
                <a:solidFill>
                  <a:schemeClr val="accent1"/>
                </a:solidFill>
                <a:ea typeface="Calibri" pitchFamily="34" charset="0"/>
                <a:cs typeface="Arial" pitchFamily="34" charset="0"/>
              </a:rPr>
            </a:br>
            <a:endParaRPr lang="en-GB" dirty="0" smtClean="0">
              <a:solidFill>
                <a:schemeClr val="accent1"/>
              </a:solidFill>
              <a:ea typeface="Calibri" pitchFamily="34" charset="0"/>
              <a:cs typeface="Arial" pitchFamily="34" charset="0"/>
            </a:endParaRPr>
          </a:p>
          <a:p>
            <a:pPr algn="ctr"/>
            <a:endParaRPr lang="en-GB" dirty="0">
              <a:solidFill>
                <a:schemeClr val="accent1"/>
              </a:solidFill>
              <a:ea typeface="Calibri" pitchFamily="34" charset="0"/>
              <a:cs typeface="Arial" pitchFamily="34" charset="0"/>
            </a:endParaRPr>
          </a:p>
          <a:p>
            <a:pPr algn="ctr"/>
            <a:endParaRPr lang="en-GB" dirty="0" smtClean="0">
              <a:solidFill>
                <a:schemeClr val="accent1"/>
              </a:solidFill>
              <a:ea typeface="Calibri" pitchFamily="34" charset="0"/>
              <a:cs typeface="Arial" pitchFamily="34" charset="0"/>
            </a:endParaRPr>
          </a:p>
          <a:p>
            <a:pPr algn="ctr"/>
            <a:r>
              <a:rPr lang="en-GB" dirty="0">
                <a:solidFill>
                  <a:schemeClr val="accent1"/>
                </a:solidFill>
                <a:ea typeface="Calibri" pitchFamily="34" charset="0"/>
                <a:cs typeface="Arial" pitchFamily="34" charset="0"/>
              </a:rPr>
              <a:t/>
            </a:r>
            <a:br>
              <a:rPr lang="en-GB" dirty="0">
                <a:solidFill>
                  <a:schemeClr val="accent1"/>
                </a:solidFill>
                <a:ea typeface="Calibri" pitchFamily="34" charset="0"/>
                <a:cs typeface="Arial" pitchFamily="34" charset="0"/>
              </a:rPr>
            </a:br>
            <a:r>
              <a:rPr lang="fr-FR" sz="2200" dirty="0">
                <a:ea typeface="Calibri" pitchFamily="34" charset="0"/>
              </a:rPr>
              <a:t>35, rue du Congrès</a:t>
            </a:r>
            <a:br>
              <a:rPr lang="fr-FR" sz="2200" dirty="0">
                <a:ea typeface="Calibri" pitchFamily="34" charset="0"/>
              </a:rPr>
            </a:br>
            <a:r>
              <a:rPr lang="fr-FR" sz="2200" dirty="0">
                <a:ea typeface="Calibri" pitchFamily="34" charset="0"/>
              </a:rPr>
              <a:t>B-1000, Brussels  </a:t>
            </a:r>
            <a:r>
              <a:rPr lang="fr-FR" sz="2200" dirty="0">
                <a:solidFill>
                  <a:schemeClr val="accent1"/>
                </a:solidFill>
                <a:ea typeface="Calibri" pitchFamily="34" charset="0"/>
              </a:rPr>
              <a:t/>
            </a:r>
            <a:br>
              <a:rPr lang="fr-FR" sz="2200" dirty="0">
                <a:solidFill>
                  <a:schemeClr val="accent1"/>
                </a:solidFill>
                <a:ea typeface="Calibri" pitchFamily="34" charset="0"/>
              </a:rPr>
            </a:br>
            <a:r>
              <a:rPr lang="fr-FR" sz="2200" u="sng" dirty="0" smtClean="0">
                <a:solidFill>
                  <a:srgbClr val="0070C0"/>
                </a:solidFill>
                <a:ea typeface="Calibri" pitchFamily="34" charset="0"/>
              </a:rPr>
              <a:t>www.efanet.org</a:t>
            </a:r>
            <a:r>
              <a:rPr lang="fr-BE" sz="2200" dirty="0">
                <a:solidFill>
                  <a:schemeClr val="accent1"/>
                </a:solidFill>
                <a:ea typeface="Calibri" pitchFamily="34" charset="0"/>
              </a:rPr>
              <a:t/>
            </a:r>
            <a:br>
              <a:rPr lang="fr-BE" sz="2200" dirty="0">
                <a:solidFill>
                  <a:schemeClr val="accent1"/>
                </a:solidFill>
                <a:ea typeface="Calibri" pitchFamily="34" charset="0"/>
              </a:rPr>
            </a:br>
            <a:r>
              <a:rPr lang="fr-BE" sz="2200" dirty="0">
                <a:solidFill>
                  <a:srgbClr val="0070C0"/>
                </a:solidFill>
                <a:ea typeface="Calibri" pitchFamily="34" charset="0"/>
              </a:rPr>
              <a:t>@</a:t>
            </a:r>
            <a:r>
              <a:rPr lang="fr-BE" sz="2200" dirty="0" smtClean="0">
                <a:solidFill>
                  <a:srgbClr val="0070C0"/>
                </a:solidFill>
                <a:ea typeface="Calibri" pitchFamily="34" charset="0"/>
              </a:rPr>
              <a:t>EFA_Patients</a:t>
            </a:r>
            <a:r>
              <a:rPr lang="fr-BE" sz="2200" dirty="0" smtClean="0">
                <a:solidFill>
                  <a:schemeClr val="accent5"/>
                </a:solidFill>
                <a:ea typeface="Calibri" pitchFamily="34" charset="0"/>
              </a:rPr>
              <a:t> </a:t>
            </a:r>
            <a:r>
              <a:rPr lang="fr-BE" sz="2200" dirty="0">
                <a:solidFill>
                  <a:schemeClr val="accent5"/>
                </a:solidFill>
                <a:ea typeface="Calibri" pitchFamily="34" charset="0"/>
              </a:rPr>
              <a:t/>
            </a:r>
            <a:br>
              <a:rPr lang="fr-BE" sz="2200" dirty="0">
                <a:solidFill>
                  <a:schemeClr val="accent5"/>
                </a:solidFill>
                <a:ea typeface="Calibri" pitchFamily="34" charset="0"/>
              </a:rPr>
            </a:br>
            <a:r>
              <a:rPr lang="fr-BE" sz="2200" u="sng" dirty="0" smtClean="0">
                <a:solidFill>
                  <a:srgbClr val="0070C0"/>
                </a:solidFill>
                <a:ea typeface="Calibri" pitchFamily="34" charset="0"/>
              </a:rPr>
              <a:t>www.facebook.com/EFAPatients</a:t>
            </a:r>
            <a:endParaRPr lang="en-GB" sz="2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5949280"/>
            <a:ext cx="241448" cy="2414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5654137"/>
            <a:ext cx="296680" cy="17800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4275" y="2780928"/>
            <a:ext cx="3696017" cy="1519110"/>
          </a:xfrm>
          <a:prstGeom prst="rect">
            <a:avLst/>
          </a:prstGeom>
        </p:spPr>
      </p:pic>
    </p:spTree>
    <p:extLst>
      <p:ext uri="{BB962C8B-B14F-4D97-AF65-F5344CB8AC3E}">
        <p14:creationId xmlns:p14="http://schemas.microsoft.com/office/powerpoint/2010/main" val="541995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7808" y="1392610"/>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60648"/>
            <a:ext cx="936104" cy="936104"/>
          </a:xfrm>
          <a:prstGeom prst="rect">
            <a:avLst/>
          </a:prstGeom>
        </p:spPr>
      </p:pic>
      <p:sp>
        <p:nvSpPr>
          <p:cNvPr id="3" name="TextBox 2"/>
          <p:cNvSpPr txBox="1"/>
          <p:nvPr/>
        </p:nvSpPr>
        <p:spPr>
          <a:xfrm>
            <a:off x="1907704" y="332656"/>
            <a:ext cx="6768752" cy="769441"/>
          </a:xfrm>
          <a:prstGeom prst="rect">
            <a:avLst/>
          </a:prstGeom>
          <a:noFill/>
        </p:spPr>
        <p:txBody>
          <a:bodyPr wrap="square" rtlCol="0">
            <a:spAutoFit/>
          </a:bodyPr>
          <a:lstStyle/>
          <a:p>
            <a:r>
              <a:rPr lang="en-GB" sz="4400" b="1" dirty="0" smtClean="0"/>
              <a:t>WHO IS EFA?</a:t>
            </a:r>
            <a:endParaRPr lang="en-GB" sz="4400" b="1" dirty="0"/>
          </a:p>
        </p:txBody>
      </p:sp>
      <p:sp>
        <p:nvSpPr>
          <p:cNvPr id="2" name="Rectangle 1"/>
          <p:cNvSpPr/>
          <p:nvPr/>
        </p:nvSpPr>
        <p:spPr>
          <a:xfrm>
            <a:off x="579647" y="1696480"/>
            <a:ext cx="4320480" cy="4893647"/>
          </a:xfrm>
          <a:prstGeom prst="rect">
            <a:avLst/>
          </a:prstGeom>
        </p:spPr>
        <p:txBody>
          <a:bodyPr wrap="square">
            <a:spAutoFit/>
          </a:bodyPr>
          <a:lstStyle/>
          <a:p>
            <a:pPr marL="285750" indent="-285750">
              <a:buClr>
                <a:srgbClr val="00B050"/>
              </a:buClr>
              <a:buFont typeface="Calibri" panose="020F0502020204030204" pitchFamily="34" charset="0"/>
              <a:buChar char="−"/>
            </a:pPr>
            <a:r>
              <a:rPr lang="en-GB" sz="2400" dirty="0" smtClean="0"/>
              <a:t>European </a:t>
            </a:r>
            <a:r>
              <a:rPr lang="en-GB" sz="2400" dirty="0"/>
              <a:t>alliance of 39 allergy, asthma and chronic obstructive pulmonary disease (COPD) national patients’ associations representing </a:t>
            </a:r>
            <a:r>
              <a:rPr lang="en-GB" sz="2400" dirty="0" smtClean="0"/>
              <a:t>more than 30</a:t>
            </a:r>
            <a:r>
              <a:rPr lang="en-GB" sz="2400" dirty="0"/>
              <a:t>% of European citizens living with these </a:t>
            </a:r>
            <a:r>
              <a:rPr lang="en-GB" sz="2400" dirty="0" smtClean="0"/>
              <a:t>diseases</a:t>
            </a:r>
          </a:p>
          <a:p>
            <a:pPr>
              <a:buClr>
                <a:srgbClr val="00B050"/>
              </a:buClr>
            </a:pPr>
            <a:endParaRPr lang="en-GB" sz="2400" dirty="0" smtClean="0"/>
          </a:p>
          <a:p>
            <a:pPr marL="285750" indent="-285750">
              <a:buClr>
                <a:srgbClr val="00B050"/>
              </a:buClr>
              <a:buFont typeface="Calibri" panose="020F0502020204030204" pitchFamily="34" charset="0"/>
              <a:buChar char="−"/>
            </a:pPr>
            <a:r>
              <a:rPr lang="en-GB" sz="2400" dirty="0" smtClean="0"/>
              <a:t>Patients’ participation in every decisions influencing their health, partnership &amp; sharing knowledge</a:t>
            </a:r>
            <a:endParaRPr lang="en-GB" sz="2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6486" y="1916832"/>
            <a:ext cx="3199970" cy="4654502"/>
          </a:xfrm>
          <a:prstGeom prst="rect">
            <a:avLst/>
          </a:prstGeom>
        </p:spPr>
      </p:pic>
    </p:spTree>
    <p:extLst>
      <p:ext uri="{BB962C8B-B14F-4D97-AF65-F5344CB8AC3E}">
        <p14:creationId xmlns:p14="http://schemas.microsoft.com/office/powerpoint/2010/main" val="52804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7808" y="1392610"/>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60648"/>
            <a:ext cx="936104" cy="936104"/>
          </a:xfrm>
          <a:prstGeom prst="rect">
            <a:avLst/>
          </a:prstGeom>
        </p:spPr>
      </p:pic>
      <p:sp>
        <p:nvSpPr>
          <p:cNvPr id="3" name="TextBox 2"/>
          <p:cNvSpPr txBox="1"/>
          <p:nvPr/>
        </p:nvSpPr>
        <p:spPr>
          <a:xfrm>
            <a:off x="1907703" y="-6158"/>
            <a:ext cx="6768752" cy="1446550"/>
          </a:xfrm>
          <a:prstGeom prst="rect">
            <a:avLst/>
          </a:prstGeom>
          <a:noFill/>
        </p:spPr>
        <p:txBody>
          <a:bodyPr wrap="square" rtlCol="0">
            <a:spAutoFit/>
          </a:bodyPr>
          <a:lstStyle/>
          <a:p>
            <a:r>
              <a:rPr lang="en-GB" sz="4400" b="1" dirty="0" smtClean="0"/>
              <a:t>FOOD ALLERGY ACROSS EUROPE</a:t>
            </a:r>
            <a:endParaRPr lang="en-GB" sz="4400" b="1" dirty="0"/>
          </a:p>
        </p:txBody>
      </p:sp>
      <p:sp>
        <p:nvSpPr>
          <p:cNvPr id="4" name="TextBox 3"/>
          <p:cNvSpPr txBox="1"/>
          <p:nvPr/>
        </p:nvSpPr>
        <p:spPr>
          <a:xfrm>
            <a:off x="611560" y="1916832"/>
            <a:ext cx="8064895" cy="3724096"/>
          </a:xfrm>
          <a:prstGeom prst="rect">
            <a:avLst/>
          </a:prstGeom>
          <a:noFill/>
        </p:spPr>
        <p:txBody>
          <a:bodyPr wrap="square" rtlCol="0">
            <a:spAutoFit/>
          </a:bodyPr>
          <a:lstStyle/>
          <a:p>
            <a:pPr marL="342900" indent="-342900">
              <a:buClr>
                <a:srgbClr val="00B050"/>
              </a:buClr>
              <a:buFont typeface="Calibri" panose="020F0502020204030204" pitchFamily="34" charset="0"/>
              <a:buChar char="−"/>
            </a:pPr>
            <a:r>
              <a:rPr lang="en-US" sz="2400" dirty="0">
                <a:latin typeface="+mj-lt"/>
                <a:cs typeface="Calibri" pitchFamily="34" charset="0"/>
              </a:rPr>
              <a:t>Up to 25% of European population reacts to </a:t>
            </a:r>
            <a:r>
              <a:rPr lang="en-US" sz="2400" dirty="0" smtClean="0">
                <a:latin typeface="+mj-lt"/>
                <a:cs typeface="Calibri" pitchFamily="34" charset="0"/>
              </a:rPr>
              <a:t>food</a:t>
            </a:r>
            <a:endParaRPr lang="en-US" sz="2400" dirty="0">
              <a:latin typeface="+mj-lt"/>
              <a:cs typeface="Calibri" pitchFamily="34" charset="0"/>
            </a:endParaRPr>
          </a:p>
          <a:p>
            <a:pPr marL="342900" indent="-342900">
              <a:buClr>
                <a:srgbClr val="00B050"/>
              </a:buClr>
              <a:buFont typeface="Calibri" panose="020F0502020204030204" pitchFamily="34" charset="0"/>
              <a:buChar char="−"/>
            </a:pPr>
            <a:r>
              <a:rPr lang="en-US" sz="2400" dirty="0">
                <a:latin typeface="+mj-lt"/>
                <a:cs typeface="Calibri" pitchFamily="34" charset="0"/>
              </a:rPr>
              <a:t>About </a:t>
            </a:r>
            <a:r>
              <a:rPr lang="en-US" sz="2400" dirty="0" smtClean="0">
                <a:latin typeface="+mj-lt"/>
                <a:cs typeface="Calibri" pitchFamily="34" charset="0"/>
              </a:rPr>
              <a:t>17 </a:t>
            </a:r>
            <a:r>
              <a:rPr lang="en-US" sz="2400" dirty="0">
                <a:latin typeface="+mj-lt"/>
                <a:cs typeface="Calibri" pitchFamily="34" charset="0"/>
              </a:rPr>
              <a:t>million Europeans suffer from food allergies, </a:t>
            </a:r>
            <a:r>
              <a:rPr lang="en-US" sz="2400" dirty="0" smtClean="0">
                <a:latin typeface="+mj-lt"/>
                <a:cs typeface="Calibri" pitchFamily="34" charset="0"/>
              </a:rPr>
              <a:t>3.5 </a:t>
            </a:r>
            <a:r>
              <a:rPr lang="en-US" sz="2400" dirty="0">
                <a:latin typeface="+mj-lt"/>
                <a:cs typeface="Calibri" pitchFamily="34" charset="0"/>
              </a:rPr>
              <a:t>million </a:t>
            </a:r>
            <a:r>
              <a:rPr lang="en-US" sz="2400" dirty="0" smtClean="0">
                <a:latin typeface="+mj-lt"/>
                <a:cs typeface="Calibri" pitchFamily="34" charset="0"/>
              </a:rPr>
              <a:t>aged less </a:t>
            </a:r>
            <a:r>
              <a:rPr lang="en-US" sz="2400" dirty="0">
                <a:latin typeface="+mj-lt"/>
                <a:cs typeface="Calibri" pitchFamily="34" charset="0"/>
              </a:rPr>
              <a:t>than </a:t>
            </a:r>
            <a:r>
              <a:rPr lang="en-US" sz="2400" dirty="0" smtClean="0">
                <a:latin typeface="+mj-lt"/>
                <a:cs typeface="Calibri" pitchFamily="34" charset="0"/>
              </a:rPr>
              <a:t>25</a:t>
            </a:r>
          </a:p>
          <a:p>
            <a:pPr marL="342900" indent="-342900">
              <a:buClr>
                <a:srgbClr val="00B050"/>
              </a:buClr>
              <a:buFont typeface="Calibri" panose="020F0502020204030204" pitchFamily="34" charset="0"/>
              <a:buChar char="−"/>
            </a:pPr>
            <a:r>
              <a:rPr lang="en-GB" sz="2400" dirty="0">
                <a:latin typeface="+mj-lt"/>
                <a:cs typeface="Calibri" pitchFamily="34" charset="0"/>
              </a:rPr>
              <a:t>8% of </a:t>
            </a:r>
            <a:r>
              <a:rPr lang="en-GB" sz="2400" dirty="0" smtClean="0">
                <a:latin typeface="+mj-lt"/>
                <a:cs typeface="Calibri" pitchFamily="34" charset="0"/>
              </a:rPr>
              <a:t>allergic patients produce </a:t>
            </a:r>
            <a:r>
              <a:rPr lang="en-GB" sz="2400" dirty="0">
                <a:latin typeface="+mj-lt"/>
                <a:cs typeface="Calibri" pitchFamily="34" charset="0"/>
              </a:rPr>
              <a:t>acute anaphylaxis </a:t>
            </a:r>
            <a:r>
              <a:rPr lang="en-GB" sz="2400" dirty="0" smtClean="0">
                <a:latin typeface="+mj-lt"/>
                <a:cs typeface="Calibri" pitchFamily="34" charset="0"/>
              </a:rPr>
              <a:t>considered </a:t>
            </a:r>
            <a:r>
              <a:rPr lang="en-GB" sz="2400" dirty="0">
                <a:latin typeface="+mj-lt"/>
                <a:cs typeface="Calibri" pitchFamily="34" charset="0"/>
              </a:rPr>
              <a:t>potentially fatal</a:t>
            </a:r>
            <a:endParaRPr lang="en-US" sz="2400" dirty="0">
              <a:latin typeface="+mj-lt"/>
              <a:cs typeface="Calibri" pitchFamily="34" charset="0"/>
            </a:endParaRPr>
          </a:p>
          <a:p>
            <a:pPr marL="342900" indent="-342900">
              <a:buClr>
                <a:srgbClr val="00B050"/>
              </a:buClr>
              <a:buFont typeface="Calibri" panose="020F0502020204030204" pitchFamily="34" charset="0"/>
              <a:buChar char="−"/>
            </a:pPr>
            <a:r>
              <a:rPr lang="en-US" sz="2400" dirty="0">
                <a:latin typeface="+mj-lt"/>
                <a:cs typeface="Calibri" pitchFamily="34" charset="0"/>
              </a:rPr>
              <a:t>Over the past ten years, </a:t>
            </a:r>
            <a:r>
              <a:rPr lang="en-US" sz="2400" dirty="0" smtClean="0">
                <a:latin typeface="+mj-lt"/>
                <a:cs typeface="Calibri" pitchFamily="34" charset="0"/>
              </a:rPr>
              <a:t>number </a:t>
            </a:r>
            <a:r>
              <a:rPr lang="en-US" sz="2400" dirty="0">
                <a:latin typeface="+mj-lt"/>
                <a:cs typeface="Calibri" pitchFamily="34" charset="0"/>
              </a:rPr>
              <a:t>of allergic children younger than 5 years has redoubled</a:t>
            </a:r>
            <a:r>
              <a:rPr lang="en-US" sz="2400" spc="200" dirty="0">
                <a:ln w="29210">
                  <a:solidFill>
                    <a:schemeClr val="accent3">
                      <a:tint val="10000"/>
                    </a:schemeClr>
                  </a:solidFill>
                </a:ln>
                <a:effectLst>
                  <a:innerShdw blurRad="50800" dist="50800" dir="8100000">
                    <a:srgbClr val="7D7D7D">
                      <a:alpha val="73000"/>
                    </a:srgbClr>
                  </a:innerShdw>
                </a:effectLst>
                <a:latin typeface="+mj-lt"/>
                <a:cs typeface="Calibri" pitchFamily="34" charset="0"/>
              </a:rPr>
              <a:t> </a:t>
            </a:r>
            <a:r>
              <a:rPr lang="en-US" sz="2400" dirty="0" smtClean="0">
                <a:latin typeface="+mj-lt"/>
                <a:cs typeface="Calibri" pitchFamily="34" charset="0"/>
              </a:rPr>
              <a:t>+ emergency </a:t>
            </a:r>
            <a:r>
              <a:rPr lang="en-US" sz="2400" dirty="0">
                <a:latin typeface="+mj-lt"/>
                <a:cs typeface="Calibri" pitchFamily="34" charset="0"/>
              </a:rPr>
              <a:t>room visits for </a:t>
            </a:r>
            <a:r>
              <a:rPr lang="en-US" sz="2400" dirty="0" smtClean="0">
                <a:latin typeface="+mj-lt"/>
                <a:cs typeface="Calibri" pitchFamily="34" charset="0"/>
              </a:rPr>
              <a:t>anaphylactic </a:t>
            </a:r>
            <a:r>
              <a:rPr lang="en-US" sz="2400" dirty="0">
                <a:latin typeface="+mj-lt"/>
                <a:cs typeface="Calibri" pitchFamily="34" charset="0"/>
              </a:rPr>
              <a:t>reactions have </a:t>
            </a:r>
            <a:r>
              <a:rPr lang="en-US" sz="2400" dirty="0" smtClean="0">
                <a:latin typeface="+mj-lt"/>
                <a:cs typeface="Calibri" pitchFamily="34" charset="0"/>
              </a:rPr>
              <a:t>increased seven-fold </a:t>
            </a:r>
            <a:r>
              <a:rPr lang="en-US" sz="2400" dirty="0">
                <a:solidFill>
                  <a:srgbClr val="00B050"/>
                </a:solidFill>
                <a:latin typeface="+mj-lt"/>
                <a:cs typeface="Calibri" pitchFamily="34" charset="0"/>
              </a:rPr>
              <a:t>*</a:t>
            </a:r>
          </a:p>
          <a:p>
            <a:pPr lvl="0" algn="just">
              <a:buClr>
                <a:schemeClr val="accent3"/>
              </a:buClr>
            </a:pPr>
            <a:endParaRPr lang="en-US" sz="2400" dirty="0">
              <a:latin typeface="+mj-lt"/>
              <a:cs typeface="Calibri" pitchFamily="34" charset="0"/>
            </a:endParaRPr>
          </a:p>
          <a:p>
            <a:pPr algn="just">
              <a:buClr>
                <a:schemeClr val="accent3"/>
              </a:buClr>
            </a:pPr>
            <a:r>
              <a:rPr lang="en-GB" sz="2000" dirty="0">
                <a:solidFill>
                  <a:srgbClr val="00B050"/>
                </a:solidFill>
                <a:latin typeface="+mj-lt"/>
                <a:cs typeface="Calibri" pitchFamily="34" charset="0"/>
              </a:rPr>
              <a:t>*</a:t>
            </a:r>
            <a:r>
              <a:rPr lang="en-GB" sz="2000" dirty="0">
                <a:solidFill>
                  <a:schemeClr val="accent6">
                    <a:lumMod val="75000"/>
                  </a:schemeClr>
                </a:solidFill>
                <a:latin typeface="+mj-lt"/>
                <a:cs typeface="Calibri" pitchFamily="34" charset="0"/>
              </a:rPr>
              <a:t> </a:t>
            </a:r>
            <a:r>
              <a:rPr lang="en-GB" sz="2000" dirty="0">
                <a:latin typeface="+mj-lt"/>
                <a:cs typeface="Calibri" pitchFamily="34" charset="0"/>
              </a:rPr>
              <a:t>Source: </a:t>
            </a:r>
            <a:r>
              <a:rPr lang="en-US" sz="2000" dirty="0">
                <a:latin typeface="+mj-lt"/>
              </a:rPr>
              <a:t>European Academy of Allergy and Clinical Immunology (EAACI</a:t>
            </a:r>
            <a:r>
              <a:rPr lang="en-US" sz="2000" dirty="0" smtClean="0">
                <a:latin typeface="+mj-lt"/>
              </a:rPr>
              <a:t>)</a:t>
            </a:r>
            <a:endParaRPr lang="en-GB" sz="2000" dirty="0">
              <a:latin typeface="+mj-lt"/>
              <a:cs typeface="Calibri" pitchFamily="34" charset="0"/>
            </a:endParaRPr>
          </a:p>
        </p:txBody>
      </p:sp>
    </p:spTree>
    <p:extLst>
      <p:ext uri="{BB962C8B-B14F-4D97-AF65-F5344CB8AC3E}">
        <p14:creationId xmlns:p14="http://schemas.microsoft.com/office/powerpoint/2010/main" val="623611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7808" y="1392610"/>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60648"/>
            <a:ext cx="936104" cy="936104"/>
          </a:xfrm>
          <a:prstGeom prst="rect">
            <a:avLst/>
          </a:prstGeom>
        </p:spPr>
      </p:pic>
      <p:sp>
        <p:nvSpPr>
          <p:cNvPr id="3" name="TextBox 2"/>
          <p:cNvSpPr txBox="1"/>
          <p:nvPr/>
        </p:nvSpPr>
        <p:spPr>
          <a:xfrm>
            <a:off x="1885731" y="337414"/>
            <a:ext cx="6793064" cy="769441"/>
          </a:xfrm>
          <a:prstGeom prst="rect">
            <a:avLst/>
          </a:prstGeom>
          <a:noFill/>
        </p:spPr>
        <p:txBody>
          <a:bodyPr wrap="square" rtlCol="0">
            <a:spAutoFit/>
          </a:bodyPr>
          <a:lstStyle/>
          <a:p>
            <a:r>
              <a:rPr lang="en-GB" sz="4400" b="1" dirty="0" smtClean="0"/>
              <a:t>BURDEN OF DISEASE</a:t>
            </a:r>
            <a:endParaRPr lang="en-GB" sz="4400" b="1" dirty="0"/>
          </a:p>
        </p:txBody>
      </p:sp>
      <p:sp>
        <p:nvSpPr>
          <p:cNvPr id="4" name="TextBox 3"/>
          <p:cNvSpPr txBox="1"/>
          <p:nvPr/>
        </p:nvSpPr>
        <p:spPr>
          <a:xfrm>
            <a:off x="611560" y="1923261"/>
            <a:ext cx="4600492" cy="1323439"/>
          </a:xfrm>
          <a:prstGeom prst="rect">
            <a:avLst/>
          </a:prstGeom>
          <a:noFill/>
        </p:spPr>
        <p:txBody>
          <a:bodyPr wrap="square" rtlCol="0">
            <a:spAutoFit/>
          </a:bodyPr>
          <a:lstStyle/>
          <a:p>
            <a:pPr>
              <a:buClr>
                <a:srgbClr val="00B050"/>
              </a:buClr>
            </a:pPr>
            <a:r>
              <a:rPr lang="en-GB" sz="2000" b="1" dirty="0">
                <a:solidFill>
                  <a:srgbClr val="00B050"/>
                </a:solidFill>
                <a:latin typeface="Calibri" pitchFamily="34" charset="0"/>
                <a:cs typeface="Calibri" pitchFamily="34" charset="0"/>
              </a:rPr>
              <a:t>Allergy is a “crazy” disease </a:t>
            </a:r>
            <a:r>
              <a:rPr lang="en-GB" sz="2000" dirty="0">
                <a:latin typeface="Calibri" pitchFamily="34" charset="0"/>
                <a:cs typeface="Calibri" pitchFamily="34" charset="0"/>
              </a:rPr>
              <a:t>as the immune system of an allergic person fails to distinguish between dangerous substances and harmless </a:t>
            </a:r>
            <a:r>
              <a:rPr lang="en-GB" sz="2000" dirty="0" smtClean="0">
                <a:latin typeface="Calibri" pitchFamily="34" charset="0"/>
                <a:cs typeface="Calibri" pitchFamily="34" charset="0"/>
              </a:rPr>
              <a:t>ones</a:t>
            </a:r>
            <a:endParaRPr lang="en-GB" sz="2000" dirty="0">
              <a:latin typeface="Calibri" pitchFamily="34" charset="0"/>
              <a:cs typeface="Calibri"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700" y="1600950"/>
            <a:ext cx="3456078" cy="241925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792" y="4105513"/>
            <a:ext cx="6207335" cy="2553442"/>
          </a:xfrm>
          <a:prstGeom prst="rect">
            <a:avLst/>
          </a:prstGeom>
        </p:spPr>
      </p:pic>
      <p:sp>
        <p:nvSpPr>
          <p:cNvPr id="7" name="Rectangle 6"/>
          <p:cNvSpPr/>
          <p:nvPr/>
        </p:nvSpPr>
        <p:spPr>
          <a:xfrm>
            <a:off x="144696" y="3951073"/>
            <a:ext cx="2514756" cy="2862322"/>
          </a:xfrm>
          <a:prstGeom prst="rect">
            <a:avLst/>
          </a:prstGeom>
        </p:spPr>
        <p:txBody>
          <a:bodyPr wrap="square">
            <a:spAutoFit/>
          </a:bodyPr>
          <a:lstStyle/>
          <a:p>
            <a:pPr>
              <a:buClr>
                <a:srgbClr val="00B050"/>
              </a:buClr>
            </a:pPr>
            <a:r>
              <a:rPr lang="en-GB" sz="2000" b="1" dirty="0">
                <a:solidFill>
                  <a:srgbClr val="00B050"/>
                </a:solidFill>
                <a:latin typeface="Calibri" pitchFamily="34" charset="0"/>
                <a:cs typeface="Calibri" pitchFamily="34" charset="0"/>
              </a:rPr>
              <a:t>Allergies can make you crazy too! </a:t>
            </a:r>
            <a:r>
              <a:rPr lang="en-GB" sz="2000" dirty="0">
                <a:latin typeface="Calibri" pitchFamily="34" charset="0"/>
                <a:cs typeface="Calibri" pitchFamily="34" charset="0"/>
              </a:rPr>
              <a:t>as they might result in poor nutrition and quality of life, fear, restrictions, social isolation, and sometimes even death (anaphylaxis) </a:t>
            </a:r>
          </a:p>
        </p:txBody>
      </p:sp>
      <p:sp>
        <p:nvSpPr>
          <p:cNvPr id="10" name="TextBox 9"/>
          <p:cNvSpPr txBox="1"/>
          <p:nvPr/>
        </p:nvSpPr>
        <p:spPr>
          <a:xfrm>
            <a:off x="2123728" y="3429000"/>
            <a:ext cx="535724" cy="338554"/>
          </a:xfrm>
          <a:prstGeom prst="rect">
            <a:avLst/>
          </a:prstGeom>
          <a:noFill/>
        </p:spPr>
        <p:txBody>
          <a:bodyPr wrap="none" rtlCol="0">
            <a:spAutoFit/>
          </a:bodyPr>
          <a:lstStyle/>
          <a:p>
            <a:r>
              <a:rPr lang="en-GB" sz="1600" b="1" dirty="0" smtClean="0"/>
              <a:t>BUT</a:t>
            </a:r>
            <a:endParaRPr lang="en-GB" sz="1600" b="1" dirty="0"/>
          </a:p>
        </p:txBody>
      </p:sp>
    </p:spTree>
    <p:extLst>
      <p:ext uri="{BB962C8B-B14F-4D97-AF65-F5344CB8AC3E}">
        <p14:creationId xmlns:p14="http://schemas.microsoft.com/office/powerpoint/2010/main" val="1145012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7808" y="1392610"/>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60648"/>
            <a:ext cx="936104" cy="936104"/>
          </a:xfrm>
          <a:prstGeom prst="rect">
            <a:avLst/>
          </a:prstGeom>
        </p:spPr>
      </p:pic>
      <p:sp>
        <p:nvSpPr>
          <p:cNvPr id="3" name="TextBox 2"/>
          <p:cNvSpPr txBox="1"/>
          <p:nvPr/>
        </p:nvSpPr>
        <p:spPr>
          <a:xfrm>
            <a:off x="1907703" y="-6158"/>
            <a:ext cx="6768752" cy="1446550"/>
          </a:xfrm>
          <a:prstGeom prst="rect">
            <a:avLst/>
          </a:prstGeom>
          <a:noFill/>
        </p:spPr>
        <p:txBody>
          <a:bodyPr wrap="square" rtlCol="0">
            <a:spAutoFit/>
          </a:bodyPr>
          <a:lstStyle/>
          <a:p>
            <a:r>
              <a:rPr lang="en-GB" sz="4400" b="1" dirty="0" smtClean="0"/>
              <a:t>IMPORTANCE OF ALLERGENS’ INFORMATION</a:t>
            </a:r>
            <a:endParaRPr lang="en-GB" sz="4400" b="1" dirty="0"/>
          </a:p>
        </p:txBody>
      </p:sp>
      <p:sp>
        <p:nvSpPr>
          <p:cNvPr id="4" name="TextBox 3"/>
          <p:cNvSpPr txBox="1"/>
          <p:nvPr/>
        </p:nvSpPr>
        <p:spPr>
          <a:xfrm>
            <a:off x="357808" y="2315564"/>
            <a:ext cx="3782143" cy="2462213"/>
          </a:xfrm>
          <a:prstGeom prst="rect">
            <a:avLst/>
          </a:prstGeom>
          <a:noFill/>
        </p:spPr>
        <p:txBody>
          <a:bodyPr wrap="square" rtlCol="0">
            <a:spAutoFit/>
          </a:bodyPr>
          <a:lstStyle/>
          <a:p>
            <a:pPr marL="342900" indent="-342900">
              <a:buClr>
                <a:srgbClr val="00B050"/>
              </a:buClr>
              <a:buFont typeface="Calibri" panose="020F0502020204030204" pitchFamily="34" charset="0"/>
              <a:buChar char="−"/>
            </a:pPr>
            <a:r>
              <a:rPr lang="en-GB" sz="2200" dirty="0" smtClean="0">
                <a:latin typeface="+mj-lt"/>
                <a:cs typeface="Calibri" pitchFamily="34" charset="0"/>
              </a:rPr>
              <a:t>No </a:t>
            </a:r>
            <a:r>
              <a:rPr lang="en-GB" sz="2200" dirty="0">
                <a:latin typeface="+mj-lt"/>
                <a:cs typeface="Calibri" pitchFamily="34" charset="0"/>
              </a:rPr>
              <a:t>cure for food allergy</a:t>
            </a:r>
          </a:p>
          <a:p>
            <a:pPr marL="342900" indent="-342900">
              <a:buClr>
                <a:srgbClr val="00B050"/>
              </a:buClr>
              <a:buFont typeface="Calibri" panose="020F0502020204030204" pitchFamily="34" charset="0"/>
              <a:buChar char="−"/>
            </a:pPr>
            <a:r>
              <a:rPr lang="en-GB" sz="2200" dirty="0">
                <a:latin typeface="+mj-lt"/>
                <a:cs typeface="Calibri" pitchFamily="34" charset="0"/>
              </a:rPr>
              <a:t>Protection = abstention</a:t>
            </a:r>
          </a:p>
          <a:p>
            <a:pPr marL="342900" indent="-342900">
              <a:buClr>
                <a:srgbClr val="00B050"/>
              </a:buClr>
              <a:buFont typeface="Calibri" panose="020F0502020204030204" pitchFamily="34" charset="0"/>
              <a:buChar char="−"/>
            </a:pPr>
            <a:r>
              <a:rPr lang="en-GB" sz="2200" dirty="0">
                <a:latin typeface="+mj-lt"/>
                <a:cs typeface="Calibri" pitchFamily="34" charset="0"/>
              </a:rPr>
              <a:t>Consumers suffering from allergy or intolerance must </a:t>
            </a:r>
            <a:r>
              <a:rPr lang="en-GB" sz="2200" dirty="0" smtClean="0">
                <a:latin typeface="+mj-lt"/>
                <a:cs typeface="Calibri" pitchFamily="34" charset="0"/>
              </a:rPr>
              <a:t>be </a:t>
            </a:r>
            <a:r>
              <a:rPr lang="en-GB" sz="2200" dirty="0">
                <a:latin typeface="+mj-lt"/>
                <a:cs typeface="Calibri" pitchFamily="34" charset="0"/>
              </a:rPr>
              <a:t>able to identify the ingredients they are sensitive </a:t>
            </a:r>
            <a:r>
              <a:rPr lang="en-GB" sz="2200" dirty="0" smtClean="0">
                <a:latin typeface="+mj-lt"/>
                <a:cs typeface="Calibri" pitchFamily="34" charset="0"/>
              </a:rPr>
              <a:t>to</a:t>
            </a:r>
          </a:p>
        </p:txBody>
      </p:sp>
      <p:sp>
        <p:nvSpPr>
          <p:cNvPr id="7" name="Rectangle 6"/>
          <p:cNvSpPr/>
          <p:nvPr/>
        </p:nvSpPr>
        <p:spPr>
          <a:xfrm>
            <a:off x="179512" y="5592720"/>
            <a:ext cx="8747249" cy="1107996"/>
          </a:xfrm>
          <a:prstGeom prst="rect">
            <a:avLst/>
          </a:prstGeom>
        </p:spPr>
        <p:txBody>
          <a:bodyPr wrap="square">
            <a:spAutoFit/>
          </a:bodyPr>
          <a:lstStyle/>
          <a:p>
            <a:pPr algn="ctr"/>
            <a:r>
              <a:rPr lang="en-US" sz="2200" b="1" dirty="0">
                <a:solidFill>
                  <a:srgbClr val="00B050"/>
                </a:solidFill>
              </a:rPr>
              <a:t>“When food is your enemy, knowledge is your best weapon of defense.” </a:t>
            </a:r>
            <a:r>
              <a:rPr lang="en-US" sz="2200" dirty="0"/>
              <a:t>(Marjan van Ravenhorst</a:t>
            </a:r>
            <a:r>
              <a:rPr lang="en-GB" sz="2200" dirty="0"/>
              <a:t> from </a:t>
            </a:r>
            <a:r>
              <a:rPr lang="en-US" sz="2200" dirty="0"/>
              <a:t>EFA member </a:t>
            </a:r>
            <a:r>
              <a:rPr lang="en-GB" sz="2200" dirty="0"/>
              <a:t>Dutch Food Allergies </a:t>
            </a:r>
            <a:r>
              <a:rPr lang="en-GB" sz="2200" dirty="0" smtClean="0"/>
              <a:t>Foundation)</a:t>
            </a:r>
            <a:endParaRPr lang="en-GB" sz="22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1679741"/>
            <a:ext cx="4327624" cy="3733860"/>
          </a:xfrm>
          <a:prstGeom prst="rect">
            <a:avLst/>
          </a:prstGeom>
        </p:spPr>
      </p:pic>
    </p:spTree>
    <p:extLst>
      <p:ext uri="{BB962C8B-B14F-4D97-AF65-F5344CB8AC3E}">
        <p14:creationId xmlns:p14="http://schemas.microsoft.com/office/powerpoint/2010/main" val="1338580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7808" y="1392610"/>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60648"/>
            <a:ext cx="936104" cy="936104"/>
          </a:xfrm>
          <a:prstGeom prst="rect">
            <a:avLst/>
          </a:prstGeom>
        </p:spPr>
      </p:pic>
      <p:sp>
        <p:nvSpPr>
          <p:cNvPr id="3" name="TextBox 2"/>
          <p:cNvSpPr txBox="1"/>
          <p:nvPr/>
        </p:nvSpPr>
        <p:spPr>
          <a:xfrm>
            <a:off x="1907703" y="-6158"/>
            <a:ext cx="6768752" cy="1446550"/>
          </a:xfrm>
          <a:prstGeom prst="rect">
            <a:avLst/>
          </a:prstGeom>
          <a:noFill/>
        </p:spPr>
        <p:txBody>
          <a:bodyPr wrap="square" rtlCol="0">
            <a:spAutoFit/>
          </a:bodyPr>
          <a:lstStyle/>
          <a:p>
            <a:r>
              <a:rPr lang="en-GB" sz="4400" b="1" dirty="0" smtClean="0"/>
              <a:t>MAIN ISSUES WITH FOOD LABELLING</a:t>
            </a:r>
            <a:endParaRPr lang="en-GB" sz="4400" b="1" dirty="0"/>
          </a:p>
        </p:txBody>
      </p:sp>
      <p:sp>
        <p:nvSpPr>
          <p:cNvPr id="4" name="TextBox 3"/>
          <p:cNvSpPr txBox="1"/>
          <p:nvPr/>
        </p:nvSpPr>
        <p:spPr>
          <a:xfrm>
            <a:off x="602200" y="1844824"/>
            <a:ext cx="4977911" cy="4493538"/>
          </a:xfrm>
          <a:prstGeom prst="rect">
            <a:avLst/>
          </a:prstGeom>
          <a:noFill/>
        </p:spPr>
        <p:txBody>
          <a:bodyPr wrap="square" rtlCol="0">
            <a:spAutoFit/>
          </a:bodyPr>
          <a:lstStyle/>
          <a:p>
            <a:pPr marL="342900" indent="-342900">
              <a:buClr>
                <a:srgbClr val="00B050"/>
              </a:buClr>
              <a:buFont typeface="Calibri" panose="020F0502020204030204" pitchFamily="34" charset="0"/>
              <a:buChar char="−"/>
            </a:pPr>
            <a:r>
              <a:rPr lang="en-GB" sz="2200" dirty="0">
                <a:latin typeface="Calibri" pitchFamily="34" charset="0"/>
                <a:cs typeface="Calibri" pitchFamily="34" charset="0"/>
              </a:rPr>
              <a:t>Information </a:t>
            </a:r>
            <a:r>
              <a:rPr lang="en-GB" sz="2200" dirty="0" smtClean="0">
                <a:latin typeface="Calibri" pitchFamily="34" charset="0"/>
                <a:cs typeface="Calibri" pitchFamily="34" charset="0"/>
              </a:rPr>
              <a:t>not </a:t>
            </a:r>
            <a:r>
              <a:rPr lang="en-GB" sz="2200" dirty="0">
                <a:latin typeface="Calibri" pitchFamily="34" charset="0"/>
                <a:cs typeface="Calibri" pitchFamily="34" charset="0"/>
              </a:rPr>
              <a:t>available or inaccurate</a:t>
            </a:r>
          </a:p>
          <a:p>
            <a:pPr marL="342900" indent="-342900">
              <a:buClr>
                <a:srgbClr val="00B050"/>
              </a:buClr>
              <a:buFont typeface="Calibri" panose="020F0502020204030204" pitchFamily="34" charset="0"/>
              <a:buChar char="−"/>
            </a:pPr>
            <a:r>
              <a:rPr lang="en-GB" sz="2200" dirty="0">
                <a:latin typeface="Calibri" pitchFamily="34" charset="0"/>
                <a:cs typeface="Calibri" pitchFamily="34" charset="0"/>
              </a:rPr>
              <a:t>Readability </a:t>
            </a:r>
            <a:r>
              <a:rPr lang="en-GB" sz="2200" dirty="0">
                <a:solidFill>
                  <a:srgbClr val="00B050"/>
                </a:solidFill>
                <a:latin typeface="Calibri" pitchFamily="34" charset="0"/>
                <a:cs typeface="Calibri" pitchFamily="34" charset="0"/>
              </a:rPr>
              <a:t>→</a:t>
            </a:r>
            <a:r>
              <a:rPr lang="en-GB" sz="2200" dirty="0">
                <a:latin typeface="Calibri" pitchFamily="34" charset="0"/>
                <a:cs typeface="Calibri" pitchFamily="34" charset="0"/>
              </a:rPr>
              <a:t> too small font, poor contrast</a:t>
            </a:r>
          </a:p>
          <a:p>
            <a:pPr marL="342900" indent="-342900">
              <a:buClr>
                <a:srgbClr val="00B050"/>
              </a:buClr>
              <a:buFont typeface="Calibri" panose="020F0502020204030204" pitchFamily="34" charset="0"/>
              <a:buChar char="−"/>
            </a:pPr>
            <a:r>
              <a:rPr lang="en-GB" sz="2200" dirty="0">
                <a:latin typeface="Calibri" pitchFamily="34" charset="0"/>
                <a:cs typeface="Calibri" pitchFamily="34" charset="0"/>
              </a:rPr>
              <a:t>Cross-contamination, precautionary labelling </a:t>
            </a:r>
            <a:r>
              <a:rPr lang="en-GB" sz="2200" dirty="0">
                <a:solidFill>
                  <a:srgbClr val="00B050"/>
                </a:solidFill>
                <a:latin typeface="Calibri" pitchFamily="34" charset="0"/>
                <a:cs typeface="Calibri" pitchFamily="34" charset="0"/>
              </a:rPr>
              <a:t>→</a:t>
            </a:r>
            <a:r>
              <a:rPr lang="en-GB" sz="2200" dirty="0">
                <a:latin typeface="Calibri" pitchFamily="34" charset="0"/>
                <a:cs typeface="Calibri" pitchFamily="34" charset="0"/>
              </a:rPr>
              <a:t> not trustworthy, no common </a:t>
            </a:r>
            <a:r>
              <a:rPr lang="en-GB" sz="2200" dirty="0" smtClean="0">
                <a:latin typeface="Calibri" pitchFamily="34" charset="0"/>
                <a:cs typeface="Calibri" pitchFamily="34" charset="0"/>
              </a:rPr>
              <a:t>practice</a:t>
            </a:r>
            <a:endParaRPr lang="en-GB" sz="2200" dirty="0">
              <a:latin typeface="Calibri" pitchFamily="34" charset="0"/>
              <a:cs typeface="Calibri" pitchFamily="34" charset="0"/>
            </a:endParaRPr>
          </a:p>
          <a:p>
            <a:pPr marL="342900" indent="-342900">
              <a:buClr>
                <a:srgbClr val="00B050"/>
              </a:buClr>
              <a:buFont typeface="Calibri" panose="020F0502020204030204" pitchFamily="34" charset="0"/>
              <a:buChar char="−"/>
            </a:pPr>
            <a:r>
              <a:rPr lang="en-GB" sz="2200" dirty="0">
                <a:latin typeface="Calibri" pitchFamily="34" charset="0"/>
                <a:cs typeface="Calibri" pitchFamily="34" charset="0"/>
              </a:rPr>
              <a:t>Changes in recipe and introduction of novel ingredients </a:t>
            </a:r>
            <a:r>
              <a:rPr lang="en-GB" sz="2200" dirty="0" smtClean="0">
                <a:latin typeface="Calibri" pitchFamily="34" charset="0"/>
                <a:cs typeface="Calibri" pitchFamily="34" charset="0"/>
              </a:rPr>
              <a:t>(e.g.: lupine</a:t>
            </a:r>
            <a:r>
              <a:rPr lang="en-GB" sz="2200" dirty="0">
                <a:latin typeface="Calibri" pitchFamily="34" charset="0"/>
                <a:cs typeface="Calibri" pitchFamily="34" charset="0"/>
              </a:rPr>
              <a:t>) </a:t>
            </a:r>
            <a:r>
              <a:rPr lang="en-GB" sz="2200" dirty="0">
                <a:solidFill>
                  <a:srgbClr val="00B050"/>
                </a:solidFill>
                <a:latin typeface="Calibri" pitchFamily="34" charset="0"/>
                <a:cs typeface="Calibri" pitchFamily="34" charset="0"/>
              </a:rPr>
              <a:t>→</a:t>
            </a:r>
            <a:r>
              <a:rPr lang="en-GB" sz="2200" dirty="0">
                <a:latin typeface="Calibri" pitchFamily="34" charset="0"/>
                <a:cs typeface="Calibri" pitchFamily="34" charset="0"/>
              </a:rPr>
              <a:t> new allergies</a:t>
            </a:r>
          </a:p>
          <a:p>
            <a:pPr marL="342900" indent="-342900">
              <a:buClr>
                <a:srgbClr val="00B050"/>
              </a:buClr>
              <a:buFont typeface="Calibri" panose="020F0502020204030204" pitchFamily="34" charset="0"/>
              <a:buChar char="−"/>
            </a:pPr>
            <a:r>
              <a:rPr lang="en-GB" sz="2200" dirty="0">
                <a:latin typeface="Calibri" pitchFamily="34" charset="0"/>
                <a:cs typeface="Calibri" pitchFamily="34" charset="0"/>
              </a:rPr>
              <a:t>Complicated and processed food containing unnecessary ingredients</a:t>
            </a:r>
          </a:p>
          <a:p>
            <a:pPr marL="342900" indent="-342900">
              <a:buClr>
                <a:srgbClr val="00B050"/>
              </a:buClr>
              <a:buFont typeface="Calibri" panose="020F0502020204030204" pitchFamily="34" charset="0"/>
              <a:buChar char="−"/>
            </a:pPr>
            <a:r>
              <a:rPr lang="en-GB" sz="2200" dirty="0">
                <a:latin typeface="Calibri" pitchFamily="34" charset="0"/>
                <a:cs typeface="Calibri" pitchFamily="34" charset="0"/>
              </a:rPr>
              <a:t>Not in national language </a:t>
            </a:r>
            <a:r>
              <a:rPr lang="en-GB" sz="2200" dirty="0">
                <a:solidFill>
                  <a:srgbClr val="00B050"/>
                </a:solidFill>
                <a:latin typeface="Calibri" pitchFamily="34" charset="0"/>
                <a:cs typeface="Calibri" pitchFamily="34" charset="0"/>
              </a:rPr>
              <a:t>→</a:t>
            </a:r>
            <a:r>
              <a:rPr lang="en-GB" sz="2200" dirty="0">
                <a:latin typeface="Calibri" pitchFamily="34" charset="0"/>
                <a:cs typeface="Calibri" pitchFamily="34" charset="0"/>
              </a:rPr>
              <a:t> complicating travelling</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8811" y="2219978"/>
            <a:ext cx="2807422" cy="3743229"/>
          </a:xfrm>
          <a:prstGeom prst="rect">
            <a:avLst/>
          </a:prstGeom>
        </p:spPr>
      </p:pic>
      <p:sp>
        <p:nvSpPr>
          <p:cNvPr id="10" name="Oval 9"/>
          <p:cNvSpPr/>
          <p:nvPr/>
        </p:nvSpPr>
        <p:spPr>
          <a:xfrm>
            <a:off x="5594350" y="3875568"/>
            <a:ext cx="309634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0201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7808" y="1392610"/>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60648"/>
            <a:ext cx="936104" cy="936104"/>
          </a:xfrm>
          <a:prstGeom prst="rect">
            <a:avLst/>
          </a:prstGeom>
        </p:spPr>
      </p:pic>
      <p:sp>
        <p:nvSpPr>
          <p:cNvPr id="3" name="TextBox 2"/>
          <p:cNvSpPr txBox="1"/>
          <p:nvPr/>
        </p:nvSpPr>
        <p:spPr>
          <a:xfrm>
            <a:off x="1907703" y="-6158"/>
            <a:ext cx="6768752" cy="1446550"/>
          </a:xfrm>
          <a:prstGeom prst="rect">
            <a:avLst/>
          </a:prstGeom>
          <a:noFill/>
        </p:spPr>
        <p:txBody>
          <a:bodyPr wrap="square" rtlCol="0">
            <a:spAutoFit/>
          </a:bodyPr>
          <a:lstStyle/>
          <a:p>
            <a:r>
              <a:rPr lang="en-GB" sz="4400" b="1" dirty="0" smtClean="0"/>
              <a:t>EU FOOD INFORMATION TO CONSUMERS REGULATION</a:t>
            </a:r>
            <a:endParaRPr lang="en-GB" sz="4400" b="1" dirty="0"/>
          </a:p>
        </p:txBody>
      </p:sp>
      <p:sp>
        <p:nvSpPr>
          <p:cNvPr id="8" name="Rectangle 7"/>
          <p:cNvSpPr/>
          <p:nvPr/>
        </p:nvSpPr>
        <p:spPr>
          <a:xfrm>
            <a:off x="357809" y="1636250"/>
            <a:ext cx="8568951" cy="1015663"/>
          </a:xfrm>
          <a:prstGeom prst="rect">
            <a:avLst/>
          </a:prstGeom>
        </p:spPr>
        <p:txBody>
          <a:bodyPr wrap="square">
            <a:spAutoFit/>
          </a:bodyPr>
          <a:lstStyle/>
          <a:p>
            <a:pPr algn="ctr"/>
            <a:r>
              <a:rPr lang="en-US" sz="2000" b="1" dirty="0">
                <a:solidFill>
                  <a:srgbClr val="00B050"/>
                </a:solidFill>
                <a:latin typeface="Calibri" pitchFamily="34" charset="0"/>
                <a:cs typeface="Calibri" pitchFamily="34" charset="0"/>
              </a:rPr>
              <a:t>Regulation </a:t>
            </a:r>
            <a:r>
              <a:rPr lang="en-US" sz="2000" b="1" dirty="0" smtClean="0">
                <a:solidFill>
                  <a:srgbClr val="00B050"/>
                </a:solidFill>
                <a:latin typeface="Calibri" pitchFamily="34" charset="0"/>
                <a:cs typeface="Calibri" pitchFamily="34" charset="0"/>
              </a:rPr>
              <a:t>1169/2011 </a:t>
            </a:r>
            <a:r>
              <a:rPr lang="en-US" sz="2000" b="1" dirty="0">
                <a:solidFill>
                  <a:srgbClr val="00B050"/>
                </a:solidFill>
                <a:latin typeface="Calibri" pitchFamily="34" charset="0"/>
                <a:cs typeface="Calibri" pitchFamily="34" charset="0"/>
              </a:rPr>
              <a:t>of the European Parliament and </a:t>
            </a:r>
            <a:r>
              <a:rPr lang="en-US" sz="2000" b="1" dirty="0" smtClean="0">
                <a:solidFill>
                  <a:srgbClr val="00B050"/>
                </a:solidFill>
                <a:latin typeface="Calibri" pitchFamily="34" charset="0"/>
                <a:cs typeface="Calibri" pitchFamily="34" charset="0"/>
              </a:rPr>
              <a:t>the </a:t>
            </a:r>
            <a:r>
              <a:rPr lang="en-US" sz="2000" b="1" dirty="0">
                <a:solidFill>
                  <a:srgbClr val="00B050"/>
                </a:solidFill>
                <a:latin typeface="Calibri" pitchFamily="34" charset="0"/>
                <a:cs typeface="Calibri" pitchFamily="34" charset="0"/>
              </a:rPr>
              <a:t>Council on the provision of food information to consumers</a:t>
            </a:r>
            <a:r>
              <a:rPr lang="en-US" sz="2000" dirty="0" smtClean="0">
                <a:latin typeface="Calibri" pitchFamily="34" charset="0"/>
                <a:cs typeface="Calibri" pitchFamily="34" charset="0"/>
              </a:rPr>
              <a:t>, </a:t>
            </a:r>
            <a:r>
              <a:rPr lang="en-US" sz="2000" dirty="0">
                <a:latin typeface="Calibri" pitchFamily="34" charset="0"/>
                <a:cs typeface="Calibri" pitchFamily="34" charset="0"/>
              </a:rPr>
              <a:t>positive step to improve health and quality of life of people with food allergy</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2712143"/>
            <a:ext cx="6431024" cy="3215512"/>
          </a:xfrm>
          <a:prstGeom prst="rect">
            <a:avLst/>
          </a:prstGeom>
        </p:spPr>
      </p:pic>
      <p:sp>
        <p:nvSpPr>
          <p:cNvPr id="9" name="TextBox 8"/>
          <p:cNvSpPr txBox="1"/>
          <p:nvPr/>
        </p:nvSpPr>
        <p:spPr>
          <a:xfrm>
            <a:off x="107504" y="3861048"/>
            <a:ext cx="1224136" cy="2031325"/>
          </a:xfrm>
          <a:prstGeom prst="rect">
            <a:avLst/>
          </a:prstGeom>
          <a:noFill/>
        </p:spPr>
        <p:txBody>
          <a:bodyPr wrap="square" rtlCol="0">
            <a:spAutoFit/>
          </a:bodyPr>
          <a:lstStyle/>
          <a:p>
            <a:r>
              <a:rPr lang="en-GB" b="1" dirty="0" smtClean="0"/>
              <a:t>Allergens labelling in pre-packed &amp; non-pre-packed food</a:t>
            </a:r>
            <a:endParaRPr lang="en-GB" b="1" dirty="0"/>
          </a:p>
        </p:txBody>
      </p:sp>
      <p:cxnSp>
        <p:nvCxnSpPr>
          <p:cNvPr id="12" name="Curved Connector 11"/>
          <p:cNvCxnSpPr/>
          <p:nvPr/>
        </p:nvCxnSpPr>
        <p:spPr>
          <a:xfrm rot="5400000">
            <a:off x="587744" y="3152258"/>
            <a:ext cx="961658" cy="468052"/>
          </a:xfrm>
          <a:prstGeom prst="curvedConnector3">
            <a:avLst>
              <a:gd name="adj1" fmla="val -2510"/>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791705" y="3429000"/>
            <a:ext cx="1352295" cy="923330"/>
          </a:xfrm>
          <a:prstGeom prst="rect">
            <a:avLst/>
          </a:prstGeom>
          <a:noFill/>
        </p:spPr>
        <p:txBody>
          <a:bodyPr wrap="square" rtlCol="0">
            <a:spAutoFit/>
          </a:bodyPr>
          <a:lstStyle/>
          <a:p>
            <a:r>
              <a:rPr lang="en-GB" b="1" dirty="0" smtClean="0"/>
              <a:t>“May contain” labels</a:t>
            </a:r>
            <a:endParaRPr lang="en-GB" b="1" dirty="0"/>
          </a:p>
        </p:txBody>
      </p:sp>
      <p:cxnSp>
        <p:nvCxnSpPr>
          <p:cNvPr id="22" name="Curved Connector 21"/>
          <p:cNvCxnSpPr/>
          <p:nvPr/>
        </p:nvCxnSpPr>
        <p:spPr>
          <a:xfrm>
            <a:off x="7791705" y="2996952"/>
            <a:ext cx="452703" cy="432048"/>
          </a:xfrm>
          <a:prstGeom prst="curvedConnector3">
            <a:avLst>
              <a:gd name="adj1" fmla="val 125368"/>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23928" y="5962774"/>
            <a:ext cx="2520280" cy="923330"/>
          </a:xfrm>
          <a:prstGeom prst="rect">
            <a:avLst/>
          </a:prstGeom>
          <a:noFill/>
        </p:spPr>
        <p:txBody>
          <a:bodyPr wrap="square" rtlCol="0">
            <a:spAutoFit/>
          </a:bodyPr>
          <a:lstStyle/>
          <a:p>
            <a:pPr algn="ctr"/>
            <a:r>
              <a:rPr lang="en-GB" b="1" dirty="0" smtClean="0"/>
              <a:t>List of allergens, pictograms, readability &amp; recipe changes</a:t>
            </a:r>
            <a:endParaRPr lang="en-GB" b="1" dirty="0"/>
          </a:p>
        </p:txBody>
      </p:sp>
      <p:cxnSp>
        <p:nvCxnSpPr>
          <p:cNvPr id="26" name="Curved Connector 25"/>
          <p:cNvCxnSpPr>
            <a:endCxn id="24" idx="1"/>
          </p:cNvCxnSpPr>
          <p:nvPr/>
        </p:nvCxnSpPr>
        <p:spPr>
          <a:xfrm rot="16200000" flipH="1">
            <a:off x="3549080" y="6049590"/>
            <a:ext cx="461665" cy="288032"/>
          </a:xfrm>
          <a:prstGeom prst="curvedConnector2">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148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7808" y="1392610"/>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60648"/>
            <a:ext cx="936104" cy="936104"/>
          </a:xfrm>
          <a:prstGeom prst="rect">
            <a:avLst/>
          </a:prstGeom>
        </p:spPr>
      </p:pic>
      <p:sp>
        <p:nvSpPr>
          <p:cNvPr id="3" name="TextBox 2"/>
          <p:cNvSpPr txBox="1"/>
          <p:nvPr/>
        </p:nvSpPr>
        <p:spPr>
          <a:xfrm>
            <a:off x="1907703" y="-6158"/>
            <a:ext cx="6768752" cy="1446550"/>
          </a:xfrm>
          <a:prstGeom prst="rect">
            <a:avLst/>
          </a:prstGeom>
          <a:noFill/>
        </p:spPr>
        <p:txBody>
          <a:bodyPr wrap="square" rtlCol="0">
            <a:spAutoFit/>
          </a:bodyPr>
          <a:lstStyle/>
          <a:p>
            <a:r>
              <a:rPr lang="en-GB" sz="4400" b="1" dirty="0" smtClean="0"/>
              <a:t>THE GOOD I: ALLERGENS IN PRE-PACKED FOOD</a:t>
            </a:r>
            <a:endParaRPr lang="en-GB" sz="4400" b="1" dirty="0"/>
          </a:p>
        </p:txBody>
      </p:sp>
      <p:sp>
        <p:nvSpPr>
          <p:cNvPr id="4" name="TextBox 3"/>
          <p:cNvSpPr txBox="1"/>
          <p:nvPr/>
        </p:nvSpPr>
        <p:spPr>
          <a:xfrm>
            <a:off x="594913" y="1663176"/>
            <a:ext cx="8064895" cy="5324535"/>
          </a:xfrm>
          <a:prstGeom prst="rect">
            <a:avLst/>
          </a:prstGeom>
          <a:noFill/>
        </p:spPr>
        <p:txBody>
          <a:bodyPr wrap="square" rtlCol="0">
            <a:spAutoFit/>
          </a:bodyPr>
          <a:lstStyle/>
          <a:p>
            <a:pPr marL="342900" indent="-342900">
              <a:buClr>
                <a:srgbClr val="00B050"/>
              </a:buClr>
              <a:buFont typeface="Calibri" panose="020F0502020204030204" pitchFamily="34" charset="0"/>
              <a:buChar char="−"/>
            </a:pPr>
            <a:r>
              <a:rPr lang="en-GB" sz="2000" dirty="0" smtClean="0"/>
              <a:t>Emphasising 14 listed allergens within the ingredients’ list through a typeset that clearly distinguishes them (</a:t>
            </a:r>
            <a:r>
              <a:rPr lang="en-US" sz="2000" dirty="0" smtClean="0"/>
              <a:t>novelty as of December 2014</a:t>
            </a:r>
            <a:r>
              <a:rPr lang="en-GB" sz="2000" dirty="0" smtClean="0"/>
              <a:t>)</a:t>
            </a:r>
          </a:p>
          <a:p>
            <a:pPr marL="540000">
              <a:buClr>
                <a:srgbClr val="00B050"/>
              </a:buClr>
            </a:pPr>
            <a:r>
              <a:rPr lang="en-GB" sz="2000" u="sng" dirty="0" smtClean="0">
                <a:solidFill>
                  <a:srgbClr val="00B050"/>
                </a:solidFill>
              </a:rPr>
              <a:t>EFA position:</a:t>
            </a:r>
            <a:r>
              <a:rPr lang="en-GB" sz="2000" dirty="0" smtClean="0">
                <a:solidFill>
                  <a:srgbClr val="00B050"/>
                </a:solidFill>
              </a:rPr>
              <a:t> </a:t>
            </a:r>
          </a:p>
          <a:p>
            <a:pPr marL="825750" indent="-285750">
              <a:buClr>
                <a:srgbClr val="00B050"/>
              </a:buClr>
              <a:buFont typeface="Calibri" panose="020F0502020204030204" pitchFamily="34" charset="0"/>
              <a:buChar char="→"/>
            </a:pPr>
            <a:r>
              <a:rPr lang="en-GB" sz="2000" b="1" dirty="0" smtClean="0"/>
              <a:t>Bolding</a:t>
            </a:r>
            <a:r>
              <a:rPr lang="en-GB" sz="2000" dirty="0" smtClean="0"/>
              <a:t> allergens, the best way to highlight them and attract allergic consumers’ attention</a:t>
            </a:r>
          </a:p>
          <a:p>
            <a:pPr marL="825750" indent="-285750">
              <a:buClr>
                <a:srgbClr val="00B050"/>
              </a:buClr>
              <a:buFont typeface="Calibri" panose="020F0502020204030204" pitchFamily="34" charset="0"/>
              <a:buChar char="→"/>
            </a:pPr>
            <a:r>
              <a:rPr lang="en-GB" sz="2000" dirty="0"/>
              <a:t>Need to </a:t>
            </a:r>
            <a:r>
              <a:rPr lang="en-GB" sz="2000" dirty="0" smtClean="0"/>
              <a:t>label </a:t>
            </a:r>
            <a:r>
              <a:rPr lang="en-GB" sz="2000" dirty="0"/>
              <a:t>also </a:t>
            </a:r>
            <a:r>
              <a:rPr lang="en-GB" sz="2000" b="1" dirty="0"/>
              <a:t>consumption </a:t>
            </a:r>
            <a:r>
              <a:rPr lang="en-GB" sz="2000" b="1" dirty="0" smtClean="0"/>
              <a:t>units</a:t>
            </a:r>
          </a:p>
          <a:p>
            <a:pPr marL="285750" indent="-285750">
              <a:buClr>
                <a:srgbClr val="00B050"/>
              </a:buClr>
              <a:buFont typeface="Calibri" panose="020F0502020204030204" pitchFamily="34" charset="0"/>
              <a:buChar char="−"/>
            </a:pPr>
            <a:endParaRPr lang="en-GB" sz="2000" dirty="0"/>
          </a:p>
          <a:p>
            <a:pPr marL="342900" indent="-342900">
              <a:buClr>
                <a:srgbClr val="00B050"/>
              </a:buClr>
              <a:buFont typeface="Calibri" panose="020F0502020204030204" pitchFamily="34" charset="0"/>
              <a:buChar char="−"/>
            </a:pPr>
            <a:r>
              <a:rPr lang="en-GB" sz="2000" dirty="0"/>
              <a:t>Where no list of ingredients is required, label on the package with the wording “it contains” followed by the name of the allergen</a:t>
            </a:r>
          </a:p>
          <a:p>
            <a:pPr marL="540000">
              <a:buClr>
                <a:srgbClr val="00B050"/>
              </a:buClr>
            </a:pPr>
            <a:r>
              <a:rPr lang="en-GB" sz="2000" u="sng" dirty="0">
                <a:solidFill>
                  <a:srgbClr val="00B050"/>
                </a:solidFill>
              </a:rPr>
              <a:t>EFA </a:t>
            </a:r>
            <a:r>
              <a:rPr lang="en-GB" sz="2000" u="sng" dirty="0" smtClean="0">
                <a:solidFill>
                  <a:srgbClr val="00B050"/>
                </a:solidFill>
              </a:rPr>
              <a:t>position:</a:t>
            </a:r>
            <a:r>
              <a:rPr lang="en-GB" sz="2000" dirty="0" smtClean="0">
                <a:solidFill>
                  <a:srgbClr val="00B050"/>
                </a:solidFill>
              </a:rPr>
              <a:t> </a:t>
            </a:r>
          </a:p>
          <a:p>
            <a:pPr marL="825750" indent="-285750">
              <a:buClr>
                <a:srgbClr val="00B050"/>
              </a:buClr>
              <a:buFont typeface="Calibri" panose="020F0502020204030204" pitchFamily="34" charset="0"/>
              <a:buChar char="→"/>
            </a:pPr>
            <a:r>
              <a:rPr lang="en-GB" sz="2000" b="1" dirty="0" smtClean="0"/>
              <a:t>Ingredients</a:t>
            </a:r>
            <a:r>
              <a:rPr lang="en-GB" sz="2000" b="1" dirty="0"/>
              <a:t>’ list always compulsory </a:t>
            </a:r>
            <a:r>
              <a:rPr lang="en-GB" sz="2000" dirty="0"/>
              <a:t>(irrespective of the size of the </a:t>
            </a:r>
            <a:r>
              <a:rPr lang="en-GB" sz="2000" dirty="0" smtClean="0"/>
              <a:t>pack) </a:t>
            </a:r>
            <a:r>
              <a:rPr lang="en-GB" sz="2000" dirty="0"/>
              <a:t>as </a:t>
            </a:r>
            <a:r>
              <a:rPr lang="en-GB" sz="2000" dirty="0" smtClean="0"/>
              <a:t>people </a:t>
            </a:r>
            <a:r>
              <a:rPr lang="en-GB" sz="2000" dirty="0"/>
              <a:t>may be allergic to other substances than those listed in </a:t>
            </a:r>
            <a:r>
              <a:rPr lang="en-GB" sz="2000" dirty="0" smtClean="0"/>
              <a:t>the regulation</a:t>
            </a:r>
            <a:endParaRPr lang="en-GB" sz="2000" dirty="0"/>
          </a:p>
          <a:p>
            <a:pPr>
              <a:buClr>
                <a:srgbClr val="00B050"/>
              </a:buClr>
            </a:pPr>
            <a:endParaRPr lang="en-GB" sz="2000" dirty="0"/>
          </a:p>
          <a:p>
            <a:pPr marL="342900" indent="-342900">
              <a:buClr>
                <a:srgbClr val="00B050"/>
              </a:buClr>
              <a:buFont typeface="Calibri" panose="020F0502020204030204" pitchFamily="34" charset="0"/>
              <a:buChar char="−"/>
            </a:pPr>
            <a:r>
              <a:rPr lang="en-GB" sz="2000" dirty="0"/>
              <a:t>Information on allergens </a:t>
            </a:r>
            <a:r>
              <a:rPr lang="en-GB" sz="2000" dirty="0" smtClean="0"/>
              <a:t>should be given also </a:t>
            </a:r>
            <a:r>
              <a:rPr lang="en-GB" sz="2000" dirty="0"/>
              <a:t>in case of food distance selling before the purchase is concluded</a:t>
            </a:r>
            <a:r>
              <a:rPr lang="en-US" sz="2000" b="1" dirty="0">
                <a:solidFill>
                  <a:schemeClr val="bg1"/>
                </a:solidFill>
              </a:rPr>
              <a:t>	</a:t>
            </a:r>
            <a:endParaRPr lang="en-US" sz="2000" b="1" dirty="0" smtClean="0">
              <a:solidFill>
                <a:schemeClr val="bg1"/>
              </a:solidFill>
            </a:endParaRPr>
          </a:p>
          <a:p>
            <a:pPr>
              <a:buClr>
                <a:srgbClr val="00B050"/>
              </a:buClr>
            </a:pPr>
            <a:endParaRPr lang="en-US" sz="2000" b="1" dirty="0" smtClean="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7670" y="612998"/>
            <a:ext cx="1966330" cy="1167508"/>
          </a:xfrm>
          <a:prstGeom prst="rect">
            <a:avLst/>
          </a:prstGeom>
        </p:spPr>
      </p:pic>
    </p:spTree>
    <p:extLst>
      <p:ext uri="{BB962C8B-B14F-4D97-AF65-F5344CB8AC3E}">
        <p14:creationId xmlns:p14="http://schemas.microsoft.com/office/powerpoint/2010/main" val="3061804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7808" y="1392610"/>
            <a:ext cx="8568952" cy="108012"/>
          </a:xfrm>
          <a:prstGeom prst="rect">
            <a:avLst/>
          </a:prstGeom>
          <a:solidFill>
            <a:srgbClr val="60B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5" y="249333"/>
            <a:ext cx="936104" cy="936104"/>
          </a:xfrm>
          <a:prstGeom prst="rect">
            <a:avLst/>
          </a:prstGeom>
        </p:spPr>
      </p:pic>
      <p:sp>
        <p:nvSpPr>
          <p:cNvPr id="3" name="TextBox 2"/>
          <p:cNvSpPr txBox="1"/>
          <p:nvPr/>
        </p:nvSpPr>
        <p:spPr>
          <a:xfrm>
            <a:off x="1403649" y="0"/>
            <a:ext cx="7732170" cy="1446550"/>
          </a:xfrm>
          <a:prstGeom prst="rect">
            <a:avLst/>
          </a:prstGeom>
          <a:noFill/>
        </p:spPr>
        <p:txBody>
          <a:bodyPr wrap="square" rtlCol="0">
            <a:spAutoFit/>
          </a:bodyPr>
          <a:lstStyle/>
          <a:p>
            <a:r>
              <a:rPr lang="en-GB" sz="4400" b="1" dirty="0" smtClean="0"/>
              <a:t>THE GOOD II: ALLERGENS IN NON-PRE-PACKED FOOD</a:t>
            </a:r>
            <a:endParaRPr lang="en-GB" sz="4400" b="1" dirty="0"/>
          </a:p>
        </p:txBody>
      </p:sp>
      <p:sp>
        <p:nvSpPr>
          <p:cNvPr id="4" name="TextBox 3"/>
          <p:cNvSpPr txBox="1"/>
          <p:nvPr/>
        </p:nvSpPr>
        <p:spPr>
          <a:xfrm>
            <a:off x="467545" y="1928188"/>
            <a:ext cx="8208912" cy="4708981"/>
          </a:xfrm>
          <a:prstGeom prst="rect">
            <a:avLst/>
          </a:prstGeom>
          <a:noFill/>
        </p:spPr>
        <p:txBody>
          <a:bodyPr wrap="square" rtlCol="0">
            <a:spAutoFit/>
          </a:bodyPr>
          <a:lstStyle/>
          <a:p>
            <a:pPr algn="ctr">
              <a:buClr>
                <a:srgbClr val="00B050"/>
              </a:buClr>
            </a:pPr>
            <a:r>
              <a:rPr lang="en-GB" sz="2200" b="1" dirty="0">
                <a:solidFill>
                  <a:srgbClr val="00B050"/>
                </a:solidFill>
                <a:latin typeface="Calibri" pitchFamily="34" charset="0"/>
                <a:cs typeface="Calibri" pitchFamily="34" charset="0"/>
              </a:rPr>
              <a:t>7 out of 10 severe reactions </a:t>
            </a:r>
            <a:r>
              <a:rPr lang="en-GB" sz="2200" dirty="0">
                <a:latin typeface="Calibri" pitchFamily="34" charset="0"/>
                <a:cs typeface="Calibri" pitchFamily="34" charset="0"/>
              </a:rPr>
              <a:t>happen when people eat out </a:t>
            </a:r>
            <a:r>
              <a:rPr lang="en-GB" sz="2200" dirty="0">
                <a:solidFill>
                  <a:srgbClr val="00B050"/>
                </a:solidFill>
                <a:latin typeface="Calibri" pitchFamily="34" charset="0"/>
                <a:cs typeface="Calibri" pitchFamily="34" charset="0"/>
              </a:rPr>
              <a:t>*</a:t>
            </a:r>
            <a:r>
              <a:rPr lang="en-GB" sz="2200" dirty="0">
                <a:latin typeface="Calibri" pitchFamily="34" charset="0"/>
                <a:cs typeface="Calibri" pitchFamily="34" charset="0"/>
              </a:rPr>
              <a:t> </a:t>
            </a:r>
          </a:p>
          <a:p>
            <a:pPr algn="just">
              <a:buClr>
                <a:srgbClr val="00B050"/>
              </a:buClr>
            </a:pPr>
            <a:endParaRPr lang="en-GB" sz="2000" dirty="0" smtClean="0"/>
          </a:p>
          <a:p>
            <a:pPr marL="285750" indent="-285750" algn="just">
              <a:buClr>
                <a:srgbClr val="00B050"/>
              </a:buClr>
              <a:buFont typeface="Calibri" panose="020F0502020204030204" pitchFamily="34" charset="0"/>
              <a:buChar char="−"/>
            </a:pPr>
            <a:r>
              <a:rPr lang="en-GB" sz="2000" dirty="0" smtClean="0"/>
              <a:t>Compulsory information on allergens, Member </a:t>
            </a:r>
            <a:r>
              <a:rPr lang="en-GB" sz="2000" dirty="0"/>
              <a:t>States can decide how </a:t>
            </a:r>
            <a:r>
              <a:rPr lang="en-GB" sz="2000" dirty="0" smtClean="0"/>
              <a:t>it should </a:t>
            </a:r>
            <a:r>
              <a:rPr lang="en-GB" sz="2000" dirty="0"/>
              <a:t>be made available to consumers and its form of expression and presentation </a:t>
            </a:r>
            <a:r>
              <a:rPr lang="en-GB" sz="2000" dirty="0" smtClean="0"/>
              <a:t>(</a:t>
            </a:r>
            <a:r>
              <a:rPr lang="en-GB" sz="2000" dirty="0"/>
              <a:t>novelty as of </a:t>
            </a:r>
            <a:r>
              <a:rPr lang="en-GB" sz="2000" dirty="0" smtClean="0"/>
              <a:t>December </a:t>
            </a:r>
            <a:r>
              <a:rPr lang="en-GB" sz="2000" dirty="0"/>
              <a:t>2014</a:t>
            </a:r>
            <a:r>
              <a:rPr lang="en-GB" sz="2000" dirty="0" smtClean="0"/>
              <a:t>)</a:t>
            </a:r>
            <a:endParaRPr lang="en-US" sz="2000" u="sng" dirty="0">
              <a:solidFill>
                <a:schemeClr val="accent5"/>
              </a:solidFill>
              <a:latin typeface="Calibri" pitchFamily="34" charset="0"/>
            </a:endParaRPr>
          </a:p>
          <a:p>
            <a:pPr marL="540000" algn="just"/>
            <a:r>
              <a:rPr lang="en-GB" sz="2000" u="sng" dirty="0">
                <a:solidFill>
                  <a:srgbClr val="00B050"/>
                </a:solidFill>
              </a:rPr>
              <a:t>EFA </a:t>
            </a:r>
            <a:r>
              <a:rPr lang="en-GB" sz="2000" u="sng" dirty="0" smtClean="0">
                <a:solidFill>
                  <a:srgbClr val="00B050"/>
                </a:solidFill>
              </a:rPr>
              <a:t>position:</a:t>
            </a:r>
            <a:r>
              <a:rPr lang="en-GB" sz="2000" dirty="0" smtClean="0">
                <a:solidFill>
                  <a:srgbClr val="00B050"/>
                </a:solidFill>
              </a:rPr>
              <a:t> </a:t>
            </a:r>
            <a:endParaRPr lang="en-GB" sz="2000" dirty="0">
              <a:solidFill>
                <a:srgbClr val="00B050"/>
              </a:solidFill>
            </a:endParaRPr>
          </a:p>
          <a:p>
            <a:pPr marL="997200" lvl="1" indent="-342900" algn="just">
              <a:buClr>
                <a:srgbClr val="00B050"/>
              </a:buClr>
              <a:buFont typeface="Calibri" panose="020F0502020204030204" pitchFamily="34" charset="0"/>
              <a:buChar char="→"/>
            </a:pPr>
            <a:r>
              <a:rPr lang="en-GB" sz="2000" b="1" dirty="0"/>
              <a:t>Written information </a:t>
            </a:r>
            <a:r>
              <a:rPr lang="en-GB" sz="2000" dirty="0"/>
              <a:t>is</a:t>
            </a:r>
            <a:r>
              <a:rPr lang="en-GB" sz="2000" b="1" dirty="0"/>
              <a:t> </a:t>
            </a:r>
            <a:r>
              <a:rPr lang="en-GB" sz="2000" dirty="0"/>
              <a:t>the most reliable means of ensuring the provision of detailed information </a:t>
            </a:r>
            <a:r>
              <a:rPr lang="en-GB" sz="2000" dirty="0" smtClean="0"/>
              <a:t>to </a:t>
            </a:r>
            <a:r>
              <a:rPr lang="en-GB" sz="2000" dirty="0"/>
              <a:t>the allergic consumer, unless it is possible to talk directly to the person that prepared the food</a:t>
            </a:r>
          </a:p>
          <a:p>
            <a:pPr marL="997200" lvl="1" indent="-342900" algn="just">
              <a:buClr>
                <a:srgbClr val="00B050"/>
              </a:buClr>
              <a:buFont typeface="Calibri" panose="020F0502020204030204" pitchFamily="34" charset="0"/>
              <a:buChar char="→"/>
            </a:pPr>
            <a:r>
              <a:rPr lang="en-GB" sz="2000" dirty="0" smtClean="0"/>
              <a:t>Need to share</a:t>
            </a:r>
            <a:r>
              <a:rPr lang="en-GB" sz="2000" b="1" dirty="0" smtClean="0"/>
              <a:t> </a:t>
            </a:r>
            <a:r>
              <a:rPr lang="en-GB" sz="2000" b="1" dirty="0"/>
              <a:t>best practices </a:t>
            </a:r>
            <a:r>
              <a:rPr lang="en-GB" sz="2000" dirty="0" smtClean="0"/>
              <a:t>on EU </a:t>
            </a:r>
            <a:r>
              <a:rPr lang="en-GB" sz="2000" dirty="0"/>
              <a:t>Member States’ legislations</a:t>
            </a:r>
          </a:p>
          <a:p>
            <a:pPr marL="997200" lvl="1" indent="-342900" algn="just">
              <a:buClr>
                <a:srgbClr val="00B050"/>
              </a:buClr>
              <a:buFont typeface="Calibri" panose="020F0502020204030204" pitchFamily="34" charset="0"/>
              <a:buChar char="→"/>
            </a:pPr>
            <a:r>
              <a:rPr lang="en-GB" sz="2000" dirty="0" smtClean="0"/>
              <a:t>Necessity to draft </a:t>
            </a:r>
            <a:r>
              <a:rPr lang="en-GB" sz="2000" dirty="0"/>
              <a:t>and </a:t>
            </a:r>
            <a:r>
              <a:rPr lang="en-GB" sz="2000" dirty="0" smtClean="0"/>
              <a:t>implement </a:t>
            </a:r>
            <a:r>
              <a:rPr lang="en-GB" sz="2000" b="1" dirty="0"/>
              <a:t>EU-wide </a:t>
            </a:r>
            <a:r>
              <a:rPr lang="en-GB" sz="2000" b="1" dirty="0" smtClean="0"/>
              <a:t>guidelines</a:t>
            </a:r>
          </a:p>
          <a:p>
            <a:pPr marL="997200" lvl="1" indent="-342900" algn="just">
              <a:buClr>
                <a:srgbClr val="00B050"/>
              </a:buClr>
              <a:buFont typeface="Calibri" panose="020F0502020204030204" pitchFamily="34" charset="0"/>
              <a:buChar char="→"/>
            </a:pPr>
            <a:r>
              <a:rPr lang="en-GB" sz="2000" dirty="0" smtClean="0"/>
              <a:t>In the long-term, </a:t>
            </a:r>
            <a:r>
              <a:rPr lang="en-GB" sz="2000" b="1" dirty="0" smtClean="0"/>
              <a:t>compulsory list of all ingredients </a:t>
            </a:r>
          </a:p>
          <a:p>
            <a:pPr marL="654300" lvl="1" algn="just">
              <a:buClr>
                <a:srgbClr val="00B050"/>
              </a:buClr>
            </a:pPr>
            <a:endParaRPr lang="en-GB" sz="2000" b="1" dirty="0"/>
          </a:p>
          <a:p>
            <a:pPr marL="0" lvl="1" algn="just">
              <a:buClr>
                <a:srgbClr val="00B050"/>
              </a:buClr>
            </a:pPr>
            <a:r>
              <a:rPr lang="en-GB" sz="1600" dirty="0" smtClean="0">
                <a:solidFill>
                  <a:srgbClr val="00B050"/>
                </a:solidFill>
              </a:rPr>
              <a:t>*</a:t>
            </a:r>
            <a:r>
              <a:rPr lang="en-GB" sz="1600" dirty="0" smtClean="0"/>
              <a:t> </a:t>
            </a:r>
            <a:r>
              <a:rPr lang="en-GB" sz="1600" dirty="0"/>
              <a:t>Source: European Commission</a:t>
            </a:r>
            <a:endParaRPr lang="en-GB" sz="1600" dirty="0">
              <a:latin typeface="Calibri" pitchFamily="34" charset="0"/>
              <a:cs typeface="Calibri" pitchFamily="34" charset="0"/>
            </a:endParaRPr>
          </a:p>
          <a:p>
            <a:pPr marL="654300" lvl="1" algn="just">
              <a:buClr>
                <a:srgbClr val="00B050"/>
              </a:buClr>
            </a:pPr>
            <a:endParaRPr lang="en-GB" sz="2000" b="1" dirty="0" smtClean="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1376" y="627074"/>
            <a:ext cx="1942623" cy="1153432"/>
          </a:xfrm>
          <a:prstGeom prst="rect">
            <a:avLst/>
          </a:prstGeom>
        </p:spPr>
      </p:pic>
    </p:spTree>
    <p:extLst>
      <p:ext uri="{BB962C8B-B14F-4D97-AF65-F5344CB8AC3E}">
        <p14:creationId xmlns:p14="http://schemas.microsoft.com/office/powerpoint/2010/main" val="2033529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1136</TotalTime>
  <Words>2936</Words>
  <Application>Microsoft Office PowerPoint</Application>
  <PresentationFormat>On-screen Show (4:3)</PresentationFormat>
  <Paragraphs>164</Paragraphs>
  <Slides>17</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Minale Paola</dc:creator>
  <cp:lastModifiedBy>Roberta</cp:lastModifiedBy>
  <cp:revision>73</cp:revision>
  <dcterms:created xsi:type="dcterms:W3CDTF">2015-08-10T13:23:42Z</dcterms:created>
  <dcterms:modified xsi:type="dcterms:W3CDTF">2015-09-14T10:39:03Z</dcterms:modified>
</cp:coreProperties>
</file>