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318" r:id="rId2"/>
    <p:sldId id="272" r:id="rId3"/>
    <p:sldId id="302" r:id="rId4"/>
    <p:sldId id="304" r:id="rId5"/>
    <p:sldId id="305" r:id="rId6"/>
    <p:sldId id="306" r:id="rId7"/>
    <p:sldId id="309" r:id="rId8"/>
    <p:sldId id="321" r:id="rId9"/>
    <p:sldId id="322" r:id="rId10"/>
    <p:sldId id="323" r:id="rId11"/>
    <p:sldId id="319" r:id="rId12"/>
    <p:sldId id="326" r:id="rId13"/>
    <p:sldId id="324" r:id="rId14"/>
    <p:sldId id="308" r:id="rId15"/>
    <p:sldId id="327" r:id="rId16"/>
    <p:sldId id="261" r:id="rId17"/>
  </p:sldIdLst>
  <p:sldSz cx="9906000" cy="6858000" type="A4"/>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a" initials="R" lastIdx="0" clrIdx="0">
    <p:extLst>
      <p:ext uri="{19B8F6BF-5375-455C-9EA6-DF929625EA0E}">
        <p15:presenceInfo xmlns:p15="http://schemas.microsoft.com/office/powerpoint/2012/main" userId="Robert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90CE"/>
    <a:srgbClr val="EF4235"/>
    <a:srgbClr val="FF3300"/>
    <a:srgbClr val="1C76BD"/>
    <a:srgbClr val="F3EC35"/>
    <a:srgbClr val="949599"/>
    <a:srgbClr val="8DC63E"/>
    <a:srgbClr val="02BFF3"/>
    <a:srgbClr val="CECECE"/>
    <a:srgbClr val="95D7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2"/>
    <p:restoredTop sz="83124" autoAdjust="0"/>
  </p:normalViewPr>
  <p:slideViewPr>
    <p:cSldViewPr snapToGrid="0" snapToObjects="1">
      <p:cViewPr varScale="1">
        <p:scale>
          <a:sx n="77" d="100"/>
          <a:sy n="77" d="100"/>
        </p:scale>
        <p:origin x="161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3FD1EA7A-F4FD-B14F-8415-3A847445C5C2}" type="datetimeFigureOut">
              <a:rPr lang="en-US" smtClean="0"/>
              <a:t>7/5/2016</a:t>
            </a:fld>
            <a:endParaRPr lang="en-US"/>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9657C1ED-C812-5C41-91C1-FB3475E68266}" type="slidenum">
              <a:rPr lang="en-US" smtClean="0"/>
              <a:t>‹#›</a:t>
            </a:fld>
            <a:endParaRPr lang="en-US"/>
          </a:p>
        </p:txBody>
      </p:sp>
    </p:spTree>
    <p:extLst>
      <p:ext uri="{BB962C8B-B14F-4D97-AF65-F5344CB8AC3E}">
        <p14:creationId xmlns:p14="http://schemas.microsoft.com/office/powerpoint/2010/main" val="1789774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657C1ED-C812-5C41-91C1-FB3475E68266}" type="slidenum">
              <a:rPr lang="en-US" smtClean="0"/>
              <a:t>1</a:t>
            </a:fld>
            <a:endParaRPr lang="en-US"/>
          </a:p>
        </p:txBody>
      </p:sp>
    </p:spTree>
    <p:extLst>
      <p:ext uri="{BB962C8B-B14F-4D97-AF65-F5344CB8AC3E}">
        <p14:creationId xmlns:p14="http://schemas.microsoft.com/office/powerpoint/2010/main" val="2066612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57C1ED-C812-5C41-91C1-FB3475E68266}" type="slidenum">
              <a:rPr lang="en-US" smtClean="0"/>
              <a:t>10</a:t>
            </a:fld>
            <a:endParaRPr lang="en-US"/>
          </a:p>
        </p:txBody>
      </p:sp>
    </p:spTree>
    <p:extLst>
      <p:ext uri="{BB962C8B-B14F-4D97-AF65-F5344CB8AC3E}">
        <p14:creationId xmlns:p14="http://schemas.microsoft.com/office/powerpoint/2010/main" val="3160808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just" defTabSz="914400" rtl="0" eaLnBrk="1" fontAlgn="auto" latinLnBrk="0" hangingPunct="1">
              <a:lnSpc>
                <a:spcPct val="100000"/>
              </a:lnSpc>
              <a:spcBef>
                <a:spcPts val="0"/>
              </a:spcBef>
              <a:spcAft>
                <a:spcPts val="0"/>
              </a:spcAft>
              <a:buClr>
                <a:srgbClr val="00B050"/>
              </a:buClr>
              <a:buSzTx/>
              <a:buFont typeface="Calibri" panose="020F0502020204030204" pitchFamily="34" charset="0"/>
              <a:buNone/>
              <a:tabLst/>
              <a:defRPr/>
            </a:pPr>
            <a:r>
              <a:rPr lang="en-US" sz="2000" dirty="0" smtClean="0"/>
              <a:t>In a study from 10 European countries of over 500 types of biscuits and chocolate, “may contain” labelling for nuts is included on the packaging of 26% of biscuits and 80% of chocolate.</a:t>
            </a:r>
          </a:p>
          <a:p>
            <a:pPr marL="0" marR="0" lvl="2" indent="0" algn="just" defTabSz="914400" rtl="0" eaLnBrk="1" fontAlgn="auto" latinLnBrk="0" hangingPunct="1">
              <a:lnSpc>
                <a:spcPct val="100000"/>
              </a:lnSpc>
              <a:spcBef>
                <a:spcPts val="0"/>
              </a:spcBef>
              <a:spcAft>
                <a:spcPts val="0"/>
              </a:spcAft>
              <a:buClr>
                <a:srgbClr val="00B050"/>
              </a:buClr>
              <a:buSzTx/>
              <a:buFont typeface="Calibri" panose="020F0502020204030204" pitchFamily="34" charset="0"/>
              <a:buNone/>
              <a:tabLst/>
              <a:defRPr/>
            </a:pPr>
            <a:endParaRPr lang="en-US" sz="2000" dirty="0" smtClean="0">
              <a:solidFill>
                <a:srgbClr val="00B050"/>
              </a:solidFill>
            </a:endParaRPr>
          </a:p>
          <a:p>
            <a:pPr marL="0" marR="0" lvl="2" indent="0" algn="just" defTabSz="914400" rtl="0" eaLnBrk="1" fontAlgn="auto" latinLnBrk="0" hangingPunct="1">
              <a:lnSpc>
                <a:spcPct val="100000"/>
              </a:lnSpc>
              <a:spcBef>
                <a:spcPts val="0"/>
              </a:spcBef>
              <a:spcAft>
                <a:spcPts val="0"/>
              </a:spcAft>
              <a:buClr>
                <a:srgbClr val="00B050"/>
              </a:buClr>
              <a:buSzTx/>
              <a:buFont typeface="Calibri" panose="020F0502020204030204" pitchFamily="34" charset="0"/>
              <a:buNone/>
              <a:tabLst/>
              <a:defRPr/>
            </a:pPr>
            <a:r>
              <a:rPr lang="en-US" dirty="0" smtClean="0">
                <a:solidFill>
                  <a:srgbClr val="00B050"/>
                </a:solidFill>
              </a:rPr>
              <a:t>Implausibility </a:t>
            </a:r>
            <a:r>
              <a:rPr lang="en-US" dirty="0" smtClean="0"/>
              <a:t>of the labelling:</a:t>
            </a:r>
            <a:r>
              <a:rPr lang="en-US" baseline="0" dirty="0" smtClean="0"/>
              <a:t> s</a:t>
            </a:r>
            <a:r>
              <a:rPr lang="en-US" dirty="0" smtClean="0"/>
              <a:t>ometimes precautionary</a:t>
            </a:r>
            <a:r>
              <a:rPr lang="en-US" baseline="0" dirty="0" smtClean="0"/>
              <a:t> </a:t>
            </a:r>
            <a:r>
              <a:rPr lang="en-US" dirty="0" smtClean="0"/>
              <a:t>labels are located on products that legitimately contain the allergen (e.g.: nuts in a pack of peanuts) or on others where it is considered impossible that they actually contain it (e.g.: nuts in a bottle of lemonade).</a:t>
            </a:r>
          </a:p>
          <a:p>
            <a:pPr marL="0" marR="0" lvl="2" indent="0" algn="just" defTabSz="914400" rtl="0" eaLnBrk="1" fontAlgn="auto" latinLnBrk="0" hangingPunct="1">
              <a:lnSpc>
                <a:spcPct val="100000"/>
              </a:lnSpc>
              <a:spcBef>
                <a:spcPts val="0"/>
              </a:spcBef>
              <a:spcAft>
                <a:spcPts val="0"/>
              </a:spcAft>
              <a:buClr>
                <a:srgbClr val="00B050"/>
              </a:buClr>
              <a:buSzTx/>
              <a:buFont typeface="Calibri" panose="020F0502020204030204" pitchFamily="34" charset="0"/>
              <a:buNone/>
              <a:tabLst/>
              <a:defRPr/>
            </a:pPr>
            <a:endParaRPr lang="en-US"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All this is complicated by the fact that even healthcare professionals do not recommend stringent avoidance of products with “may contain” label: in the UK, only one-third of them would advise patients with tree nut allergy to avoid all foods with precautionary labelling related to tree nuts.</a:t>
            </a:r>
            <a:endParaRPr lang="en-US"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9657C1ED-C812-5C41-91C1-FB3475E68266}" type="slidenum">
              <a:rPr lang="en-US" smtClean="0"/>
              <a:t>11</a:t>
            </a:fld>
            <a:endParaRPr lang="en-US"/>
          </a:p>
        </p:txBody>
      </p:sp>
    </p:spTree>
    <p:extLst>
      <p:ext uri="{BB962C8B-B14F-4D97-AF65-F5344CB8AC3E}">
        <p14:creationId xmlns:p14="http://schemas.microsoft.com/office/powerpoint/2010/main" val="4176906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just" defTabSz="914400" rtl="0" eaLnBrk="1" fontAlgn="auto" latinLnBrk="0" hangingPunct="1">
              <a:lnSpc>
                <a:spcPct val="100000"/>
              </a:lnSpc>
              <a:spcBef>
                <a:spcPts val="0"/>
              </a:spcBef>
              <a:spcAft>
                <a:spcPts val="0"/>
              </a:spcAft>
              <a:buClr>
                <a:srgbClr val="00B050"/>
              </a:buClr>
              <a:buSzTx/>
              <a:buFont typeface="Calibri" panose="020F0502020204030204" pitchFamily="34" charset="0"/>
              <a:buNone/>
              <a:tabLst/>
              <a:defRPr/>
            </a:pPr>
            <a:r>
              <a:rPr lang="en-US" sz="2000" dirty="0" smtClean="0"/>
              <a:t>In a study from 10 European countries of over 500 types of biscuits and chocolate, “may contain” labelling for nuts is included on the packaging of 26% of biscuits and 80% of chocolate.</a:t>
            </a:r>
          </a:p>
          <a:p>
            <a:pPr marL="0" marR="0" lvl="2" indent="0" algn="just" defTabSz="914400" rtl="0" eaLnBrk="1" fontAlgn="auto" latinLnBrk="0" hangingPunct="1">
              <a:lnSpc>
                <a:spcPct val="100000"/>
              </a:lnSpc>
              <a:spcBef>
                <a:spcPts val="0"/>
              </a:spcBef>
              <a:spcAft>
                <a:spcPts val="0"/>
              </a:spcAft>
              <a:buClr>
                <a:srgbClr val="00B050"/>
              </a:buClr>
              <a:buSzTx/>
              <a:buFont typeface="Calibri" panose="020F0502020204030204" pitchFamily="34" charset="0"/>
              <a:buNone/>
              <a:tabLst/>
              <a:defRPr/>
            </a:pPr>
            <a:endParaRPr lang="en-US" sz="2000" dirty="0" smtClean="0">
              <a:solidFill>
                <a:srgbClr val="00B050"/>
              </a:solidFill>
            </a:endParaRPr>
          </a:p>
          <a:p>
            <a:pPr marL="0" marR="0" lvl="2" indent="0" algn="just" defTabSz="914400" rtl="0" eaLnBrk="1" fontAlgn="auto" latinLnBrk="0" hangingPunct="1">
              <a:lnSpc>
                <a:spcPct val="100000"/>
              </a:lnSpc>
              <a:spcBef>
                <a:spcPts val="0"/>
              </a:spcBef>
              <a:spcAft>
                <a:spcPts val="0"/>
              </a:spcAft>
              <a:buClr>
                <a:srgbClr val="00B050"/>
              </a:buClr>
              <a:buSzTx/>
              <a:buFont typeface="Calibri" panose="020F0502020204030204" pitchFamily="34" charset="0"/>
              <a:buNone/>
              <a:tabLst/>
              <a:defRPr/>
            </a:pPr>
            <a:r>
              <a:rPr lang="en-US" dirty="0" smtClean="0">
                <a:solidFill>
                  <a:srgbClr val="00B050"/>
                </a:solidFill>
              </a:rPr>
              <a:t>Implausibility </a:t>
            </a:r>
            <a:r>
              <a:rPr lang="en-US" dirty="0" smtClean="0"/>
              <a:t>of the labelling:</a:t>
            </a:r>
            <a:r>
              <a:rPr lang="en-US" baseline="0" dirty="0" smtClean="0"/>
              <a:t> s</a:t>
            </a:r>
            <a:r>
              <a:rPr lang="en-US" dirty="0" smtClean="0"/>
              <a:t>ometimes precautionary</a:t>
            </a:r>
            <a:r>
              <a:rPr lang="en-US" baseline="0" dirty="0" smtClean="0"/>
              <a:t> </a:t>
            </a:r>
            <a:r>
              <a:rPr lang="en-US" dirty="0" smtClean="0"/>
              <a:t>labels are located on products that legitimately contain the allergen (e.g.: nuts in a pack of peanuts) or on others where it is considered impossible that they actually contain it (e.g.: nuts in a bottle of lemonade).</a:t>
            </a:r>
          </a:p>
          <a:p>
            <a:pPr marL="0" marR="0" lvl="2" indent="0" algn="just" defTabSz="914400" rtl="0" eaLnBrk="1" fontAlgn="auto" latinLnBrk="0" hangingPunct="1">
              <a:lnSpc>
                <a:spcPct val="100000"/>
              </a:lnSpc>
              <a:spcBef>
                <a:spcPts val="0"/>
              </a:spcBef>
              <a:spcAft>
                <a:spcPts val="0"/>
              </a:spcAft>
              <a:buClr>
                <a:srgbClr val="00B050"/>
              </a:buClr>
              <a:buSzTx/>
              <a:buFont typeface="Calibri" panose="020F0502020204030204" pitchFamily="34" charset="0"/>
              <a:buNone/>
              <a:tabLst/>
              <a:defRPr/>
            </a:pPr>
            <a:endParaRPr lang="en-US"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All this is complicated by the fact that even healthcare professionals do not recommend stringent avoidance of products with “may contain” label: in the UK, only one-third of them would advise patients with tree nut allergy to avoid all foods with precautionary labelling related to tree nuts.</a:t>
            </a:r>
            <a:endParaRPr lang="en-US"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9657C1ED-C812-5C41-91C1-FB3475E68266}" type="slidenum">
              <a:rPr lang="en-US" smtClean="0"/>
              <a:t>12</a:t>
            </a:fld>
            <a:endParaRPr lang="en-US"/>
          </a:p>
        </p:txBody>
      </p:sp>
    </p:spTree>
    <p:extLst>
      <p:ext uri="{BB962C8B-B14F-4D97-AF65-F5344CB8AC3E}">
        <p14:creationId xmlns:p14="http://schemas.microsoft.com/office/powerpoint/2010/main" val="2063918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657C1ED-C812-5C41-91C1-FB3475E68266}" type="slidenum">
              <a:rPr lang="en-US" smtClean="0"/>
              <a:t>13</a:t>
            </a:fld>
            <a:endParaRPr lang="en-US"/>
          </a:p>
        </p:txBody>
      </p:sp>
    </p:spTree>
    <p:extLst>
      <p:ext uri="{BB962C8B-B14F-4D97-AF65-F5344CB8AC3E}">
        <p14:creationId xmlns:p14="http://schemas.microsoft.com/office/powerpoint/2010/main" val="32635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We understand that it is not easy to determine the allergen present</a:t>
            </a:r>
            <a:r>
              <a:rPr lang="en-GB" baseline="0" dirty="0" smtClean="0"/>
              <a:t> in the product as the analytical methods (i.e. “ELISA tests”) are not reliable, and the quantitative methods (based on the presence of the DNA of an allergen in a product) are difficult to use and to determine the link between the presence and the quantity. In addition, we also know that processed food changes the allergenic potential of proteins. However, f</a:t>
            </a:r>
            <a:r>
              <a:rPr lang="en-GB" sz="1200" kern="1200" dirty="0" smtClean="0">
                <a:solidFill>
                  <a:schemeClr val="tx1"/>
                </a:solidFill>
                <a:effectLst/>
                <a:latin typeface="+mn-lt"/>
                <a:ea typeface="+mn-ea"/>
                <a:cs typeface="+mn-cs"/>
              </a:rPr>
              <a:t>ollowing a system (e.g.: VITAL) and being audited on the basis of this could be a useful option for people</a:t>
            </a:r>
            <a:r>
              <a:rPr lang="en-GB" sz="1200" kern="1200" baseline="0" dirty="0" smtClean="0">
                <a:solidFill>
                  <a:schemeClr val="tx1"/>
                </a:solidFill>
                <a:effectLst/>
                <a:latin typeface="+mn-lt"/>
                <a:ea typeface="+mn-ea"/>
                <a:cs typeface="+mn-cs"/>
              </a:rPr>
              <a:t> with food allergies.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Having very low thresholds (under discussion in the Netherlands) would mean that the allergen will have to be labelled in the ingredients’ list even if it is present in an indiscernible concentration. This might lead to risk-taking behaviours, as most of the allergic people will have had previous positive experience with the product and they will continue to eat it, and it could be dangerous in some very extreme cases. </a:t>
            </a:r>
            <a:endParaRPr lang="en-GB" sz="1200" kern="1200" baseline="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657C1ED-C812-5C41-91C1-FB3475E68266}" type="slidenum">
              <a:rPr lang="en-US" smtClean="0"/>
              <a:t>14</a:t>
            </a:fld>
            <a:endParaRPr lang="en-US"/>
          </a:p>
        </p:txBody>
      </p:sp>
    </p:spTree>
    <p:extLst>
      <p:ext uri="{BB962C8B-B14F-4D97-AF65-F5344CB8AC3E}">
        <p14:creationId xmlns:p14="http://schemas.microsoft.com/office/powerpoint/2010/main" val="2973547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657C1ED-C812-5C41-91C1-FB3475E68266}" type="slidenum">
              <a:rPr lang="en-US" smtClean="0"/>
              <a:t>16</a:t>
            </a:fld>
            <a:endParaRPr lang="en-US"/>
          </a:p>
        </p:txBody>
      </p:sp>
    </p:spTree>
    <p:extLst>
      <p:ext uri="{BB962C8B-B14F-4D97-AF65-F5344CB8AC3E}">
        <p14:creationId xmlns:p14="http://schemas.microsoft.com/office/powerpoint/2010/main" val="3241709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657C1ED-C812-5C41-91C1-FB3475E68266}" type="slidenum">
              <a:rPr lang="en-US" smtClean="0"/>
              <a:t>2</a:t>
            </a:fld>
            <a:endParaRPr lang="en-US"/>
          </a:p>
        </p:txBody>
      </p:sp>
    </p:spTree>
    <p:extLst>
      <p:ext uri="{BB962C8B-B14F-4D97-AF65-F5344CB8AC3E}">
        <p14:creationId xmlns:p14="http://schemas.microsoft.com/office/powerpoint/2010/main" val="311113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657C1ED-C812-5C41-91C1-FB3475E68266}" type="slidenum">
              <a:rPr lang="en-US" smtClean="0"/>
              <a:t>3</a:t>
            </a:fld>
            <a:endParaRPr lang="en-US"/>
          </a:p>
        </p:txBody>
      </p:sp>
    </p:spTree>
    <p:extLst>
      <p:ext uri="{BB962C8B-B14F-4D97-AF65-F5344CB8AC3E}">
        <p14:creationId xmlns:p14="http://schemas.microsoft.com/office/powerpoint/2010/main" val="43449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657C1ED-C812-5C41-91C1-FB3475E68266}" type="slidenum">
              <a:rPr lang="en-US" smtClean="0"/>
              <a:t>4</a:t>
            </a:fld>
            <a:endParaRPr lang="en-US"/>
          </a:p>
        </p:txBody>
      </p:sp>
    </p:spTree>
    <p:extLst>
      <p:ext uri="{BB962C8B-B14F-4D97-AF65-F5344CB8AC3E}">
        <p14:creationId xmlns:p14="http://schemas.microsoft.com/office/powerpoint/2010/main" val="1776131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657C1ED-C812-5C41-91C1-FB3475E68266}" type="slidenum">
              <a:rPr lang="en-US" smtClean="0"/>
              <a:t>5</a:t>
            </a:fld>
            <a:endParaRPr lang="en-US"/>
          </a:p>
        </p:txBody>
      </p:sp>
    </p:spTree>
    <p:extLst>
      <p:ext uri="{BB962C8B-B14F-4D97-AF65-F5344CB8AC3E}">
        <p14:creationId xmlns:p14="http://schemas.microsoft.com/office/powerpoint/2010/main" val="1166533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Recital 24 of the regulation,</a:t>
            </a:r>
            <a:r>
              <a:rPr lang="en-US" baseline="0" dirty="0" smtClean="0"/>
              <a:t> although not legally binding, </a:t>
            </a:r>
            <a:r>
              <a:rPr lang="en-US" baseline="0" dirty="0" err="1" smtClean="0"/>
              <a:t>emphasises</a:t>
            </a:r>
            <a:r>
              <a:rPr lang="en-US" baseline="0" dirty="0" smtClean="0"/>
              <a:t> the importance for allergic people to receive all the information on the </a:t>
            </a:r>
            <a:r>
              <a:rPr lang="en-GB" sz="1200" kern="1200" dirty="0" smtClean="0">
                <a:solidFill>
                  <a:schemeClr val="tx1"/>
                </a:solidFill>
                <a:effectLst/>
                <a:latin typeface="+mn-lt"/>
                <a:ea typeface="+mn-ea"/>
                <a:cs typeface="+mn-cs"/>
              </a:rPr>
              <a:t>presence of food additives, processing aids and other substances or products with a scientifically proven allergenic or intolerance effect,</a:t>
            </a:r>
            <a:r>
              <a:rPr lang="en-GB" sz="1200" kern="1200" baseline="0" dirty="0" smtClean="0">
                <a:solidFill>
                  <a:schemeClr val="tx1"/>
                </a:solidFill>
                <a:effectLst/>
                <a:latin typeface="+mn-lt"/>
                <a:ea typeface="+mn-ea"/>
                <a:cs typeface="+mn-cs"/>
              </a:rPr>
              <a:t> and therefore recognises the need to regulate precautionary labelling.</a:t>
            </a:r>
            <a:r>
              <a:rPr lang="en-GB" sz="1200" kern="1200" dirty="0" smtClean="0">
                <a:solidFill>
                  <a:schemeClr val="tx1"/>
                </a:solidFill>
                <a:effectLst/>
                <a:latin typeface="+mn-lt"/>
                <a:ea typeface="+mn-ea"/>
                <a:cs typeface="+mn-cs"/>
              </a:rPr>
              <a:t> The </a:t>
            </a:r>
            <a:r>
              <a:rPr lang="en-GB" dirty="0" smtClean="0"/>
              <a:t>Commission is required to set harmonised rule on the use of this voluntary information, although this</a:t>
            </a:r>
            <a:r>
              <a:rPr lang="en-GB" baseline="0" dirty="0" smtClean="0"/>
              <a:t> i</a:t>
            </a:r>
            <a:r>
              <a:rPr lang="en-GB" dirty="0" smtClean="0"/>
              <a:t>mplementing act has no deadline.</a:t>
            </a:r>
          </a:p>
        </p:txBody>
      </p:sp>
      <p:sp>
        <p:nvSpPr>
          <p:cNvPr id="4" name="Slide Number Placeholder 3"/>
          <p:cNvSpPr>
            <a:spLocks noGrp="1"/>
          </p:cNvSpPr>
          <p:nvPr>
            <p:ph type="sldNum" sz="quarter" idx="10"/>
          </p:nvPr>
        </p:nvSpPr>
        <p:spPr/>
        <p:txBody>
          <a:bodyPr/>
          <a:lstStyle/>
          <a:p>
            <a:fld id="{9657C1ED-C812-5C41-91C1-FB3475E68266}" type="slidenum">
              <a:rPr lang="en-US" smtClean="0"/>
              <a:t>6</a:t>
            </a:fld>
            <a:endParaRPr lang="en-US"/>
          </a:p>
        </p:txBody>
      </p:sp>
    </p:spTree>
    <p:extLst>
      <p:ext uri="{BB962C8B-B14F-4D97-AF65-F5344CB8AC3E}">
        <p14:creationId xmlns:p14="http://schemas.microsoft.com/office/powerpoint/2010/main" val="2289413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effectLst/>
              </a:rPr>
              <a:t>“Ma</a:t>
            </a:r>
            <a:r>
              <a:rPr lang="en-US" sz="1200" b="0" baseline="0" dirty="0" smtClean="0">
                <a:solidFill>
                  <a:schemeClr val="tx1"/>
                </a:solidFill>
                <a:effectLst/>
              </a:rPr>
              <a:t>y contain” labels are not taken into consideration by allergic consumers sometimes as </a:t>
            </a:r>
            <a:r>
              <a:rPr lang="en-US" dirty="0" smtClean="0"/>
              <a:t>food business operators are deemed to use them to discharge any possible liability in case of adverse reactions following the ingestion of their products.</a:t>
            </a:r>
          </a:p>
        </p:txBody>
      </p:sp>
      <p:sp>
        <p:nvSpPr>
          <p:cNvPr id="4" name="Slide Number Placeholder 3"/>
          <p:cNvSpPr>
            <a:spLocks noGrp="1"/>
          </p:cNvSpPr>
          <p:nvPr>
            <p:ph type="sldNum" sz="quarter" idx="10"/>
          </p:nvPr>
        </p:nvSpPr>
        <p:spPr/>
        <p:txBody>
          <a:bodyPr/>
          <a:lstStyle/>
          <a:p>
            <a:fld id="{9657C1ED-C812-5C41-91C1-FB3475E68266}" type="slidenum">
              <a:rPr lang="en-US" smtClean="0"/>
              <a:t>7</a:t>
            </a:fld>
            <a:endParaRPr lang="en-US"/>
          </a:p>
        </p:txBody>
      </p:sp>
    </p:spTree>
    <p:extLst>
      <p:ext uri="{BB962C8B-B14F-4D97-AF65-F5344CB8AC3E}">
        <p14:creationId xmlns:p14="http://schemas.microsoft.com/office/powerpoint/2010/main" val="1891586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fld id="{9657C1ED-C812-5C41-91C1-FB3475E68266}" type="slidenum">
              <a:rPr lang="en-US" smtClean="0"/>
              <a:t>8</a:t>
            </a:fld>
            <a:endParaRPr lang="en-US"/>
          </a:p>
        </p:txBody>
      </p:sp>
    </p:spTree>
    <p:extLst>
      <p:ext uri="{BB962C8B-B14F-4D97-AF65-F5344CB8AC3E}">
        <p14:creationId xmlns:p14="http://schemas.microsoft.com/office/powerpoint/2010/main" val="243505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57C1ED-C812-5C41-91C1-FB3475E68266}" type="slidenum">
              <a:rPr lang="en-US" smtClean="0"/>
              <a:t>9</a:t>
            </a:fld>
            <a:endParaRPr lang="en-US"/>
          </a:p>
        </p:txBody>
      </p:sp>
    </p:spTree>
    <p:extLst>
      <p:ext uri="{BB962C8B-B14F-4D97-AF65-F5344CB8AC3E}">
        <p14:creationId xmlns:p14="http://schemas.microsoft.com/office/powerpoint/2010/main" val="2749245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5/10/16</a:t>
            </a:r>
            <a:endParaRPr lang="en-US"/>
          </a:p>
        </p:txBody>
      </p:sp>
      <p:sp>
        <p:nvSpPr>
          <p:cNvPr id="5" name="Footer Placeholder 4"/>
          <p:cNvSpPr>
            <a:spLocks noGrp="1"/>
          </p:cNvSpPr>
          <p:nvPr>
            <p:ph type="ftr" sz="quarter" idx="11"/>
          </p:nvPr>
        </p:nvSpPr>
        <p:spPr/>
        <p:txBody>
          <a:bodyPr/>
          <a:lstStyle/>
          <a:p>
            <a:r>
              <a:rPr lang="en-US" smtClean="0"/>
              <a:t>Document Name EFA</a:t>
            </a:r>
            <a:endParaRPr lang="en-US"/>
          </a:p>
        </p:txBody>
      </p:sp>
      <p:sp>
        <p:nvSpPr>
          <p:cNvPr id="6" name="Slide Number Placeholder 5"/>
          <p:cNvSpPr>
            <a:spLocks noGrp="1"/>
          </p:cNvSpPr>
          <p:nvPr>
            <p:ph type="sldNum" sz="quarter" idx="12"/>
          </p:nvPr>
        </p:nvSpPr>
        <p:spPr/>
        <p:txBody>
          <a:bodyPr/>
          <a:lstStyle/>
          <a:p>
            <a:fld id="{8723AE3D-20E4-4640-9AB9-4394421DC461}" type="slidenum">
              <a:rPr lang="en-US" smtClean="0"/>
              <a:t>‹#›</a:t>
            </a:fld>
            <a:endParaRPr lang="en-US"/>
          </a:p>
        </p:txBody>
      </p:sp>
    </p:spTree>
    <p:extLst>
      <p:ext uri="{BB962C8B-B14F-4D97-AF65-F5344CB8AC3E}">
        <p14:creationId xmlns:p14="http://schemas.microsoft.com/office/powerpoint/2010/main" val="126898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5/10/16</a:t>
            </a:r>
            <a:endParaRPr lang="en-US"/>
          </a:p>
        </p:txBody>
      </p:sp>
      <p:sp>
        <p:nvSpPr>
          <p:cNvPr id="5" name="Footer Placeholder 4"/>
          <p:cNvSpPr>
            <a:spLocks noGrp="1"/>
          </p:cNvSpPr>
          <p:nvPr>
            <p:ph type="ftr" sz="quarter" idx="11"/>
          </p:nvPr>
        </p:nvSpPr>
        <p:spPr/>
        <p:txBody>
          <a:bodyPr/>
          <a:lstStyle/>
          <a:p>
            <a:r>
              <a:rPr lang="en-US" smtClean="0"/>
              <a:t>Document Name EFA</a:t>
            </a:r>
            <a:endParaRPr lang="en-US"/>
          </a:p>
        </p:txBody>
      </p:sp>
      <p:sp>
        <p:nvSpPr>
          <p:cNvPr id="6" name="Slide Number Placeholder 5"/>
          <p:cNvSpPr>
            <a:spLocks noGrp="1"/>
          </p:cNvSpPr>
          <p:nvPr>
            <p:ph type="sldNum" sz="quarter" idx="12"/>
          </p:nvPr>
        </p:nvSpPr>
        <p:spPr/>
        <p:txBody>
          <a:bodyPr/>
          <a:lstStyle/>
          <a:p>
            <a:fld id="{8723AE3D-20E4-4640-9AB9-4394421DC461}" type="slidenum">
              <a:rPr lang="en-US" smtClean="0"/>
              <a:t>‹#›</a:t>
            </a:fld>
            <a:endParaRPr lang="en-US"/>
          </a:p>
        </p:txBody>
      </p:sp>
    </p:spTree>
    <p:extLst>
      <p:ext uri="{BB962C8B-B14F-4D97-AF65-F5344CB8AC3E}">
        <p14:creationId xmlns:p14="http://schemas.microsoft.com/office/powerpoint/2010/main" val="2044342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5/10/16</a:t>
            </a:r>
            <a:endParaRPr lang="en-US"/>
          </a:p>
        </p:txBody>
      </p:sp>
      <p:sp>
        <p:nvSpPr>
          <p:cNvPr id="5" name="Footer Placeholder 4"/>
          <p:cNvSpPr>
            <a:spLocks noGrp="1"/>
          </p:cNvSpPr>
          <p:nvPr>
            <p:ph type="ftr" sz="quarter" idx="11"/>
          </p:nvPr>
        </p:nvSpPr>
        <p:spPr/>
        <p:txBody>
          <a:bodyPr/>
          <a:lstStyle/>
          <a:p>
            <a:r>
              <a:rPr lang="en-US" smtClean="0"/>
              <a:t>Document Name EFA</a:t>
            </a:r>
            <a:endParaRPr lang="en-US"/>
          </a:p>
        </p:txBody>
      </p:sp>
      <p:sp>
        <p:nvSpPr>
          <p:cNvPr id="6" name="Slide Number Placeholder 5"/>
          <p:cNvSpPr>
            <a:spLocks noGrp="1"/>
          </p:cNvSpPr>
          <p:nvPr>
            <p:ph type="sldNum" sz="quarter" idx="12"/>
          </p:nvPr>
        </p:nvSpPr>
        <p:spPr/>
        <p:txBody>
          <a:bodyPr/>
          <a:lstStyle/>
          <a:p>
            <a:fld id="{8723AE3D-20E4-4640-9AB9-4394421DC461}" type="slidenum">
              <a:rPr lang="en-US" smtClean="0"/>
              <a:t>‹#›</a:t>
            </a:fld>
            <a:endParaRPr lang="en-US"/>
          </a:p>
        </p:txBody>
      </p:sp>
    </p:spTree>
    <p:extLst>
      <p:ext uri="{BB962C8B-B14F-4D97-AF65-F5344CB8AC3E}">
        <p14:creationId xmlns:p14="http://schemas.microsoft.com/office/powerpoint/2010/main" val="1671680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_white">
    <p:spTree>
      <p:nvGrpSpPr>
        <p:cNvPr id="1" name=""/>
        <p:cNvGrpSpPr/>
        <p:nvPr/>
      </p:nvGrpSpPr>
      <p:grpSpPr>
        <a:xfrm>
          <a:off x="0" y="0"/>
          <a:ext cx="0" cy="0"/>
          <a:chOff x="0" y="0"/>
          <a:chExt cx="0" cy="0"/>
        </a:xfrm>
      </p:grpSpPr>
      <p:sp>
        <p:nvSpPr>
          <p:cNvPr id="8" name="Titre 1"/>
          <p:cNvSpPr>
            <a:spLocks noGrp="1"/>
          </p:cNvSpPr>
          <p:nvPr>
            <p:ph type="ctrTitle" hasCustomPrompt="1"/>
          </p:nvPr>
        </p:nvSpPr>
        <p:spPr>
          <a:xfrm>
            <a:off x="681038" y="2462245"/>
            <a:ext cx="8420100" cy="2243832"/>
          </a:xfrm>
        </p:spPr>
        <p:txBody>
          <a:bodyPr>
            <a:normAutofit/>
          </a:bodyPr>
          <a:lstStyle>
            <a:lvl1pPr algn="ctr">
              <a:defRPr sz="6000"/>
            </a:lvl1pPr>
          </a:lstStyle>
          <a:p>
            <a:r>
              <a:rPr lang="fr-FR" b="1" dirty="0" smtClean="0">
                <a:solidFill>
                  <a:srgbClr val="4490CE"/>
                </a:solidFill>
                <a:latin typeface="Gotham Bold" charset="0"/>
                <a:ea typeface="Gotham Bold" charset="0"/>
                <a:cs typeface="Gotham Bold" charset="0"/>
              </a:rPr>
              <a:t>PPT</a:t>
            </a:r>
            <a:endParaRPr lang="fr-FR" b="1" dirty="0">
              <a:solidFill>
                <a:srgbClr val="4490CE"/>
              </a:solidFill>
              <a:latin typeface="Gotham Bold" charset="0"/>
              <a:ea typeface="Gotham Bold" charset="0"/>
              <a:cs typeface="Gotham Bold" charset="0"/>
            </a:endParaRPr>
          </a:p>
        </p:txBody>
      </p:sp>
      <p:sp>
        <p:nvSpPr>
          <p:cNvPr id="9" name="Sous-titre 2"/>
          <p:cNvSpPr>
            <a:spLocks noGrp="1"/>
          </p:cNvSpPr>
          <p:nvPr>
            <p:ph type="subTitle" idx="1"/>
          </p:nvPr>
        </p:nvSpPr>
        <p:spPr>
          <a:xfrm>
            <a:off x="1176338" y="4280821"/>
            <a:ext cx="7429500" cy="1655762"/>
          </a:xfrm>
        </p:spPr>
        <p:txBody>
          <a:bodyPr lIns="0" tIns="0" rIns="0"/>
          <a:lstStyle>
            <a:lvl1pPr marL="0" indent="0" algn="ctr">
              <a:buNone/>
              <a:defRPr/>
            </a:lvl1pPr>
          </a:lstStyle>
          <a:p>
            <a:r>
              <a:rPr lang="fr-FR" b="1" dirty="0" err="1" smtClean="0">
                <a:solidFill>
                  <a:schemeClr val="bg2">
                    <a:lumMod val="25000"/>
                  </a:schemeClr>
                </a:solidFill>
                <a:latin typeface="Gotham Bold" charset="0"/>
                <a:ea typeface="Gotham Bold" charset="0"/>
                <a:cs typeface="Gotham Bold" charset="0"/>
              </a:rPr>
              <a:t>Authors</a:t>
            </a:r>
            <a:r>
              <a:rPr lang="fr-FR" b="1" dirty="0" smtClean="0">
                <a:solidFill>
                  <a:schemeClr val="bg2">
                    <a:lumMod val="25000"/>
                  </a:schemeClr>
                </a:solidFill>
                <a:latin typeface="Gotham Bold" charset="0"/>
                <a:ea typeface="Gotham Bold" charset="0"/>
                <a:cs typeface="Gotham Bold" charset="0"/>
              </a:rPr>
              <a:t>’ </a:t>
            </a:r>
            <a:r>
              <a:rPr lang="fr-FR" b="1" dirty="0" err="1" smtClean="0">
                <a:solidFill>
                  <a:schemeClr val="bg2">
                    <a:lumMod val="25000"/>
                  </a:schemeClr>
                </a:solidFill>
                <a:latin typeface="Gotham Bold" charset="0"/>
                <a:ea typeface="Gotham Bold" charset="0"/>
                <a:cs typeface="Gotham Bold" charset="0"/>
              </a:rPr>
              <a:t>name</a:t>
            </a:r>
            <a:endParaRPr lang="fr-FR" b="1" dirty="0" smtClean="0">
              <a:solidFill>
                <a:schemeClr val="bg2">
                  <a:lumMod val="25000"/>
                </a:schemeClr>
              </a:solidFill>
              <a:latin typeface="Gotham Bold" charset="0"/>
              <a:ea typeface="Gotham Bold" charset="0"/>
              <a:cs typeface="Gotham Bold" charset="0"/>
            </a:endParaRPr>
          </a:p>
          <a:p>
            <a:endParaRPr lang="fr-FR" dirty="0">
              <a:solidFill>
                <a:schemeClr val="bg2">
                  <a:lumMod val="25000"/>
                </a:schemeClr>
              </a:solidFill>
              <a:latin typeface="Gotham Bold" charset="0"/>
              <a:ea typeface="Gotham Bold" charset="0"/>
              <a:cs typeface="Gotham Bold" charset="0"/>
            </a:endParaRPr>
          </a:p>
          <a:p>
            <a:r>
              <a:rPr lang="fr-FR" dirty="0" smtClean="0">
                <a:solidFill>
                  <a:schemeClr val="bg2">
                    <a:lumMod val="25000"/>
                  </a:schemeClr>
                </a:solidFill>
                <a:latin typeface="Gotham Book" charset="0"/>
                <a:ea typeface="Gotham Book" charset="0"/>
                <a:cs typeface="Gotham Book" charset="0"/>
              </a:rPr>
              <a:t>Date &amp; place</a:t>
            </a:r>
            <a:endParaRPr lang="fr-FR" dirty="0">
              <a:solidFill>
                <a:schemeClr val="bg2">
                  <a:lumMod val="25000"/>
                </a:schemeClr>
              </a:solidFill>
              <a:latin typeface="Gotham Book" charset="0"/>
              <a:ea typeface="Gotham Book" charset="0"/>
              <a:cs typeface="Gotham Book" charset="0"/>
            </a:endParaRPr>
          </a:p>
        </p:txBody>
      </p:sp>
      <p:sp>
        <p:nvSpPr>
          <p:cNvPr id="10" name="TextBox 9"/>
          <p:cNvSpPr txBox="1"/>
          <p:nvPr userDrawn="1"/>
        </p:nvSpPr>
        <p:spPr>
          <a:xfrm>
            <a:off x="0" y="-54"/>
            <a:ext cx="9906000" cy="2318477"/>
          </a:xfrm>
          <a:prstGeom prst="rect">
            <a:avLst/>
          </a:prstGeom>
          <a:solidFill>
            <a:schemeClr val="bg1"/>
          </a:solidFill>
        </p:spPr>
        <p:txBody>
          <a:bodyPr wrap="square" lIns="0" tIns="0" rIns="0" numCol="2" spcCol="360000" rtlCol="0">
            <a:spAutoFit/>
          </a:bodyPr>
          <a:lstStyle/>
          <a:p>
            <a:endParaRPr lang="fr-BE" sz="1400" dirty="0" smtClean="0">
              <a:solidFill>
                <a:schemeClr val="tx1">
                  <a:lumMod val="95000"/>
                  <a:lumOff val="5000"/>
                </a:schemeClr>
              </a:solidFill>
              <a:latin typeface="Gotham Book" charset="0"/>
              <a:ea typeface="Gotham Book" charset="0"/>
              <a:cs typeface="Gotham Book" charset="0"/>
            </a:endParaRPr>
          </a:p>
        </p:txBody>
      </p:sp>
    </p:spTree>
    <p:extLst>
      <p:ext uri="{BB962C8B-B14F-4D97-AF65-F5344CB8AC3E}">
        <p14:creationId xmlns:p14="http://schemas.microsoft.com/office/powerpoint/2010/main" val="32450339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5/10/16</a:t>
            </a:r>
            <a:endParaRPr lang="en-US"/>
          </a:p>
        </p:txBody>
      </p:sp>
      <p:sp>
        <p:nvSpPr>
          <p:cNvPr id="5" name="Footer Placeholder 4"/>
          <p:cNvSpPr>
            <a:spLocks noGrp="1"/>
          </p:cNvSpPr>
          <p:nvPr>
            <p:ph type="ftr" sz="quarter" idx="11"/>
          </p:nvPr>
        </p:nvSpPr>
        <p:spPr/>
        <p:txBody>
          <a:bodyPr/>
          <a:lstStyle/>
          <a:p>
            <a:r>
              <a:rPr lang="en-US" smtClean="0"/>
              <a:t>Document Name EFA</a:t>
            </a:r>
            <a:endParaRPr lang="en-US"/>
          </a:p>
        </p:txBody>
      </p:sp>
      <p:sp>
        <p:nvSpPr>
          <p:cNvPr id="6" name="Slide Number Placeholder 5"/>
          <p:cNvSpPr>
            <a:spLocks noGrp="1"/>
          </p:cNvSpPr>
          <p:nvPr>
            <p:ph type="sldNum" sz="quarter" idx="12"/>
          </p:nvPr>
        </p:nvSpPr>
        <p:spPr/>
        <p:txBody>
          <a:bodyPr/>
          <a:lstStyle/>
          <a:p>
            <a:fld id="{8723AE3D-20E4-4640-9AB9-4394421DC461}" type="slidenum">
              <a:rPr lang="en-US" smtClean="0"/>
              <a:t>‹#›</a:t>
            </a:fld>
            <a:endParaRPr lang="en-US"/>
          </a:p>
        </p:txBody>
      </p:sp>
    </p:spTree>
    <p:extLst>
      <p:ext uri="{BB962C8B-B14F-4D97-AF65-F5344CB8AC3E}">
        <p14:creationId xmlns:p14="http://schemas.microsoft.com/office/powerpoint/2010/main" val="324281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5/10/16</a:t>
            </a:r>
            <a:endParaRPr lang="en-US"/>
          </a:p>
        </p:txBody>
      </p:sp>
      <p:sp>
        <p:nvSpPr>
          <p:cNvPr id="5" name="Footer Placeholder 4"/>
          <p:cNvSpPr>
            <a:spLocks noGrp="1"/>
          </p:cNvSpPr>
          <p:nvPr>
            <p:ph type="ftr" sz="quarter" idx="11"/>
          </p:nvPr>
        </p:nvSpPr>
        <p:spPr/>
        <p:txBody>
          <a:bodyPr/>
          <a:lstStyle/>
          <a:p>
            <a:r>
              <a:rPr lang="en-US" smtClean="0"/>
              <a:t>Document Name EFA</a:t>
            </a:r>
            <a:endParaRPr lang="en-US"/>
          </a:p>
        </p:txBody>
      </p:sp>
      <p:sp>
        <p:nvSpPr>
          <p:cNvPr id="6" name="Slide Number Placeholder 5"/>
          <p:cNvSpPr>
            <a:spLocks noGrp="1"/>
          </p:cNvSpPr>
          <p:nvPr>
            <p:ph type="sldNum" sz="quarter" idx="12"/>
          </p:nvPr>
        </p:nvSpPr>
        <p:spPr/>
        <p:txBody>
          <a:bodyPr/>
          <a:lstStyle/>
          <a:p>
            <a:fld id="{8723AE3D-20E4-4640-9AB9-4394421DC461}" type="slidenum">
              <a:rPr lang="en-US" smtClean="0"/>
              <a:t>‹#›</a:t>
            </a:fld>
            <a:endParaRPr lang="en-US"/>
          </a:p>
        </p:txBody>
      </p:sp>
    </p:spTree>
    <p:extLst>
      <p:ext uri="{BB962C8B-B14F-4D97-AF65-F5344CB8AC3E}">
        <p14:creationId xmlns:p14="http://schemas.microsoft.com/office/powerpoint/2010/main" val="2036284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5/10/16</a:t>
            </a:r>
            <a:endParaRPr lang="en-US"/>
          </a:p>
        </p:txBody>
      </p:sp>
      <p:sp>
        <p:nvSpPr>
          <p:cNvPr id="6" name="Footer Placeholder 5"/>
          <p:cNvSpPr>
            <a:spLocks noGrp="1"/>
          </p:cNvSpPr>
          <p:nvPr>
            <p:ph type="ftr" sz="quarter" idx="11"/>
          </p:nvPr>
        </p:nvSpPr>
        <p:spPr/>
        <p:txBody>
          <a:bodyPr/>
          <a:lstStyle/>
          <a:p>
            <a:r>
              <a:rPr lang="en-US" smtClean="0"/>
              <a:t>Document Name EFA</a:t>
            </a:r>
            <a:endParaRPr lang="en-US"/>
          </a:p>
        </p:txBody>
      </p:sp>
      <p:sp>
        <p:nvSpPr>
          <p:cNvPr id="7" name="Slide Number Placeholder 6"/>
          <p:cNvSpPr>
            <a:spLocks noGrp="1"/>
          </p:cNvSpPr>
          <p:nvPr>
            <p:ph type="sldNum" sz="quarter" idx="12"/>
          </p:nvPr>
        </p:nvSpPr>
        <p:spPr/>
        <p:txBody>
          <a:bodyPr/>
          <a:lstStyle/>
          <a:p>
            <a:fld id="{8723AE3D-20E4-4640-9AB9-4394421DC461}" type="slidenum">
              <a:rPr lang="en-US" smtClean="0"/>
              <a:t>‹#›</a:t>
            </a:fld>
            <a:endParaRPr lang="en-US"/>
          </a:p>
        </p:txBody>
      </p:sp>
    </p:spTree>
    <p:extLst>
      <p:ext uri="{BB962C8B-B14F-4D97-AF65-F5344CB8AC3E}">
        <p14:creationId xmlns:p14="http://schemas.microsoft.com/office/powerpoint/2010/main" val="1528528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5/10/16</a:t>
            </a:r>
            <a:endParaRPr lang="en-US"/>
          </a:p>
        </p:txBody>
      </p:sp>
      <p:sp>
        <p:nvSpPr>
          <p:cNvPr id="8" name="Footer Placeholder 7"/>
          <p:cNvSpPr>
            <a:spLocks noGrp="1"/>
          </p:cNvSpPr>
          <p:nvPr>
            <p:ph type="ftr" sz="quarter" idx="11"/>
          </p:nvPr>
        </p:nvSpPr>
        <p:spPr/>
        <p:txBody>
          <a:bodyPr/>
          <a:lstStyle/>
          <a:p>
            <a:r>
              <a:rPr lang="en-US" smtClean="0"/>
              <a:t>Document Name EFA</a:t>
            </a:r>
            <a:endParaRPr lang="en-US"/>
          </a:p>
        </p:txBody>
      </p:sp>
      <p:sp>
        <p:nvSpPr>
          <p:cNvPr id="9" name="Slide Number Placeholder 8"/>
          <p:cNvSpPr>
            <a:spLocks noGrp="1"/>
          </p:cNvSpPr>
          <p:nvPr>
            <p:ph type="sldNum" sz="quarter" idx="12"/>
          </p:nvPr>
        </p:nvSpPr>
        <p:spPr/>
        <p:txBody>
          <a:bodyPr/>
          <a:lstStyle/>
          <a:p>
            <a:fld id="{8723AE3D-20E4-4640-9AB9-4394421DC461}" type="slidenum">
              <a:rPr lang="en-US" smtClean="0"/>
              <a:t>‹#›</a:t>
            </a:fld>
            <a:endParaRPr lang="en-US"/>
          </a:p>
        </p:txBody>
      </p:sp>
    </p:spTree>
    <p:extLst>
      <p:ext uri="{BB962C8B-B14F-4D97-AF65-F5344CB8AC3E}">
        <p14:creationId xmlns:p14="http://schemas.microsoft.com/office/powerpoint/2010/main" val="1786660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5/10/16</a:t>
            </a:r>
            <a:endParaRPr lang="en-US"/>
          </a:p>
        </p:txBody>
      </p:sp>
      <p:sp>
        <p:nvSpPr>
          <p:cNvPr id="4" name="Footer Placeholder 3"/>
          <p:cNvSpPr>
            <a:spLocks noGrp="1"/>
          </p:cNvSpPr>
          <p:nvPr>
            <p:ph type="ftr" sz="quarter" idx="11"/>
          </p:nvPr>
        </p:nvSpPr>
        <p:spPr/>
        <p:txBody>
          <a:bodyPr/>
          <a:lstStyle/>
          <a:p>
            <a:r>
              <a:rPr lang="en-US" smtClean="0"/>
              <a:t>Document Name EFA</a:t>
            </a:r>
            <a:endParaRPr lang="en-US"/>
          </a:p>
        </p:txBody>
      </p:sp>
      <p:sp>
        <p:nvSpPr>
          <p:cNvPr id="5" name="Slide Number Placeholder 4"/>
          <p:cNvSpPr>
            <a:spLocks noGrp="1"/>
          </p:cNvSpPr>
          <p:nvPr>
            <p:ph type="sldNum" sz="quarter" idx="12"/>
          </p:nvPr>
        </p:nvSpPr>
        <p:spPr/>
        <p:txBody>
          <a:bodyPr/>
          <a:lstStyle/>
          <a:p>
            <a:fld id="{8723AE3D-20E4-4640-9AB9-4394421DC461}" type="slidenum">
              <a:rPr lang="en-US" smtClean="0"/>
              <a:t>‹#›</a:t>
            </a:fld>
            <a:endParaRPr lang="en-US"/>
          </a:p>
        </p:txBody>
      </p:sp>
    </p:spTree>
    <p:extLst>
      <p:ext uri="{BB962C8B-B14F-4D97-AF65-F5344CB8AC3E}">
        <p14:creationId xmlns:p14="http://schemas.microsoft.com/office/powerpoint/2010/main" val="137994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5/10/16</a:t>
            </a:r>
            <a:endParaRPr lang="en-US"/>
          </a:p>
        </p:txBody>
      </p:sp>
      <p:sp>
        <p:nvSpPr>
          <p:cNvPr id="3" name="Footer Placeholder 2"/>
          <p:cNvSpPr>
            <a:spLocks noGrp="1"/>
          </p:cNvSpPr>
          <p:nvPr>
            <p:ph type="ftr" sz="quarter" idx="11"/>
          </p:nvPr>
        </p:nvSpPr>
        <p:spPr/>
        <p:txBody>
          <a:bodyPr/>
          <a:lstStyle/>
          <a:p>
            <a:r>
              <a:rPr lang="en-US" smtClean="0"/>
              <a:t>Document Name EFA</a:t>
            </a:r>
            <a:endParaRPr lang="en-US"/>
          </a:p>
        </p:txBody>
      </p:sp>
      <p:sp>
        <p:nvSpPr>
          <p:cNvPr id="4" name="Slide Number Placeholder 3"/>
          <p:cNvSpPr>
            <a:spLocks noGrp="1"/>
          </p:cNvSpPr>
          <p:nvPr>
            <p:ph type="sldNum" sz="quarter" idx="12"/>
          </p:nvPr>
        </p:nvSpPr>
        <p:spPr/>
        <p:txBody>
          <a:bodyPr/>
          <a:lstStyle/>
          <a:p>
            <a:fld id="{8723AE3D-20E4-4640-9AB9-4394421DC461}" type="slidenum">
              <a:rPr lang="en-US" smtClean="0"/>
              <a:t>‹#›</a:t>
            </a:fld>
            <a:endParaRPr lang="en-US"/>
          </a:p>
        </p:txBody>
      </p:sp>
    </p:spTree>
    <p:extLst>
      <p:ext uri="{BB962C8B-B14F-4D97-AF65-F5344CB8AC3E}">
        <p14:creationId xmlns:p14="http://schemas.microsoft.com/office/powerpoint/2010/main" val="2133697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5/10/16</a:t>
            </a:r>
            <a:endParaRPr lang="en-US"/>
          </a:p>
        </p:txBody>
      </p:sp>
      <p:sp>
        <p:nvSpPr>
          <p:cNvPr id="6" name="Footer Placeholder 5"/>
          <p:cNvSpPr>
            <a:spLocks noGrp="1"/>
          </p:cNvSpPr>
          <p:nvPr>
            <p:ph type="ftr" sz="quarter" idx="11"/>
          </p:nvPr>
        </p:nvSpPr>
        <p:spPr/>
        <p:txBody>
          <a:bodyPr/>
          <a:lstStyle/>
          <a:p>
            <a:r>
              <a:rPr lang="en-US" smtClean="0"/>
              <a:t>Document Name EFA</a:t>
            </a:r>
            <a:endParaRPr lang="en-US"/>
          </a:p>
        </p:txBody>
      </p:sp>
      <p:sp>
        <p:nvSpPr>
          <p:cNvPr id="7" name="Slide Number Placeholder 6"/>
          <p:cNvSpPr>
            <a:spLocks noGrp="1"/>
          </p:cNvSpPr>
          <p:nvPr>
            <p:ph type="sldNum" sz="quarter" idx="12"/>
          </p:nvPr>
        </p:nvSpPr>
        <p:spPr/>
        <p:txBody>
          <a:bodyPr/>
          <a:lstStyle/>
          <a:p>
            <a:fld id="{8723AE3D-20E4-4640-9AB9-4394421DC461}" type="slidenum">
              <a:rPr lang="en-US" smtClean="0"/>
              <a:t>‹#›</a:t>
            </a:fld>
            <a:endParaRPr lang="en-US"/>
          </a:p>
        </p:txBody>
      </p:sp>
    </p:spTree>
    <p:extLst>
      <p:ext uri="{BB962C8B-B14F-4D97-AF65-F5344CB8AC3E}">
        <p14:creationId xmlns:p14="http://schemas.microsoft.com/office/powerpoint/2010/main" val="231200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5/10/16</a:t>
            </a:r>
            <a:endParaRPr lang="en-US"/>
          </a:p>
        </p:txBody>
      </p:sp>
      <p:sp>
        <p:nvSpPr>
          <p:cNvPr id="6" name="Footer Placeholder 5"/>
          <p:cNvSpPr>
            <a:spLocks noGrp="1"/>
          </p:cNvSpPr>
          <p:nvPr>
            <p:ph type="ftr" sz="quarter" idx="11"/>
          </p:nvPr>
        </p:nvSpPr>
        <p:spPr/>
        <p:txBody>
          <a:bodyPr/>
          <a:lstStyle/>
          <a:p>
            <a:r>
              <a:rPr lang="en-US" smtClean="0"/>
              <a:t>Document Name EFA</a:t>
            </a:r>
            <a:endParaRPr lang="en-US"/>
          </a:p>
        </p:txBody>
      </p:sp>
      <p:sp>
        <p:nvSpPr>
          <p:cNvPr id="7" name="Slide Number Placeholder 6"/>
          <p:cNvSpPr>
            <a:spLocks noGrp="1"/>
          </p:cNvSpPr>
          <p:nvPr>
            <p:ph type="sldNum" sz="quarter" idx="12"/>
          </p:nvPr>
        </p:nvSpPr>
        <p:spPr/>
        <p:txBody>
          <a:bodyPr/>
          <a:lstStyle/>
          <a:p>
            <a:fld id="{8723AE3D-20E4-4640-9AB9-4394421DC461}" type="slidenum">
              <a:rPr lang="en-US" smtClean="0"/>
              <a:t>‹#›</a:t>
            </a:fld>
            <a:endParaRPr lang="en-US"/>
          </a:p>
        </p:txBody>
      </p:sp>
    </p:spTree>
    <p:extLst>
      <p:ext uri="{BB962C8B-B14F-4D97-AF65-F5344CB8AC3E}">
        <p14:creationId xmlns:p14="http://schemas.microsoft.com/office/powerpoint/2010/main" val="994835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5/10/16</a:t>
            </a:r>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Document Name EFA</a:t>
            </a:r>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23AE3D-20E4-4640-9AB9-4394421DC461}" type="slidenum">
              <a:rPr lang="en-US" smtClean="0"/>
              <a:t>‹#›</a:t>
            </a:fld>
            <a:endParaRPr lang="en-US"/>
          </a:p>
        </p:txBody>
      </p:sp>
    </p:spTree>
    <p:extLst>
      <p:ext uri="{BB962C8B-B14F-4D97-AF65-F5344CB8AC3E}">
        <p14:creationId xmlns:p14="http://schemas.microsoft.com/office/powerpoint/2010/main" val="5563319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oberta.savli@efanet.org"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5.png"/><Relationship Id="rId7" Type="http://schemas.openxmlformats.org/officeDocument/2006/relationships/hyperlink" Target="http://images.google.de/imgres?imgurl=http://bmedia.fooducate.com/wp-content/uploads/2012/03/MayContain.jpg&amp;imgrefurl=http://blog.fooducate.com/2012/03/28/allergies-warning-labels-and-dilemmas/&amp;h=247&amp;w=560&amp;tbnid=TyYf1g-NDrVQyM:&amp;docid=FE0zigAiJAQC4M&amp;ei=1gzWVt60PKaD6QStoZ_wCw&amp;tbm=isch"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mailto:info@efanet.org" TargetMode="External"/><Relationship Id="rId5" Type="http://schemas.openxmlformats.org/officeDocument/2006/relationships/image" Target="../media/image5.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hyperlink" Target="http://images.google.de/imgres?imgurl=http://www.abc.net.au/news/image/6725916-3x2-940x627.jpg&amp;imgrefurl=http://www.abc.net.au/news/2015-08-26/packaging---may-contain-traces-of-nuts/6725916&amp;h=627&amp;w=940&amp;tbnid=HfK83yotF0idSM:&amp;docid=Bs9miMrbeSfSuM&amp;ei=1gzWVt60PKaD6QStoZ_wCw&amp;tbm=isch" TargetMode="External"/><Relationship Id="rId3" Type="http://schemas.openxmlformats.org/officeDocument/2006/relationships/image" Target="../media/image5.png"/><Relationship Id="rId7"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www.bitterwallet.com/wp-content/uploads/2014/04/zzzw4.jpg" TargetMode="External"/><Relationship Id="rId5" Type="http://schemas.openxmlformats.org/officeDocument/2006/relationships/image" Target="../media/image16.jpeg"/><Relationship Id="rId10" Type="http://schemas.openxmlformats.org/officeDocument/2006/relationships/image" Target="../media/image19.jpeg"/><Relationship Id="rId4" Type="http://schemas.openxmlformats.org/officeDocument/2006/relationships/image" Target="../media/image6.png"/><Relationship Id="rId9"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16791" y="2328462"/>
            <a:ext cx="8420100" cy="2387600"/>
          </a:xfrm>
        </p:spPr>
        <p:txBody>
          <a:bodyPr>
            <a:noAutofit/>
          </a:bodyPr>
          <a:lstStyle/>
          <a:p>
            <a:r>
              <a:rPr lang="en-GB" sz="4400" b="1" dirty="0">
                <a:solidFill>
                  <a:srgbClr val="4490CE"/>
                </a:solidFill>
                <a:latin typeface="Gotham Bold" charset="0"/>
                <a:ea typeface="Gotham Bold" charset="0"/>
                <a:cs typeface="Gotham Bold" charset="0"/>
              </a:rPr>
              <a:t>Food Labelling from Patients’ </a:t>
            </a:r>
            <a:r>
              <a:rPr lang="en-GB" sz="4400" b="1" dirty="0" smtClean="0">
                <a:solidFill>
                  <a:srgbClr val="4490CE"/>
                </a:solidFill>
                <a:latin typeface="Gotham Bold" charset="0"/>
                <a:ea typeface="Gotham Bold" charset="0"/>
                <a:cs typeface="Gotham Bold" charset="0"/>
              </a:rPr>
              <a:t>Perspective: </a:t>
            </a:r>
            <a:r>
              <a:rPr lang="en-GB" sz="4400" b="1" dirty="0">
                <a:solidFill>
                  <a:srgbClr val="4490CE"/>
                </a:solidFill>
                <a:latin typeface="Gotham Bold" charset="0"/>
                <a:ea typeface="Gotham Bold" charset="0"/>
                <a:cs typeface="Gotham Bold" charset="0"/>
              </a:rPr>
              <a:t>the Good, the Bad and the Ugly</a:t>
            </a:r>
          </a:p>
        </p:txBody>
      </p:sp>
      <p:sp>
        <p:nvSpPr>
          <p:cNvPr id="3" name="Sous-titre 2"/>
          <p:cNvSpPr>
            <a:spLocks noGrp="1"/>
          </p:cNvSpPr>
          <p:nvPr>
            <p:ph type="subTitle" idx="4294967295"/>
          </p:nvPr>
        </p:nvSpPr>
        <p:spPr>
          <a:xfrm>
            <a:off x="218364" y="4726048"/>
            <a:ext cx="9416955" cy="1655762"/>
          </a:xfrm>
        </p:spPr>
        <p:txBody>
          <a:bodyPr lIns="0" tIns="0" rIns="0">
            <a:normAutofit/>
          </a:bodyPr>
          <a:lstStyle/>
          <a:p>
            <a:pPr marL="0" indent="0" algn="ctr">
              <a:spcBef>
                <a:spcPts val="600"/>
              </a:spcBef>
              <a:spcAft>
                <a:spcPts val="600"/>
              </a:spcAft>
              <a:buNone/>
            </a:pPr>
            <a:r>
              <a:rPr lang="en-GB" sz="2400" b="1" dirty="0" smtClean="0">
                <a:solidFill>
                  <a:schemeClr val="bg2">
                    <a:lumMod val="25000"/>
                  </a:schemeClr>
                </a:solidFill>
                <a:latin typeface="Gotham Bold" charset="0"/>
                <a:ea typeface="Gotham Bold" charset="0"/>
                <a:cs typeface="Gotham Bold" charset="0"/>
              </a:rPr>
              <a:t>Roberta Savli, European Federation of Allergy and Airways Diseases Patients’ Associations </a:t>
            </a:r>
          </a:p>
          <a:p>
            <a:pPr marL="0" indent="0" algn="ctr">
              <a:spcBef>
                <a:spcPts val="600"/>
              </a:spcBef>
              <a:spcAft>
                <a:spcPts val="600"/>
              </a:spcAft>
              <a:buNone/>
            </a:pPr>
            <a:r>
              <a:rPr lang="en-GB" sz="2400" b="1" dirty="0" smtClean="0">
                <a:solidFill>
                  <a:schemeClr val="bg2">
                    <a:lumMod val="25000"/>
                  </a:schemeClr>
                </a:solidFill>
                <a:latin typeface="Gotham Bold" charset="0"/>
                <a:ea typeface="Gotham Bold" charset="0"/>
                <a:cs typeface="Gotham Bold" charset="0"/>
                <a:hlinkClick r:id="rId3"/>
              </a:rPr>
              <a:t>roberta.savli@efanet.org</a:t>
            </a:r>
            <a:r>
              <a:rPr lang="en-GB" sz="2400" b="1" dirty="0">
                <a:solidFill>
                  <a:schemeClr val="bg2">
                    <a:lumMod val="25000"/>
                  </a:schemeClr>
                </a:solidFill>
                <a:latin typeface="Gotham Bold" charset="0"/>
                <a:ea typeface="Gotham Bold" charset="0"/>
                <a:cs typeface="Gotham Bold" charset="0"/>
              </a:rPr>
              <a:t>	</a:t>
            </a:r>
            <a:r>
              <a:rPr lang="en-GB" sz="2400" b="1" dirty="0" smtClean="0">
                <a:solidFill>
                  <a:schemeClr val="bg2">
                    <a:lumMod val="25000"/>
                  </a:schemeClr>
                </a:solidFill>
                <a:latin typeface="Gotham Bold" charset="0"/>
                <a:ea typeface="Gotham Bold" charset="0"/>
                <a:cs typeface="Gotham Bold" charset="0"/>
              </a:rPr>
              <a:t>	</a:t>
            </a:r>
            <a:r>
              <a:rPr lang="en-GB" sz="2400" b="1" dirty="0" smtClean="0">
                <a:solidFill>
                  <a:schemeClr val="bg2">
                    <a:lumMod val="25000"/>
                  </a:schemeClr>
                </a:solidFill>
                <a:latin typeface="Gotham Bold" charset="0"/>
                <a:ea typeface="Gotham Bold" charset="0"/>
                <a:cs typeface="Gotham Bold" charset="0"/>
                <a:hlinkClick r:id="rId3"/>
              </a:rPr>
              <a:t>@</a:t>
            </a:r>
            <a:r>
              <a:rPr lang="en-GB" sz="2400" b="1" dirty="0" err="1" smtClean="0">
                <a:solidFill>
                  <a:schemeClr val="bg2">
                    <a:lumMod val="25000"/>
                  </a:schemeClr>
                </a:solidFill>
                <a:latin typeface="Gotham Bold" charset="0"/>
                <a:ea typeface="Gotham Bold" charset="0"/>
                <a:cs typeface="Gotham Bold" charset="0"/>
                <a:hlinkClick r:id="rId3"/>
              </a:rPr>
              <a:t>robertasavli</a:t>
            </a:r>
            <a:endParaRPr lang="en-GB" sz="2400" dirty="0" smtClean="0">
              <a:solidFill>
                <a:schemeClr val="bg2">
                  <a:lumMod val="25000"/>
                </a:schemeClr>
              </a:solidFill>
              <a:latin typeface="Gotham Bold" charset="0"/>
              <a:ea typeface="Gotham Bold" charset="0"/>
              <a:cs typeface="Gotham Bold"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406" y="297894"/>
            <a:ext cx="3651756" cy="202058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5457" y="5474209"/>
            <a:ext cx="674710" cy="404826"/>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19730" y="0"/>
            <a:ext cx="4986270" cy="2493135"/>
          </a:xfrm>
          <a:prstGeom prst="rect">
            <a:avLst/>
          </a:prstGeom>
        </p:spPr>
      </p:pic>
    </p:spTree>
    <p:extLst>
      <p:ext uri="{BB962C8B-B14F-4D97-AF65-F5344CB8AC3E}">
        <p14:creationId xmlns:p14="http://schemas.microsoft.com/office/powerpoint/2010/main" val="19280469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3997" r="28743" b="16778"/>
          <a:stretch/>
        </p:blipFill>
        <p:spPr>
          <a:xfrm>
            <a:off x="8201025" y="5397049"/>
            <a:ext cx="1704975" cy="1460951"/>
          </a:xfrm>
          <a:prstGeom prst="rect">
            <a:avLst/>
          </a:prstGeom>
        </p:spPr>
      </p:pic>
      <p:sp>
        <p:nvSpPr>
          <p:cNvPr id="5" name="TextBox 10"/>
          <p:cNvSpPr txBox="1"/>
          <p:nvPr/>
        </p:nvSpPr>
        <p:spPr>
          <a:xfrm>
            <a:off x="2410691" y="489412"/>
            <a:ext cx="6941127" cy="584775"/>
          </a:xfrm>
          <a:prstGeom prst="rect">
            <a:avLst/>
          </a:prstGeom>
          <a:noFill/>
          <a:effectLst>
            <a:outerShdw sx="1000" sy="1000" algn="ctr" rotWithShape="0">
              <a:schemeClr val="accent1">
                <a:lumMod val="50000"/>
              </a:schemeClr>
            </a:outerShdw>
          </a:effectLst>
        </p:spPr>
        <p:txBody>
          <a:bodyPr wrap="square" lIns="0" rtlCol="0">
            <a:spAutoFit/>
          </a:bodyPr>
          <a:lstStyle/>
          <a:p>
            <a:pPr algn="ctr"/>
            <a:r>
              <a:rPr lang="en-GB" sz="3200" b="1" dirty="0" smtClean="0">
                <a:solidFill>
                  <a:srgbClr val="4490CE"/>
                </a:solidFill>
                <a:latin typeface="Gotham Bold" charset="0"/>
                <a:ea typeface="Gotham Bold" charset="0"/>
                <a:cs typeface="Gotham Bold" charset="0"/>
              </a:rPr>
              <a:t>Regardless of the label</a:t>
            </a:r>
            <a:endParaRPr lang="en-GB" sz="3200" b="1" dirty="0">
              <a:solidFill>
                <a:srgbClr val="4490CE"/>
              </a:solidFill>
              <a:latin typeface="Gotham Bold" charset="0"/>
              <a:ea typeface="Gotham Bold" charset="0"/>
              <a:cs typeface="Gotham Bold"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401" y="260991"/>
            <a:ext cx="1843918" cy="1020581"/>
          </a:xfrm>
          <a:prstGeom prst="rect">
            <a:avLst/>
          </a:prstGeom>
        </p:spPr>
      </p:pic>
      <p:sp>
        <p:nvSpPr>
          <p:cNvPr id="8" name="Slide Number Placeholder 7"/>
          <p:cNvSpPr>
            <a:spLocks noGrp="1"/>
          </p:cNvSpPr>
          <p:nvPr>
            <p:ph type="sldNum" sz="quarter" idx="12"/>
          </p:nvPr>
        </p:nvSpPr>
        <p:spPr/>
        <p:txBody>
          <a:bodyPr/>
          <a:lstStyle/>
          <a:p>
            <a:fld id="{8723AE3D-20E4-4640-9AB9-4394421DC461}" type="slidenum">
              <a:rPr lang="en-US" smtClean="0">
                <a:solidFill>
                  <a:schemeClr val="bg1"/>
                </a:solidFill>
              </a:rPr>
              <a:t>10</a:t>
            </a:fld>
            <a:endParaRPr lang="en-US" dirty="0">
              <a:solidFill>
                <a:schemeClr val="bg1"/>
              </a:solidFill>
            </a:endParaRPr>
          </a:p>
        </p:txBody>
      </p:sp>
      <p:cxnSp>
        <p:nvCxnSpPr>
          <p:cNvPr id="3" name="Straight Connector 2"/>
          <p:cNvCxnSpPr/>
          <p:nvPr/>
        </p:nvCxnSpPr>
        <p:spPr>
          <a:xfrm flipV="1">
            <a:off x="371401" y="1361209"/>
            <a:ext cx="8980417" cy="10391"/>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71400" y="1581404"/>
            <a:ext cx="9160057" cy="4832092"/>
          </a:xfrm>
          <a:prstGeom prst="rect">
            <a:avLst/>
          </a:prstGeom>
        </p:spPr>
        <p:txBody>
          <a:bodyPr wrap="square">
            <a:spAutoFit/>
          </a:bodyPr>
          <a:lstStyle/>
          <a:p>
            <a:pPr marL="342900" lvl="2" indent="-342900">
              <a:buClr>
                <a:srgbClr val="0070C0"/>
              </a:buClr>
              <a:buFont typeface="Calibri" panose="020F0502020204030204" pitchFamily="34" charset="0"/>
              <a:buChar char="•"/>
            </a:pPr>
            <a:r>
              <a:rPr lang="de-DE" sz="2000" dirty="0" smtClean="0">
                <a:solidFill>
                  <a:srgbClr val="0070C0"/>
                </a:solidFill>
                <a:sym typeface="Wingdings"/>
              </a:rPr>
              <a:t>No precautionary labels, but allergen presence</a:t>
            </a:r>
            <a:r>
              <a:rPr lang="de-DE" sz="2000" dirty="0" smtClean="0">
                <a:sym typeface="Wingdings"/>
              </a:rPr>
              <a:t>: up to 5% of pre-packed foods contain relevant amounts of allergens (= which can elicit allergic reactions) without being mentioned on the label </a:t>
            </a:r>
          </a:p>
          <a:p>
            <a:pPr marL="800100" lvl="3" indent="-342900">
              <a:buClr>
                <a:srgbClr val="0070C0"/>
              </a:buClr>
              <a:buFont typeface="Calibri" panose="020F0502020204030204" pitchFamily="34" charset="0"/>
              <a:buChar char="→"/>
            </a:pPr>
            <a:r>
              <a:rPr lang="en-GB" sz="2000" dirty="0" smtClean="0">
                <a:sym typeface="Wingdings"/>
              </a:rPr>
              <a:t>Prepacked foods </a:t>
            </a:r>
            <a:r>
              <a:rPr lang="en-GB" sz="2000" dirty="0">
                <a:sym typeface="Wingdings"/>
              </a:rPr>
              <a:t>with no </a:t>
            </a:r>
            <a:r>
              <a:rPr lang="en-GB" sz="2000" dirty="0" smtClean="0">
                <a:sym typeface="Wingdings"/>
              </a:rPr>
              <a:t>precautionary labels </a:t>
            </a:r>
            <a:r>
              <a:rPr lang="en-GB" sz="2000" b="1" dirty="0" smtClean="0">
                <a:solidFill>
                  <a:srgbClr val="0070C0"/>
                </a:solidFill>
                <a:sym typeface="Wingdings"/>
              </a:rPr>
              <a:t>cannot be assumed </a:t>
            </a:r>
            <a:r>
              <a:rPr lang="en-GB" sz="2000" b="1" dirty="0">
                <a:solidFill>
                  <a:srgbClr val="0070C0"/>
                </a:solidFill>
                <a:sym typeface="Wingdings"/>
              </a:rPr>
              <a:t>to </a:t>
            </a:r>
            <a:r>
              <a:rPr lang="en-GB" sz="2000" b="1" dirty="0" smtClean="0">
                <a:solidFill>
                  <a:srgbClr val="0070C0"/>
                </a:solidFill>
                <a:sym typeface="Wingdings"/>
              </a:rPr>
              <a:t>be “safe”</a:t>
            </a:r>
          </a:p>
          <a:p>
            <a:pPr marL="457200" lvl="3">
              <a:buClr>
                <a:srgbClr val="0070C0"/>
              </a:buClr>
            </a:pPr>
            <a:endParaRPr lang="en-GB" sz="2000" dirty="0" smtClean="0">
              <a:sym typeface="Wingdings"/>
            </a:endParaRPr>
          </a:p>
          <a:p>
            <a:pPr marL="457200" lvl="3" algn="r">
              <a:buClr>
                <a:srgbClr val="0070C0"/>
              </a:buClr>
            </a:pPr>
            <a:r>
              <a:rPr lang="en-GB" sz="1200" dirty="0" smtClean="0">
                <a:sym typeface="Wingdings"/>
              </a:rPr>
              <a:t>Source: </a:t>
            </a:r>
            <a:r>
              <a:rPr lang="de-DE" sz="1200" dirty="0">
                <a:sym typeface="Wingdings"/>
              </a:rPr>
              <a:t>Jahresbericht 2014 </a:t>
            </a:r>
            <a:r>
              <a:rPr lang="de-DE" sz="1200" dirty="0" smtClean="0">
                <a:sym typeface="Wingdings"/>
              </a:rPr>
              <a:t>Überwachung </a:t>
            </a:r>
            <a:r>
              <a:rPr lang="de-DE" sz="1200" dirty="0">
                <a:sym typeface="Wingdings"/>
              </a:rPr>
              <a:t>Lebensmittel Bedarfsgegenstände Baden-Württemberg Ministerium für ländlichen Raum </a:t>
            </a:r>
            <a:r>
              <a:rPr lang="de-DE" sz="1200" dirty="0" smtClean="0">
                <a:sym typeface="Wingdings"/>
              </a:rPr>
              <a:t>und Verbraucherschutz; </a:t>
            </a:r>
            <a:r>
              <a:rPr lang="en-US" sz="1200" dirty="0"/>
              <a:t>FSA – Survey of allergen advisory labelling and allergen content of UK retail pre-packed processed foods</a:t>
            </a:r>
            <a:endParaRPr lang="de-DE" sz="1200" dirty="0">
              <a:sym typeface="Wingdings"/>
            </a:endParaRPr>
          </a:p>
          <a:p>
            <a:pPr marL="457200" lvl="3">
              <a:buClr>
                <a:srgbClr val="0070C0"/>
              </a:buClr>
            </a:pPr>
            <a:endParaRPr lang="en-GB" sz="2000" dirty="0" smtClean="0">
              <a:sym typeface="Wingdings"/>
            </a:endParaRPr>
          </a:p>
          <a:p>
            <a:pPr marL="342900" lvl="2" indent="-342900">
              <a:buClr>
                <a:srgbClr val="0070C0"/>
              </a:buClr>
              <a:buFont typeface="Arial" panose="020B0604020202020204" pitchFamily="34" charset="0"/>
              <a:buChar char="•"/>
            </a:pPr>
            <a:r>
              <a:rPr lang="de-DE" sz="2000" dirty="0" smtClean="0">
                <a:solidFill>
                  <a:srgbClr val="0070C0"/>
                </a:solidFill>
                <a:sym typeface="Wingdings"/>
              </a:rPr>
              <a:t>Precautionary labels, but no allergen</a:t>
            </a:r>
            <a:r>
              <a:rPr lang="de-DE" sz="2000" dirty="0" smtClean="0">
                <a:sym typeface="Wingdings"/>
              </a:rPr>
              <a:t>: 55-95% </a:t>
            </a:r>
            <a:r>
              <a:rPr lang="de-DE" sz="2000" dirty="0">
                <a:sym typeface="Wingdings"/>
              </a:rPr>
              <a:t>of pre-packed </a:t>
            </a:r>
            <a:r>
              <a:rPr lang="de-DE" sz="2000" dirty="0" smtClean="0">
                <a:sym typeface="Wingdings"/>
              </a:rPr>
              <a:t>foods </a:t>
            </a:r>
            <a:r>
              <a:rPr lang="de-DE" sz="2000" dirty="0">
                <a:sym typeface="Wingdings"/>
              </a:rPr>
              <a:t>with </a:t>
            </a:r>
            <a:r>
              <a:rPr lang="en-GB" sz="2000" dirty="0">
                <a:sym typeface="Wingdings"/>
              </a:rPr>
              <a:t>precautionary </a:t>
            </a:r>
            <a:r>
              <a:rPr lang="en-GB" sz="2000" dirty="0" smtClean="0">
                <a:sym typeface="Wingdings"/>
              </a:rPr>
              <a:t>labels </a:t>
            </a:r>
            <a:r>
              <a:rPr lang="en-US" sz="2000" dirty="0" smtClean="0"/>
              <a:t>do </a:t>
            </a:r>
            <a:r>
              <a:rPr lang="en-US" sz="2000" dirty="0"/>
              <a:t>not contain </a:t>
            </a:r>
            <a:r>
              <a:rPr lang="de-DE" sz="2000" dirty="0">
                <a:sym typeface="Wingdings"/>
              </a:rPr>
              <a:t>relevant amounts of allergens </a:t>
            </a:r>
            <a:r>
              <a:rPr lang="de-DE" sz="2000" dirty="0" smtClean="0">
                <a:sym typeface="Wingdings"/>
              </a:rPr>
              <a:t>(= </a:t>
            </a:r>
            <a:r>
              <a:rPr lang="en-US" sz="2000" dirty="0" smtClean="0"/>
              <a:t>unlikely </a:t>
            </a:r>
            <a:r>
              <a:rPr lang="en-US" sz="2000" dirty="0"/>
              <a:t>to cause a clinical </a:t>
            </a:r>
            <a:r>
              <a:rPr lang="en-US" sz="2000" dirty="0" smtClean="0"/>
              <a:t>reaction) </a:t>
            </a:r>
            <a:r>
              <a:rPr lang="de-DE" sz="2000" dirty="0" smtClean="0">
                <a:sym typeface="Wingdings"/>
              </a:rPr>
              <a:t>when </a:t>
            </a:r>
            <a:r>
              <a:rPr lang="de-DE" sz="2000" dirty="0">
                <a:sym typeface="Wingdings"/>
              </a:rPr>
              <a:t>they are mentioned on the </a:t>
            </a:r>
            <a:r>
              <a:rPr lang="de-DE" sz="2000" dirty="0" smtClean="0">
                <a:sym typeface="Wingdings"/>
              </a:rPr>
              <a:t>label</a:t>
            </a:r>
          </a:p>
          <a:p>
            <a:pPr marL="800100" lvl="3" indent="-342900">
              <a:buClr>
                <a:srgbClr val="0070C0"/>
              </a:buClr>
              <a:buFont typeface="Calibri" panose="020F0502020204030204" pitchFamily="34" charset="0"/>
              <a:buChar char="→"/>
            </a:pPr>
            <a:r>
              <a:rPr lang="en-GB" sz="2000" dirty="0" smtClean="0">
                <a:sym typeface="Wingdings"/>
              </a:rPr>
              <a:t>Pre-packed foods with </a:t>
            </a:r>
            <a:r>
              <a:rPr lang="en-GB" sz="2000" dirty="0">
                <a:sym typeface="Wingdings"/>
              </a:rPr>
              <a:t>precautionary labels </a:t>
            </a:r>
            <a:r>
              <a:rPr lang="en-GB" sz="2000" dirty="0" smtClean="0">
                <a:sym typeface="Wingdings"/>
              </a:rPr>
              <a:t>often </a:t>
            </a:r>
            <a:r>
              <a:rPr lang="en-GB" sz="2000" b="1" dirty="0" smtClean="0">
                <a:solidFill>
                  <a:srgbClr val="0070C0"/>
                </a:solidFill>
                <a:sym typeface="Wingdings"/>
              </a:rPr>
              <a:t>do</a:t>
            </a:r>
            <a:r>
              <a:rPr lang="en-GB" sz="2000" dirty="0" smtClean="0">
                <a:solidFill>
                  <a:srgbClr val="0070C0"/>
                </a:solidFill>
                <a:sym typeface="Wingdings"/>
              </a:rPr>
              <a:t> </a:t>
            </a:r>
            <a:r>
              <a:rPr lang="en-GB" sz="2000" b="1" dirty="0">
                <a:solidFill>
                  <a:srgbClr val="0070C0"/>
                </a:solidFill>
                <a:sym typeface="Wingdings"/>
              </a:rPr>
              <a:t>not pose a </a:t>
            </a:r>
            <a:r>
              <a:rPr lang="en-GB" sz="2000" b="1" dirty="0" smtClean="0">
                <a:solidFill>
                  <a:srgbClr val="0070C0"/>
                </a:solidFill>
                <a:sym typeface="Wingdings"/>
              </a:rPr>
              <a:t>real risk</a:t>
            </a:r>
          </a:p>
          <a:p>
            <a:pPr marL="800100" lvl="3" indent="-342900">
              <a:buClr>
                <a:srgbClr val="0070C0"/>
              </a:buClr>
              <a:buFont typeface="Calibri" panose="020F0502020204030204" pitchFamily="34" charset="0"/>
              <a:buChar char="→"/>
            </a:pPr>
            <a:endParaRPr lang="en-GB" sz="2000" dirty="0" smtClean="0">
              <a:sym typeface="Wingdings"/>
            </a:endParaRPr>
          </a:p>
          <a:p>
            <a:pPr marL="457200" lvl="3" algn="r">
              <a:buClr>
                <a:srgbClr val="0070C0"/>
              </a:buClr>
            </a:pPr>
            <a:r>
              <a:rPr lang="de-CH" sz="1200" dirty="0" smtClean="0">
                <a:solidFill>
                  <a:prstClr val="black"/>
                </a:solidFill>
              </a:rPr>
              <a:t>Source</a:t>
            </a:r>
            <a:r>
              <a:rPr lang="de-CH" sz="1200" dirty="0">
                <a:solidFill>
                  <a:prstClr val="black"/>
                </a:solidFill>
              </a:rPr>
              <a:t>: Hefle SL et al, Consumer attitudes and risks associated with packaged foods having advisory labelling regarding the presence of peanuts, J Allergy Clin Immunol, 2007</a:t>
            </a:r>
            <a:endParaRPr lang="en-US" sz="1200" dirty="0">
              <a:solidFill>
                <a:prstClr val="black"/>
              </a:solidFill>
            </a:endParaRPr>
          </a:p>
          <a:p>
            <a:pPr marL="800100" lvl="3" indent="-342900">
              <a:buClr>
                <a:srgbClr val="0070C0"/>
              </a:buClr>
              <a:buFont typeface="Calibri" panose="020F0502020204030204" pitchFamily="34" charset="0"/>
              <a:buChar char="→"/>
            </a:pPr>
            <a:endParaRPr lang="en-GB" sz="2000" dirty="0">
              <a:sym typeface="Wingdings"/>
            </a:endParaRPr>
          </a:p>
          <a:p>
            <a:pPr marL="342900" lvl="2" indent="-342900">
              <a:buClr>
                <a:srgbClr val="0070C0"/>
              </a:buClr>
              <a:buFont typeface="Calibri" panose="020F0502020204030204" pitchFamily="34" charset="0"/>
              <a:buChar char="•"/>
            </a:pPr>
            <a:endParaRPr lang="en-US" sz="2000" dirty="0"/>
          </a:p>
        </p:txBody>
      </p:sp>
    </p:spTree>
    <p:extLst>
      <p:ext uri="{BB962C8B-B14F-4D97-AF65-F5344CB8AC3E}">
        <p14:creationId xmlns:p14="http://schemas.microsoft.com/office/powerpoint/2010/main" val="20934066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3997" r="28743" b="16778"/>
          <a:stretch/>
        </p:blipFill>
        <p:spPr>
          <a:xfrm>
            <a:off x="8201025" y="5397049"/>
            <a:ext cx="1704975" cy="1460951"/>
          </a:xfrm>
          <a:prstGeom prst="rect">
            <a:avLst/>
          </a:prstGeom>
        </p:spPr>
      </p:pic>
      <p:sp>
        <p:nvSpPr>
          <p:cNvPr id="11" name="TextBox 10"/>
          <p:cNvSpPr txBox="1"/>
          <p:nvPr/>
        </p:nvSpPr>
        <p:spPr>
          <a:xfrm>
            <a:off x="604434" y="1530501"/>
            <a:ext cx="8747384" cy="6278642"/>
          </a:xfrm>
          <a:prstGeom prst="rect">
            <a:avLst/>
          </a:prstGeom>
          <a:noFill/>
        </p:spPr>
        <p:txBody>
          <a:bodyPr wrap="square" lIns="0" tIns="0" rIns="0" bIns="0" rtlCol="0">
            <a:spAutoFit/>
          </a:bodyPr>
          <a:lstStyle/>
          <a:p>
            <a:pPr marL="342900" indent="-342900">
              <a:lnSpc>
                <a:spcPct val="120000"/>
              </a:lnSpc>
              <a:buClr>
                <a:srgbClr val="0070C0"/>
              </a:buClr>
              <a:buFont typeface="Arial" panose="020B0604020202020204" pitchFamily="34" charset="0"/>
              <a:buChar char="•"/>
              <a:defRPr/>
            </a:pPr>
            <a:r>
              <a:rPr lang="en-US" sz="2000" dirty="0">
                <a:latin typeface="Calibri" pitchFamily="34" charset="0"/>
                <a:cs typeface="Calibri" pitchFamily="34" charset="0"/>
              </a:rPr>
              <a:t>Abundance of food with </a:t>
            </a:r>
            <a:r>
              <a:rPr lang="en-US" sz="2000" dirty="0" smtClean="0">
                <a:latin typeface="Calibri" pitchFamily="34" charset="0"/>
                <a:cs typeface="Calibri" pitchFamily="34" charset="0"/>
              </a:rPr>
              <a:t>precautionary labelling leaving </a:t>
            </a:r>
            <a:r>
              <a:rPr lang="en-US" sz="2000" dirty="0">
                <a:latin typeface="Calibri" pitchFamily="34" charset="0"/>
                <a:cs typeface="Calibri" pitchFamily="34" charset="0"/>
              </a:rPr>
              <a:t>allergic consumers with </a:t>
            </a:r>
            <a:r>
              <a:rPr lang="en-US" sz="2000" dirty="0" smtClean="0">
                <a:latin typeface="Calibri" pitchFamily="34" charset="0"/>
                <a:cs typeface="Calibri" pitchFamily="34" charset="0"/>
              </a:rPr>
              <a:t>a </a:t>
            </a:r>
            <a:r>
              <a:rPr lang="en-US" sz="2000" b="1" dirty="0" smtClean="0">
                <a:solidFill>
                  <a:srgbClr val="0070C0"/>
                </a:solidFill>
                <a:latin typeface="Calibri" pitchFamily="34" charset="0"/>
                <a:cs typeface="Calibri" pitchFamily="34" charset="0"/>
              </a:rPr>
              <a:t>restricted </a:t>
            </a:r>
            <a:r>
              <a:rPr lang="en-US" sz="2000" b="1" dirty="0">
                <a:solidFill>
                  <a:srgbClr val="0070C0"/>
                </a:solidFill>
                <a:latin typeface="Calibri" pitchFamily="34" charset="0"/>
                <a:cs typeface="Calibri" pitchFamily="34" charset="0"/>
              </a:rPr>
              <a:t>food choice</a:t>
            </a:r>
            <a:r>
              <a:rPr lang="en-US" sz="2000" dirty="0">
                <a:latin typeface="Calibri" pitchFamily="34" charset="0"/>
                <a:cs typeface="Calibri" pitchFamily="34" charset="0"/>
              </a:rPr>
              <a:t>, resulting in either</a:t>
            </a:r>
          </a:p>
          <a:p>
            <a:pPr marL="800100" lvl="1" indent="-342900">
              <a:lnSpc>
                <a:spcPct val="120000"/>
              </a:lnSpc>
              <a:buClr>
                <a:srgbClr val="0070C0"/>
              </a:buClr>
              <a:buFont typeface="Calibri" panose="020F0502020204030204" pitchFamily="34" charset="0"/>
              <a:buChar char="→"/>
              <a:defRPr/>
            </a:pPr>
            <a:r>
              <a:rPr lang="en-US" sz="2000" dirty="0" smtClean="0">
                <a:solidFill>
                  <a:srgbClr val="0070C0"/>
                </a:solidFill>
                <a:latin typeface="Calibri" pitchFamily="34" charset="0"/>
                <a:cs typeface="Calibri" pitchFamily="34" charset="0"/>
              </a:rPr>
              <a:t>Frustration and risk-taking </a:t>
            </a:r>
            <a:r>
              <a:rPr lang="en-US" sz="2000" dirty="0" err="1" smtClean="0">
                <a:solidFill>
                  <a:srgbClr val="0070C0"/>
                </a:solidFill>
                <a:latin typeface="Calibri" pitchFamily="34" charset="0"/>
                <a:cs typeface="Calibri" pitchFamily="34" charset="0"/>
              </a:rPr>
              <a:t>behaviours</a:t>
            </a:r>
            <a:r>
              <a:rPr lang="en-US" sz="2000" dirty="0" smtClean="0">
                <a:latin typeface="Calibri" pitchFamily="34" charset="0"/>
                <a:cs typeface="Calibri" pitchFamily="34" charset="0"/>
              </a:rPr>
              <a:t>,</a:t>
            </a:r>
            <a:r>
              <a:rPr lang="en-US" sz="2000" b="1" dirty="0" smtClean="0">
                <a:latin typeface="Calibri" pitchFamily="34" charset="0"/>
                <a:cs typeface="Calibri" pitchFamily="34" charset="0"/>
              </a:rPr>
              <a:t> </a:t>
            </a:r>
            <a:r>
              <a:rPr lang="en-US" sz="2000" dirty="0">
                <a:latin typeface="Calibri" pitchFamily="34" charset="0"/>
                <a:cs typeface="Calibri" pitchFamily="34" charset="0"/>
              </a:rPr>
              <a:t>when opposing precautionary labelling </a:t>
            </a:r>
            <a:r>
              <a:rPr lang="en-US" sz="2000" dirty="0" smtClean="0">
                <a:latin typeface="Calibri" pitchFamily="34" charset="0"/>
                <a:cs typeface="Calibri" pitchFamily="34" charset="0"/>
              </a:rPr>
              <a:t>– </a:t>
            </a:r>
            <a:r>
              <a:rPr lang="en-US" sz="2000" dirty="0" smtClean="0"/>
              <a:t>not depending </a:t>
            </a:r>
            <a:r>
              <a:rPr lang="en-US" sz="2000" dirty="0"/>
              <a:t>on age, gender or the severity of the </a:t>
            </a:r>
            <a:r>
              <a:rPr lang="en-US" sz="2000" dirty="0" smtClean="0"/>
              <a:t>allergy</a:t>
            </a:r>
            <a:endParaRPr lang="en-US" sz="2000" dirty="0">
              <a:latin typeface="Calibri" pitchFamily="34" charset="0"/>
              <a:cs typeface="Calibri" pitchFamily="34" charset="0"/>
            </a:endParaRPr>
          </a:p>
          <a:p>
            <a:pPr marL="800100" lvl="1" indent="-342900">
              <a:lnSpc>
                <a:spcPct val="120000"/>
              </a:lnSpc>
              <a:buClr>
                <a:srgbClr val="0070C0"/>
              </a:buClr>
              <a:buFont typeface="Calibri" panose="020F0502020204030204" pitchFamily="34" charset="0"/>
              <a:buChar char="→"/>
              <a:defRPr/>
            </a:pPr>
            <a:r>
              <a:rPr lang="en-US" sz="2000" dirty="0">
                <a:solidFill>
                  <a:srgbClr val="0070C0"/>
                </a:solidFill>
                <a:latin typeface="Calibri" pitchFamily="34" charset="0"/>
                <a:cs typeface="Calibri" pitchFamily="34" charset="0"/>
              </a:rPr>
              <a:t>L</a:t>
            </a:r>
            <a:r>
              <a:rPr lang="en-US" sz="2000" dirty="0" smtClean="0">
                <a:solidFill>
                  <a:srgbClr val="0070C0"/>
                </a:solidFill>
                <a:latin typeface="Calibri" pitchFamily="34" charset="0"/>
                <a:cs typeface="Calibri" pitchFamily="34" charset="0"/>
              </a:rPr>
              <a:t>oss </a:t>
            </a:r>
            <a:r>
              <a:rPr lang="en-US" sz="2000" dirty="0">
                <a:solidFill>
                  <a:srgbClr val="0070C0"/>
                </a:solidFill>
                <a:latin typeface="Calibri" pitchFamily="34" charset="0"/>
                <a:cs typeface="Calibri" pitchFamily="34" charset="0"/>
              </a:rPr>
              <a:t>of quality of </a:t>
            </a:r>
            <a:r>
              <a:rPr lang="en-US" sz="2000" dirty="0" smtClean="0">
                <a:solidFill>
                  <a:srgbClr val="0070C0"/>
                </a:solidFill>
                <a:latin typeface="Calibri" pitchFamily="34" charset="0"/>
                <a:cs typeface="Calibri" pitchFamily="34" charset="0"/>
              </a:rPr>
              <a:t>life and unnecessary restricted diets</a:t>
            </a:r>
            <a:r>
              <a:rPr lang="en-US" sz="2000" dirty="0" smtClean="0">
                <a:latin typeface="Calibri" pitchFamily="34" charset="0"/>
                <a:cs typeface="Calibri" pitchFamily="34" charset="0"/>
              </a:rPr>
              <a:t>,</a:t>
            </a:r>
            <a:r>
              <a:rPr lang="en-US" sz="2000" b="1" dirty="0" smtClean="0">
                <a:latin typeface="Calibri" pitchFamily="34" charset="0"/>
                <a:cs typeface="Calibri" pitchFamily="34" charset="0"/>
              </a:rPr>
              <a:t> </a:t>
            </a:r>
            <a:r>
              <a:rPr lang="en-US" sz="2000" dirty="0">
                <a:latin typeface="Calibri" pitchFamily="34" charset="0"/>
                <a:cs typeface="Calibri" pitchFamily="34" charset="0"/>
              </a:rPr>
              <a:t>when adhering to precautionary labelling </a:t>
            </a:r>
          </a:p>
          <a:p>
            <a:pPr lvl="1">
              <a:lnSpc>
                <a:spcPct val="120000"/>
              </a:lnSpc>
              <a:defRPr/>
            </a:pPr>
            <a:endParaRPr lang="en-US" sz="2000" dirty="0">
              <a:latin typeface="Calibri" pitchFamily="34" charset="0"/>
              <a:cs typeface="Calibri" pitchFamily="34" charset="0"/>
            </a:endParaRPr>
          </a:p>
          <a:p>
            <a:pPr marL="342900" indent="-342900">
              <a:lnSpc>
                <a:spcPct val="120000"/>
              </a:lnSpc>
              <a:buClr>
                <a:srgbClr val="0070C0"/>
              </a:buClr>
              <a:buFont typeface="Arial" panose="020B0604020202020204" pitchFamily="34" charset="0"/>
              <a:buChar char="•"/>
              <a:defRPr/>
            </a:pPr>
            <a:r>
              <a:rPr lang="en-US" sz="2000" dirty="0">
                <a:latin typeface="Calibri" pitchFamily="34" charset="0"/>
                <a:cs typeface="Calibri" pitchFamily="34" charset="0"/>
              </a:rPr>
              <a:t> Experiencing  </a:t>
            </a:r>
            <a:r>
              <a:rPr lang="en-US" sz="2000" b="1" dirty="0">
                <a:solidFill>
                  <a:srgbClr val="0070C0"/>
                </a:solidFill>
                <a:latin typeface="Calibri" pitchFamily="34" charset="0"/>
                <a:cs typeface="Calibri" pitchFamily="34" charset="0"/>
              </a:rPr>
              <a:t>allergic reactions </a:t>
            </a:r>
            <a:r>
              <a:rPr lang="en-US" sz="2000" dirty="0">
                <a:latin typeface="Calibri" pitchFamily="34" charset="0"/>
                <a:cs typeface="Calibri" pitchFamily="34" charset="0"/>
              </a:rPr>
              <a:t>to food either due to </a:t>
            </a:r>
            <a:endParaRPr lang="en-US" sz="2000" dirty="0" smtClean="0">
              <a:latin typeface="Calibri" pitchFamily="34" charset="0"/>
              <a:cs typeface="Calibri" pitchFamily="34" charset="0"/>
            </a:endParaRPr>
          </a:p>
          <a:p>
            <a:pPr marL="800100" lvl="1" indent="-342900">
              <a:lnSpc>
                <a:spcPct val="120000"/>
              </a:lnSpc>
              <a:buClr>
                <a:srgbClr val="0070C0"/>
              </a:buClr>
              <a:buFontTx/>
              <a:buChar char="→"/>
              <a:defRPr/>
            </a:pPr>
            <a:r>
              <a:rPr lang="en-US" sz="2000" dirty="0">
                <a:latin typeface="Calibri" pitchFamily="34" charset="0"/>
                <a:cs typeface="Calibri" pitchFamily="34" charset="0"/>
              </a:rPr>
              <a:t>U</a:t>
            </a:r>
            <a:r>
              <a:rPr lang="en-US" sz="2000" dirty="0" smtClean="0">
                <a:latin typeface="Calibri" pitchFamily="34" charset="0"/>
                <a:cs typeface="Calibri" pitchFamily="34" charset="0"/>
              </a:rPr>
              <a:t>nknown consumption of a not labelled allergen in a food (</a:t>
            </a:r>
            <a:r>
              <a:rPr lang="en-US" sz="2000" dirty="0" smtClean="0">
                <a:solidFill>
                  <a:srgbClr val="0070C0"/>
                </a:solidFill>
                <a:latin typeface="Calibri" pitchFamily="34" charset="0"/>
                <a:cs typeface="Calibri" pitchFamily="34" charset="0"/>
              </a:rPr>
              <a:t>missing precautionary labelling</a:t>
            </a:r>
            <a:r>
              <a:rPr lang="en-US" sz="2000" dirty="0" smtClean="0">
                <a:latin typeface="Calibri" pitchFamily="34" charset="0"/>
                <a:cs typeface="Calibri" pitchFamily="34" charset="0"/>
              </a:rPr>
              <a:t>)</a:t>
            </a:r>
          </a:p>
          <a:p>
            <a:pPr marL="800100" lvl="1" indent="-342900">
              <a:lnSpc>
                <a:spcPct val="120000"/>
              </a:lnSpc>
              <a:buClr>
                <a:srgbClr val="0070C0"/>
              </a:buClr>
              <a:buFontTx/>
              <a:buChar char="→"/>
              <a:defRPr/>
            </a:pPr>
            <a:r>
              <a:rPr lang="en-US" sz="2000" dirty="0" smtClean="0">
                <a:latin typeface="Calibri" pitchFamily="34" charset="0"/>
                <a:cs typeface="Calibri" pitchFamily="34" charset="0"/>
              </a:rPr>
              <a:t>Ignoring </a:t>
            </a:r>
            <a:r>
              <a:rPr lang="en-US" sz="2000" dirty="0">
                <a:latin typeface="Calibri" pitchFamily="34" charset="0"/>
                <a:cs typeface="Calibri" pitchFamily="34" charset="0"/>
              </a:rPr>
              <a:t>precautionary labelling </a:t>
            </a:r>
            <a:r>
              <a:rPr lang="en-US" sz="2000" dirty="0" smtClean="0">
                <a:latin typeface="Calibri" pitchFamily="34" charset="0"/>
                <a:cs typeface="Calibri" pitchFamily="34" charset="0"/>
              </a:rPr>
              <a:t>because </a:t>
            </a:r>
            <a:r>
              <a:rPr lang="en-US" sz="2000" dirty="0">
                <a:latin typeface="Calibri" pitchFamily="34" charset="0"/>
                <a:cs typeface="Calibri" pitchFamily="34" charset="0"/>
              </a:rPr>
              <a:t>it is not seen as </a:t>
            </a:r>
            <a:r>
              <a:rPr lang="en-US" sz="2000" dirty="0" smtClean="0">
                <a:latin typeface="Calibri" pitchFamily="34" charset="0"/>
                <a:cs typeface="Calibri" pitchFamily="34" charset="0"/>
              </a:rPr>
              <a:t>trustworthy or reliable (</a:t>
            </a:r>
            <a:r>
              <a:rPr lang="en-GB" sz="2000" dirty="0" smtClean="0">
                <a:solidFill>
                  <a:srgbClr val="0070C0"/>
                </a:solidFill>
                <a:latin typeface="Calibri" pitchFamily="34" charset="0"/>
                <a:cs typeface="Calibri" pitchFamily="34" charset="0"/>
              </a:rPr>
              <a:t>distrustfulness </a:t>
            </a:r>
            <a:r>
              <a:rPr lang="en-GB" sz="2000" dirty="0">
                <a:solidFill>
                  <a:srgbClr val="0070C0"/>
                </a:solidFill>
                <a:latin typeface="Calibri" pitchFamily="34" charset="0"/>
                <a:cs typeface="Calibri" pitchFamily="34" charset="0"/>
              </a:rPr>
              <a:t>of the message </a:t>
            </a:r>
            <a:r>
              <a:rPr lang="en-GB" sz="2000" dirty="0" smtClean="0">
                <a:solidFill>
                  <a:srgbClr val="0070C0"/>
                </a:solidFill>
                <a:latin typeface="Calibri" pitchFamily="34" charset="0"/>
                <a:cs typeface="Calibri" pitchFamily="34" charset="0"/>
              </a:rPr>
              <a:t>sources </a:t>
            </a:r>
            <a:r>
              <a:rPr lang="en-GB" sz="2000" dirty="0">
                <a:solidFill>
                  <a:srgbClr val="0070C0"/>
                </a:solidFill>
                <a:latin typeface="Calibri" pitchFamily="34" charset="0"/>
                <a:cs typeface="Calibri" pitchFamily="34" charset="0"/>
              </a:rPr>
              <a:t>or </a:t>
            </a:r>
            <a:r>
              <a:rPr lang="en-GB" sz="2000" dirty="0" smtClean="0">
                <a:solidFill>
                  <a:srgbClr val="0070C0"/>
                </a:solidFill>
                <a:latin typeface="Calibri" pitchFamily="34" charset="0"/>
                <a:cs typeface="Calibri" pitchFamily="34" charset="0"/>
              </a:rPr>
              <a:t>implausibility </a:t>
            </a:r>
            <a:r>
              <a:rPr lang="en-GB" sz="2000" dirty="0">
                <a:solidFill>
                  <a:srgbClr val="0070C0"/>
                </a:solidFill>
                <a:latin typeface="Calibri" pitchFamily="34" charset="0"/>
                <a:cs typeface="Calibri" pitchFamily="34" charset="0"/>
              </a:rPr>
              <a:t>of the </a:t>
            </a:r>
            <a:r>
              <a:rPr lang="en-GB" sz="2000" dirty="0" smtClean="0">
                <a:solidFill>
                  <a:srgbClr val="0070C0"/>
                </a:solidFill>
                <a:latin typeface="Calibri" pitchFamily="34" charset="0"/>
                <a:cs typeface="Calibri" pitchFamily="34" charset="0"/>
              </a:rPr>
              <a:t>labelling</a:t>
            </a:r>
            <a:r>
              <a:rPr lang="en-GB" sz="2000" dirty="0" smtClean="0">
                <a:latin typeface="Calibri" pitchFamily="34" charset="0"/>
                <a:cs typeface="Calibri" pitchFamily="34" charset="0"/>
              </a:rPr>
              <a:t>)</a:t>
            </a:r>
          </a:p>
          <a:p>
            <a:pPr marL="800100" lvl="1" indent="-342900">
              <a:lnSpc>
                <a:spcPct val="120000"/>
              </a:lnSpc>
              <a:buClr>
                <a:srgbClr val="0070C0"/>
              </a:buClr>
              <a:buFontTx/>
              <a:buChar char="→"/>
              <a:defRPr/>
            </a:pPr>
            <a:r>
              <a:rPr lang="en-GB" sz="2000" dirty="0">
                <a:solidFill>
                  <a:srgbClr val="0070C0"/>
                </a:solidFill>
                <a:latin typeface="Calibri" pitchFamily="34" charset="0"/>
                <a:cs typeface="Calibri" pitchFamily="34" charset="0"/>
              </a:rPr>
              <a:t>P</a:t>
            </a:r>
            <a:r>
              <a:rPr lang="en-GB" sz="2000" dirty="0" smtClean="0">
                <a:solidFill>
                  <a:srgbClr val="0070C0"/>
                </a:solidFill>
                <a:latin typeface="Calibri" pitchFamily="34" charset="0"/>
                <a:cs typeface="Calibri" pitchFamily="34" charset="0"/>
              </a:rPr>
              <a:t>revious experience </a:t>
            </a:r>
            <a:r>
              <a:rPr lang="en-GB" sz="2000" dirty="0" smtClean="0">
                <a:latin typeface="Calibri" pitchFamily="34" charset="0"/>
                <a:cs typeface="Calibri" pitchFamily="34" charset="0"/>
              </a:rPr>
              <a:t>and</a:t>
            </a:r>
            <a:r>
              <a:rPr lang="en-US" sz="2000" dirty="0"/>
              <a:t> personal preferences</a:t>
            </a:r>
            <a:endParaRPr lang="en-US" sz="2000" dirty="0">
              <a:latin typeface="Calibri" pitchFamily="34" charset="0"/>
              <a:cs typeface="Calibri" pitchFamily="34" charset="0"/>
            </a:endParaRPr>
          </a:p>
          <a:p>
            <a:pPr lvl="1">
              <a:lnSpc>
                <a:spcPct val="120000"/>
              </a:lnSpc>
              <a:defRPr/>
            </a:pPr>
            <a:endParaRPr lang="en-US" sz="2000" dirty="0">
              <a:latin typeface="Calibri" pitchFamily="34" charset="0"/>
              <a:cs typeface="Calibri" pitchFamily="34" charset="0"/>
            </a:endParaRPr>
          </a:p>
          <a:p>
            <a:pPr marL="342900" indent="-342900">
              <a:lnSpc>
                <a:spcPct val="120000"/>
              </a:lnSpc>
              <a:buClr>
                <a:srgbClr val="0070C0"/>
              </a:buClr>
              <a:buFont typeface="Calibri" panose="020F0502020204030204" pitchFamily="34" charset="0"/>
              <a:buChar char="•"/>
              <a:defRPr/>
            </a:pPr>
            <a:r>
              <a:rPr lang="en-US" sz="2000" dirty="0" smtClean="0">
                <a:latin typeface="Calibri" pitchFamily="34" charset="0"/>
                <a:cs typeface="Calibri" pitchFamily="34" charset="0"/>
              </a:rPr>
              <a:t>Overall </a:t>
            </a:r>
            <a:r>
              <a:rPr lang="en-US" sz="2000" b="1" dirty="0">
                <a:solidFill>
                  <a:srgbClr val="0070C0"/>
                </a:solidFill>
                <a:latin typeface="Calibri" pitchFamily="34" charset="0"/>
                <a:cs typeface="Calibri" pitchFamily="34" charset="0"/>
              </a:rPr>
              <a:t>uncertainty</a:t>
            </a:r>
            <a:r>
              <a:rPr lang="en-US" sz="2000" dirty="0">
                <a:latin typeface="Calibri" pitchFamily="34" charset="0"/>
                <a:cs typeface="Calibri" pitchFamily="34" charset="0"/>
              </a:rPr>
              <a:t>, not knowing how to assess the real </a:t>
            </a:r>
            <a:r>
              <a:rPr lang="en-US" sz="2000" dirty="0" smtClean="0">
                <a:latin typeface="Calibri" pitchFamily="34" charset="0"/>
                <a:cs typeface="Calibri" pitchFamily="34" charset="0"/>
              </a:rPr>
              <a:t>safety </a:t>
            </a:r>
            <a:r>
              <a:rPr lang="en-US" sz="2000" dirty="0">
                <a:latin typeface="Calibri" pitchFamily="34" charset="0"/>
                <a:cs typeface="Calibri" pitchFamily="34" charset="0"/>
              </a:rPr>
              <a:t>of a </a:t>
            </a:r>
            <a:r>
              <a:rPr lang="en-US" sz="2000" dirty="0" smtClean="0">
                <a:latin typeface="Calibri" pitchFamily="34" charset="0"/>
                <a:cs typeface="Calibri" pitchFamily="34" charset="0"/>
              </a:rPr>
              <a:t>food, social isolation (not </a:t>
            </a:r>
            <a:r>
              <a:rPr lang="en-US" sz="2000" dirty="0">
                <a:latin typeface="Calibri" pitchFamily="34" charset="0"/>
                <a:cs typeface="Calibri" pitchFamily="34" charset="0"/>
              </a:rPr>
              <a:t>participating in family meetings, business dinners, </a:t>
            </a:r>
            <a:r>
              <a:rPr lang="en-US" sz="2000" dirty="0" smtClean="0">
                <a:latin typeface="Calibri" pitchFamily="34" charset="0"/>
                <a:cs typeface="Calibri" pitchFamily="34" charset="0"/>
              </a:rPr>
              <a:t>parties, </a:t>
            </a:r>
            <a:r>
              <a:rPr lang="en-US" sz="2000" dirty="0">
                <a:latin typeface="Calibri" pitchFamily="34" charset="0"/>
                <a:cs typeface="Calibri" pitchFamily="34" charset="0"/>
              </a:rPr>
              <a:t>etc</a:t>
            </a:r>
            <a:r>
              <a:rPr lang="en-US" sz="2000" dirty="0" smtClean="0">
                <a:latin typeface="Calibri" pitchFamily="34" charset="0"/>
                <a:cs typeface="Calibri" pitchFamily="34" charset="0"/>
              </a:rPr>
              <a:t>.)</a:t>
            </a:r>
            <a:endParaRPr lang="en-US" sz="2000" dirty="0">
              <a:latin typeface="Calibri" pitchFamily="34" charset="0"/>
              <a:cs typeface="Calibri" pitchFamily="34" charset="0"/>
            </a:endParaRPr>
          </a:p>
        </p:txBody>
      </p:sp>
      <p:sp>
        <p:nvSpPr>
          <p:cNvPr id="5" name="TextBox 10"/>
          <p:cNvSpPr txBox="1"/>
          <p:nvPr/>
        </p:nvSpPr>
        <p:spPr>
          <a:xfrm>
            <a:off x="2519179" y="147468"/>
            <a:ext cx="6941127" cy="1077218"/>
          </a:xfrm>
          <a:prstGeom prst="rect">
            <a:avLst/>
          </a:prstGeom>
          <a:noFill/>
          <a:effectLst>
            <a:outerShdw sx="1000" sy="1000" algn="ctr" rotWithShape="0">
              <a:schemeClr val="accent1">
                <a:lumMod val="50000"/>
              </a:schemeClr>
            </a:outerShdw>
          </a:effectLst>
        </p:spPr>
        <p:txBody>
          <a:bodyPr wrap="square" lIns="0" rtlCol="0">
            <a:spAutoFit/>
          </a:bodyPr>
          <a:lstStyle/>
          <a:p>
            <a:pPr algn="ctr"/>
            <a:r>
              <a:rPr lang="en-GB" sz="3200" b="1" dirty="0" smtClean="0">
                <a:solidFill>
                  <a:srgbClr val="4490CE"/>
                </a:solidFill>
                <a:latin typeface="Gotham Bold" charset="0"/>
                <a:ea typeface="Gotham Bold" charset="0"/>
                <a:cs typeface="Gotham Bold" charset="0"/>
              </a:rPr>
              <a:t>Impact of precautionary labels on patients’ daily lives</a:t>
            </a:r>
            <a:endParaRPr lang="en-GB" sz="3200" b="1" dirty="0">
              <a:solidFill>
                <a:srgbClr val="4490CE"/>
              </a:solidFill>
              <a:latin typeface="Gotham Bold" charset="0"/>
              <a:ea typeface="Gotham Bold" charset="0"/>
              <a:cs typeface="Gotham Bold"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401" y="260991"/>
            <a:ext cx="1843918" cy="1020581"/>
          </a:xfrm>
          <a:prstGeom prst="rect">
            <a:avLst/>
          </a:prstGeom>
        </p:spPr>
      </p:pic>
      <p:sp>
        <p:nvSpPr>
          <p:cNvPr id="8" name="Slide Number Placeholder 7"/>
          <p:cNvSpPr>
            <a:spLocks noGrp="1"/>
          </p:cNvSpPr>
          <p:nvPr>
            <p:ph type="sldNum" sz="quarter" idx="12"/>
          </p:nvPr>
        </p:nvSpPr>
        <p:spPr/>
        <p:txBody>
          <a:bodyPr/>
          <a:lstStyle/>
          <a:p>
            <a:fld id="{8723AE3D-20E4-4640-9AB9-4394421DC461}" type="slidenum">
              <a:rPr lang="en-US" smtClean="0">
                <a:solidFill>
                  <a:schemeClr val="bg1"/>
                </a:solidFill>
              </a:rPr>
              <a:t>11</a:t>
            </a:fld>
            <a:endParaRPr lang="en-US" dirty="0">
              <a:solidFill>
                <a:schemeClr val="bg1"/>
              </a:solidFill>
            </a:endParaRPr>
          </a:p>
        </p:txBody>
      </p:sp>
      <p:cxnSp>
        <p:nvCxnSpPr>
          <p:cNvPr id="3" name="Straight Connector 2"/>
          <p:cNvCxnSpPr/>
          <p:nvPr/>
        </p:nvCxnSpPr>
        <p:spPr>
          <a:xfrm flipV="1">
            <a:off x="371401" y="1361209"/>
            <a:ext cx="8980417" cy="1039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64207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4293" y="1719490"/>
            <a:ext cx="7067560" cy="4711706"/>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13997" r="28743" b="16778"/>
          <a:stretch/>
        </p:blipFill>
        <p:spPr>
          <a:xfrm>
            <a:off x="8201025" y="5397049"/>
            <a:ext cx="1704975" cy="1460951"/>
          </a:xfrm>
          <a:prstGeom prst="rect">
            <a:avLst/>
          </a:prstGeom>
        </p:spPr>
      </p:pic>
      <p:sp>
        <p:nvSpPr>
          <p:cNvPr id="11" name="TextBox 10"/>
          <p:cNvSpPr txBox="1"/>
          <p:nvPr/>
        </p:nvSpPr>
        <p:spPr>
          <a:xfrm>
            <a:off x="315296" y="2413349"/>
            <a:ext cx="2203883" cy="3323987"/>
          </a:xfrm>
          <a:prstGeom prst="rect">
            <a:avLst/>
          </a:prstGeom>
          <a:noFill/>
        </p:spPr>
        <p:txBody>
          <a:bodyPr wrap="square" lIns="0" tIns="0" rIns="0" bIns="0" rtlCol="0">
            <a:spAutoFit/>
          </a:bodyPr>
          <a:lstStyle/>
          <a:p>
            <a:pPr algn="ctr">
              <a:lnSpc>
                <a:spcPct val="120000"/>
              </a:lnSpc>
              <a:buClr>
                <a:srgbClr val="0070C0"/>
              </a:buClr>
              <a:defRPr/>
            </a:pPr>
            <a:r>
              <a:rPr lang="en-US" sz="2000" dirty="0" smtClean="0">
                <a:latin typeface="Calibri" pitchFamily="34" charset="0"/>
                <a:cs typeface="Calibri" pitchFamily="34" charset="0"/>
              </a:rPr>
              <a:t>Overall </a:t>
            </a:r>
            <a:r>
              <a:rPr lang="en-US" sz="2000" b="1" dirty="0">
                <a:solidFill>
                  <a:srgbClr val="0070C0"/>
                </a:solidFill>
                <a:latin typeface="Calibri" pitchFamily="34" charset="0"/>
                <a:cs typeface="Calibri" pitchFamily="34" charset="0"/>
              </a:rPr>
              <a:t>uncertainty</a:t>
            </a:r>
            <a:r>
              <a:rPr lang="en-US" sz="2000" dirty="0">
                <a:latin typeface="Calibri" pitchFamily="34" charset="0"/>
                <a:cs typeface="Calibri" pitchFamily="34" charset="0"/>
              </a:rPr>
              <a:t>, not knowing how to assess the real </a:t>
            </a:r>
            <a:r>
              <a:rPr lang="en-US" sz="2000" dirty="0" smtClean="0">
                <a:latin typeface="Calibri" pitchFamily="34" charset="0"/>
                <a:cs typeface="Calibri" pitchFamily="34" charset="0"/>
              </a:rPr>
              <a:t>safety </a:t>
            </a:r>
            <a:r>
              <a:rPr lang="en-US" sz="2000" dirty="0">
                <a:latin typeface="Calibri" pitchFamily="34" charset="0"/>
                <a:cs typeface="Calibri" pitchFamily="34" charset="0"/>
              </a:rPr>
              <a:t>of a </a:t>
            </a:r>
            <a:r>
              <a:rPr lang="en-US" sz="2000" dirty="0" smtClean="0">
                <a:latin typeface="Calibri" pitchFamily="34" charset="0"/>
                <a:cs typeface="Calibri" pitchFamily="34" charset="0"/>
              </a:rPr>
              <a:t>food, social isolation (not </a:t>
            </a:r>
            <a:r>
              <a:rPr lang="en-US" sz="2000" dirty="0">
                <a:latin typeface="Calibri" pitchFamily="34" charset="0"/>
                <a:cs typeface="Calibri" pitchFamily="34" charset="0"/>
              </a:rPr>
              <a:t>participating in family meetings, business dinners, </a:t>
            </a:r>
            <a:r>
              <a:rPr lang="en-US" sz="2000" dirty="0" smtClean="0">
                <a:latin typeface="Calibri" pitchFamily="34" charset="0"/>
                <a:cs typeface="Calibri" pitchFamily="34" charset="0"/>
              </a:rPr>
              <a:t>parties, </a:t>
            </a:r>
            <a:r>
              <a:rPr lang="en-US" sz="2000" dirty="0">
                <a:latin typeface="Calibri" pitchFamily="34" charset="0"/>
                <a:cs typeface="Calibri" pitchFamily="34" charset="0"/>
              </a:rPr>
              <a:t>etc</a:t>
            </a:r>
            <a:r>
              <a:rPr lang="en-US" sz="2000" dirty="0" smtClean="0">
                <a:latin typeface="Calibri" pitchFamily="34" charset="0"/>
                <a:cs typeface="Calibri" pitchFamily="34" charset="0"/>
              </a:rPr>
              <a:t>.)</a:t>
            </a:r>
            <a:endParaRPr lang="en-US" sz="2000" dirty="0">
              <a:latin typeface="Calibri" pitchFamily="34" charset="0"/>
              <a:cs typeface="Calibri" pitchFamily="34" charset="0"/>
            </a:endParaRPr>
          </a:p>
        </p:txBody>
      </p:sp>
      <p:sp>
        <p:nvSpPr>
          <p:cNvPr id="5" name="TextBox 10"/>
          <p:cNvSpPr txBox="1"/>
          <p:nvPr/>
        </p:nvSpPr>
        <p:spPr>
          <a:xfrm>
            <a:off x="2519179" y="147468"/>
            <a:ext cx="6941127" cy="1077218"/>
          </a:xfrm>
          <a:prstGeom prst="rect">
            <a:avLst/>
          </a:prstGeom>
          <a:noFill/>
          <a:effectLst>
            <a:outerShdw sx="1000" sy="1000" algn="ctr" rotWithShape="0">
              <a:schemeClr val="accent1">
                <a:lumMod val="50000"/>
              </a:schemeClr>
            </a:outerShdw>
          </a:effectLst>
        </p:spPr>
        <p:txBody>
          <a:bodyPr wrap="square" lIns="0" rtlCol="0">
            <a:spAutoFit/>
          </a:bodyPr>
          <a:lstStyle/>
          <a:p>
            <a:pPr algn="ctr"/>
            <a:r>
              <a:rPr lang="en-GB" sz="3200" b="1" dirty="0" smtClean="0">
                <a:solidFill>
                  <a:srgbClr val="4490CE"/>
                </a:solidFill>
                <a:latin typeface="Gotham Bold" charset="0"/>
                <a:ea typeface="Gotham Bold" charset="0"/>
                <a:cs typeface="Gotham Bold" charset="0"/>
              </a:rPr>
              <a:t>Impact of precautionary labels on patients’ daily lives – CONT’D</a:t>
            </a:r>
            <a:endParaRPr lang="en-GB" sz="3200" b="1" dirty="0">
              <a:solidFill>
                <a:srgbClr val="4490CE"/>
              </a:solidFill>
              <a:latin typeface="Gotham Bold" charset="0"/>
              <a:ea typeface="Gotham Bold" charset="0"/>
              <a:cs typeface="Gotham Bold"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401" y="260991"/>
            <a:ext cx="1843918" cy="1020581"/>
          </a:xfrm>
          <a:prstGeom prst="rect">
            <a:avLst/>
          </a:prstGeom>
        </p:spPr>
      </p:pic>
      <p:sp>
        <p:nvSpPr>
          <p:cNvPr id="8" name="Slide Number Placeholder 7"/>
          <p:cNvSpPr>
            <a:spLocks noGrp="1"/>
          </p:cNvSpPr>
          <p:nvPr>
            <p:ph type="sldNum" sz="quarter" idx="12"/>
          </p:nvPr>
        </p:nvSpPr>
        <p:spPr/>
        <p:txBody>
          <a:bodyPr/>
          <a:lstStyle/>
          <a:p>
            <a:fld id="{8723AE3D-20E4-4640-9AB9-4394421DC461}" type="slidenum">
              <a:rPr lang="en-US" smtClean="0">
                <a:solidFill>
                  <a:schemeClr val="bg1"/>
                </a:solidFill>
              </a:rPr>
              <a:t>12</a:t>
            </a:fld>
            <a:endParaRPr lang="en-US" dirty="0">
              <a:solidFill>
                <a:schemeClr val="bg1"/>
              </a:solidFill>
            </a:endParaRPr>
          </a:p>
        </p:txBody>
      </p:sp>
      <p:cxnSp>
        <p:nvCxnSpPr>
          <p:cNvPr id="3" name="Straight Connector 2"/>
          <p:cNvCxnSpPr/>
          <p:nvPr/>
        </p:nvCxnSpPr>
        <p:spPr>
          <a:xfrm flipV="1">
            <a:off x="371401" y="1361209"/>
            <a:ext cx="8980417" cy="1039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77203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3997" r="28743" b="16778"/>
          <a:stretch/>
        </p:blipFill>
        <p:spPr>
          <a:xfrm>
            <a:off x="8201025" y="5397049"/>
            <a:ext cx="1704975" cy="1460951"/>
          </a:xfrm>
          <a:prstGeom prst="rect">
            <a:avLst/>
          </a:prstGeom>
        </p:spPr>
      </p:pic>
      <p:sp>
        <p:nvSpPr>
          <p:cNvPr id="5" name="TextBox 10"/>
          <p:cNvSpPr txBox="1"/>
          <p:nvPr/>
        </p:nvSpPr>
        <p:spPr>
          <a:xfrm>
            <a:off x="2283836" y="483787"/>
            <a:ext cx="6941127" cy="584775"/>
          </a:xfrm>
          <a:prstGeom prst="rect">
            <a:avLst/>
          </a:prstGeom>
          <a:noFill/>
          <a:effectLst>
            <a:outerShdw sx="1000" sy="1000" algn="ctr" rotWithShape="0">
              <a:schemeClr val="accent1">
                <a:lumMod val="50000"/>
              </a:schemeClr>
            </a:outerShdw>
          </a:effectLst>
        </p:spPr>
        <p:txBody>
          <a:bodyPr wrap="square" lIns="0" rtlCol="0">
            <a:spAutoFit/>
          </a:bodyPr>
          <a:lstStyle/>
          <a:p>
            <a:pPr algn="ctr"/>
            <a:r>
              <a:rPr lang="en-GB" sz="3200" b="1" dirty="0" smtClean="0">
                <a:solidFill>
                  <a:srgbClr val="4490CE"/>
                </a:solidFill>
                <a:latin typeface="Gotham Bold" charset="0"/>
                <a:ea typeface="Gotham Bold" charset="0"/>
                <a:cs typeface="Gotham Bold" charset="0"/>
              </a:rPr>
              <a:t>What do patients need?</a:t>
            </a:r>
            <a:endParaRPr lang="en-GB" sz="3200" b="1" dirty="0">
              <a:solidFill>
                <a:srgbClr val="4490CE"/>
              </a:solidFill>
              <a:latin typeface="Gotham Bold" charset="0"/>
              <a:ea typeface="Gotham Bold" charset="0"/>
              <a:cs typeface="Gotham Bold"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401" y="260991"/>
            <a:ext cx="1843918" cy="1020581"/>
          </a:xfrm>
          <a:prstGeom prst="rect">
            <a:avLst/>
          </a:prstGeom>
        </p:spPr>
      </p:pic>
      <p:sp>
        <p:nvSpPr>
          <p:cNvPr id="8" name="Slide Number Placeholder 7"/>
          <p:cNvSpPr>
            <a:spLocks noGrp="1"/>
          </p:cNvSpPr>
          <p:nvPr>
            <p:ph type="sldNum" sz="quarter" idx="12"/>
          </p:nvPr>
        </p:nvSpPr>
        <p:spPr/>
        <p:txBody>
          <a:bodyPr/>
          <a:lstStyle/>
          <a:p>
            <a:fld id="{8723AE3D-20E4-4640-9AB9-4394421DC461}" type="slidenum">
              <a:rPr lang="en-US" smtClean="0">
                <a:solidFill>
                  <a:schemeClr val="bg1"/>
                </a:solidFill>
              </a:rPr>
              <a:t>13</a:t>
            </a:fld>
            <a:endParaRPr lang="en-US" dirty="0">
              <a:solidFill>
                <a:schemeClr val="bg1"/>
              </a:solidFill>
            </a:endParaRPr>
          </a:p>
        </p:txBody>
      </p:sp>
      <p:cxnSp>
        <p:nvCxnSpPr>
          <p:cNvPr id="3" name="Straight Connector 2"/>
          <p:cNvCxnSpPr/>
          <p:nvPr/>
        </p:nvCxnSpPr>
        <p:spPr>
          <a:xfrm flipV="1">
            <a:off x="371401" y="1361209"/>
            <a:ext cx="8980417" cy="10391"/>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2921" y="1448923"/>
            <a:ext cx="7217511" cy="550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hteck 11"/>
          <p:cNvSpPr/>
          <p:nvPr/>
        </p:nvSpPr>
        <p:spPr>
          <a:xfrm>
            <a:off x="1348177" y="1983482"/>
            <a:ext cx="7053263" cy="173355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1331640" y="3789040"/>
            <a:ext cx="7053263" cy="264795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35891" t="45560" r="34720" b="39631"/>
          <a:stretch/>
        </p:blipFill>
        <p:spPr bwMode="auto">
          <a:xfrm>
            <a:off x="1547664" y="1481177"/>
            <a:ext cx="1071560" cy="502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Grafik 10" descr="Bildergebnis für May contain">
            <a:hlinkClick r:id="rId7"/>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0352" y="1609510"/>
            <a:ext cx="1368152" cy="284185"/>
          </a:xfrm>
          <a:prstGeom prst="rect">
            <a:avLst/>
          </a:prstGeom>
          <a:noFill/>
          <a:ln>
            <a:noFill/>
          </a:ln>
        </p:spPr>
      </p:pic>
      <p:sp>
        <p:nvSpPr>
          <p:cNvPr id="16" name="Pfeil nach rechts 13"/>
          <p:cNvSpPr/>
          <p:nvPr/>
        </p:nvSpPr>
        <p:spPr>
          <a:xfrm>
            <a:off x="179512" y="2487697"/>
            <a:ext cx="914400" cy="6858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Pfeil nach rechts 14"/>
          <p:cNvSpPr/>
          <p:nvPr/>
        </p:nvSpPr>
        <p:spPr>
          <a:xfrm>
            <a:off x="179512" y="5097547"/>
            <a:ext cx="914400" cy="7429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636793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3997" r="28743" b="16778"/>
          <a:stretch/>
        </p:blipFill>
        <p:spPr>
          <a:xfrm>
            <a:off x="8201025" y="5397049"/>
            <a:ext cx="1704975" cy="1460951"/>
          </a:xfrm>
          <a:prstGeom prst="rect">
            <a:avLst/>
          </a:prstGeom>
        </p:spPr>
      </p:pic>
      <p:sp>
        <p:nvSpPr>
          <p:cNvPr id="5" name="TextBox 10"/>
          <p:cNvSpPr txBox="1"/>
          <p:nvPr/>
        </p:nvSpPr>
        <p:spPr>
          <a:xfrm>
            <a:off x="2451726" y="428203"/>
            <a:ext cx="6941127" cy="584775"/>
          </a:xfrm>
          <a:prstGeom prst="rect">
            <a:avLst/>
          </a:prstGeom>
          <a:noFill/>
          <a:effectLst>
            <a:outerShdw sx="1000" sy="1000" algn="ctr" rotWithShape="0">
              <a:schemeClr val="accent1">
                <a:lumMod val="50000"/>
              </a:schemeClr>
            </a:outerShdw>
          </a:effectLst>
        </p:spPr>
        <p:txBody>
          <a:bodyPr wrap="square" lIns="0" rtlCol="0">
            <a:spAutoFit/>
          </a:bodyPr>
          <a:lstStyle/>
          <a:p>
            <a:pPr algn="ctr"/>
            <a:r>
              <a:rPr lang="en-GB" sz="3200" b="1" dirty="0" smtClean="0">
                <a:solidFill>
                  <a:srgbClr val="4490CE"/>
                </a:solidFill>
                <a:latin typeface="Gotham Bold" charset="0"/>
                <a:ea typeface="Gotham Bold" charset="0"/>
                <a:cs typeface="Gotham Bold" charset="0"/>
              </a:rPr>
              <a:t>EFA position</a:t>
            </a:r>
            <a:endParaRPr lang="en-GB" sz="3200" b="1" dirty="0">
              <a:solidFill>
                <a:srgbClr val="4490CE"/>
              </a:solidFill>
              <a:latin typeface="Gotham Bold" charset="0"/>
              <a:ea typeface="Gotham Bold" charset="0"/>
              <a:cs typeface="Gotham Bold"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401" y="260991"/>
            <a:ext cx="1843918" cy="1020581"/>
          </a:xfrm>
          <a:prstGeom prst="rect">
            <a:avLst/>
          </a:prstGeom>
        </p:spPr>
      </p:pic>
      <p:sp>
        <p:nvSpPr>
          <p:cNvPr id="8" name="Slide Number Placeholder 7"/>
          <p:cNvSpPr>
            <a:spLocks noGrp="1"/>
          </p:cNvSpPr>
          <p:nvPr>
            <p:ph type="sldNum" sz="quarter" idx="12"/>
          </p:nvPr>
        </p:nvSpPr>
        <p:spPr/>
        <p:txBody>
          <a:bodyPr/>
          <a:lstStyle/>
          <a:p>
            <a:fld id="{8723AE3D-20E4-4640-9AB9-4394421DC461}" type="slidenum">
              <a:rPr lang="en-US" smtClean="0">
                <a:solidFill>
                  <a:schemeClr val="bg1"/>
                </a:solidFill>
              </a:rPr>
              <a:t>14</a:t>
            </a:fld>
            <a:endParaRPr lang="en-US" dirty="0">
              <a:solidFill>
                <a:schemeClr val="bg1"/>
              </a:solidFill>
            </a:endParaRPr>
          </a:p>
        </p:txBody>
      </p:sp>
      <p:cxnSp>
        <p:nvCxnSpPr>
          <p:cNvPr id="3" name="Straight Connector 2"/>
          <p:cNvCxnSpPr/>
          <p:nvPr/>
        </p:nvCxnSpPr>
        <p:spPr>
          <a:xfrm flipV="1">
            <a:off x="371401" y="1361209"/>
            <a:ext cx="8980417" cy="10391"/>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08488" y="1773852"/>
            <a:ext cx="9501341" cy="5016758"/>
          </a:xfrm>
          <a:prstGeom prst="rect">
            <a:avLst/>
          </a:prstGeom>
        </p:spPr>
        <p:txBody>
          <a:bodyPr wrap="square">
            <a:spAutoFit/>
          </a:bodyPr>
          <a:lstStyle/>
          <a:p>
            <a:pPr marL="997200" lvl="1" indent="-342900">
              <a:buClr>
                <a:srgbClr val="0070C0"/>
              </a:buClr>
              <a:buFont typeface="Arial" panose="020B0604020202020204" pitchFamily="34" charset="0"/>
              <a:buChar char="•"/>
            </a:pPr>
            <a:r>
              <a:rPr lang="en-GB" sz="2000" dirty="0"/>
              <a:t>Long-term: </a:t>
            </a:r>
            <a:r>
              <a:rPr lang="en-GB" sz="2000" b="1" dirty="0">
                <a:solidFill>
                  <a:srgbClr val="0070C0"/>
                </a:solidFill>
              </a:rPr>
              <a:t>abolishment</a:t>
            </a:r>
            <a:r>
              <a:rPr lang="en-GB" sz="2000" dirty="0">
                <a:solidFill>
                  <a:srgbClr val="0070C0"/>
                </a:solidFill>
              </a:rPr>
              <a:t> </a:t>
            </a:r>
            <a:endParaRPr lang="en-GB" sz="2000" dirty="0"/>
          </a:p>
          <a:p>
            <a:pPr marL="1454400" lvl="2" indent="-342900">
              <a:buClr>
                <a:srgbClr val="0070C0"/>
              </a:buClr>
              <a:buFont typeface="Calibri" panose="020F0502020204030204" pitchFamily="34" charset="0"/>
              <a:buChar char="→"/>
            </a:pPr>
            <a:r>
              <a:rPr lang="de-DE" sz="2000" dirty="0" smtClean="0"/>
              <a:t>Risk </a:t>
            </a:r>
            <a:r>
              <a:rPr lang="de-DE" sz="2000" dirty="0"/>
              <a:t>assessment should be quantitative and the use of </a:t>
            </a:r>
            <a:r>
              <a:rPr lang="de-DE" sz="2000" dirty="0" smtClean="0"/>
              <a:t>precautionary labels should </a:t>
            </a:r>
            <a:r>
              <a:rPr lang="de-DE" sz="2000" dirty="0"/>
              <a:t>be based on agreed reference doses derived from scientific data on medical </a:t>
            </a:r>
            <a:r>
              <a:rPr lang="de-DE" sz="2000" dirty="0" smtClean="0"/>
              <a:t>thresholds</a:t>
            </a:r>
          </a:p>
          <a:p>
            <a:pPr marL="1454400" lvl="2" indent="-342900">
              <a:buClr>
                <a:srgbClr val="0070C0"/>
              </a:buClr>
              <a:buFont typeface="Calibri" panose="020F0502020204030204" pitchFamily="34" charset="0"/>
              <a:buChar char="→"/>
            </a:pPr>
            <a:r>
              <a:rPr lang="en-GB" sz="2000" dirty="0" smtClean="0"/>
              <a:t>Reduce reactions </a:t>
            </a:r>
            <a:r>
              <a:rPr lang="en-GB" sz="2000" dirty="0"/>
              <a:t>to mild or acceptable levels for almost all allergic people</a:t>
            </a:r>
            <a:endParaRPr lang="de-DE" sz="2000" dirty="0"/>
          </a:p>
          <a:p>
            <a:pPr marL="654300" lvl="1">
              <a:buClr>
                <a:srgbClr val="0070C0"/>
              </a:buClr>
            </a:pPr>
            <a:endParaRPr lang="en-GB" sz="2000" dirty="0"/>
          </a:p>
          <a:p>
            <a:pPr marL="997200" lvl="1" indent="-342900">
              <a:buClr>
                <a:srgbClr val="0070C0"/>
              </a:buClr>
              <a:buFont typeface="Arial" panose="020B0604020202020204" pitchFamily="34" charset="0"/>
              <a:buChar char="•"/>
            </a:pPr>
            <a:r>
              <a:rPr lang="en-GB" sz="2000" dirty="0"/>
              <a:t>Short-term: </a:t>
            </a:r>
            <a:r>
              <a:rPr lang="en-GB" sz="2000" b="1" dirty="0">
                <a:solidFill>
                  <a:srgbClr val="0070C0"/>
                </a:solidFill>
              </a:rPr>
              <a:t>ultimate solution</a:t>
            </a:r>
            <a:r>
              <a:rPr lang="en-GB" sz="2000" dirty="0">
                <a:solidFill>
                  <a:srgbClr val="0070C0"/>
                </a:solidFill>
              </a:rPr>
              <a:t> </a:t>
            </a:r>
            <a:endParaRPr lang="en-GB" sz="2000" dirty="0" smtClean="0">
              <a:solidFill>
                <a:srgbClr val="0070C0"/>
              </a:solidFill>
            </a:endParaRPr>
          </a:p>
          <a:p>
            <a:pPr marL="1454400" lvl="2" indent="-342900">
              <a:buClr>
                <a:srgbClr val="0070C0"/>
              </a:buClr>
              <a:buFont typeface="Calibri" panose="020F0502020204030204" pitchFamily="34" charset="0"/>
              <a:buChar char="→"/>
            </a:pPr>
            <a:r>
              <a:rPr lang="en-GB" sz="2000" dirty="0" smtClean="0"/>
              <a:t>Precautionary labelling must reflect an actual health risk </a:t>
            </a:r>
          </a:p>
          <a:p>
            <a:pPr marL="1454400" lvl="2" indent="-342900">
              <a:buClr>
                <a:srgbClr val="0070C0"/>
              </a:buClr>
              <a:buFont typeface="Calibri" panose="020F0502020204030204" pitchFamily="34" charset="0"/>
              <a:buChar char="→"/>
            </a:pPr>
            <a:r>
              <a:rPr lang="en-GB" sz="2000" dirty="0" smtClean="0"/>
              <a:t>Implementation </a:t>
            </a:r>
            <a:r>
              <a:rPr lang="en-GB" sz="2000" dirty="0"/>
              <a:t>of best-practices to avoid </a:t>
            </a:r>
            <a:r>
              <a:rPr lang="en-GB" sz="2000" dirty="0" smtClean="0"/>
              <a:t>cross-contamination (allergen </a:t>
            </a:r>
            <a:r>
              <a:rPr lang="en-GB" sz="2000" dirty="0"/>
              <a:t>management as part of hygiene/safety </a:t>
            </a:r>
            <a:r>
              <a:rPr lang="en-GB" sz="2000" dirty="0" smtClean="0"/>
              <a:t>manual, awareness </a:t>
            </a:r>
            <a:r>
              <a:rPr lang="en-GB" sz="2000" dirty="0"/>
              <a:t>and practical training on food allergy for </a:t>
            </a:r>
            <a:r>
              <a:rPr lang="en-GB" sz="2000" dirty="0" smtClean="0"/>
              <a:t>workers, responsibility </a:t>
            </a:r>
            <a:r>
              <a:rPr lang="en-GB" sz="2000" dirty="0"/>
              <a:t>of food business operators at each step of the distribution </a:t>
            </a:r>
            <a:r>
              <a:rPr lang="en-GB" sz="2000" dirty="0" smtClean="0"/>
              <a:t>chain)</a:t>
            </a:r>
          </a:p>
          <a:p>
            <a:pPr marL="1454400" lvl="2" indent="-342900">
              <a:buClr>
                <a:srgbClr val="0070C0"/>
              </a:buClr>
              <a:buFont typeface="Calibri" panose="020F0502020204030204" pitchFamily="34" charset="0"/>
              <a:buChar char="→"/>
            </a:pPr>
            <a:r>
              <a:rPr lang="en-GB" sz="2000" dirty="0"/>
              <a:t>Wording must be easy to </a:t>
            </a:r>
            <a:r>
              <a:rPr lang="en-GB" sz="2000" dirty="0" smtClean="0"/>
              <a:t>understand, </a:t>
            </a:r>
            <a:r>
              <a:rPr lang="en-GB" sz="2000" dirty="0"/>
              <a:t>uniform and agreed </a:t>
            </a:r>
            <a:r>
              <a:rPr lang="en-GB" sz="2000" dirty="0" smtClean="0"/>
              <a:t>on a </a:t>
            </a:r>
            <a:r>
              <a:rPr lang="en-GB" sz="2000" dirty="0"/>
              <a:t>limited number of statements with a consented </a:t>
            </a:r>
            <a:r>
              <a:rPr lang="en-GB" sz="2000" dirty="0" smtClean="0"/>
              <a:t>meaning</a:t>
            </a:r>
          </a:p>
          <a:p>
            <a:pPr marL="1111500" lvl="3">
              <a:buClr>
                <a:srgbClr val="0070C0"/>
              </a:buClr>
            </a:pPr>
            <a:endParaRPr lang="en-GB" sz="2000" dirty="0"/>
          </a:p>
          <a:p>
            <a:pPr marL="997200" lvl="2" indent="-342900">
              <a:buClr>
                <a:srgbClr val="0070C0"/>
              </a:buClr>
              <a:buFont typeface="Arial" panose="020B0604020202020204" pitchFamily="34" charset="0"/>
              <a:buChar char="•"/>
            </a:pPr>
            <a:r>
              <a:rPr lang="en-US" sz="2000" b="1" dirty="0">
                <a:solidFill>
                  <a:srgbClr val="0070C0"/>
                </a:solidFill>
              </a:rPr>
              <a:t>European guidelines </a:t>
            </a:r>
            <a:r>
              <a:rPr lang="en-US" sz="2000" dirty="0">
                <a:solidFill>
                  <a:prstClr val="black"/>
                </a:solidFill>
              </a:rPr>
              <a:t>on food allergen management</a:t>
            </a:r>
          </a:p>
        </p:txBody>
      </p:sp>
    </p:spTree>
    <p:extLst>
      <p:ext uri="{BB962C8B-B14F-4D97-AF65-F5344CB8AC3E}">
        <p14:creationId xmlns:p14="http://schemas.microsoft.com/office/powerpoint/2010/main" val="11344136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0"/>
            <a:ext cx="10104120" cy="6858000"/>
          </a:xfrm>
          <a:prstGeom prst="rect">
            <a:avLst/>
          </a:prstGeom>
          <a:solidFill>
            <a:srgbClr val="449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75" dirty="0"/>
          </a:p>
        </p:txBody>
      </p:sp>
      <p:sp>
        <p:nvSpPr>
          <p:cNvPr id="11" name="TextBox 10"/>
          <p:cNvSpPr txBox="1"/>
          <p:nvPr/>
        </p:nvSpPr>
        <p:spPr>
          <a:xfrm>
            <a:off x="1211471" y="1704133"/>
            <a:ext cx="5480417" cy="707886"/>
          </a:xfrm>
          <a:prstGeom prst="rect">
            <a:avLst/>
          </a:prstGeom>
          <a:noFill/>
        </p:spPr>
        <p:txBody>
          <a:bodyPr wrap="square" rtlCol="0">
            <a:spAutoFit/>
          </a:bodyPr>
          <a:lstStyle/>
          <a:p>
            <a:pPr algn="ctr"/>
            <a:r>
              <a:rPr lang="en-US" sz="4000" b="1" dirty="0" smtClean="0">
                <a:solidFill>
                  <a:schemeClr val="bg1"/>
                </a:solidFill>
                <a:latin typeface="Gotham Bold" charset="0"/>
                <a:ea typeface="Gotham Bold" charset="0"/>
                <a:cs typeface="Gotham Bold" charset="0"/>
              </a:rPr>
              <a:t>Questions?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113" y="202531"/>
            <a:ext cx="2347075" cy="1299071"/>
          </a:xfrm>
          <a:prstGeom prst="rect">
            <a:avLst/>
          </a:prstGeom>
        </p:spPr>
      </p:pic>
      <p:pic>
        <p:nvPicPr>
          <p:cNvPr id="8" name="Picture 2"/>
          <p:cNvPicPr>
            <a:picLocks noChangeAspect="1"/>
          </p:cNvPicPr>
          <p:nvPr/>
        </p:nvPicPr>
        <p:blipFill rotWithShape="1">
          <a:blip r:embed="rId3">
            <a:extLst>
              <a:ext uri="{28A0092B-C50C-407E-A947-70E740481C1C}">
                <a14:useLocalDpi xmlns:a14="http://schemas.microsoft.com/office/drawing/2010/main" val="0"/>
              </a:ext>
            </a:extLst>
          </a:blip>
          <a:srcRect r="26374" b="14571"/>
          <a:stretch/>
        </p:blipFill>
        <p:spPr>
          <a:xfrm>
            <a:off x="6867301" y="3569848"/>
            <a:ext cx="3189516" cy="3248604"/>
          </a:xfrm>
          <a:prstGeom prst="rect">
            <a:avLst/>
          </a:prstGeom>
        </p:spPr>
      </p:pic>
      <p:sp>
        <p:nvSpPr>
          <p:cNvPr id="6" name="TextBox 5"/>
          <p:cNvSpPr txBox="1"/>
          <p:nvPr/>
        </p:nvSpPr>
        <p:spPr>
          <a:xfrm>
            <a:off x="161054" y="3064321"/>
            <a:ext cx="9782014" cy="2554545"/>
          </a:xfrm>
          <a:prstGeom prst="rect">
            <a:avLst/>
          </a:prstGeom>
          <a:noFill/>
        </p:spPr>
        <p:txBody>
          <a:bodyPr wrap="square" rtlCol="0">
            <a:spAutoFit/>
          </a:bodyPr>
          <a:lstStyle/>
          <a:p>
            <a:pPr algn="ctr"/>
            <a:r>
              <a:rPr lang="en-US" sz="4000" b="1" dirty="0" smtClean="0">
                <a:solidFill>
                  <a:schemeClr val="bg1"/>
                </a:solidFill>
                <a:latin typeface="Gotham Bold" charset="0"/>
                <a:ea typeface="Gotham Bold" charset="0"/>
                <a:cs typeface="Gotham Bold" charset="0"/>
              </a:rPr>
              <a:t>THANKS to EFA Food Allergy Working Group members and in particular to Sabine Schnadt from </a:t>
            </a:r>
            <a:r>
              <a:rPr lang="de-DE" sz="4000" b="1" dirty="0">
                <a:solidFill>
                  <a:schemeClr val="bg1"/>
                </a:solidFill>
                <a:latin typeface="Gotham Bold" charset="0"/>
                <a:ea typeface="Gotham Bold" charset="0"/>
                <a:cs typeface="Gotham Bold" charset="0"/>
              </a:rPr>
              <a:t>Deutscher Allergie- und Asthmabund (DAAB)</a:t>
            </a:r>
            <a:r>
              <a:rPr lang="en-US" sz="4000" b="1" dirty="0" smtClean="0">
                <a:solidFill>
                  <a:schemeClr val="bg1"/>
                </a:solidFill>
                <a:latin typeface="Gotham Bold" charset="0"/>
                <a:ea typeface="Gotham Bold" charset="0"/>
                <a:cs typeface="Gotham Bold" charset="0"/>
              </a:rPr>
              <a:t>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8944" y="305928"/>
            <a:ext cx="3877056" cy="2182368"/>
          </a:xfrm>
          <a:prstGeom prst="rect">
            <a:avLst/>
          </a:prstGeom>
        </p:spPr>
      </p:pic>
    </p:spTree>
    <p:extLst>
      <p:ext uri="{BB962C8B-B14F-4D97-AF65-F5344CB8AC3E}">
        <p14:creationId xmlns:p14="http://schemas.microsoft.com/office/powerpoint/2010/main" val="24544387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2461618"/>
            <a:ext cx="9906000" cy="460765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75" dirty="0"/>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1" r="25521"/>
          <a:stretch/>
        </p:blipFill>
        <p:spPr>
          <a:xfrm>
            <a:off x="5541" y="-3556"/>
            <a:ext cx="9905998" cy="2868433"/>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904" y="265176"/>
            <a:ext cx="2037027" cy="1127464"/>
          </a:xfrm>
          <a:prstGeom prst="rect">
            <a:avLst/>
          </a:prstGeom>
        </p:spPr>
      </p:pic>
      <p:pic>
        <p:nvPicPr>
          <p:cNvPr id="8" name="Picture 2"/>
          <p:cNvPicPr>
            <a:picLocks noChangeAspect="1"/>
          </p:cNvPicPr>
          <p:nvPr/>
        </p:nvPicPr>
        <p:blipFill rotWithShape="1">
          <a:blip r:embed="rId5">
            <a:extLst>
              <a:ext uri="{28A0092B-C50C-407E-A947-70E740481C1C}">
                <a14:useLocalDpi xmlns:a14="http://schemas.microsoft.com/office/drawing/2010/main" val="0"/>
              </a:ext>
            </a:extLst>
          </a:blip>
          <a:srcRect r="26374" b="14571"/>
          <a:stretch/>
        </p:blipFill>
        <p:spPr>
          <a:xfrm>
            <a:off x="6716485" y="3820666"/>
            <a:ext cx="3189516" cy="3248604"/>
          </a:xfrm>
          <a:prstGeom prst="rect">
            <a:avLst/>
          </a:prstGeom>
        </p:spPr>
      </p:pic>
      <p:sp>
        <p:nvSpPr>
          <p:cNvPr id="11" name="TextBox 10"/>
          <p:cNvSpPr txBox="1"/>
          <p:nvPr/>
        </p:nvSpPr>
        <p:spPr>
          <a:xfrm>
            <a:off x="1149624" y="4355584"/>
            <a:ext cx="7804871" cy="2400657"/>
          </a:xfrm>
          <a:prstGeom prst="rect">
            <a:avLst/>
          </a:prstGeom>
          <a:noFill/>
        </p:spPr>
        <p:txBody>
          <a:bodyPr wrap="square" lIns="0" tIns="0" rIns="0" bIns="0" rtlCol="0">
            <a:spAutoFit/>
          </a:bodyPr>
          <a:lstStyle/>
          <a:p>
            <a:r>
              <a:rPr lang="fr-FR" sz="1600" b="1" dirty="0" err="1" smtClean="0">
                <a:solidFill>
                  <a:schemeClr val="bg1"/>
                </a:solidFill>
                <a:latin typeface="Gotham Book" charset="0"/>
                <a:ea typeface="Gotham Book" charset="0"/>
                <a:cs typeface="Gotham Book" charset="0"/>
              </a:rPr>
              <a:t>European</a:t>
            </a:r>
            <a:r>
              <a:rPr lang="fr-FR" sz="1600" b="1" dirty="0" smtClean="0">
                <a:solidFill>
                  <a:schemeClr val="bg1"/>
                </a:solidFill>
                <a:latin typeface="Gotham Book" charset="0"/>
                <a:ea typeface="Gotham Book" charset="0"/>
                <a:cs typeface="Gotham Book" charset="0"/>
              </a:rPr>
              <a:t> </a:t>
            </a:r>
            <a:r>
              <a:rPr lang="fr-FR" sz="1600" b="1" dirty="0" err="1" smtClean="0">
                <a:solidFill>
                  <a:schemeClr val="bg1"/>
                </a:solidFill>
                <a:latin typeface="Gotham Book" charset="0"/>
                <a:ea typeface="Gotham Book" charset="0"/>
                <a:cs typeface="Gotham Book" charset="0"/>
              </a:rPr>
              <a:t>Federation</a:t>
            </a:r>
            <a:r>
              <a:rPr lang="fr-FR" sz="1600" b="1" dirty="0" smtClean="0">
                <a:solidFill>
                  <a:schemeClr val="bg1"/>
                </a:solidFill>
                <a:latin typeface="Gotham Book" charset="0"/>
                <a:ea typeface="Gotham Book" charset="0"/>
                <a:cs typeface="Gotham Book" charset="0"/>
              </a:rPr>
              <a:t> of Allergy and Airways </a:t>
            </a:r>
            <a:r>
              <a:rPr lang="fr-FR" sz="1600" b="1" dirty="0" err="1" smtClean="0">
                <a:solidFill>
                  <a:schemeClr val="bg1"/>
                </a:solidFill>
                <a:latin typeface="Gotham Book" charset="0"/>
                <a:ea typeface="Gotham Book" charset="0"/>
                <a:cs typeface="Gotham Book" charset="0"/>
              </a:rPr>
              <a:t>Diseases</a:t>
            </a:r>
            <a:r>
              <a:rPr lang="fr-FR" sz="1600" b="1" dirty="0" smtClean="0">
                <a:solidFill>
                  <a:schemeClr val="bg1"/>
                </a:solidFill>
                <a:latin typeface="Gotham Book" charset="0"/>
                <a:ea typeface="Gotham Book" charset="0"/>
                <a:cs typeface="Gotham Book" charset="0"/>
              </a:rPr>
              <a:t> Patients’ Associations</a:t>
            </a:r>
          </a:p>
          <a:p>
            <a:r>
              <a:rPr lang="fr-FR" sz="1600" b="1" dirty="0" smtClean="0">
                <a:solidFill>
                  <a:schemeClr val="bg1"/>
                </a:solidFill>
                <a:latin typeface="Gotham Book" charset="0"/>
                <a:ea typeface="Gotham Book" charset="0"/>
                <a:cs typeface="Gotham Book" charset="0"/>
              </a:rPr>
              <a:t>35 </a:t>
            </a:r>
            <a:r>
              <a:rPr lang="fr-FR" sz="1600" b="1" dirty="0">
                <a:solidFill>
                  <a:schemeClr val="bg1"/>
                </a:solidFill>
                <a:latin typeface="Gotham Book" charset="0"/>
                <a:ea typeface="Gotham Book" charset="0"/>
                <a:cs typeface="Gotham Book" charset="0"/>
              </a:rPr>
              <a:t>Rue du </a:t>
            </a:r>
            <a:r>
              <a:rPr lang="fr-FR" sz="1600" b="1" dirty="0" smtClean="0">
                <a:solidFill>
                  <a:schemeClr val="bg1"/>
                </a:solidFill>
                <a:latin typeface="Gotham Book" charset="0"/>
                <a:ea typeface="Gotham Book" charset="0"/>
                <a:cs typeface="Gotham Book" charset="0"/>
              </a:rPr>
              <a:t>Congrès</a:t>
            </a:r>
          </a:p>
          <a:p>
            <a:r>
              <a:rPr lang="fr-FR" sz="1600" b="1" dirty="0" smtClean="0">
                <a:solidFill>
                  <a:schemeClr val="bg1"/>
                </a:solidFill>
                <a:latin typeface="Gotham Book" charset="0"/>
                <a:ea typeface="Gotham Book" charset="0"/>
                <a:cs typeface="Gotham Book" charset="0"/>
              </a:rPr>
              <a:t>1000 Brussels</a:t>
            </a:r>
          </a:p>
          <a:p>
            <a:r>
              <a:rPr lang="fr-FR" sz="1600" b="1" dirty="0" err="1" smtClean="0">
                <a:solidFill>
                  <a:schemeClr val="bg1"/>
                </a:solidFill>
                <a:latin typeface="Gotham Book" charset="0"/>
                <a:ea typeface="Gotham Book" charset="0"/>
                <a:cs typeface="Gotham Book" charset="0"/>
              </a:rPr>
              <a:t>Belgium</a:t>
            </a:r>
            <a:endParaRPr lang="fr-FR" sz="1600" b="1" dirty="0" smtClean="0">
              <a:solidFill>
                <a:schemeClr val="bg1"/>
              </a:solidFill>
              <a:latin typeface="Gotham Book" charset="0"/>
              <a:ea typeface="Gotham Book" charset="0"/>
              <a:cs typeface="Gotham Book" charset="0"/>
            </a:endParaRPr>
          </a:p>
          <a:p>
            <a:endParaRPr lang="fr-FR" sz="1600" b="1" dirty="0" smtClean="0">
              <a:solidFill>
                <a:schemeClr val="bg1"/>
              </a:solidFill>
              <a:latin typeface="Gotham Book" charset="0"/>
              <a:ea typeface="Gotham Book" charset="0"/>
              <a:cs typeface="Gotham Book" charset="0"/>
            </a:endParaRPr>
          </a:p>
          <a:p>
            <a:endParaRPr lang="fr-FR" sz="1600" b="1" dirty="0" smtClean="0">
              <a:solidFill>
                <a:schemeClr val="bg1"/>
              </a:solidFill>
              <a:latin typeface="Gotham Book" charset="0"/>
              <a:ea typeface="Gotham Book" charset="0"/>
              <a:cs typeface="Gotham Book" charset="0"/>
            </a:endParaRPr>
          </a:p>
          <a:p>
            <a:r>
              <a:rPr lang="fr-FR" sz="1600" b="1" dirty="0" smtClean="0">
                <a:solidFill>
                  <a:schemeClr val="bg1"/>
                </a:solidFill>
                <a:latin typeface="Gotham Book" charset="0"/>
                <a:ea typeface="Gotham Book" charset="0"/>
                <a:cs typeface="Gotham Book" charset="0"/>
              </a:rPr>
              <a:t>Tel</a:t>
            </a:r>
            <a:r>
              <a:rPr lang="fr-FR" sz="1600" b="1" dirty="0">
                <a:solidFill>
                  <a:schemeClr val="bg1"/>
                </a:solidFill>
                <a:latin typeface="Gotham Book" charset="0"/>
                <a:ea typeface="Gotham Book" charset="0"/>
                <a:cs typeface="Gotham Book" charset="0"/>
              </a:rPr>
              <a:t>.: +32 (0)2 227 </a:t>
            </a:r>
            <a:r>
              <a:rPr lang="fr-FR" sz="1600" b="1" dirty="0" smtClean="0">
                <a:solidFill>
                  <a:schemeClr val="bg1"/>
                </a:solidFill>
                <a:latin typeface="Gotham Book" charset="0"/>
                <a:ea typeface="Gotham Book" charset="0"/>
                <a:cs typeface="Gotham Book" charset="0"/>
              </a:rPr>
              <a:t>2712</a:t>
            </a:r>
          </a:p>
          <a:p>
            <a:r>
              <a:rPr lang="fr-FR" sz="1600" b="1" dirty="0" smtClean="0">
                <a:solidFill>
                  <a:schemeClr val="bg1"/>
                </a:solidFill>
                <a:latin typeface="Gotham Book" charset="0"/>
                <a:ea typeface="Gotham Book" charset="0"/>
                <a:cs typeface="Gotham Book" charset="0"/>
              </a:rPr>
              <a:t>Email: info@efanet.org </a:t>
            </a:r>
          </a:p>
          <a:p>
            <a:r>
              <a:rPr lang="fr-FR" sz="1600" b="1" dirty="0" smtClean="0">
                <a:solidFill>
                  <a:schemeClr val="bg1"/>
                </a:solidFill>
                <a:latin typeface="Gotham Book" charset="0"/>
                <a:ea typeface="Gotham Book" charset="0"/>
                <a:cs typeface="Gotham Book" charset="0"/>
              </a:rPr>
              <a:t>Twitter: @</a:t>
            </a:r>
            <a:r>
              <a:rPr lang="fr-FR" sz="1600" b="1" dirty="0" err="1" smtClean="0">
                <a:solidFill>
                  <a:schemeClr val="bg1"/>
                </a:solidFill>
                <a:latin typeface="Gotham Book" charset="0"/>
                <a:ea typeface="Gotham Book" charset="0"/>
                <a:cs typeface="Gotham Book" charset="0"/>
              </a:rPr>
              <a:t>EFA_Patients</a:t>
            </a:r>
            <a:endParaRPr lang="fr-FR" sz="1600" b="1" dirty="0">
              <a:solidFill>
                <a:schemeClr val="bg1"/>
              </a:solidFill>
              <a:latin typeface="Gotham Book" charset="0"/>
              <a:ea typeface="Gotham Book" charset="0"/>
              <a:cs typeface="Gotham Book" charset="0"/>
            </a:endParaRPr>
          </a:p>
          <a:p>
            <a:endParaRPr lang="fr-FR" sz="1200" b="1" dirty="0">
              <a:solidFill>
                <a:schemeClr val="bg1"/>
              </a:solidFill>
              <a:latin typeface="Gotham Book" charset="0"/>
              <a:ea typeface="Gotham Book" charset="0"/>
              <a:cs typeface="Gotham Book" charset="0"/>
              <a:hlinkClick r:id="rId6"/>
            </a:endParaRPr>
          </a:p>
        </p:txBody>
      </p:sp>
    </p:spTree>
    <p:extLst>
      <p:ext uri="{BB962C8B-B14F-4D97-AF65-F5344CB8AC3E}">
        <p14:creationId xmlns:p14="http://schemas.microsoft.com/office/powerpoint/2010/main" val="9454554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blinds(horizontal)">
                                      <p:cBhvr>
                                        <p:cTn id="10" dur="500"/>
                                        <p:tgtEl>
                                          <p:spTgt spid="11">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blinds(horizontal)">
                                      <p:cBhvr>
                                        <p:cTn id="13" dur="500"/>
                                        <p:tgtEl>
                                          <p:spTgt spid="11">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1">
                                            <p:txEl>
                                              <p:pRg st="3" end="3"/>
                                            </p:txEl>
                                          </p:spTgt>
                                        </p:tgtEl>
                                        <p:attrNameLst>
                                          <p:attrName>style.visibility</p:attrName>
                                        </p:attrNameLst>
                                      </p:cBhvr>
                                      <p:to>
                                        <p:strVal val="visible"/>
                                      </p:to>
                                    </p:set>
                                    <p:animEffect transition="in" filter="blinds(horizontal)">
                                      <p:cBhvr>
                                        <p:cTn id="16" dur="500"/>
                                        <p:tgtEl>
                                          <p:spTgt spid="11">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animEffect transition="in" filter="blinds(horizontal)">
                                      <p:cBhvr>
                                        <p:cTn id="19" dur="500"/>
                                        <p:tgtEl>
                                          <p:spTgt spid="11">
                                            <p:txEl>
                                              <p:pRg st="6" end="6"/>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1">
                                            <p:txEl>
                                              <p:pRg st="7" end="7"/>
                                            </p:txEl>
                                          </p:spTgt>
                                        </p:tgtEl>
                                        <p:attrNameLst>
                                          <p:attrName>style.visibility</p:attrName>
                                        </p:attrNameLst>
                                      </p:cBhvr>
                                      <p:to>
                                        <p:strVal val="visible"/>
                                      </p:to>
                                    </p:set>
                                    <p:animEffect transition="in" filter="blinds(horizontal)">
                                      <p:cBhvr>
                                        <p:cTn id="22" dur="500"/>
                                        <p:tgtEl>
                                          <p:spTgt spid="11">
                                            <p:txEl>
                                              <p:pRg st="7" end="7"/>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11">
                                            <p:txEl>
                                              <p:pRg st="8" end="8"/>
                                            </p:txEl>
                                          </p:spTgt>
                                        </p:tgtEl>
                                        <p:attrNameLst>
                                          <p:attrName>style.visibility</p:attrName>
                                        </p:attrNameLst>
                                      </p:cBhvr>
                                      <p:to>
                                        <p:strVal val="visible"/>
                                      </p:to>
                                    </p:set>
                                    <p:animEffect transition="in" filter="blinds(horizontal)">
                                      <p:cBhvr>
                                        <p:cTn id="25"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5275" y="1701850"/>
            <a:ext cx="3199970" cy="4654502"/>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13997" r="28743" b="16778"/>
          <a:stretch/>
        </p:blipFill>
        <p:spPr>
          <a:xfrm>
            <a:off x="8201025" y="5397049"/>
            <a:ext cx="1704975" cy="1460951"/>
          </a:xfrm>
          <a:prstGeom prst="rect">
            <a:avLst/>
          </a:prstGeom>
        </p:spPr>
      </p:pic>
      <p:sp>
        <p:nvSpPr>
          <p:cNvPr id="5" name="TextBox 10"/>
          <p:cNvSpPr txBox="1"/>
          <p:nvPr/>
        </p:nvSpPr>
        <p:spPr>
          <a:xfrm>
            <a:off x="2556465" y="444228"/>
            <a:ext cx="6941127" cy="584775"/>
          </a:xfrm>
          <a:prstGeom prst="rect">
            <a:avLst/>
          </a:prstGeom>
          <a:noFill/>
          <a:effectLst>
            <a:outerShdw sx="1000" sy="1000" algn="ctr" rotWithShape="0">
              <a:schemeClr val="accent1">
                <a:lumMod val="50000"/>
              </a:schemeClr>
            </a:outerShdw>
          </a:effectLst>
        </p:spPr>
        <p:txBody>
          <a:bodyPr wrap="square" lIns="0" rtlCol="0">
            <a:spAutoFit/>
          </a:bodyPr>
          <a:lstStyle/>
          <a:p>
            <a:pPr algn="ctr"/>
            <a:r>
              <a:rPr lang="en-GB" sz="3200" b="1" dirty="0" smtClean="0">
                <a:solidFill>
                  <a:srgbClr val="4490CE"/>
                </a:solidFill>
                <a:latin typeface="Gotham Bold" charset="0"/>
                <a:ea typeface="Gotham Bold" charset="0"/>
                <a:cs typeface="Gotham Bold" charset="0"/>
              </a:rPr>
              <a:t>Who are we?</a:t>
            </a:r>
            <a:endParaRPr lang="en-GB" sz="3200" b="1" dirty="0">
              <a:solidFill>
                <a:srgbClr val="4490CE"/>
              </a:solidFill>
              <a:latin typeface="Gotham Bold" charset="0"/>
              <a:ea typeface="Gotham Bold" charset="0"/>
              <a:cs typeface="Gotham Bold"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401" y="260991"/>
            <a:ext cx="1843918" cy="1020581"/>
          </a:xfrm>
          <a:prstGeom prst="rect">
            <a:avLst/>
          </a:prstGeom>
        </p:spPr>
      </p:pic>
      <p:sp>
        <p:nvSpPr>
          <p:cNvPr id="8" name="Slide Number Placeholder 7"/>
          <p:cNvSpPr>
            <a:spLocks noGrp="1"/>
          </p:cNvSpPr>
          <p:nvPr>
            <p:ph type="sldNum" sz="quarter" idx="12"/>
          </p:nvPr>
        </p:nvSpPr>
        <p:spPr/>
        <p:txBody>
          <a:bodyPr/>
          <a:lstStyle/>
          <a:p>
            <a:fld id="{8723AE3D-20E4-4640-9AB9-4394421DC461}" type="slidenum">
              <a:rPr lang="en-US" smtClean="0">
                <a:solidFill>
                  <a:schemeClr val="bg1"/>
                </a:solidFill>
              </a:rPr>
              <a:t>2</a:t>
            </a:fld>
            <a:endParaRPr lang="en-US" dirty="0">
              <a:solidFill>
                <a:schemeClr val="bg1"/>
              </a:solidFill>
            </a:endParaRPr>
          </a:p>
        </p:txBody>
      </p:sp>
      <p:cxnSp>
        <p:nvCxnSpPr>
          <p:cNvPr id="3" name="Straight Connector 2"/>
          <p:cNvCxnSpPr/>
          <p:nvPr/>
        </p:nvCxnSpPr>
        <p:spPr>
          <a:xfrm flipV="1">
            <a:off x="371401" y="1361209"/>
            <a:ext cx="8980417" cy="10391"/>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22069" y="1955147"/>
            <a:ext cx="4368024" cy="4401205"/>
          </a:xfrm>
          <a:prstGeom prst="rect">
            <a:avLst/>
          </a:prstGeom>
        </p:spPr>
        <p:txBody>
          <a:bodyPr wrap="square">
            <a:spAutoFit/>
          </a:bodyPr>
          <a:lstStyle/>
          <a:p>
            <a:pPr marL="285750" indent="-285750">
              <a:buClr>
                <a:srgbClr val="0070C0"/>
              </a:buClr>
              <a:buFont typeface="Arial" panose="020B0604020202020204" pitchFamily="34" charset="0"/>
              <a:buChar char="•"/>
            </a:pPr>
            <a:r>
              <a:rPr lang="en-GB" sz="2000" dirty="0" smtClean="0"/>
              <a:t>A European </a:t>
            </a:r>
            <a:r>
              <a:rPr lang="en-GB" sz="2000" dirty="0"/>
              <a:t>alliance of </a:t>
            </a:r>
            <a:r>
              <a:rPr lang="en-GB" sz="2000" dirty="0" smtClean="0">
                <a:solidFill>
                  <a:srgbClr val="0070C0"/>
                </a:solidFill>
              </a:rPr>
              <a:t>more than 40 </a:t>
            </a:r>
            <a:r>
              <a:rPr lang="en-GB" sz="2000" dirty="0"/>
              <a:t>allergy, asthma and chronic obstructive pulmonary disease (COPD) national patients’ associations </a:t>
            </a:r>
            <a:endParaRPr lang="en-GB" sz="2000" dirty="0" smtClean="0"/>
          </a:p>
          <a:p>
            <a:pPr marL="285750" indent="-285750">
              <a:buClr>
                <a:srgbClr val="0070C0"/>
              </a:buClr>
              <a:buFont typeface="Arial" panose="020B0604020202020204" pitchFamily="34" charset="0"/>
              <a:buChar char="•"/>
            </a:pPr>
            <a:endParaRPr lang="en-GB" sz="2000" dirty="0"/>
          </a:p>
          <a:p>
            <a:pPr marL="285750" indent="-285750">
              <a:buClr>
                <a:srgbClr val="0070C0"/>
              </a:buClr>
              <a:buFont typeface="Arial" panose="020B0604020202020204" pitchFamily="34" charset="0"/>
              <a:buChar char="•"/>
            </a:pPr>
            <a:r>
              <a:rPr lang="en-GB" sz="2000" dirty="0" smtClean="0"/>
              <a:t>We represent </a:t>
            </a:r>
            <a:r>
              <a:rPr lang="en-GB" sz="2000" dirty="0">
                <a:solidFill>
                  <a:srgbClr val="0070C0"/>
                </a:solidFill>
              </a:rPr>
              <a:t>more than 30% </a:t>
            </a:r>
            <a:r>
              <a:rPr lang="en-GB" sz="2000" dirty="0"/>
              <a:t>of European citizens living with these diseases</a:t>
            </a:r>
          </a:p>
          <a:p>
            <a:pPr marL="285750" indent="-285750">
              <a:buClr>
                <a:srgbClr val="0070C0"/>
              </a:buClr>
              <a:buFont typeface="Arial" panose="020B0604020202020204" pitchFamily="34" charset="0"/>
              <a:buChar char="•"/>
            </a:pPr>
            <a:endParaRPr lang="en-GB" sz="2000" dirty="0"/>
          </a:p>
          <a:p>
            <a:pPr marL="285750" indent="-285750">
              <a:buClr>
                <a:srgbClr val="0070C0"/>
              </a:buClr>
              <a:buFont typeface="Arial" panose="020B0604020202020204" pitchFamily="34" charset="0"/>
              <a:buChar char="•"/>
            </a:pPr>
            <a:r>
              <a:rPr lang="en-GB" sz="2000" dirty="0" smtClean="0"/>
              <a:t>We aim for patients to live uncompromised lives, have the right and access to best quality of care and safe environment</a:t>
            </a:r>
            <a:endParaRPr lang="en-GB" sz="2000" dirty="0"/>
          </a:p>
        </p:txBody>
      </p:sp>
    </p:spTree>
    <p:extLst>
      <p:ext uri="{BB962C8B-B14F-4D97-AF65-F5344CB8AC3E}">
        <p14:creationId xmlns:p14="http://schemas.microsoft.com/office/powerpoint/2010/main" val="10298946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8665" y="4299942"/>
            <a:ext cx="6207335" cy="2553442"/>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13997" r="28743" b="16778"/>
          <a:stretch/>
        </p:blipFill>
        <p:spPr>
          <a:xfrm>
            <a:off x="8201025" y="5397049"/>
            <a:ext cx="1704975" cy="1460951"/>
          </a:xfrm>
          <a:prstGeom prst="rect">
            <a:avLst/>
          </a:prstGeom>
        </p:spPr>
      </p:pic>
      <p:sp>
        <p:nvSpPr>
          <p:cNvPr id="5" name="TextBox 10"/>
          <p:cNvSpPr txBox="1"/>
          <p:nvPr/>
        </p:nvSpPr>
        <p:spPr>
          <a:xfrm>
            <a:off x="2215319" y="204354"/>
            <a:ext cx="7390496" cy="1077218"/>
          </a:xfrm>
          <a:prstGeom prst="rect">
            <a:avLst/>
          </a:prstGeom>
          <a:noFill/>
          <a:effectLst>
            <a:outerShdw sx="1000" sy="1000" algn="ctr" rotWithShape="0">
              <a:schemeClr val="accent1">
                <a:lumMod val="50000"/>
              </a:schemeClr>
            </a:outerShdw>
          </a:effectLst>
        </p:spPr>
        <p:txBody>
          <a:bodyPr wrap="square" lIns="0" rtlCol="0">
            <a:spAutoFit/>
          </a:bodyPr>
          <a:lstStyle/>
          <a:p>
            <a:pPr algn="ctr"/>
            <a:r>
              <a:rPr lang="en-GB" sz="3200" b="1" dirty="0" smtClean="0">
                <a:solidFill>
                  <a:srgbClr val="4490CE"/>
                </a:solidFill>
                <a:latin typeface="Gotham Bold" charset="0"/>
                <a:ea typeface="Gotham Bold" charset="0"/>
                <a:cs typeface="Gotham Bold" charset="0"/>
              </a:rPr>
              <a:t>One man’s meat is another man’s poison</a:t>
            </a:r>
            <a:endParaRPr lang="en-GB" sz="3200" b="1" dirty="0">
              <a:solidFill>
                <a:srgbClr val="4490CE"/>
              </a:solidFill>
              <a:latin typeface="Gotham Bold" charset="0"/>
              <a:ea typeface="Gotham Bold" charset="0"/>
              <a:cs typeface="Gotham Bold"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401" y="260991"/>
            <a:ext cx="1843918" cy="1020581"/>
          </a:xfrm>
          <a:prstGeom prst="rect">
            <a:avLst/>
          </a:prstGeom>
        </p:spPr>
      </p:pic>
      <p:sp>
        <p:nvSpPr>
          <p:cNvPr id="8" name="Slide Number Placeholder 7"/>
          <p:cNvSpPr>
            <a:spLocks noGrp="1"/>
          </p:cNvSpPr>
          <p:nvPr>
            <p:ph type="sldNum" sz="quarter" idx="12"/>
          </p:nvPr>
        </p:nvSpPr>
        <p:spPr/>
        <p:txBody>
          <a:bodyPr/>
          <a:lstStyle/>
          <a:p>
            <a:fld id="{8723AE3D-20E4-4640-9AB9-4394421DC461}" type="slidenum">
              <a:rPr lang="en-US" smtClean="0">
                <a:solidFill>
                  <a:schemeClr val="bg1"/>
                </a:solidFill>
              </a:rPr>
              <a:t>3</a:t>
            </a:fld>
            <a:endParaRPr lang="en-US" dirty="0">
              <a:solidFill>
                <a:schemeClr val="bg1"/>
              </a:solidFill>
            </a:endParaRPr>
          </a:p>
        </p:txBody>
      </p:sp>
      <p:cxnSp>
        <p:nvCxnSpPr>
          <p:cNvPr id="3" name="Straight Connector 2"/>
          <p:cNvCxnSpPr/>
          <p:nvPr/>
        </p:nvCxnSpPr>
        <p:spPr>
          <a:xfrm flipV="1">
            <a:off x="371401" y="1361209"/>
            <a:ext cx="8980417" cy="10391"/>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60701" y="1973455"/>
            <a:ext cx="4953000" cy="2246769"/>
          </a:xfrm>
          <a:prstGeom prst="rect">
            <a:avLst/>
          </a:prstGeom>
        </p:spPr>
        <p:txBody>
          <a:bodyPr>
            <a:spAutoFit/>
          </a:bodyPr>
          <a:lstStyle/>
          <a:p>
            <a:pPr>
              <a:buClr>
                <a:srgbClr val="00B050"/>
              </a:buClr>
            </a:pPr>
            <a:r>
              <a:rPr lang="en-GB" sz="2000" dirty="0">
                <a:solidFill>
                  <a:srgbClr val="0070C0"/>
                </a:solidFill>
                <a:latin typeface="Calibri" pitchFamily="34" charset="0"/>
                <a:cs typeface="Calibri" pitchFamily="34" charset="0"/>
              </a:rPr>
              <a:t>Allergy is a “crazy” disease </a:t>
            </a:r>
            <a:r>
              <a:rPr lang="en-GB" sz="2000" dirty="0">
                <a:latin typeface="Calibri" pitchFamily="34" charset="0"/>
                <a:cs typeface="Calibri" pitchFamily="34" charset="0"/>
              </a:rPr>
              <a:t>as the immune system of an allergic person fails to distinguish between dangerous substances and harmless </a:t>
            </a:r>
            <a:r>
              <a:rPr lang="en-GB" sz="2000" dirty="0" smtClean="0">
                <a:latin typeface="Calibri" pitchFamily="34" charset="0"/>
                <a:cs typeface="Calibri" pitchFamily="34" charset="0"/>
              </a:rPr>
              <a:t>ones</a:t>
            </a:r>
          </a:p>
          <a:p>
            <a:pPr>
              <a:buClr>
                <a:srgbClr val="00B050"/>
              </a:buClr>
            </a:pPr>
            <a:endParaRPr lang="en-GB" sz="2000" dirty="0" smtClean="0">
              <a:latin typeface="Calibri" pitchFamily="34" charset="0"/>
              <a:cs typeface="Calibri" pitchFamily="34" charset="0"/>
            </a:endParaRPr>
          </a:p>
          <a:p>
            <a:pPr>
              <a:buClr>
                <a:srgbClr val="00B050"/>
              </a:buClr>
            </a:pPr>
            <a:endParaRPr lang="en-GB" sz="2000" dirty="0">
              <a:latin typeface="Calibri" pitchFamily="34" charset="0"/>
              <a:cs typeface="Calibri" pitchFamily="34" charset="0"/>
            </a:endParaRPr>
          </a:p>
          <a:p>
            <a:pPr>
              <a:buClr>
                <a:srgbClr val="00B050"/>
              </a:buClr>
            </a:pPr>
            <a:r>
              <a:rPr lang="en-GB" sz="2000" dirty="0" smtClean="0">
                <a:latin typeface="Calibri" pitchFamily="34" charset="0"/>
                <a:cs typeface="Calibri" pitchFamily="34" charset="0"/>
              </a:rPr>
              <a:t>		</a:t>
            </a:r>
            <a:r>
              <a:rPr lang="en-GB" sz="1600" b="1" dirty="0" smtClean="0">
                <a:latin typeface="Calibri" pitchFamily="34" charset="0"/>
                <a:cs typeface="Calibri" pitchFamily="34" charset="0"/>
              </a:rPr>
              <a:t>BUT</a:t>
            </a:r>
            <a:endParaRPr lang="en-GB" sz="1600" b="1" dirty="0">
              <a:latin typeface="Calibri" pitchFamily="34" charset="0"/>
              <a:cs typeface="Calibri" pitchFamily="34" charset="0"/>
            </a:endParaRPr>
          </a:p>
        </p:txBody>
      </p:sp>
      <p:sp>
        <p:nvSpPr>
          <p:cNvPr id="15" name="Rectangle 14"/>
          <p:cNvSpPr/>
          <p:nvPr/>
        </p:nvSpPr>
        <p:spPr>
          <a:xfrm>
            <a:off x="460701" y="4602026"/>
            <a:ext cx="3178481" cy="1938992"/>
          </a:xfrm>
          <a:prstGeom prst="rect">
            <a:avLst/>
          </a:prstGeom>
        </p:spPr>
        <p:txBody>
          <a:bodyPr wrap="square">
            <a:spAutoFit/>
          </a:bodyPr>
          <a:lstStyle/>
          <a:p>
            <a:pPr lvl="0">
              <a:buClr>
                <a:srgbClr val="00B050"/>
              </a:buClr>
            </a:pPr>
            <a:r>
              <a:rPr lang="en-GB" sz="2000" dirty="0">
                <a:solidFill>
                  <a:srgbClr val="0070C0"/>
                </a:solidFill>
                <a:latin typeface="Calibri" pitchFamily="34" charset="0"/>
                <a:cs typeface="Calibri" pitchFamily="34" charset="0"/>
              </a:rPr>
              <a:t>Allergies can make you crazy too! </a:t>
            </a:r>
            <a:r>
              <a:rPr lang="en-GB" sz="2000" dirty="0">
                <a:solidFill>
                  <a:prstClr val="black"/>
                </a:solidFill>
                <a:latin typeface="Calibri" pitchFamily="34" charset="0"/>
                <a:cs typeface="Calibri" pitchFamily="34" charset="0"/>
              </a:rPr>
              <a:t>as they might result in poor nutrition and quality of life, fear, restrictions, social isolation, and sometimes even death (anaphylaxis) </a:t>
            </a:r>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96796" y="1493628"/>
            <a:ext cx="4009019" cy="2806314"/>
          </a:xfrm>
          <a:prstGeom prst="rect">
            <a:avLst/>
          </a:prstGeom>
        </p:spPr>
      </p:pic>
    </p:spTree>
    <p:extLst>
      <p:ext uri="{BB962C8B-B14F-4D97-AF65-F5344CB8AC3E}">
        <p14:creationId xmlns:p14="http://schemas.microsoft.com/office/powerpoint/2010/main" val="1873714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3997" r="28743" b="16778"/>
          <a:stretch/>
        </p:blipFill>
        <p:spPr>
          <a:xfrm>
            <a:off x="8201025" y="5397049"/>
            <a:ext cx="1704975" cy="1460951"/>
          </a:xfrm>
          <a:prstGeom prst="rect">
            <a:avLst/>
          </a:prstGeom>
        </p:spPr>
      </p:pic>
      <p:sp>
        <p:nvSpPr>
          <p:cNvPr id="5" name="TextBox 10"/>
          <p:cNvSpPr txBox="1"/>
          <p:nvPr/>
        </p:nvSpPr>
        <p:spPr>
          <a:xfrm>
            <a:off x="2556466" y="156253"/>
            <a:ext cx="6668498" cy="1077218"/>
          </a:xfrm>
          <a:prstGeom prst="rect">
            <a:avLst/>
          </a:prstGeom>
          <a:noFill/>
          <a:effectLst>
            <a:outerShdw sx="1000" sy="1000" algn="ctr" rotWithShape="0">
              <a:schemeClr val="accent1">
                <a:lumMod val="50000"/>
              </a:schemeClr>
            </a:outerShdw>
          </a:effectLst>
        </p:spPr>
        <p:txBody>
          <a:bodyPr wrap="square" lIns="0" rtlCol="0">
            <a:spAutoFit/>
          </a:bodyPr>
          <a:lstStyle/>
          <a:p>
            <a:pPr algn="ctr"/>
            <a:r>
              <a:rPr lang="en-GB" sz="3200" b="1" dirty="0" smtClean="0">
                <a:solidFill>
                  <a:srgbClr val="4490CE"/>
                </a:solidFill>
                <a:latin typeface="Gotham Bold" charset="0"/>
                <a:ea typeface="Gotham Bold" charset="0"/>
                <a:cs typeface="Gotham Bold" charset="0"/>
              </a:rPr>
              <a:t>Importance of allergen information</a:t>
            </a:r>
            <a:endParaRPr lang="en-GB" sz="3200" b="1" dirty="0">
              <a:solidFill>
                <a:srgbClr val="4490CE"/>
              </a:solidFill>
              <a:latin typeface="Gotham Bold" charset="0"/>
              <a:ea typeface="Gotham Bold" charset="0"/>
              <a:cs typeface="Gotham Bold"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401" y="260991"/>
            <a:ext cx="1843918" cy="1020581"/>
          </a:xfrm>
          <a:prstGeom prst="rect">
            <a:avLst/>
          </a:prstGeom>
        </p:spPr>
      </p:pic>
      <p:sp>
        <p:nvSpPr>
          <p:cNvPr id="8" name="Slide Number Placeholder 7"/>
          <p:cNvSpPr>
            <a:spLocks noGrp="1"/>
          </p:cNvSpPr>
          <p:nvPr>
            <p:ph type="sldNum" sz="quarter" idx="12"/>
          </p:nvPr>
        </p:nvSpPr>
        <p:spPr/>
        <p:txBody>
          <a:bodyPr/>
          <a:lstStyle/>
          <a:p>
            <a:fld id="{8723AE3D-20E4-4640-9AB9-4394421DC461}" type="slidenum">
              <a:rPr lang="en-US" smtClean="0">
                <a:solidFill>
                  <a:schemeClr val="bg1"/>
                </a:solidFill>
              </a:rPr>
              <a:t>4</a:t>
            </a:fld>
            <a:endParaRPr lang="en-US" dirty="0">
              <a:solidFill>
                <a:schemeClr val="bg1"/>
              </a:solidFill>
            </a:endParaRPr>
          </a:p>
        </p:txBody>
      </p:sp>
      <p:cxnSp>
        <p:nvCxnSpPr>
          <p:cNvPr id="3" name="Straight Connector 2"/>
          <p:cNvCxnSpPr/>
          <p:nvPr/>
        </p:nvCxnSpPr>
        <p:spPr>
          <a:xfrm flipV="1">
            <a:off x="371401" y="1361209"/>
            <a:ext cx="8980417" cy="10391"/>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85611" y="2387545"/>
            <a:ext cx="3786389" cy="2554545"/>
          </a:xfrm>
          <a:prstGeom prst="rect">
            <a:avLst/>
          </a:prstGeom>
        </p:spPr>
        <p:txBody>
          <a:bodyPr wrap="square">
            <a:spAutoFit/>
          </a:bodyPr>
          <a:lstStyle/>
          <a:p>
            <a:pPr marL="342900" indent="-342900">
              <a:buClr>
                <a:srgbClr val="0070C0"/>
              </a:buClr>
              <a:buFont typeface="Arial" panose="020B0604020202020204" pitchFamily="34" charset="0"/>
              <a:buChar char="•"/>
            </a:pPr>
            <a:r>
              <a:rPr lang="en-GB" sz="2000" dirty="0"/>
              <a:t>No cure for food </a:t>
            </a:r>
            <a:r>
              <a:rPr lang="en-GB" sz="2000" dirty="0" smtClean="0"/>
              <a:t>allergy</a:t>
            </a:r>
          </a:p>
          <a:p>
            <a:pPr>
              <a:buClr>
                <a:srgbClr val="0070C0"/>
              </a:buClr>
            </a:pPr>
            <a:endParaRPr lang="en-GB" sz="2000" dirty="0"/>
          </a:p>
          <a:p>
            <a:pPr marL="342900" indent="-342900">
              <a:buClr>
                <a:srgbClr val="0070C0"/>
              </a:buClr>
              <a:buFont typeface="Arial" panose="020B0604020202020204" pitchFamily="34" charset="0"/>
              <a:buChar char="•"/>
            </a:pPr>
            <a:r>
              <a:rPr lang="en-GB" sz="2000" dirty="0"/>
              <a:t>Protection = </a:t>
            </a:r>
            <a:r>
              <a:rPr lang="en-GB" sz="2000" dirty="0" smtClean="0"/>
              <a:t>abstention</a:t>
            </a:r>
          </a:p>
          <a:p>
            <a:pPr>
              <a:buClr>
                <a:srgbClr val="0070C0"/>
              </a:buClr>
            </a:pPr>
            <a:endParaRPr lang="en-GB" sz="2000" dirty="0"/>
          </a:p>
          <a:p>
            <a:pPr marL="342900" indent="-342900">
              <a:buClr>
                <a:srgbClr val="0070C0"/>
              </a:buClr>
              <a:buFont typeface="Arial" panose="020B0604020202020204" pitchFamily="34" charset="0"/>
              <a:buChar char="•"/>
            </a:pPr>
            <a:r>
              <a:rPr lang="en-GB" sz="2000" dirty="0"/>
              <a:t>Consumers suffering from allergy or intolerance must be able to identify the ingredients they are sensitive to</a:t>
            </a: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4194" y="1684572"/>
            <a:ext cx="4327624" cy="3733860"/>
          </a:xfrm>
          <a:prstGeom prst="rect">
            <a:avLst/>
          </a:prstGeom>
        </p:spPr>
      </p:pic>
      <p:sp>
        <p:nvSpPr>
          <p:cNvPr id="15" name="Rectangle 14"/>
          <p:cNvSpPr/>
          <p:nvPr/>
        </p:nvSpPr>
        <p:spPr>
          <a:xfrm>
            <a:off x="1107417" y="5731404"/>
            <a:ext cx="7508383" cy="1015663"/>
          </a:xfrm>
          <a:prstGeom prst="rect">
            <a:avLst/>
          </a:prstGeom>
        </p:spPr>
        <p:txBody>
          <a:bodyPr wrap="square">
            <a:spAutoFit/>
          </a:bodyPr>
          <a:lstStyle/>
          <a:p>
            <a:pPr algn="ctr"/>
            <a:r>
              <a:rPr lang="en-US" sz="2000" b="1" dirty="0">
                <a:solidFill>
                  <a:srgbClr val="0070C0"/>
                </a:solidFill>
              </a:rPr>
              <a:t>“When food is your enemy, knowledge is your best weapon of defense.” </a:t>
            </a:r>
            <a:r>
              <a:rPr lang="en-US" sz="2000" dirty="0"/>
              <a:t>(Marjan van Ravenhorst</a:t>
            </a:r>
            <a:r>
              <a:rPr lang="en-GB" sz="2000" dirty="0"/>
              <a:t> from </a:t>
            </a:r>
            <a:r>
              <a:rPr lang="en-US" sz="2000" dirty="0"/>
              <a:t>EFA member </a:t>
            </a:r>
            <a:r>
              <a:rPr lang="en-GB" sz="2000" dirty="0"/>
              <a:t>Dutch Food Allergies Foundation)</a:t>
            </a:r>
          </a:p>
        </p:txBody>
      </p:sp>
    </p:spTree>
    <p:extLst>
      <p:ext uri="{BB962C8B-B14F-4D97-AF65-F5344CB8AC3E}">
        <p14:creationId xmlns:p14="http://schemas.microsoft.com/office/powerpoint/2010/main" val="7924409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0332" y="1511562"/>
            <a:ext cx="3342521" cy="4325383"/>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13997" r="28743" b="16778"/>
          <a:stretch/>
        </p:blipFill>
        <p:spPr>
          <a:xfrm>
            <a:off x="8201025" y="5397049"/>
            <a:ext cx="1704975" cy="1460951"/>
          </a:xfrm>
          <a:prstGeom prst="rect">
            <a:avLst/>
          </a:prstGeom>
        </p:spPr>
      </p:pic>
      <p:sp>
        <p:nvSpPr>
          <p:cNvPr id="5" name="TextBox 10"/>
          <p:cNvSpPr txBox="1"/>
          <p:nvPr/>
        </p:nvSpPr>
        <p:spPr>
          <a:xfrm>
            <a:off x="2451726" y="428203"/>
            <a:ext cx="6941127" cy="584775"/>
          </a:xfrm>
          <a:prstGeom prst="rect">
            <a:avLst/>
          </a:prstGeom>
          <a:noFill/>
          <a:effectLst>
            <a:outerShdw sx="1000" sy="1000" algn="ctr" rotWithShape="0">
              <a:schemeClr val="accent1">
                <a:lumMod val="50000"/>
              </a:schemeClr>
            </a:outerShdw>
          </a:effectLst>
        </p:spPr>
        <p:txBody>
          <a:bodyPr wrap="square" lIns="0" rtlCol="0">
            <a:spAutoFit/>
          </a:bodyPr>
          <a:lstStyle/>
          <a:p>
            <a:pPr algn="ctr"/>
            <a:r>
              <a:rPr lang="en-GB" sz="3200" b="1" dirty="0" smtClean="0">
                <a:solidFill>
                  <a:srgbClr val="4490CE"/>
                </a:solidFill>
                <a:latin typeface="Gotham Bold" charset="0"/>
                <a:ea typeface="Gotham Bold" charset="0"/>
                <a:cs typeface="Gotham Bold" charset="0"/>
              </a:rPr>
              <a:t>Main issues with food labelling</a:t>
            </a:r>
            <a:endParaRPr lang="en-GB" sz="3200" b="1" dirty="0">
              <a:solidFill>
                <a:srgbClr val="4490CE"/>
              </a:solidFill>
              <a:latin typeface="Gotham Bold" charset="0"/>
              <a:ea typeface="Gotham Bold" charset="0"/>
              <a:cs typeface="Gotham Bold"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401" y="260991"/>
            <a:ext cx="1843918" cy="1020581"/>
          </a:xfrm>
          <a:prstGeom prst="rect">
            <a:avLst/>
          </a:prstGeom>
        </p:spPr>
      </p:pic>
      <p:sp>
        <p:nvSpPr>
          <p:cNvPr id="8" name="Slide Number Placeholder 7"/>
          <p:cNvSpPr>
            <a:spLocks noGrp="1"/>
          </p:cNvSpPr>
          <p:nvPr>
            <p:ph type="sldNum" sz="quarter" idx="12"/>
          </p:nvPr>
        </p:nvSpPr>
        <p:spPr/>
        <p:txBody>
          <a:bodyPr/>
          <a:lstStyle/>
          <a:p>
            <a:fld id="{8723AE3D-20E4-4640-9AB9-4394421DC461}" type="slidenum">
              <a:rPr lang="en-US" smtClean="0">
                <a:solidFill>
                  <a:schemeClr val="bg1"/>
                </a:solidFill>
              </a:rPr>
              <a:t>5</a:t>
            </a:fld>
            <a:endParaRPr lang="en-US" dirty="0">
              <a:solidFill>
                <a:schemeClr val="bg1"/>
              </a:solidFill>
            </a:endParaRPr>
          </a:p>
        </p:txBody>
      </p:sp>
      <p:cxnSp>
        <p:nvCxnSpPr>
          <p:cNvPr id="3" name="Straight Connector 2"/>
          <p:cNvCxnSpPr/>
          <p:nvPr/>
        </p:nvCxnSpPr>
        <p:spPr>
          <a:xfrm flipV="1">
            <a:off x="371401" y="1361209"/>
            <a:ext cx="8980417" cy="10391"/>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63897" y="1728096"/>
            <a:ext cx="5222939" cy="3785652"/>
          </a:xfrm>
          <a:prstGeom prst="rect">
            <a:avLst/>
          </a:prstGeom>
        </p:spPr>
        <p:txBody>
          <a:bodyPr wrap="square">
            <a:spAutoFit/>
          </a:bodyPr>
          <a:lstStyle/>
          <a:p>
            <a:pPr marL="285750" indent="-285750">
              <a:buClr>
                <a:srgbClr val="0070C0"/>
              </a:buClr>
              <a:buFont typeface="Arial" panose="020B0604020202020204" pitchFamily="34" charset="0"/>
              <a:buChar char="•"/>
            </a:pPr>
            <a:r>
              <a:rPr lang="en-GB" sz="2000" dirty="0"/>
              <a:t>Information not available or </a:t>
            </a:r>
            <a:r>
              <a:rPr lang="en-GB" sz="2000" dirty="0" smtClean="0"/>
              <a:t>inaccurate</a:t>
            </a:r>
          </a:p>
          <a:p>
            <a:pPr>
              <a:buClr>
                <a:srgbClr val="0070C0"/>
              </a:buClr>
            </a:pPr>
            <a:endParaRPr lang="en-GB" sz="2000" dirty="0"/>
          </a:p>
          <a:p>
            <a:pPr marL="285750" indent="-285750">
              <a:buClr>
                <a:srgbClr val="0070C0"/>
              </a:buClr>
              <a:buFont typeface="Arial" panose="020B0604020202020204" pitchFamily="34" charset="0"/>
              <a:buChar char="•"/>
            </a:pPr>
            <a:r>
              <a:rPr lang="en-GB" sz="2000" dirty="0"/>
              <a:t>Readability </a:t>
            </a:r>
            <a:r>
              <a:rPr lang="en-GB" sz="2000" dirty="0">
                <a:solidFill>
                  <a:srgbClr val="0070C0"/>
                </a:solidFill>
              </a:rPr>
              <a:t>→</a:t>
            </a:r>
            <a:r>
              <a:rPr lang="en-GB" sz="2000" dirty="0"/>
              <a:t> too small font, poor </a:t>
            </a:r>
            <a:r>
              <a:rPr lang="en-GB" sz="2000" dirty="0" smtClean="0"/>
              <a:t>contrast</a:t>
            </a:r>
          </a:p>
          <a:p>
            <a:pPr>
              <a:buClr>
                <a:srgbClr val="0070C0"/>
              </a:buClr>
            </a:pPr>
            <a:endParaRPr lang="en-GB" sz="2000" dirty="0"/>
          </a:p>
          <a:p>
            <a:pPr marL="285750" indent="-285750">
              <a:buClr>
                <a:srgbClr val="0070C0"/>
              </a:buClr>
              <a:buFont typeface="Arial" panose="020B0604020202020204" pitchFamily="34" charset="0"/>
              <a:buChar char="•"/>
            </a:pPr>
            <a:r>
              <a:rPr lang="en-GB" sz="2000" dirty="0"/>
              <a:t>Cross-contamination, precautionary labelling </a:t>
            </a:r>
            <a:r>
              <a:rPr lang="en-GB" sz="2000" dirty="0">
                <a:solidFill>
                  <a:srgbClr val="0070C0"/>
                </a:solidFill>
              </a:rPr>
              <a:t>→ </a:t>
            </a:r>
            <a:r>
              <a:rPr lang="en-GB" sz="2000" dirty="0"/>
              <a:t>not trustworthy, no common </a:t>
            </a:r>
            <a:r>
              <a:rPr lang="en-GB" sz="2000" dirty="0" smtClean="0"/>
              <a:t>practice</a:t>
            </a:r>
          </a:p>
          <a:p>
            <a:pPr>
              <a:buClr>
                <a:srgbClr val="0070C0"/>
              </a:buClr>
            </a:pPr>
            <a:endParaRPr lang="en-GB" sz="2000" dirty="0"/>
          </a:p>
          <a:p>
            <a:pPr marL="285750" indent="-285750">
              <a:buClr>
                <a:srgbClr val="0070C0"/>
              </a:buClr>
              <a:buFont typeface="Arial" panose="020B0604020202020204" pitchFamily="34" charset="0"/>
              <a:buChar char="•"/>
            </a:pPr>
            <a:r>
              <a:rPr lang="en-GB" sz="2000" dirty="0"/>
              <a:t>Changes in recipe and introduction of novel ingredients </a:t>
            </a:r>
            <a:r>
              <a:rPr lang="en-GB" sz="2000" dirty="0" smtClean="0">
                <a:solidFill>
                  <a:srgbClr val="0070C0"/>
                </a:solidFill>
              </a:rPr>
              <a:t>→</a:t>
            </a:r>
            <a:r>
              <a:rPr lang="en-GB" sz="2000" dirty="0" smtClean="0"/>
              <a:t> </a:t>
            </a:r>
            <a:r>
              <a:rPr lang="en-GB" sz="2000" dirty="0"/>
              <a:t>new </a:t>
            </a:r>
            <a:r>
              <a:rPr lang="en-GB" sz="2000" dirty="0" smtClean="0"/>
              <a:t>allergies</a:t>
            </a:r>
          </a:p>
          <a:p>
            <a:pPr>
              <a:buClr>
                <a:srgbClr val="0070C0"/>
              </a:buClr>
            </a:pPr>
            <a:endParaRPr lang="en-GB" sz="2000" dirty="0"/>
          </a:p>
          <a:p>
            <a:pPr marL="285750" indent="-285750">
              <a:buClr>
                <a:srgbClr val="0070C0"/>
              </a:buClr>
              <a:buFont typeface="Arial" panose="020B0604020202020204" pitchFamily="34" charset="0"/>
              <a:buChar char="•"/>
            </a:pPr>
            <a:r>
              <a:rPr lang="en-GB" sz="2000" dirty="0"/>
              <a:t>Not in national language </a:t>
            </a:r>
            <a:r>
              <a:rPr lang="en-GB" sz="2000" dirty="0">
                <a:solidFill>
                  <a:srgbClr val="0070C0"/>
                </a:solidFill>
              </a:rPr>
              <a:t>→</a:t>
            </a:r>
            <a:r>
              <a:rPr lang="en-GB" sz="2000" dirty="0"/>
              <a:t> complicating travelling</a:t>
            </a:r>
          </a:p>
        </p:txBody>
      </p:sp>
      <p:sp>
        <p:nvSpPr>
          <p:cNvPr id="15" name="Oval 14"/>
          <p:cNvSpPr/>
          <p:nvPr/>
        </p:nvSpPr>
        <p:spPr>
          <a:xfrm>
            <a:off x="5903976" y="3504223"/>
            <a:ext cx="3096344" cy="432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1966330" y="5870244"/>
            <a:ext cx="6546606" cy="1015663"/>
          </a:xfrm>
          <a:prstGeom prst="rect">
            <a:avLst/>
          </a:prstGeom>
        </p:spPr>
        <p:txBody>
          <a:bodyPr wrap="square">
            <a:spAutoFit/>
          </a:bodyPr>
          <a:lstStyle/>
          <a:p>
            <a:pPr algn="ctr"/>
            <a:r>
              <a:rPr lang="en-US" sz="2000" b="1" dirty="0">
                <a:solidFill>
                  <a:srgbClr val="0070C0"/>
                </a:solidFill>
                <a:latin typeface="Calibri" pitchFamily="34" charset="0"/>
                <a:cs typeface="Calibri" pitchFamily="34" charset="0"/>
              </a:rPr>
              <a:t>Regulation 1169/2011 </a:t>
            </a:r>
            <a:r>
              <a:rPr lang="en-US" sz="2000" b="1" dirty="0" smtClean="0">
                <a:solidFill>
                  <a:srgbClr val="0070C0"/>
                </a:solidFill>
                <a:latin typeface="Calibri" pitchFamily="34" charset="0"/>
                <a:cs typeface="Calibri" pitchFamily="34" charset="0"/>
              </a:rPr>
              <a:t>on </a:t>
            </a:r>
            <a:r>
              <a:rPr lang="en-US" sz="2000" b="1" dirty="0">
                <a:solidFill>
                  <a:srgbClr val="0070C0"/>
                </a:solidFill>
                <a:latin typeface="Calibri" pitchFamily="34" charset="0"/>
                <a:cs typeface="Calibri" pitchFamily="34" charset="0"/>
              </a:rPr>
              <a:t>the provision of food information to consumers</a:t>
            </a:r>
            <a:r>
              <a:rPr lang="en-US" sz="2000" dirty="0">
                <a:latin typeface="Calibri" pitchFamily="34" charset="0"/>
                <a:cs typeface="Calibri" pitchFamily="34" charset="0"/>
              </a:rPr>
              <a:t>, </a:t>
            </a:r>
            <a:r>
              <a:rPr lang="en-US" sz="2000" dirty="0" smtClean="0">
                <a:latin typeface="Calibri" pitchFamily="34" charset="0"/>
                <a:cs typeface="Calibri" pitchFamily="34" charset="0"/>
              </a:rPr>
              <a:t>a positive </a:t>
            </a:r>
            <a:r>
              <a:rPr lang="en-US" sz="2000" dirty="0">
                <a:latin typeface="Calibri" pitchFamily="34" charset="0"/>
                <a:cs typeface="Calibri" pitchFamily="34" charset="0"/>
              </a:rPr>
              <a:t>step to improve health and quality of life of people with food allergy</a:t>
            </a:r>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880" y="5666703"/>
            <a:ext cx="1776460" cy="1054773"/>
          </a:xfrm>
          <a:prstGeom prst="rect">
            <a:avLst/>
          </a:prstGeom>
        </p:spPr>
      </p:pic>
    </p:spTree>
    <p:extLst>
      <p:ext uri="{BB962C8B-B14F-4D97-AF65-F5344CB8AC3E}">
        <p14:creationId xmlns:p14="http://schemas.microsoft.com/office/powerpoint/2010/main" val="34955539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7236" y="1513921"/>
            <a:ext cx="4320554" cy="5024993"/>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13997" r="28743" b="16778"/>
          <a:stretch/>
        </p:blipFill>
        <p:spPr>
          <a:xfrm>
            <a:off x="8201025" y="5397049"/>
            <a:ext cx="1704975" cy="1460951"/>
          </a:xfrm>
          <a:prstGeom prst="rect">
            <a:avLst/>
          </a:prstGeom>
        </p:spPr>
      </p:pic>
      <p:sp>
        <p:nvSpPr>
          <p:cNvPr id="5" name="TextBox 10"/>
          <p:cNvSpPr txBox="1"/>
          <p:nvPr/>
        </p:nvSpPr>
        <p:spPr>
          <a:xfrm>
            <a:off x="2494511" y="232672"/>
            <a:ext cx="3734720" cy="1077218"/>
          </a:xfrm>
          <a:prstGeom prst="rect">
            <a:avLst/>
          </a:prstGeom>
          <a:noFill/>
          <a:effectLst>
            <a:outerShdw sx="1000" sy="1000" algn="ctr" rotWithShape="0">
              <a:schemeClr val="accent1">
                <a:lumMod val="50000"/>
              </a:schemeClr>
            </a:outerShdw>
          </a:effectLst>
        </p:spPr>
        <p:txBody>
          <a:bodyPr wrap="square" lIns="0" rtlCol="0">
            <a:spAutoFit/>
          </a:bodyPr>
          <a:lstStyle/>
          <a:p>
            <a:pPr algn="ctr"/>
            <a:r>
              <a:rPr lang="en-GB" sz="3200" b="1" dirty="0" smtClean="0">
                <a:solidFill>
                  <a:srgbClr val="4490CE"/>
                </a:solidFill>
                <a:latin typeface="Gotham Bold" charset="0"/>
                <a:ea typeface="Gotham Bold" charset="0"/>
                <a:cs typeface="Gotham Bold" charset="0"/>
              </a:rPr>
              <a:t>Precautionary labelling</a:t>
            </a:r>
            <a:endParaRPr lang="en-GB" sz="3200" b="1" dirty="0">
              <a:solidFill>
                <a:srgbClr val="4490CE"/>
              </a:solidFill>
              <a:latin typeface="Gotham Bold" charset="0"/>
              <a:ea typeface="Gotham Bold" charset="0"/>
              <a:cs typeface="Gotham Bold"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401" y="260991"/>
            <a:ext cx="1843918" cy="1020581"/>
          </a:xfrm>
          <a:prstGeom prst="rect">
            <a:avLst/>
          </a:prstGeom>
        </p:spPr>
      </p:pic>
      <p:sp>
        <p:nvSpPr>
          <p:cNvPr id="8" name="Slide Number Placeholder 7"/>
          <p:cNvSpPr>
            <a:spLocks noGrp="1"/>
          </p:cNvSpPr>
          <p:nvPr>
            <p:ph type="sldNum" sz="quarter" idx="12"/>
          </p:nvPr>
        </p:nvSpPr>
        <p:spPr/>
        <p:txBody>
          <a:bodyPr/>
          <a:lstStyle/>
          <a:p>
            <a:fld id="{8723AE3D-20E4-4640-9AB9-4394421DC461}" type="slidenum">
              <a:rPr lang="en-US" smtClean="0">
                <a:solidFill>
                  <a:schemeClr val="bg1"/>
                </a:solidFill>
              </a:rPr>
              <a:t>6</a:t>
            </a:fld>
            <a:endParaRPr lang="en-US" dirty="0">
              <a:solidFill>
                <a:schemeClr val="bg1"/>
              </a:solidFill>
            </a:endParaRPr>
          </a:p>
        </p:txBody>
      </p:sp>
      <p:cxnSp>
        <p:nvCxnSpPr>
          <p:cNvPr id="3" name="Straight Connector 2"/>
          <p:cNvCxnSpPr/>
          <p:nvPr/>
        </p:nvCxnSpPr>
        <p:spPr>
          <a:xfrm flipV="1">
            <a:off x="371401" y="1361209"/>
            <a:ext cx="8980417" cy="10391"/>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23168" y="134468"/>
            <a:ext cx="1704155" cy="1099214"/>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91931" y="134468"/>
            <a:ext cx="1704975" cy="1102720"/>
          </a:xfrm>
          <a:prstGeom prst="rect">
            <a:avLst/>
          </a:prstGeom>
        </p:spPr>
      </p:pic>
      <p:sp>
        <p:nvSpPr>
          <p:cNvPr id="2" name="Rectangle 1"/>
          <p:cNvSpPr/>
          <p:nvPr/>
        </p:nvSpPr>
        <p:spPr>
          <a:xfrm>
            <a:off x="371401" y="1513921"/>
            <a:ext cx="4563719" cy="5139869"/>
          </a:xfrm>
          <a:prstGeom prst="rect">
            <a:avLst/>
          </a:prstGeom>
        </p:spPr>
        <p:txBody>
          <a:bodyPr wrap="square">
            <a:spAutoFit/>
          </a:bodyPr>
          <a:lstStyle/>
          <a:p>
            <a:pPr marL="342900" indent="-342900">
              <a:buClr>
                <a:srgbClr val="0070C0"/>
              </a:buClr>
              <a:buFont typeface="Arial" panose="020B0604020202020204" pitchFamily="34" charset="0"/>
              <a:buChar char="•"/>
            </a:pPr>
            <a:r>
              <a:rPr lang="en-GB" sz="2000" dirty="0"/>
              <a:t>Voluntary Member States’ information on the unintentional presence of </a:t>
            </a:r>
            <a:r>
              <a:rPr lang="en-GB" sz="2000" dirty="0" smtClean="0"/>
              <a:t>allergens is possible if </a:t>
            </a:r>
            <a:r>
              <a:rPr lang="en-US" sz="2000" dirty="0" smtClean="0"/>
              <a:t>it </a:t>
            </a:r>
            <a:r>
              <a:rPr lang="en-US" sz="2000" dirty="0"/>
              <a:t>does not mislead the </a:t>
            </a:r>
            <a:r>
              <a:rPr lang="en-US" sz="2000" dirty="0" smtClean="0"/>
              <a:t>consumer, </a:t>
            </a:r>
            <a:r>
              <a:rPr lang="en-US" sz="2000" dirty="0"/>
              <a:t>is not ambiguous or </a:t>
            </a:r>
            <a:r>
              <a:rPr lang="en-US" sz="2000" dirty="0" smtClean="0"/>
              <a:t>confusing and is </a:t>
            </a:r>
            <a:r>
              <a:rPr lang="en-US" sz="2000" dirty="0"/>
              <a:t>based on scientific </a:t>
            </a:r>
            <a:r>
              <a:rPr lang="en-US" sz="2000" dirty="0" smtClean="0"/>
              <a:t>data</a:t>
            </a:r>
          </a:p>
          <a:p>
            <a:pPr>
              <a:buClr>
                <a:srgbClr val="0070C0"/>
              </a:buClr>
            </a:pPr>
            <a:endParaRPr lang="en-US" sz="2000" dirty="0" smtClean="0"/>
          </a:p>
          <a:p>
            <a:pPr marL="342900" indent="-342900">
              <a:buClr>
                <a:srgbClr val="0070C0"/>
              </a:buClr>
              <a:buFont typeface="Arial" panose="020B0604020202020204" pitchFamily="34" charset="0"/>
              <a:buChar char="•"/>
            </a:pPr>
            <a:r>
              <a:rPr lang="en-US" sz="2000" dirty="0" smtClean="0"/>
              <a:t>Need to </a:t>
            </a:r>
            <a:r>
              <a:rPr lang="en-US" sz="2000" dirty="0" err="1" smtClean="0"/>
              <a:t>harmonise</a:t>
            </a:r>
            <a:r>
              <a:rPr lang="en-US" sz="2000" dirty="0" smtClean="0"/>
              <a:t> this information</a:t>
            </a:r>
            <a:endParaRPr lang="en-US" sz="2000" dirty="0"/>
          </a:p>
          <a:p>
            <a:endParaRPr lang="en-GB" sz="2000" u="sng" dirty="0" smtClean="0">
              <a:solidFill>
                <a:schemeClr val="accent6">
                  <a:lumMod val="75000"/>
                </a:schemeClr>
              </a:solidFill>
            </a:endParaRPr>
          </a:p>
          <a:p>
            <a:endParaRPr lang="en-GB" sz="2000" b="1" dirty="0" smtClean="0">
              <a:solidFill>
                <a:srgbClr val="0070C0"/>
              </a:solidFill>
              <a:latin typeface="Calibri" pitchFamily="34" charset="0"/>
              <a:cs typeface="Calibri" pitchFamily="34" charset="0"/>
            </a:endParaRPr>
          </a:p>
          <a:p>
            <a:pPr algn="ctr"/>
            <a:r>
              <a:rPr lang="en-GB" sz="2000" b="1" dirty="0" smtClean="0">
                <a:solidFill>
                  <a:srgbClr val="0070C0"/>
                </a:solidFill>
                <a:latin typeface="Calibri" pitchFamily="34" charset="0"/>
                <a:cs typeface="Calibri" pitchFamily="34" charset="0"/>
              </a:rPr>
              <a:t>8</a:t>
            </a:r>
            <a:r>
              <a:rPr lang="en-GB" sz="2000" b="1" dirty="0">
                <a:solidFill>
                  <a:srgbClr val="0070C0"/>
                </a:solidFill>
                <a:latin typeface="Calibri" pitchFamily="34" charset="0"/>
                <a:cs typeface="Calibri" pitchFamily="34" charset="0"/>
              </a:rPr>
              <a:t>% of people with accidental reactions </a:t>
            </a:r>
            <a:r>
              <a:rPr lang="en-GB" sz="2000" dirty="0">
                <a:latin typeface="Calibri" pitchFamily="34" charset="0"/>
                <a:cs typeface="Calibri" pitchFamily="34" charset="0"/>
              </a:rPr>
              <a:t>may attribute it to having ignored a precautionary labelling </a:t>
            </a:r>
            <a:endParaRPr lang="en-GB" sz="2000" dirty="0">
              <a:solidFill>
                <a:srgbClr val="00B050"/>
              </a:solidFill>
              <a:latin typeface="Calibri" pitchFamily="34" charset="0"/>
              <a:cs typeface="Calibri" pitchFamily="34" charset="0"/>
            </a:endParaRPr>
          </a:p>
          <a:p>
            <a:pPr marL="0" lvl="1" algn="ctr">
              <a:buClr>
                <a:srgbClr val="F79646">
                  <a:lumMod val="75000"/>
                </a:srgbClr>
              </a:buClr>
            </a:pPr>
            <a:endParaRPr lang="en-GB" sz="2000" dirty="0" smtClean="0">
              <a:solidFill>
                <a:srgbClr val="00B050"/>
              </a:solidFill>
              <a:latin typeface="Calibri" pitchFamily="34" charset="0"/>
            </a:endParaRPr>
          </a:p>
          <a:p>
            <a:pPr marL="0" lvl="1" algn="r">
              <a:buClr>
                <a:srgbClr val="F79646">
                  <a:lumMod val="75000"/>
                </a:srgbClr>
              </a:buClr>
            </a:pPr>
            <a:r>
              <a:rPr lang="en-GB" sz="1200" dirty="0">
                <a:ea typeface="Gotham Book" charset="0"/>
                <a:cs typeface="Gotham Book" charset="0"/>
              </a:rPr>
              <a:t>Reference: Barnett J et al, Using “may contain” labelling to inform food choice: a qualitative study of nut allergic consumers, BMC Public Health, </a:t>
            </a:r>
            <a:r>
              <a:rPr lang="en-GB" sz="1200" dirty="0" smtClean="0">
                <a:ea typeface="Gotham Book" charset="0"/>
                <a:cs typeface="Gotham Book" charset="0"/>
              </a:rPr>
              <a:t>2011</a:t>
            </a:r>
            <a:endParaRPr lang="en-GB" sz="1200" dirty="0">
              <a:ea typeface="Gotham Book" charset="0"/>
              <a:cs typeface="Gotham Book" charset="0"/>
            </a:endParaRPr>
          </a:p>
        </p:txBody>
      </p:sp>
    </p:spTree>
    <p:extLst>
      <p:ext uri="{BB962C8B-B14F-4D97-AF65-F5344CB8AC3E}">
        <p14:creationId xmlns:p14="http://schemas.microsoft.com/office/powerpoint/2010/main" val="33105200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0333" y="2908896"/>
            <a:ext cx="5134767" cy="3447456"/>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13997" r="28743" b="16778"/>
          <a:stretch/>
        </p:blipFill>
        <p:spPr>
          <a:xfrm>
            <a:off x="8201025" y="5397049"/>
            <a:ext cx="1704975" cy="1460951"/>
          </a:xfrm>
          <a:prstGeom prst="rect">
            <a:avLst/>
          </a:prstGeom>
        </p:spPr>
      </p:pic>
      <p:sp>
        <p:nvSpPr>
          <p:cNvPr id="11" name="TextBox 10"/>
          <p:cNvSpPr txBox="1"/>
          <p:nvPr/>
        </p:nvSpPr>
        <p:spPr>
          <a:xfrm>
            <a:off x="635431" y="1731656"/>
            <a:ext cx="8723856" cy="1846659"/>
          </a:xfrm>
          <a:prstGeom prst="rect">
            <a:avLst/>
          </a:prstGeom>
          <a:noFill/>
        </p:spPr>
        <p:txBody>
          <a:bodyPr wrap="square" lIns="0" tIns="0" rIns="0" bIns="0" rtlCol="0">
            <a:spAutoFit/>
          </a:bodyPr>
          <a:lstStyle/>
          <a:p>
            <a:pPr marL="0" lvl="1" indent="-457200">
              <a:buClr>
                <a:srgbClr val="0070C0"/>
              </a:buClr>
              <a:buFont typeface="Arial" panose="020B0604020202020204" pitchFamily="34" charset="0"/>
              <a:buChar char="•"/>
            </a:pPr>
            <a:r>
              <a:rPr lang="en-GB" sz="2000" dirty="0" smtClean="0"/>
              <a:t>Is </a:t>
            </a:r>
            <a:r>
              <a:rPr lang="en-GB" sz="2000" dirty="0"/>
              <a:t>there a real risk by eating this </a:t>
            </a:r>
            <a:r>
              <a:rPr lang="en-GB" sz="2000" dirty="0" smtClean="0"/>
              <a:t>food? </a:t>
            </a:r>
          </a:p>
          <a:p>
            <a:pPr marL="0" lvl="1">
              <a:buClr>
                <a:srgbClr val="0070C0"/>
              </a:buClr>
            </a:pPr>
            <a:endParaRPr lang="en-GB" sz="2000" dirty="0" smtClean="0"/>
          </a:p>
          <a:p>
            <a:pPr marL="0" lvl="1" indent="-457200">
              <a:buClr>
                <a:srgbClr val="0070C0"/>
              </a:buClr>
              <a:buFont typeface="Arial" panose="020B0604020202020204" pitchFamily="34" charset="0"/>
              <a:buChar char="•"/>
            </a:pPr>
            <a:r>
              <a:rPr lang="en-GB" sz="2000" dirty="0"/>
              <a:t>Distrustfulness of the message </a:t>
            </a:r>
            <a:r>
              <a:rPr lang="en-GB" sz="2000" dirty="0" smtClean="0"/>
              <a:t>sources: is </a:t>
            </a:r>
            <a:r>
              <a:rPr lang="en-GB" sz="2000" dirty="0"/>
              <a:t>it just there for liability reasons</a:t>
            </a:r>
            <a:r>
              <a:rPr lang="en-GB" sz="2000" dirty="0" smtClean="0"/>
              <a:t>?</a:t>
            </a:r>
          </a:p>
          <a:p>
            <a:pPr marL="0" lvl="1">
              <a:buClr>
                <a:srgbClr val="0070C0"/>
              </a:buClr>
            </a:pPr>
            <a:endParaRPr lang="en-GB" sz="2000" dirty="0"/>
          </a:p>
          <a:p>
            <a:pPr marL="0" lvl="1" indent="-457200">
              <a:buClr>
                <a:srgbClr val="0070C0"/>
              </a:buClr>
              <a:buFont typeface="Arial" panose="020B0604020202020204" pitchFamily="34" charset="0"/>
              <a:buChar char="•"/>
            </a:pPr>
            <a:r>
              <a:rPr lang="en-GB" sz="2000" dirty="0" smtClean="0"/>
              <a:t>How </a:t>
            </a:r>
            <a:r>
              <a:rPr lang="en-GB" sz="2000" dirty="0"/>
              <a:t>much is a </a:t>
            </a:r>
            <a:r>
              <a:rPr lang="en-GB" sz="2000" dirty="0" smtClean="0"/>
              <a:t>“trace”? </a:t>
            </a:r>
          </a:p>
          <a:p>
            <a:pPr marL="0" lvl="1" indent="-457200">
              <a:buClr>
                <a:srgbClr val="0070C0"/>
              </a:buClr>
              <a:buFont typeface="Arial" panose="020B0604020202020204" pitchFamily="34" charset="0"/>
              <a:buChar char="•"/>
            </a:pPr>
            <a:endParaRPr lang="en-GB" sz="2000" dirty="0" smtClean="0"/>
          </a:p>
        </p:txBody>
      </p:sp>
      <p:sp>
        <p:nvSpPr>
          <p:cNvPr id="5" name="TextBox 10"/>
          <p:cNvSpPr txBox="1"/>
          <p:nvPr/>
        </p:nvSpPr>
        <p:spPr>
          <a:xfrm>
            <a:off x="2407785" y="467929"/>
            <a:ext cx="6941127" cy="584775"/>
          </a:xfrm>
          <a:prstGeom prst="rect">
            <a:avLst/>
          </a:prstGeom>
          <a:noFill/>
          <a:effectLst>
            <a:outerShdw sx="1000" sy="1000" algn="ctr" rotWithShape="0">
              <a:schemeClr val="accent1">
                <a:lumMod val="50000"/>
              </a:schemeClr>
            </a:outerShdw>
          </a:effectLst>
        </p:spPr>
        <p:txBody>
          <a:bodyPr wrap="square" lIns="0" rtlCol="0">
            <a:spAutoFit/>
          </a:bodyPr>
          <a:lstStyle/>
          <a:p>
            <a:pPr algn="ctr"/>
            <a:r>
              <a:rPr lang="en-GB" sz="3200" b="1" dirty="0" smtClean="0">
                <a:solidFill>
                  <a:srgbClr val="4490CE"/>
                </a:solidFill>
                <a:latin typeface="Gotham Bold" charset="0"/>
                <a:ea typeface="Gotham Bold" charset="0"/>
                <a:cs typeface="Gotham Bold" charset="0"/>
              </a:rPr>
              <a:t>Patients’ questions</a:t>
            </a:r>
            <a:endParaRPr lang="en-GB" sz="3200" b="1" dirty="0">
              <a:solidFill>
                <a:srgbClr val="4490CE"/>
              </a:solidFill>
              <a:latin typeface="Gotham Bold" charset="0"/>
              <a:ea typeface="Gotham Bold" charset="0"/>
              <a:cs typeface="Gotham Bold"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401" y="260991"/>
            <a:ext cx="1843918" cy="1020581"/>
          </a:xfrm>
          <a:prstGeom prst="rect">
            <a:avLst/>
          </a:prstGeom>
        </p:spPr>
      </p:pic>
      <p:sp>
        <p:nvSpPr>
          <p:cNvPr id="8" name="Slide Number Placeholder 7"/>
          <p:cNvSpPr>
            <a:spLocks noGrp="1"/>
          </p:cNvSpPr>
          <p:nvPr>
            <p:ph type="sldNum" sz="quarter" idx="12"/>
          </p:nvPr>
        </p:nvSpPr>
        <p:spPr/>
        <p:txBody>
          <a:bodyPr/>
          <a:lstStyle/>
          <a:p>
            <a:fld id="{8723AE3D-20E4-4640-9AB9-4394421DC461}" type="slidenum">
              <a:rPr lang="en-US" smtClean="0">
                <a:solidFill>
                  <a:schemeClr val="bg1"/>
                </a:solidFill>
              </a:rPr>
              <a:t>7</a:t>
            </a:fld>
            <a:endParaRPr lang="en-US" dirty="0">
              <a:solidFill>
                <a:schemeClr val="bg1"/>
              </a:solidFill>
            </a:endParaRPr>
          </a:p>
        </p:txBody>
      </p:sp>
      <p:cxnSp>
        <p:nvCxnSpPr>
          <p:cNvPr id="3" name="Straight Connector 2"/>
          <p:cNvCxnSpPr/>
          <p:nvPr/>
        </p:nvCxnSpPr>
        <p:spPr>
          <a:xfrm flipV="1">
            <a:off x="371401" y="1361209"/>
            <a:ext cx="8980417" cy="10391"/>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18913" y="3578315"/>
            <a:ext cx="5644702" cy="2554545"/>
          </a:xfrm>
          <a:prstGeom prst="rect">
            <a:avLst/>
          </a:prstGeom>
        </p:spPr>
        <p:txBody>
          <a:bodyPr wrap="square">
            <a:spAutoFit/>
          </a:bodyPr>
          <a:lstStyle/>
          <a:p>
            <a:pPr marL="432000" lvl="1" indent="-457200">
              <a:buClr>
                <a:srgbClr val="0070C0"/>
              </a:buClr>
              <a:buFont typeface="Arial" panose="020B0604020202020204" pitchFamily="34" charset="0"/>
              <a:buChar char="•"/>
            </a:pPr>
            <a:r>
              <a:rPr lang="en-GB" sz="2000" dirty="0"/>
              <a:t>Variety of the wording: what do different phrases of precautionary labels mean?</a:t>
            </a:r>
          </a:p>
          <a:p>
            <a:pPr marL="432000" lvl="1">
              <a:buClr>
                <a:srgbClr val="0070C0"/>
              </a:buClr>
            </a:pPr>
            <a:endParaRPr lang="en-GB" sz="2000" dirty="0"/>
          </a:p>
          <a:p>
            <a:pPr marL="432000" lvl="1" indent="-457200">
              <a:buClr>
                <a:srgbClr val="0070C0"/>
              </a:buClr>
              <a:buFont typeface="Arial" panose="020B0604020202020204" pitchFamily="34" charset="0"/>
              <a:buChar char="•"/>
            </a:pPr>
            <a:r>
              <a:rPr lang="en-US" sz="2000" dirty="0"/>
              <a:t>Regardless of the label: h</a:t>
            </a:r>
            <a:r>
              <a:rPr lang="en-GB" sz="2000" dirty="0"/>
              <a:t>ow trustworthy is this precautionary label?</a:t>
            </a:r>
          </a:p>
          <a:p>
            <a:pPr marL="432000" lvl="1">
              <a:buClr>
                <a:srgbClr val="0070C0"/>
              </a:buClr>
            </a:pPr>
            <a:endParaRPr lang="en-GB" sz="2000" dirty="0"/>
          </a:p>
          <a:p>
            <a:pPr marL="432000" lvl="1" indent="-457200">
              <a:buClr>
                <a:srgbClr val="0070C0"/>
              </a:buClr>
              <a:buFont typeface="Arial" panose="020B0604020202020204" pitchFamily="34" charset="0"/>
              <a:buChar char="•"/>
            </a:pPr>
            <a:r>
              <a:rPr lang="en-GB" sz="2000" dirty="0"/>
              <a:t>Is this food safe for me to eat or should I avoid it?</a:t>
            </a:r>
          </a:p>
        </p:txBody>
      </p:sp>
    </p:spTree>
    <p:extLst>
      <p:ext uri="{BB962C8B-B14F-4D97-AF65-F5344CB8AC3E}">
        <p14:creationId xmlns:p14="http://schemas.microsoft.com/office/powerpoint/2010/main" val="14074536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3997" r="28743" b="16778"/>
          <a:stretch/>
        </p:blipFill>
        <p:spPr>
          <a:xfrm>
            <a:off x="8201025" y="5397049"/>
            <a:ext cx="1704975" cy="1460951"/>
          </a:xfrm>
          <a:prstGeom prst="rect">
            <a:avLst/>
          </a:prstGeom>
        </p:spPr>
      </p:pic>
      <p:sp>
        <p:nvSpPr>
          <p:cNvPr id="11" name="TextBox 10"/>
          <p:cNvSpPr txBox="1"/>
          <p:nvPr/>
        </p:nvSpPr>
        <p:spPr>
          <a:xfrm>
            <a:off x="638044" y="1955364"/>
            <a:ext cx="5839228" cy="4001095"/>
          </a:xfrm>
          <a:prstGeom prst="rect">
            <a:avLst/>
          </a:prstGeom>
          <a:noFill/>
        </p:spPr>
        <p:txBody>
          <a:bodyPr wrap="square" lIns="0" tIns="0" rIns="0" bIns="0" rtlCol="0">
            <a:spAutoFit/>
          </a:bodyPr>
          <a:lstStyle/>
          <a:p>
            <a:pPr marL="285750" indent="-285750">
              <a:buClr>
                <a:srgbClr val="1C76BD"/>
              </a:buClr>
              <a:buFont typeface="Arial" panose="020B0604020202020204" pitchFamily="34" charset="0"/>
              <a:buChar char="•"/>
            </a:pPr>
            <a:r>
              <a:rPr lang="en-GB" sz="2000" dirty="0" smtClean="0">
                <a:ea typeface="Gotham Book" charset="0"/>
                <a:cs typeface="Gotham Book" charset="0"/>
              </a:rPr>
              <a:t>May contain (allergen) </a:t>
            </a:r>
          </a:p>
          <a:p>
            <a:pPr marL="285750" indent="-285750">
              <a:buClr>
                <a:srgbClr val="1C76BD"/>
              </a:buClr>
              <a:buFont typeface="Arial" panose="020B0604020202020204" pitchFamily="34" charset="0"/>
              <a:buChar char="•"/>
            </a:pPr>
            <a:r>
              <a:rPr lang="en-GB" sz="2000" dirty="0" smtClean="0">
                <a:ea typeface="Gotham Book" charset="0"/>
                <a:cs typeface="Gotham Book" charset="0"/>
              </a:rPr>
              <a:t>May </a:t>
            </a:r>
            <a:r>
              <a:rPr lang="en-GB" sz="2000" dirty="0">
                <a:ea typeface="Gotham Book" charset="0"/>
                <a:cs typeface="Gotham Book" charset="0"/>
              </a:rPr>
              <a:t>contain </a:t>
            </a:r>
            <a:r>
              <a:rPr lang="en-GB" sz="2000" dirty="0" smtClean="0">
                <a:ea typeface="Gotham Book" charset="0"/>
                <a:cs typeface="Gotham Book" charset="0"/>
              </a:rPr>
              <a:t>traces of (</a:t>
            </a:r>
            <a:r>
              <a:rPr lang="en-GB" sz="2000" dirty="0">
                <a:ea typeface="Gotham Book" charset="0"/>
                <a:cs typeface="Gotham Book" charset="0"/>
              </a:rPr>
              <a:t>allergen) </a:t>
            </a:r>
            <a:endParaRPr lang="en-GB" sz="2000" dirty="0" smtClean="0">
              <a:ea typeface="Gotham Book" charset="0"/>
              <a:cs typeface="Gotham Book" charset="0"/>
            </a:endParaRPr>
          </a:p>
          <a:p>
            <a:pPr marL="285750" indent="-285750">
              <a:buClr>
                <a:srgbClr val="1C76BD"/>
              </a:buClr>
              <a:buFont typeface="Arial" panose="020B0604020202020204" pitchFamily="34" charset="0"/>
              <a:buChar char="•"/>
            </a:pPr>
            <a:r>
              <a:rPr lang="en-GB" sz="2000" dirty="0" smtClean="0">
                <a:ea typeface="Gotham Book" charset="0"/>
                <a:cs typeface="Gotham Book" charset="0"/>
              </a:rPr>
              <a:t>Produced </a:t>
            </a:r>
            <a:r>
              <a:rPr lang="en-GB" sz="2000" dirty="0">
                <a:ea typeface="Gotham Book" charset="0"/>
                <a:cs typeface="Gotham Book" charset="0"/>
              </a:rPr>
              <a:t>in a factory that also uses (allergen) </a:t>
            </a:r>
            <a:endParaRPr lang="en-GB" sz="2000" dirty="0" smtClean="0">
              <a:ea typeface="Gotham Book" charset="0"/>
              <a:cs typeface="Gotham Book" charset="0"/>
            </a:endParaRPr>
          </a:p>
          <a:p>
            <a:pPr marL="285750" indent="-285750">
              <a:buClr>
                <a:srgbClr val="1C76BD"/>
              </a:buClr>
              <a:buFont typeface="Arial" panose="020B0604020202020204" pitchFamily="34" charset="0"/>
              <a:buChar char="•"/>
            </a:pPr>
            <a:r>
              <a:rPr lang="en-GB" sz="2000" dirty="0" smtClean="0">
                <a:ea typeface="Gotham Book" charset="0"/>
                <a:cs typeface="Gotham Book" charset="0"/>
              </a:rPr>
              <a:t>Manufactured </a:t>
            </a:r>
            <a:r>
              <a:rPr lang="en-GB" sz="2000" dirty="0">
                <a:ea typeface="Gotham Book" charset="0"/>
                <a:cs typeface="Gotham Book" charset="0"/>
              </a:rPr>
              <a:t>in a facility that also processes (allergen)</a:t>
            </a:r>
            <a:endParaRPr lang="en-GB" sz="2000" dirty="0" smtClean="0">
              <a:ea typeface="Gotham Book" charset="0"/>
              <a:cs typeface="Gotham Book" charset="0"/>
            </a:endParaRPr>
          </a:p>
          <a:p>
            <a:pPr marL="285750" indent="-285750">
              <a:buClr>
                <a:srgbClr val="1C76BD"/>
              </a:buClr>
              <a:buFont typeface="Arial" panose="020B0604020202020204" pitchFamily="34" charset="0"/>
              <a:buChar char="•"/>
            </a:pPr>
            <a:r>
              <a:rPr lang="en-GB" sz="2000" dirty="0" smtClean="0">
                <a:ea typeface="Gotham Book" charset="0"/>
                <a:cs typeface="Gotham Book" charset="0"/>
              </a:rPr>
              <a:t>Packaged </a:t>
            </a:r>
            <a:r>
              <a:rPr lang="en-GB" sz="2000" dirty="0">
                <a:ea typeface="Gotham Book" charset="0"/>
                <a:cs typeface="Gotham Book" charset="0"/>
              </a:rPr>
              <a:t>in a facility that also packages products containing (allergen)</a:t>
            </a:r>
            <a:endParaRPr lang="en-GB" sz="2000" dirty="0" smtClean="0">
              <a:ea typeface="Gotham Book" charset="0"/>
              <a:cs typeface="Gotham Book" charset="0"/>
            </a:endParaRPr>
          </a:p>
          <a:p>
            <a:pPr marL="285750" indent="-285750">
              <a:buClr>
                <a:srgbClr val="1C76BD"/>
              </a:buClr>
              <a:buFont typeface="Arial" panose="020B0604020202020204" pitchFamily="34" charset="0"/>
              <a:buChar char="•"/>
            </a:pPr>
            <a:r>
              <a:rPr lang="en-GB" sz="2000" dirty="0" smtClean="0">
                <a:ea typeface="Gotham Book" charset="0"/>
                <a:cs typeface="Gotham Book" charset="0"/>
              </a:rPr>
              <a:t>Manufactured </a:t>
            </a:r>
            <a:r>
              <a:rPr lang="en-GB" sz="2000" dirty="0">
                <a:ea typeface="Gotham Book" charset="0"/>
                <a:cs typeface="Gotham Book" charset="0"/>
              </a:rPr>
              <a:t>on shared equipment with products containing (allergen)</a:t>
            </a:r>
            <a:endParaRPr lang="en-GB" sz="2000" dirty="0" smtClean="0">
              <a:ea typeface="Gotham Book" charset="0"/>
              <a:cs typeface="Gotham Book" charset="0"/>
            </a:endParaRPr>
          </a:p>
          <a:p>
            <a:pPr marL="285750" indent="-285750">
              <a:buClr>
                <a:srgbClr val="1C76BD"/>
              </a:buClr>
              <a:buFont typeface="Arial" panose="020B0604020202020204" pitchFamily="34" charset="0"/>
              <a:buChar char="•"/>
            </a:pPr>
            <a:r>
              <a:rPr lang="en-GB" sz="2000" dirty="0" smtClean="0">
                <a:ea typeface="Gotham Book" charset="0"/>
                <a:cs typeface="Gotham Book" charset="0"/>
              </a:rPr>
              <a:t>Not </a:t>
            </a:r>
            <a:r>
              <a:rPr lang="en-GB" sz="2000" dirty="0">
                <a:ea typeface="Gotham Book" charset="0"/>
                <a:cs typeface="Gotham Book" charset="0"/>
              </a:rPr>
              <a:t>suitable for (allergen) allergy </a:t>
            </a:r>
            <a:r>
              <a:rPr lang="en-GB" sz="2000" dirty="0" smtClean="0">
                <a:ea typeface="Gotham Book" charset="0"/>
                <a:cs typeface="Gotham Book" charset="0"/>
              </a:rPr>
              <a:t>sufferers</a:t>
            </a:r>
          </a:p>
          <a:p>
            <a:pPr marL="285750" indent="-285750">
              <a:buClr>
                <a:srgbClr val="1C76BD"/>
              </a:buClr>
              <a:buFont typeface="Arial" panose="020B0604020202020204" pitchFamily="34" charset="0"/>
              <a:buChar char="•"/>
            </a:pPr>
            <a:r>
              <a:rPr lang="en-GB" sz="2000" dirty="0" smtClean="0">
                <a:ea typeface="Gotham Book" charset="0"/>
                <a:cs typeface="Gotham Book" charset="0"/>
              </a:rPr>
              <a:t>May </a:t>
            </a:r>
            <a:r>
              <a:rPr lang="en-GB" sz="2000" dirty="0">
                <a:ea typeface="Gotham Book" charset="0"/>
                <a:cs typeface="Gotham Book" charset="0"/>
              </a:rPr>
              <a:t>contain </a:t>
            </a:r>
            <a:r>
              <a:rPr lang="en-GB" sz="2000" dirty="0" smtClean="0">
                <a:ea typeface="Gotham Book" charset="0"/>
                <a:cs typeface="Gotham Book" charset="0"/>
              </a:rPr>
              <a:t>occasional nut</a:t>
            </a:r>
          </a:p>
          <a:p>
            <a:pPr marL="285750" indent="-285750">
              <a:buClr>
                <a:srgbClr val="1C76BD"/>
              </a:buClr>
              <a:buFont typeface="Arial" panose="020B0604020202020204" pitchFamily="34" charset="0"/>
              <a:buChar char="•"/>
            </a:pPr>
            <a:r>
              <a:rPr lang="en-GB" sz="2000" dirty="0" smtClean="0">
                <a:ea typeface="Gotham Book" charset="0"/>
                <a:cs typeface="Gotham Book" charset="0"/>
              </a:rPr>
              <a:t>Carefully </a:t>
            </a:r>
            <a:r>
              <a:rPr lang="en-GB" sz="2000" dirty="0">
                <a:ea typeface="Gotham Book" charset="0"/>
                <a:cs typeface="Gotham Book" charset="0"/>
              </a:rPr>
              <a:t>baked  in a nutty </a:t>
            </a:r>
            <a:r>
              <a:rPr lang="en-GB" sz="2000" dirty="0" smtClean="0">
                <a:ea typeface="Gotham Book" charset="0"/>
                <a:cs typeface="Gotham Book" charset="0"/>
              </a:rPr>
              <a:t>environment</a:t>
            </a:r>
            <a:endParaRPr lang="en-GB" sz="2000" dirty="0">
              <a:ea typeface="Gotham Book" charset="0"/>
              <a:cs typeface="Gotham Book" charset="0"/>
            </a:endParaRPr>
          </a:p>
          <a:p>
            <a:pPr marL="285750" indent="-285750">
              <a:buClr>
                <a:srgbClr val="1C76BD"/>
              </a:buClr>
              <a:buFont typeface="Arial" panose="020B0604020202020204" pitchFamily="34" charset="0"/>
              <a:buChar char="•"/>
            </a:pPr>
            <a:endParaRPr lang="en-GB" sz="2000" dirty="0" smtClean="0">
              <a:ea typeface="Gotham Book" charset="0"/>
              <a:cs typeface="Gotham Book" charset="0"/>
            </a:endParaRPr>
          </a:p>
        </p:txBody>
      </p:sp>
      <p:sp>
        <p:nvSpPr>
          <p:cNvPr id="5" name="TextBox 10"/>
          <p:cNvSpPr txBox="1"/>
          <p:nvPr/>
        </p:nvSpPr>
        <p:spPr>
          <a:xfrm>
            <a:off x="2410691" y="489412"/>
            <a:ext cx="6941127" cy="584775"/>
          </a:xfrm>
          <a:prstGeom prst="rect">
            <a:avLst/>
          </a:prstGeom>
          <a:noFill/>
          <a:effectLst>
            <a:outerShdw sx="1000" sy="1000" algn="ctr" rotWithShape="0">
              <a:schemeClr val="accent1">
                <a:lumMod val="50000"/>
              </a:schemeClr>
            </a:outerShdw>
          </a:effectLst>
        </p:spPr>
        <p:txBody>
          <a:bodyPr wrap="square" lIns="0" rtlCol="0">
            <a:spAutoFit/>
          </a:bodyPr>
          <a:lstStyle/>
          <a:p>
            <a:pPr algn="ctr"/>
            <a:r>
              <a:rPr lang="en-GB" sz="3200" b="1" dirty="0" smtClean="0">
                <a:solidFill>
                  <a:srgbClr val="4490CE"/>
                </a:solidFill>
                <a:latin typeface="Gotham Bold" charset="0"/>
                <a:ea typeface="Gotham Bold" charset="0"/>
                <a:cs typeface="Gotham Bold" charset="0"/>
              </a:rPr>
              <a:t>Variety of the wording</a:t>
            </a:r>
            <a:endParaRPr lang="en-GB" sz="3200" b="1" dirty="0">
              <a:solidFill>
                <a:srgbClr val="4490CE"/>
              </a:solidFill>
              <a:latin typeface="Gotham Bold" charset="0"/>
              <a:ea typeface="Gotham Bold" charset="0"/>
              <a:cs typeface="Gotham Bold"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401" y="260991"/>
            <a:ext cx="1843918" cy="1020581"/>
          </a:xfrm>
          <a:prstGeom prst="rect">
            <a:avLst/>
          </a:prstGeom>
        </p:spPr>
      </p:pic>
      <p:sp>
        <p:nvSpPr>
          <p:cNvPr id="8" name="Slide Number Placeholder 7"/>
          <p:cNvSpPr>
            <a:spLocks noGrp="1"/>
          </p:cNvSpPr>
          <p:nvPr>
            <p:ph type="sldNum" sz="quarter" idx="12"/>
          </p:nvPr>
        </p:nvSpPr>
        <p:spPr/>
        <p:txBody>
          <a:bodyPr/>
          <a:lstStyle/>
          <a:p>
            <a:fld id="{8723AE3D-20E4-4640-9AB9-4394421DC461}" type="slidenum">
              <a:rPr lang="en-US" smtClean="0">
                <a:solidFill>
                  <a:schemeClr val="bg1"/>
                </a:solidFill>
              </a:rPr>
              <a:t>8</a:t>
            </a:fld>
            <a:endParaRPr lang="en-US" dirty="0">
              <a:solidFill>
                <a:schemeClr val="bg1"/>
              </a:solidFill>
            </a:endParaRPr>
          </a:p>
        </p:txBody>
      </p:sp>
      <p:cxnSp>
        <p:nvCxnSpPr>
          <p:cNvPr id="3" name="Straight Connector 2"/>
          <p:cNvCxnSpPr/>
          <p:nvPr/>
        </p:nvCxnSpPr>
        <p:spPr>
          <a:xfrm flipV="1">
            <a:off x="371401" y="1361209"/>
            <a:ext cx="8980417" cy="10391"/>
          </a:xfrm>
          <a:prstGeom prst="line">
            <a:avLst/>
          </a:prstGeom>
        </p:spPr>
        <p:style>
          <a:lnRef idx="1">
            <a:schemeClr val="accent1"/>
          </a:lnRef>
          <a:fillRef idx="0">
            <a:schemeClr val="accent1"/>
          </a:fillRef>
          <a:effectRef idx="0">
            <a:schemeClr val="accent1"/>
          </a:effectRef>
          <a:fontRef idx="minor">
            <a:schemeClr val="tx1"/>
          </a:fontRef>
        </p:style>
      </p:cxnSp>
      <p:pic>
        <p:nvPicPr>
          <p:cNvPr id="9" name="Grafik 6" descr="Food Allergy Labels - Milk"/>
          <p:cNvPicPr/>
          <p:nvPr/>
        </p:nvPicPr>
        <p:blipFill rotWithShape="1">
          <a:blip r:embed="rId5">
            <a:extLst>
              <a:ext uri="{28A0092B-C50C-407E-A947-70E740481C1C}">
                <a14:useLocalDpi xmlns:a14="http://schemas.microsoft.com/office/drawing/2010/main" val="0"/>
              </a:ext>
            </a:extLst>
          </a:blip>
          <a:srcRect t="50000" b="7018"/>
          <a:stretch/>
        </p:blipFill>
        <p:spPr bwMode="auto">
          <a:xfrm>
            <a:off x="6462712" y="1700808"/>
            <a:ext cx="2644485" cy="792088"/>
          </a:xfrm>
          <a:prstGeom prst="rect">
            <a:avLst/>
          </a:prstGeom>
          <a:noFill/>
          <a:ln>
            <a:noFill/>
          </a:ln>
        </p:spPr>
      </p:pic>
      <p:pic>
        <p:nvPicPr>
          <p:cNvPr id="12" name="Grafik 7" descr="zzzw4 300x195 Tesco stands firm on nuts may contain nuts labels">
            <a:hlinkClick r:id="rId6"/>
          </p:cNvPr>
          <p:cNvPicPr/>
          <p:nvPr/>
        </p:nvPicPr>
        <p:blipFill rotWithShape="1">
          <a:blip r:embed="rId7">
            <a:extLst>
              <a:ext uri="{28A0092B-C50C-407E-A947-70E740481C1C}">
                <a14:useLocalDpi xmlns:a14="http://schemas.microsoft.com/office/drawing/2010/main" val="0"/>
              </a:ext>
            </a:extLst>
          </a:blip>
          <a:srcRect t="27397"/>
          <a:stretch/>
        </p:blipFill>
        <p:spPr bwMode="auto">
          <a:xfrm>
            <a:off x="6418639" y="4683472"/>
            <a:ext cx="2663535" cy="1193800"/>
          </a:xfrm>
          <a:prstGeom prst="rect">
            <a:avLst/>
          </a:prstGeom>
          <a:noFill/>
          <a:ln>
            <a:noFill/>
          </a:ln>
        </p:spPr>
      </p:pic>
      <p:pic>
        <p:nvPicPr>
          <p:cNvPr id="14" name="Grafik 5" descr="Bildergebnis für May contain">
            <a:hlinkClick r:id="rId8"/>
          </p:cNvPr>
          <p:cNvPicPr/>
          <p:nvPr/>
        </p:nvPicPr>
        <p:blipFill rotWithShape="1">
          <a:blip r:embed="rId9">
            <a:extLst>
              <a:ext uri="{28A0092B-C50C-407E-A947-70E740481C1C}">
                <a14:useLocalDpi xmlns:a14="http://schemas.microsoft.com/office/drawing/2010/main" val="0"/>
              </a:ext>
            </a:extLst>
          </a:blip>
          <a:srcRect t="9489" b="27007"/>
          <a:stretch/>
        </p:blipFill>
        <p:spPr bwMode="auto">
          <a:xfrm>
            <a:off x="6437312" y="2564904"/>
            <a:ext cx="2616200" cy="1326232"/>
          </a:xfrm>
          <a:prstGeom prst="rect">
            <a:avLst/>
          </a:prstGeom>
          <a:noFill/>
          <a:ln>
            <a:noFill/>
          </a:ln>
        </p:spPr>
      </p:pic>
      <p:pic>
        <p:nvPicPr>
          <p:cNvPr id="15" name="Grafik 4" descr="http://richardtimothy.com/wp-content/uploads/2010/08/20-may-contain-nuts.jpg"/>
          <p:cNvPicPr/>
          <p:nvPr/>
        </p:nvPicPr>
        <p:blipFill rotWithShape="1">
          <a:blip r:embed="rId10">
            <a:extLst>
              <a:ext uri="{28A0092B-C50C-407E-A947-70E740481C1C}">
                <a14:useLocalDpi xmlns:a14="http://schemas.microsoft.com/office/drawing/2010/main" val="0"/>
              </a:ext>
            </a:extLst>
          </a:blip>
          <a:srcRect t="45312" b="41295"/>
          <a:stretch/>
        </p:blipFill>
        <p:spPr bwMode="auto">
          <a:xfrm>
            <a:off x="6370347" y="3955912"/>
            <a:ext cx="2736850" cy="664046"/>
          </a:xfrm>
          <a:prstGeom prst="rect">
            <a:avLst/>
          </a:prstGeom>
          <a:noFill/>
          <a:ln>
            <a:noFill/>
          </a:ln>
        </p:spPr>
      </p:pic>
      <p:sp>
        <p:nvSpPr>
          <p:cNvPr id="16" name="Textfeld 8"/>
          <p:cNvSpPr txBox="1">
            <a:spLocks noChangeArrowheads="1"/>
          </p:cNvSpPr>
          <p:nvPr/>
        </p:nvSpPr>
        <p:spPr bwMode="auto">
          <a:xfrm>
            <a:off x="6368770" y="1916832"/>
            <a:ext cx="2739734"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eaLnBrk="1" hangingPunct="1"/>
            <a:r>
              <a:rPr lang="de-DE" altLang="de-DE" sz="16000" b="1" dirty="0" smtClean="0">
                <a:solidFill>
                  <a:srgbClr val="FF0000"/>
                </a:solidFill>
                <a:latin typeface="Showcard Gothic" pitchFamily="82" charset="0"/>
              </a:rPr>
              <a:t>? </a:t>
            </a:r>
            <a:r>
              <a:rPr lang="de-DE" altLang="de-DE" sz="16000" b="1" dirty="0">
                <a:solidFill>
                  <a:srgbClr val="FF0000"/>
                </a:solidFill>
                <a:latin typeface="Showcard Gothic" pitchFamily="82" charset="0"/>
              </a:rPr>
              <a:t>?</a:t>
            </a:r>
            <a:r>
              <a:rPr lang="de-DE" altLang="de-DE" sz="19600" b="1" dirty="0">
                <a:latin typeface="Showcard Gothic" pitchFamily="82" charset="0"/>
              </a:rPr>
              <a:t> </a:t>
            </a:r>
          </a:p>
        </p:txBody>
      </p:sp>
    </p:spTree>
    <p:extLst>
      <p:ext uri="{BB962C8B-B14F-4D97-AF65-F5344CB8AC3E}">
        <p14:creationId xmlns:p14="http://schemas.microsoft.com/office/powerpoint/2010/main" val="14796695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3997" r="28743" b="16778"/>
          <a:stretch/>
        </p:blipFill>
        <p:spPr>
          <a:xfrm>
            <a:off x="8201025" y="5397049"/>
            <a:ext cx="1704975" cy="1460951"/>
          </a:xfrm>
          <a:prstGeom prst="rect">
            <a:avLst/>
          </a:prstGeom>
        </p:spPr>
      </p:pic>
      <p:sp>
        <p:nvSpPr>
          <p:cNvPr id="5" name="TextBox 10"/>
          <p:cNvSpPr txBox="1"/>
          <p:nvPr/>
        </p:nvSpPr>
        <p:spPr>
          <a:xfrm>
            <a:off x="2586045" y="118785"/>
            <a:ext cx="6941127" cy="1077218"/>
          </a:xfrm>
          <a:prstGeom prst="rect">
            <a:avLst/>
          </a:prstGeom>
          <a:noFill/>
          <a:effectLst>
            <a:outerShdw sx="1000" sy="1000" algn="ctr" rotWithShape="0">
              <a:schemeClr val="accent1">
                <a:lumMod val="50000"/>
              </a:schemeClr>
            </a:outerShdw>
          </a:effectLst>
        </p:spPr>
        <p:txBody>
          <a:bodyPr wrap="square" lIns="0" rtlCol="0">
            <a:spAutoFit/>
          </a:bodyPr>
          <a:lstStyle/>
          <a:p>
            <a:pPr algn="ctr"/>
            <a:r>
              <a:rPr lang="en-GB" sz="3200" b="1" dirty="0" smtClean="0">
                <a:solidFill>
                  <a:srgbClr val="4490CE"/>
                </a:solidFill>
                <a:latin typeface="Gotham Bold" charset="0"/>
                <a:ea typeface="Gotham Bold" charset="0"/>
                <a:cs typeface="Gotham Bold" charset="0"/>
              </a:rPr>
              <a:t>Patients’ interpretation vs scientific check</a:t>
            </a:r>
            <a:endParaRPr lang="en-GB" sz="3200" b="1" dirty="0">
              <a:solidFill>
                <a:srgbClr val="4490CE"/>
              </a:solidFill>
              <a:latin typeface="Gotham Bold" charset="0"/>
              <a:ea typeface="Gotham Bold" charset="0"/>
              <a:cs typeface="Gotham Bold"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401" y="260991"/>
            <a:ext cx="1843918" cy="1020581"/>
          </a:xfrm>
          <a:prstGeom prst="rect">
            <a:avLst/>
          </a:prstGeom>
        </p:spPr>
      </p:pic>
      <p:sp>
        <p:nvSpPr>
          <p:cNvPr id="8" name="Slide Number Placeholder 7"/>
          <p:cNvSpPr>
            <a:spLocks noGrp="1"/>
          </p:cNvSpPr>
          <p:nvPr>
            <p:ph type="sldNum" sz="quarter" idx="12"/>
          </p:nvPr>
        </p:nvSpPr>
        <p:spPr/>
        <p:txBody>
          <a:bodyPr/>
          <a:lstStyle/>
          <a:p>
            <a:fld id="{8723AE3D-20E4-4640-9AB9-4394421DC461}" type="slidenum">
              <a:rPr lang="en-US" smtClean="0">
                <a:solidFill>
                  <a:schemeClr val="bg1"/>
                </a:solidFill>
              </a:rPr>
              <a:t>9</a:t>
            </a:fld>
            <a:endParaRPr lang="en-US" dirty="0">
              <a:solidFill>
                <a:schemeClr val="bg1"/>
              </a:solidFill>
            </a:endParaRPr>
          </a:p>
        </p:txBody>
      </p:sp>
      <p:cxnSp>
        <p:nvCxnSpPr>
          <p:cNvPr id="3" name="Straight Connector 2"/>
          <p:cNvCxnSpPr/>
          <p:nvPr/>
        </p:nvCxnSpPr>
        <p:spPr>
          <a:xfrm flipV="1">
            <a:off x="371401" y="1361209"/>
            <a:ext cx="8980417" cy="10391"/>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726" r="3392"/>
          <a:stretch/>
        </p:blipFill>
        <p:spPr bwMode="auto">
          <a:xfrm>
            <a:off x="371401" y="1436605"/>
            <a:ext cx="5471594" cy="3913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feld 5"/>
          <p:cNvSpPr txBox="1"/>
          <p:nvPr/>
        </p:nvSpPr>
        <p:spPr>
          <a:xfrm>
            <a:off x="319002" y="5248788"/>
            <a:ext cx="5399873" cy="1815882"/>
          </a:xfrm>
          <a:prstGeom prst="rect">
            <a:avLst/>
          </a:prstGeom>
          <a:noFill/>
        </p:spPr>
        <p:txBody>
          <a:bodyPr wrap="square" rtlCol="0">
            <a:spAutoFit/>
          </a:bodyPr>
          <a:lstStyle/>
          <a:p>
            <a:r>
              <a:rPr lang="en-US" dirty="0" smtClean="0"/>
              <a:t>Percentage of food-allergic consumers that would </a:t>
            </a:r>
            <a:r>
              <a:rPr lang="en-US" dirty="0" smtClean="0">
                <a:solidFill>
                  <a:srgbClr val="0070C0"/>
                </a:solidFill>
              </a:rPr>
              <a:t>never</a:t>
            </a:r>
            <a:r>
              <a:rPr lang="en-US" dirty="0" smtClean="0"/>
              <a:t> buy a product with precautionary label according to the wording used</a:t>
            </a:r>
          </a:p>
          <a:p>
            <a:endParaRPr lang="en-US" dirty="0"/>
          </a:p>
          <a:p>
            <a:pPr algn="r"/>
            <a:r>
              <a:rPr lang="en-US" sz="2000" dirty="0"/>
              <a:t/>
            </a:r>
            <a:br>
              <a:rPr lang="en-US" sz="2000" dirty="0"/>
            </a:br>
            <a:endParaRPr lang="de-DE" sz="2000" dirty="0"/>
          </a:p>
        </p:txBody>
      </p:sp>
      <p:sp>
        <p:nvSpPr>
          <p:cNvPr id="7" name="Rectangle 6"/>
          <p:cNvSpPr/>
          <p:nvPr/>
        </p:nvSpPr>
        <p:spPr>
          <a:xfrm>
            <a:off x="5895394" y="1451237"/>
            <a:ext cx="3631778" cy="3170099"/>
          </a:xfrm>
          <a:prstGeom prst="rect">
            <a:avLst/>
          </a:prstGeom>
        </p:spPr>
        <p:txBody>
          <a:bodyPr wrap="square">
            <a:spAutoFit/>
          </a:bodyPr>
          <a:lstStyle/>
          <a:p>
            <a:pPr marL="285750" indent="-285750">
              <a:buClr>
                <a:srgbClr val="0070C0"/>
              </a:buClr>
              <a:buFont typeface="Arial" panose="020B0604020202020204" pitchFamily="34" charset="0"/>
              <a:buChar char="•"/>
            </a:pPr>
            <a:r>
              <a:rPr lang="de-DE" sz="2000" dirty="0"/>
              <a:t>Consumers with food allergies make their personal risk assessment and food choice according to the wording </a:t>
            </a:r>
            <a:r>
              <a:rPr lang="de-DE" sz="2000" dirty="0" smtClean="0"/>
              <a:t>used</a:t>
            </a:r>
          </a:p>
          <a:p>
            <a:pPr algn="ctr">
              <a:buClr>
                <a:srgbClr val="0070C0"/>
              </a:buClr>
            </a:pPr>
            <a:r>
              <a:rPr lang="de-DE" sz="2000" b="1" dirty="0" smtClean="0">
                <a:ea typeface="Gotham Book" charset="0"/>
                <a:cs typeface="Gotham Book" charset="0"/>
              </a:rPr>
              <a:t>BUT</a:t>
            </a:r>
            <a:endParaRPr lang="en-GB" sz="2000" b="1" dirty="0">
              <a:ea typeface="Gotham Book" charset="0"/>
              <a:cs typeface="Gotham Book" charset="0"/>
            </a:endParaRPr>
          </a:p>
          <a:p>
            <a:pPr marL="285750" indent="-285750">
              <a:buClr>
                <a:srgbClr val="0070C0"/>
              </a:buClr>
              <a:buFont typeface="Arial" panose="020B0604020202020204" pitchFamily="34" charset="0"/>
              <a:buChar char="•"/>
            </a:pPr>
            <a:r>
              <a:rPr lang="en-GB" sz="2000" dirty="0" smtClean="0"/>
              <a:t>T</a:t>
            </a:r>
            <a:r>
              <a:rPr lang="en-US" sz="2000" dirty="0" smtClean="0"/>
              <a:t>he </a:t>
            </a:r>
            <a:r>
              <a:rPr lang="en-US" sz="2000" dirty="0"/>
              <a:t>wording of precautionary labels does not reflect the level of allergen present in the food</a:t>
            </a:r>
          </a:p>
          <a:p>
            <a:pPr>
              <a:buClr>
                <a:srgbClr val="0070C0"/>
              </a:buClr>
            </a:pPr>
            <a:endParaRPr lang="en-US" sz="2000" dirty="0"/>
          </a:p>
        </p:txBody>
      </p:sp>
      <p:sp>
        <p:nvSpPr>
          <p:cNvPr id="18" name="Rectangle 17"/>
          <p:cNvSpPr/>
          <p:nvPr/>
        </p:nvSpPr>
        <p:spPr>
          <a:xfrm>
            <a:off x="6196093" y="4409028"/>
            <a:ext cx="3590925" cy="1323439"/>
          </a:xfrm>
          <a:prstGeom prst="rect">
            <a:avLst/>
          </a:prstGeom>
          <a:solidFill>
            <a:schemeClr val="accent1">
              <a:lumMod val="20000"/>
              <a:lumOff val="80000"/>
            </a:schemeClr>
          </a:solidFill>
          <a:ln>
            <a:solidFill>
              <a:srgbClr val="0070C0"/>
            </a:solidFill>
          </a:ln>
        </p:spPr>
        <p:txBody>
          <a:bodyPr wrap="square">
            <a:spAutoFit/>
          </a:bodyPr>
          <a:lstStyle/>
          <a:p>
            <a:pPr>
              <a:buClr>
                <a:srgbClr val="0070C0"/>
              </a:buClr>
            </a:pPr>
            <a:r>
              <a:rPr lang="en-US" sz="2000" dirty="0">
                <a:sym typeface="Wingdings"/>
              </a:rPr>
              <a:t>Different phrases that do not link to different risks </a:t>
            </a:r>
            <a:r>
              <a:rPr lang="en-US" sz="2000" dirty="0" smtClean="0">
                <a:sym typeface="Wingdings"/>
              </a:rPr>
              <a:t>are </a:t>
            </a:r>
            <a:r>
              <a:rPr lang="en-US" sz="2000" b="1" dirty="0" smtClean="0">
                <a:solidFill>
                  <a:srgbClr val="0070C0"/>
                </a:solidFill>
                <a:sym typeface="Wingdings"/>
              </a:rPr>
              <a:t>not </a:t>
            </a:r>
            <a:r>
              <a:rPr lang="en-US" sz="2000" b="1" dirty="0">
                <a:solidFill>
                  <a:srgbClr val="0070C0"/>
                </a:solidFill>
                <a:sym typeface="Wingdings"/>
              </a:rPr>
              <a:t>meaningful and helpful </a:t>
            </a:r>
            <a:r>
              <a:rPr lang="en-US" sz="2000" dirty="0">
                <a:sym typeface="Wingdings"/>
              </a:rPr>
              <a:t>to </a:t>
            </a:r>
            <a:r>
              <a:rPr lang="en-US" sz="2000" dirty="0" smtClean="0">
                <a:sym typeface="Wingdings"/>
              </a:rPr>
              <a:t>consumers </a:t>
            </a:r>
            <a:r>
              <a:rPr lang="en-US" sz="2000" dirty="0">
                <a:sym typeface="Wingdings"/>
              </a:rPr>
              <a:t>with food allergies</a:t>
            </a:r>
            <a:endParaRPr lang="de-DE" sz="2000" dirty="0"/>
          </a:p>
        </p:txBody>
      </p:sp>
      <p:sp>
        <p:nvSpPr>
          <p:cNvPr id="19" name="Rectangle 18"/>
          <p:cNvSpPr/>
          <p:nvPr/>
        </p:nvSpPr>
        <p:spPr>
          <a:xfrm>
            <a:off x="319002" y="6146460"/>
            <a:ext cx="8734510" cy="461665"/>
          </a:xfrm>
          <a:prstGeom prst="rect">
            <a:avLst/>
          </a:prstGeom>
        </p:spPr>
        <p:txBody>
          <a:bodyPr wrap="square">
            <a:spAutoFit/>
          </a:bodyPr>
          <a:lstStyle/>
          <a:p>
            <a:pPr algn="r"/>
            <a:r>
              <a:rPr lang="en-US" sz="1200" dirty="0" smtClean="0"/>
              <a:t>Sources: </a:t>
            </a:r>
            <a:r>
              <a:rPr lang="en-US" sz="1200" dirty="0"/>
              <a:t>Dunn Galvin A et al, PAL: Perspectives from key-stakeholder groups, Allergy, </a:t>
            </a:r>
            <a:r>
              <a:rPr lang="en-US" sz="1200" dirty="0" smtClean="0"/>
              <a:t>2015; </a:t>
            </a:r>
            <a:r>
              <a:rPr lang="de-DE" altLang="de-DE" sz="1200" dirty="0" smtClean="0"/>
              <a:t>Crotty </a:t>
            </a:r>
            <a:r>
              <a:rPr lang="de-DE" altLang="de-DE" sz="1200" dirty="0"/>
              <a:t>M, Taylor </a:t>
            </a:r>
            <a:r>
              <a:rPr lang="de-DE" altLang="de-DE" sz="1200" dirty="0" smtClean="0"/>
              <a:t>S, </a:t>
            </a:r>
            <a:r>
              <a:rPr lang="en-US" sz="1200" dirty="0" smtClean="0"/>
              <a:t>Risks </a:t>
            </a:r>
            <a:r>
              <a:rPr lang="en-US" sz="1200" dirty="0"/>
              <a:t>associated with foods having advisory </a:t>
            </a:r>
            <a:r>
              <a:rPr lang="de-DE" sz="1200" dirty="0"/>
              <a:t>milk </a:t>
            </a:r>
            <a:r>
              <a:rPr lang="de-DE" sz="1200" dirty="0" smtClean="0"/>
              <a:t>labelling, JACI, 2010 </a:t>
            </a:r>
            <a:endParaRPr lang="en-GB" sz="1200" dirty="0"/>
          </a:p>
        </p:txBody>
      </p:sp>
    </p:spTree>
    <p:extLst>
      <p:ext uri="{BB962C8B-B14F-4D97-AF65-F5344CB8AC3E}">
        <p14:creationId xmlns:p14="http://schemas.microsoft.com/office/powerpoint/2010/main" val="41481136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numCol="2" spcCol="360000" rtlCol="0">
        <a:spAutoFit/>
      </a:bodyPr>
      <a:lstStyle>
        <a:defPPr>
          <a:defRPr sz="1400" dirty="0" smtClean="0">
            <a:solidFill>
              <a:schemeClr val="tx1">
                <a:lumMod val="95000"/>
                <a:lumOff val="5000"/>
              </a:schemeClr>
            </a:solidFill>
            <a:latin typeface="Gotham Book" charset="0"/>
            <a:ea typeface="Gotham Book" charset="0"/>
            <a:cs typeface="Gotham Book"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2682</TotalTime>
  <Words>1758</Words>
  <Application>Microsoft Office PowerPoint</Application>
  <PresentationFormat>A4 Paper (210x297 mm)</PresentationFormat>
  <Paragraphs>161</Paragraphs>
  <Slides>16</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Gotham Bold</vt:lpstr>
      <vt:lpstr>Gotham Book</vt:lpstr>
      <vt:lpstr>Showcard Gothic</vt:lpstr>
      <vt:lpstr>Wingdings</vt:lpstr>
      <vt:lpstr>Office Theme</vt:lpstr>
      <vt:lpstr>Food Labelling from Patients’ Perspective: the Good, the Bad and the Ugly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Pierre Wattecamps</dc:creator>
  <cp:lastModifiedBy>Isabel</cp:lastModifiedBy>
  <cp:revision>113</cp:revision>
  <cp:lastPrinted>2016-06-15T16:06:29Z</cp:lastPrinted>
  <dcterms:created xsi:type="dcterms:W3CDTF">2016-05-09T14:04:51Z</dcterms:created>
  <dcterms:modified xsi:type="dcterms:W3CDTF">2016-07-05T09:31:39Z</dcterms:modified>
</cp:coreProperties>
</file>