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5" r:id="rId2"/>
  </p:sldMasterIdLst>
  <p:notesMasterIdLst>
    <p:notesMasterId r:id="rId37"/>
  </p:notesMasterIdLst>
  <p:handoutMasterIdLst>
    <p:handoutMasterId r:id="rId38"/>
  </p:handoutMasterIdLst>
  <p:sldIdLst>
    <p:sldId id="256" r:id="rId3"/>
    <p:sldId id="262" r:id="rId4"/>
    <p:sldId id="294" r:id="rId5"/>
    <p:sldId id="292" r:id="rId6"/>
    <p:sldId id="263" r:id="rId7"/>
    <p:sldId id="264" r:id="rId8"/>
    <p:sldId id="272" r:id="rId9"/>
    <p:sldId id="319" r:id="rId10"/>
    <p:sldId id="320" r:id="rId11"/>
    <p:sldId id="275" r:id="rId12"/>
    <p:sldId id="281" r:id="rId13"/>
    <p:sldId id="293" r:id="rId14"/>
    <p:sldId id="283" r:id="rId15"/>
    <p:sldId id="284" r:id="rId16"/>
    <p:sldId id="285" r:id="rId17"/>
    <p:sldId id="313" r:id="rId18"/>
    <p:sldId id="314" r:id="rId19"/>
    <p:sldId id="315" r:id="rId20"/>
    <p:sldId id="316" r:id="rId21"/>
    <p:sldId id="296" r:id="rId22"/>
    <p:sldId id="299" r:id="rId23"/>
    <p:sldId id="303" r:id="rId24"/>
    <p:sldId id="298" r:id="rId25"/>
    <p:sldId id="307" r:id="rId26"/>
    <p:sldId id="301" r:id="rId27"/>
    <p:sldId id="317" r:id="rId28"/>
    <p:sldId id="318" r:id="rId29"/>
    <p:sldId id="310" r:id="rId30"/>
    <p:sldId id="311" r:id="rId31"/>
    <p:sldId id="312" r:id="rId32"/>
    <p:sldId id="306" r:id="rId33"/>
    <p:sldId id="304" r:id="rId34"/>
    <p:sldId id="305" r:id="rId35"/>
    <p:sldId id="259" r:id="rId3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FB25A"/>
    <a:srgbClr val="B15275"/>
    <a:srgbClr val="0073B6"/>
    <a:srgbClr val="065FA6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637" autoAdjust="0"/>
    <p:restoredTop sz="94118" autoAdjust="0"/>
  </p:normalViewPr>
  <p:slideViewPr>
    <p:cSldViewPr>
      <p:cViewPr>
        <p:scale>
          <a:sx n="81" d="100"/>
          <a:sy n="81" d="100"/>
        </p:scale>
        <p:origin x="-1506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e\AppData\Local\Microsoft\Windows\Temporary%20Internet%20Files\Content.Outlook\WZU1FFPU\Graphs_Natalie%20present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200" b="1" i="0" baseline="0" dirty="0">
                <a:effectLst/>
              </a:rPr>
              <a:t>Overall number of patient &amp; consumer involvement in EMA activities   2007–2016</a:t>
            </a:r>
            <a:endParaRPr lang="en-GB" sz="1200" baseline="0" dirty="0">
              <a:effectLst/>
            </a:endParaRPr>
          </a:p>
        </c:rich>
      </c:tx>
      <c:layout>
        <c:manualLayout>
          <c:xMode val="edge"/>
          <c:yMode val="edge"/>
          <c:x val="0.11876841422867906"/>
          <c:y val="2.895054282267792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'[1]General overview'!$B$3:$B$12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'[1]General overview'!$F$3:$F$12</c:f>
              <c:numCache>
                <c:formatCode>General</c:formatCode>
                <c:ptCount val="10"/>
                <c:pt idx="0">
                  <c:v>76</c:v>
                </c:pt>
                <c:pt idx="1">
                  <c:v>167</c:v>
                </c:pt>
                <c:pt idx="2">
                  <c:v>213</c:v>
                </c:pt>
                <c:pt idx="3">
                  <c:v>307</c:v>
                </c:pt>
                <c:pt idx="4">
                  <c:v>423</c:v>
                </c:pt>
                <c:pt idx="5">
                  <c:v>525</c:v>
                </c:pt>
                <c:pt idx="6">
                  <c:v>551</c:v>
                </c:pt>
                <c:pt idx="7">
                  <c:v>633</c:v>
                </c:pt>
                <c:pt idx="8">
                  <c:v>743</c:v>
                </c:pt>
                <c:pt idx="9">
                  <c:v>750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18-46F0-8533-AF2F746B7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62496"/>
        <c:axId val="211564032"/>
      </c:barChart>
      <c:catAx>
        <c:axId val="21156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564032"/>
        <c:crosses val="autoZero"/>
        <c:auto val="1"/>
        <c:lblAlgn val="ctr"/>
        <c:lblOffset val="100"/>
        <c:noMultiLvlLbl val="0"/>
      </c:catAx>
      <c:valAx>
        <c:axId val="211564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1562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4E66-C3FB-4792-B790-513CEFCCD562}" type="datetimeFigureOut">
              <a:rPr lang="en-GB" smtClean="0"/>
              <a:t>21/12/2017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A1525-6D8D-4AA1-86D5-EB44DDB79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459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B33D0FE-E8EE-419D-9EE1-C9766D2B4291}" type="datetimeFigureOut">
              <a:rPr lang="en-US"/>
              <a:pPr>
                <a:defRPr/>
              </a:pPr>
              <a:t>12/21/2017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63D6FD-0B6F-4954-AF65-D74BDECBE2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16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1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SDG for health:</a:t>
            </a: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means to universal access in the EU by 2030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UN sustainable development goals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EU member states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to achieve universal health coverage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 access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healthcare by 2030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/>
              <a:t>However we still have some way to go…</a:t>
            </a:r>
          </a:p>
          <a:p>
            <a:endParaRPr lang="en-GB" sz="1200" dirty="0"/>
          </a:p>
          <a:p>
            <a:r>
              <a:rPr lang="en-GB" sz="1200" dirty="0"/>
              <a:t>The campaign will aim to:</a:t>
            </a:r>
          </a:p>
          <a:p>
            <a:r>
              <a:rPr lang="en-GB" sz="1200" dirty="0"/>
              <a:t>define </a:t>
            </a:r>
            <a:r>
              <a:rPr lang="en-GB" sz="1200" b="1" dirty="0">
                <a:solidFill>
                  <a:srgbClr val="1FB25A"/>
                </a:solidFill>
              </a:rPr>
              <a:t>concrete steps that need  to be taken by 2030 </a:t>
            </a:r>
            <a:r>
              <a:rPr lang="en-GB" sz="1200" dirty="0"/>
              <a:t>to be on the right track</a:t>
            </a:r>
          </a:p>
          <a:p>
            <a:r>
              <a:rPr lang="en-GB" sz="1200" dirty="0"/>
              <a:t>change the focus of politicians from </a:t>
            </a:r>
            <a:r>
              <a:rPr lang="en-GB" sz="1200" b="1" dirty="0">
                <a:solidFill>
                  <a:srgbClr val="1FB25A"/>
                </a:solidFill>
              </a:rPr>
              <a:t>short sighted cuts </a:t>
            </a:r>
            <a:r>
              <a:rPr lang="en-GB" sz="1200" dirty="0"/>
              <a:t>to a real commitment to a </a:t>
            </a:r>
            <a:r>
              <a:rPr lang="en-GB" sz="1200" b="1" dirty="0">
                <a:solidFill>
                  <a:srgbClr val="1FB25A"/>
                </a:solidFill>
              </a:rPr>
              <a:t>long term vision</a:t>
            </a:r>
            <a:r>
              <a:rPr lang="en-GB" sz="1200" dirty="0">
                <a:solidFill>
                  <a:srgbClr val="1FB25A"/>
                </a:solidFill>
              </a:rPr>
              <a:t> </a:t>
            </a:r>
            <a:r>
              <a:rPr lang="en-GB" sz="1200" b="1" dirty="0"/>
              <a:t>where equity of access is a reality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EPF wishes to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on current political momentum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UN SDGs, to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foster more EU cooperation on access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healthcare.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15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Additionally</a:t>
            </a:r>
            <a:r>
              <a:rPr lang="en-GB" dirty="0"/>
              <a:t> the access campaign encompasses </a:t>
            </a:r>
            <a:r>
              <a:rPr lang="en-GB" b="1" dirty="0"/>
              <a:t>5 key dimensions and</a:t>
            </a:r>
            <a:r>
              <a:rPr lang="en-GB" b="1" baseline="0" dirty="0"/>
              <a:t> </a:t>
            </a:r>
            <a:r>
              <a:rPr lang="en-GB" b="1" dirty="0"/>
              <a:t>areas</a:t>
            </a:r>
            <a:r>
              <a:rPr lang="en-GB" b="1" baseline="0" dirty="0"/>
              <a:t> for action</a:t>
            </a:r>
          </a:p>
          <a:p>
            <a:endParaRPr lang="en-GB" b="1" baseline="0" dirty="0"/>
          </a:p>
          <a:p>
            <a:pPr marL="228600" indent="-228600">
              <a:buAutoNum type="arabicPeriod"/>
            </a:pPr>
            <a:r>
              <a:rPr lang="en-GB" b="0" baseline="0" dirty="0"/>
              <a:t>Providing quality of care across the EU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Committing to sustainable investment in health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Encouraging affordability of healthcare products and services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Implementing access to a holistic range of health and social services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Ending discrimination and stigma that patients are facing in healthcare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7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40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08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67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8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95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D664-FC05-40EA-84FE-C301855D3DB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596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64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4E70EA-DB5A-47B3-9A98-DE37E28F1233}" type="datetime4">
              <a:rPr lang="en-GB" altLang="en-US" smtClean="0"/>
              <a:pPr/>
              <a:t>21 December 2017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1AA26-52C0-48E5-AF9E-6206494C8AD5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50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We work on : </a:t>
            </a:r>
            <a:r>
              <a:rPr lang="en-GB" dirty="0"/>
              <a:t>cross-cutting issues of relevance to all patients  with chronic diseases</a:t>
            </a:r>
          </a:p>
          <a:p>
            <a:endParaRPr lang="en-GB" dirty="0"/>
          </a:p>
          <a:p>
            <a:r>
              <a:rPr lang="en-GB" b="1" dirty="0"/>
              <a:t>Our Vision: </a:t>
            </a:r>
            <a:r>
              <a:rPr lang="en-GB" dirty="0"/>
              <a:t>all patients with chronic and/or lifelong conditions in the EU have access to high quality, patient-centred equitable health and social care. </a:t>
            </a:r>
          </a:p>
          <a:p>
            <a:endParaRPr lang="en-GB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Our Mission: </a:t>
            </a:r>
            <a:r>
              <a:rPr lang="en-GB" dirty="0"/>
              <a:t>to ensure that the patient community drives policies and programmes that affect patients’ lives to bring changes empowering them to be equal citizens in the EU.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53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50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3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en-US"/>
          </a:p>
        </p:txBody>
      </p:sp>
      <p:sp>
        <p:nvSpPr>
          <p:cNvPr id="81924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9384E2-05A5-4ED4-A15F-CF9952B72F19}" type="slidenum">
              <a:rPr lang="fr-FR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fr-F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43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16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 have long ago overstepped their initial role as self-help organisations, where individual patients share experiences of a specific disease. If peer support remains one of the core missions of patient organisations, the report identifies three further areas where patient organisations undertake activities: policy and advocacy, capacity-building and education, and research and development.</a:t>
            </a:r>
          </a:p>
          <a:p>
            <a:endParaRPr lang="en-GB" dirty="0"/>
          </a:p>
          <a:p>
            <a:r>
              <a:rPr lang="en-GB" dirty="0"/>
              <a:t>“Patient organisations are invaluable partners in the policy process, providing input through stakeholder advisory groups, expert panels, European and/or national government public consultations or institutional meetings”, the report finds.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30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 have long ago overstepped their initial role as self-help organisations, where individual patients share experiences of a specific disease. If peer support remains one of the core missions of patient organisations, the report identifies three further areas where patient organisations undertake activities: policy and advocacy, capacity-building and education, and research and development.</a:t>
            </a:r>
          </a:p>
          <a:p>
            <a:endParaRPr lang="en-GB" dirty="0"/>
          </a:p>
          <a:p>
            <a:r>
              <a:rPr lang="en-GB" dirty="0"/>
              <a:t>“Patient organisations are invaluable partners in the policy process, providing input through stakeholder advisory groups, expert panels, European and/or national government public consultations or institutional meetings”, the report finds.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60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21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Legislation is more demonstrably patient-centred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thanks in part to our advocacy work </a:t>
            </a: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Clinical Trials – provisions on informed consent, transparency and patient involvement, MDD – patient safety, transparency, patient involvement, Cross Border Healthcare – commitment to quality information, ‘ patient centred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Pharmacovigivilance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Direct Patient Reporting of adverse events)</a:t>
            </a: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work does not stop in Brussels or Strasbourg – appropriate and effective implementation of the legislation is equally important to 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CBHC</a:t>
            </a:r>
          </a:p>
          <a:p>
            <a:pPr lvl="1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 law and policy – a clearer , more nuanced patient perspective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advances on patient safety, quality of care, patient empowerment, health literacy that has helped to take discussions forward and create a groundswell of support and ambition to do things differently.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investment in solid project work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to provide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evidence for change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from the patient’s perspective, that is recognised and respected by other healthcare players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 building – apart from the obvious skill and know-how building, confidence and identity among patient groups at being part of a ‘ patients movement’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00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44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08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/>
              <a:t>The European Patients’ Forum (EPF) is an umbrella organisation that works with patients’ groups in public health and health advocacy across Europe. </a:t>
            </a:r>
            <a:r>
              <a:rPr lang="en-GB" altLang="en-US" b="1" dirty="0"/>
              <a:t>Our members represent specific chronic disease groups at EU level or are national coalitions of patients.</a:t>
            </a:r>
          </a:p>
          <a:p>
            <a:pPr eaLnBrk="1" hangingPunct="1"/>
            <a:endParaRPr lang="en-GB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Our role is to</a:t>
            </a:r>
            <a:r>
              <a:rPr lang="en-IE" sz="1200" dirty="0"/>
              <a:t> ensure the patients’ community </a:t>
            </a:r>
            <a:r>
              <a:rPr lang="en-IE" sz="1200" b="1" dirty="0"/>
              <a:t>drives</a:t>
            </a:r>
            <a:r>
              <a:rPr lang="en-IE" sz="1200" dirty="0"/>
              <a:t> policies and programmes that affect patients’ lives </a:t>
            </a:r>
            <a:endParaRPr lang="en-GB" altLang="en-US" dirty="0"/>
          </a:p>
          <a:p>
            <a:pPr eaLnBrk="1" hangingPunct="1"/>
            <a:r>
              <a:rPr lang="en-GB" altLang="en-US" dirty="0"/>
              <a:t>We work on cross-cutting issues of relevance to all patients with chronic diseases</a:t>
            </a:r>
          </a:p>
          <a:p>
            <a:pPr eaLnBrk="1" hangingPunct="1"/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8DE40C-F539-4F58-802D-A8E8A1B8E85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9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/>
              <a:t>Goal 1: HEALTH LITERACY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To promote access for patients and their informal carers to information and education that enables them to make informed choices about their health.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Goal 2: HEALTHCARE ACCESS AND QUALITY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To contribute to improvements in health systems that enable equitable access to sustainable and high-quality healthcare designed and delivered to meet patients’ and informal carers’ needs at all levels of care, embracing innovation in all its forms.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Goal 3: PATIENT’S INVOLVEMENT</a:t>
            </a:r>
            <a:br>
              <a:rPr lang="en-GB" b="1" dirty="0"/>
            </a:br>
            <a:r>
              <a:rPr lang="en-GB" dirty="0"/>
              <a:t>To advance meaningful patient involvement in the development and implementation of health-related policies, programmes and projects in the EU.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Goal 4: PATIENTS' EMPOWERMENT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To promote the development and implementation of policies, strategies and healthcare services that empower patients to be involved in the decision-making and management of their condition according to their preference, whilst raising awareness about their rights and responsibilities.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Goal 5: SUSTAINABLE PATIENT ORGANISATIONS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To support the development, growth and capacity building of inclusive, effective, sustainable and representative patients’ organisations, and to foster cooperation and synergies between them.</a:t>
            </a:r>
          </a:p>
          <a:p>
            <a:endParaRPr lang="en-GB" dirty="0"/>
          </a:p>
          <a:p>
            <a:r>
              <a:rPr lang="en-GB" b="1" dirty="0"/>
              <a:t>Goal 6: NON DISCRIMINATION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To promote the development of EU and national policies that tackle discrimination faced by patients in health and social care as well as in domains like education and employment.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EPF? – 2003-2013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slide shows the development  of EPF throughout the years.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2003-2007: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early years , EPF focus was on policy developments (e.g. Pharma Forum)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from 2008: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EPF started to gather evidence and good practice projects. Our  first EU funded project  was Value+ which basic premise is that patients’ meaningful involvement enhances health project results, which can contribute more effectively to policy towards patient-centred, equitable healthcare throughout the EU.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 – present: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request of our members , we have developed a Capacity Building Programme and targeted activities for patient leaders (Regional Advocacy Seminars, EUPATI project)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evolution from 1 to 3 pillar is strengthening our policy impact and strengthening the patients’ voice at EU level and at national level – a full circle approach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30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8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EPF’s working group on access</a:t>
            </a:r>
            <a:r>
              <a:rPr lang="en-US" baseline="0" dirty="0"/>
              <a:t> has been </a:t>
            </a:r>
            <a:r>
              <a:rPr lang="en-US" b="1" baseline="0" dirty="0"/>
              <a:t>instrumental</a:t>
            </a:r>
            <a:r>
              <a:rPr lang="en-US" baseline="0" dirty="0"/>
              <a:t> in the </a:t>
            </a:r>
            <a:r>
              <a:rPr lang="en-US" b="1" baseline="0" dirty="0"/>
              <a:t>developmen</a:t>
            </a:r>
            <a:r>
              <a:rPr lang="en-US" baseline="0" dirty="0"/>
              <a:t>t of EPF’s </a:t>
            </a:r>
            <a:r>
              <a:rPr lang="en-US" b="1" baseline="0" dirty="0"/>
              <a:t>work on access </a:t>
            </a:r>
            <a:r>
              <a:rPr lang="en-US" baseline="0" dirty="0"/>
              <a:t>and </a:t>
            </a:r>
            <a:r>
              <a:rPr lang="en-US" b="1" baseline="0" dirty="0"/>
              <a:t>this campaign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The working group aims to:</a:t>
            </a:r>
          </a:p>
          <a:p>
            <a:pPr marL="171450" indent="-171450">
              <a:buFontTx/>
              <a:buChar char="-"/>
            </a:pPr>
            <a:r>
              <a:rPr lang="en-GB" b="1" dirty="0"/>
              <a:t>Focus </a:t>
            </a:r>
            <a:r>
              <a:rPr lang="en-GB" b="0" dirty="0"/>
              <a:t>EPF’s work </a:t>
            </a:r>
            <a:r>
              <a:rPr lang="en-GB" dirty="0"/>
              <a:t>on </a:t>
            </a:r>
            <a:r>
              <a:rPr lang="en-GB" b="1" dirty="0"/>
              <a:t>priorities </a:t>
            </a:r>
            <a:r>
              <a:rPr lang="en-GB" b="0" dirty="0"/>
              <a:t>set b</a:t>
            </a:r>
            <a:r>
              <a:rPr lang="en-GB" b="1" dirty="0"/>
              <a:t>y members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b="1" dirty="0"/>
              <a:t>2015</a:t>
            </a:r>
            <a:r>
              <a:rPr lang="en-US" baseline="0" dirty="0"/>
              <a:t> – worked on </a:t>
            </a:r>
            <a:r>
              <a:rPr lang="en-US" b="1" baseline="0" dirty="0"/>
              <a:t>defining access </a:t>
            </a:r>
            <a:r>
              <a:rPr lang="en-US" baseline="0" dirty="0"/>
              <a:t>and </a:t>
            </a:r>
            <a:r>
              <a:rPr lang="en-US" b="1" baseline="0" dirty="0"/>
              <a:t>recommendations on access indicators</a:t>
            </a:r>
          </a:p>
          <a:p>
            <a:endParaRPr lang="en-US" b="1" baseline="0" dirty="0"/>
          </a:p>
          <a:p>
            <a:r>
              <a:rPr lang="en-US" baseline="0" dirty="0"/>
              <a:t>In </a:t>
            </a:r>
            <a:r>
              <a:rPr lang="en-US" b="1" baseline="0" dirty="0"/>
              <a:t>2016</a:t>
            </a:r>
            <a:r>
              <a:rPr lang="en-US" baseline="0" dirty="0"/>
              <a:t> – we worked on a </a:t>
            </a:r>
            <a:r>
              <a:rPr lang="en-US" b="1" baseline="0" dirty="0"/>
              <a:t>survey for patients on access to healthcare </a:t>
            </a:r>
            <a:r>
              <a:rPr lang="en-US" b="0" baseline="0" dirty="0"/>
              <a:t>to provide strong evidence of patients’ current situation across the EU</a:t>
            </a:r>
          </a:p>
          <a:p>
            <a:endParaRPr lang="en-US" baseline="0" dirty="0"/>
          </a:p>
          <a:p>
            <a:r>
              <a:rPr lang="en-US" baseline="0" dirty="0"/>
              <a:t>And </a:t>
            </a:r>
            <a:r>
              <a:rPr lang="en-US" b="1" baseline="0" dirty="0"/>
              <a:t>2017</a:t>
            </a:r>
            <a:r>
              <a:rPr lang="en-US" baseline="0" dirty="0"/>
              <a:t> will see a </a:t>
            </a:r>
            <a:r>
              <a:rPr lang="en-US" b="1" baseline="0" dirty="0"/>
              <a:t>patient led campaign </a:t>
            </a:r>
            <a:r>
              <a:rPr lang="en-US" baseline="0" dirty="0"/>
              <a:t>on access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01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3D6FD-0B6F-4954-AF65-D74BDECBE26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9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Zilvinas\Desktop\EPF Template 2013\powerpoint\EPF-PPT-back-fixed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" y="-1"/>
            <a:ext cx="9253441" cy="693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620291" y="1844824"/>
            <a:ext cx="5688013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“Title”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20291" y="2924944"/>
            <a:ext cx="5688013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4869160"/>
            <a:ext cx="2164233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5229200"/>
            <a:ext cx="2164233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598004" y="4005064"/>
            <a:ext cx="5688013" cy="792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</a:t>
            </a:r>
          </a:p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/>
          <p:cNvSpPr txBox="1">
            <a:spLocks noChangeArrowheads="1"/>
          </p:cNvSpPr>
          <p:nvPr userDrawn="1"/>
        </p:nvSpPr>
        <p:spPr bwMode="auto">
          <a:xfrm>
            <a:off x="0" y="28860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000" b="1">
                <a:solidFill>
                  <a:prstClr val="white"/>
                </a:solidFill>
                <a:latin typeface="Rockwell Std" pitchFamily="18" charset="0"/>
              </a:rPr>
              <a:t>subtitle</a:t>
            </a:r>
            <a:endParaRPr lang="en-US" sz="2000" b="1">
              <a:solidFill>
                <a:prstClr val="white"/>
              </a:solidFill>
              <a:latin typeface="Rockwell Std" pitchFamily="18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8596" y="1714488"/>
            <a:ext cx="8143932" cy="4411675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065FA6"/>
              </a:buClr>
              <a:buFont typeface="Rockwell Std" pitchFamily="18" charset="0"/>
              <a:buChar char="»"/>
            </a:pPr>
            <a:r>
              <a:rPr lang="fr-BE" b="1" dirty="0">
                <a:solidFill>
                  <a:srgbClr val="065FA6"/>
                </a:solidFill>
                <a:latin typeface="Rockwell Std" pitchFamily="18" charset="0"/>
              </a:rPr>
              <a:t> Paragraphe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b="1" dirty="0">
              <a:solidFill>
                <a:srgbClr val="065FA6"/>
              </a:solidFill>
              <a:latin typeface="Rockwell Std" pitchFamily="18" charset="0"/>
            </a:endParaRPr>
          </a:p>
          <a:p>
            <a:pPr>
              <a:buClr>
                <a:srgbClr val="065FA6"/>
              </a:buClr>
              <a:buFont typeface="Arial" pitchFamily="34" charset="0"/>
              <a:buChar char="•"/>
            </a:pPr>
            <a:r>
              <a:rPr lang="fr-BE" b="1" dirty="0">
                <a:solidFill>
                  <a:srgbClr val="0070C0"/>
                </a:solidFill>
                <a:latin typeface="Rockwell Std" pitchFamily="18" charset="0"/>
              </a:rPr>
              <a:t> Paragraphe 2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28596" y="142852"/>
            <a:ext cx="7215238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32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800" b="1" cap="all" dirty="0" err="1">
                <a:solidFill>
                  <a:srgbClr val="002060"/>
                </a:solidFill>
                <a:latin typeface="Rockwell Std" pitchFamily="18" charset="0"/>
              </a:rPr>
              <a:t>Title</a:t>
            </a:r>
            <a:r>
              <a:rPr lang="fr-BE" sz="2800" b="1" cap="all" dirty="0">
                <a:solidFill>
                  <a:srgbClr val="002060"/>
                </a:solidFill>
                <a:latin typeface="Rockwell Std" pitchFamily="18" charset="0"/>
              </a:rPr>
              <a:t> </a:t>
            </a:r>
            <a:r>
              <a:rPr lang="fr-BE" sz="2800" b="1" dirty="0" err="1">
                <a:solidFill>
                  <a:srgbClr val="0073B6"/>
                </a:solidFill>
                <a:latin typeface="Rockwell Std" pitchFamily="18" charset="0"/>
              </a:rPr>
              <a:t>Layout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28596" y="1142984"/>
            <a:ext cx="8143932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2800" cap="all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b="1" dirty="0">
                <a:solidFill>
                  <a:srgbClr val="002060"/>
                </a:solidFill>
                <a:latin typeface="Rockwell Std" pitchFamily="18" charset="0"/>
              </a:rPr>
              <a:t>TITLE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2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8596" y="1714488"/>
            <a:ext cx="8143932" cy="4411675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065FA6"/>
              </a:buClr>
              <a:buFont typeface="Rockwell Std" pitchFamily="18" charset="0"/>
              <a:buChar char="»"/>
            </a:pPr>
            <a:r>
              <a:rPr lang="fr-BE" b="1" dirty="0">
                <a:solidFill>
                  <a:srgbClr val="065FA6"/>
                </a:solidFill>
                <a:latin typeface="Rockwell Std" pitchFamily="18" charset="0"/>
              </a:rPr>
              <a:t> Paragraphe 1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28596" y="142852"/>
            <a:ext cx="7215238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800" b="1" cap="all" dirty="0" err="1">
                <a:solidFill>
                  <a:srgbClr val="002060"/>
                </a:solidFill>
                <a:latin typeface="Rockwell Std" pitchFamily="18" charset="0"/>
              </a:rPr>
              <a:t>Title</a:t>
            </a:r>
            <a:r>
              <a:rPr lang="fr-BE" sz="2800" b="1" cap="all" dirty="0">
                <a:solidFill>
                  <a:srgbClr val="002060"/>
                </a:solidFill>
                <a:latin typeface="Rockwell Std" pitchFamily="18" charset="0"/>
              </a:rPr>
              <a:t> </a:t>
            </a:r>
            <a:r>
              <a:rPr lang="fr-BE" sz="2800" b="1" dirty="0" err="1">
                <a:solidFill>
                  <a:srgbClr val="0073B6"/>
                </a:solidFill>
                <a:latin typeface="Rockwell Std" pitchFamily="18" charset="0"/>
              </a:rPr>
              <a:t>Layout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28596" y="1142984"/>
            <a:ext cx="8143932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2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b="1" dirty="0">
                <a:solidFill>
                  <a:srgbClr val="002060"/>
                </a:solidFill>
                <a:latin typeface="Rockwell Std" pitchFamily="18" charset="0"/>
              </a:rPr>
              <a:t>TITLE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86314" y="1142984"/>
            <a:ext cx="3786214" cy="4983179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065FA6"/>
              </a:buClr>
              <a:buFont typeface="Rockwell Std" pitchFamily="18" charset="0"/>
              <a:buChar char="»"/>
            </a:pPr>
            <a:r>
              <a:rPr lang="fr-BE" b="1" dirty="0">
                <a:solidFill>
                  <a:srgbClr val="065FA6"/>
                </a:solidFill>
                <a:latin typeface="Rockwell Std" pitchFamily="18" charset="0"/>
              </a:rPr>
              <a:t> Paragraphe 1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28596" y="142852"/>
            <a:ext cx="7215238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800" b="1" cap="all" dirty="0" err="1">
                <a:solidFill>
                  <a:srgbClr val="002060"/>
                </a:solidFill>
                <a:latin typeface="Rockwell Std" pitchFamily="18" charset="0"/>
              </a:rPr>
              <a:t>Title</a:t>
            </a:r>
            <a:r>
              <a:rPr lang="fr-BE" sz="2800" b="1" cap="all" dirty="0">
                <a:solidFill>
                  <a:srgbClr val="002060"/>
                </a:solidFill>
                <a:latin typeface="Rockwell Std" pitchFamily="18" charset="0"/>
              </a:rPr>
              <a:t> </a:t>
            </a:r>
            <a:r>
              <a:rPr lang="fr-BE" sz="2800" b="1" dirty="0" err="1">
                <a:solidFill>
                  <a:srgbClr val="0073B6"/>
                </a:solidFill>
                <a:latin typeface="Rockwell Std" pitchFamily="18" charset="0"/>
              </a:rPr>
              <a:t>Layout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52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8596" y="1714488"/>
            <a:ext cx="8143932" cy="4411675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lang="fr-BE" sz="16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>
              <a:defRPr sz="2400"/>
            </a:lvl2pPr>
            <a:lvl3pPr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065FA6"/>
              </a:buClr>
              <a:buFont typeface="Rockwell Std" pitchFamily="18" charset="0"/>
              <a:buChar char="»"/>
            </a:pPr>
            <a:r>
              <a:rPr lang="fr-BE" b="1" dirty="0">
                <a:solidFill>
                  <a:srgbClr val="065FA6"/>
                </a:solidFill>
                <a:latin typeface="Rockwell Std" pitchFamily="18" charset="0"/>
              </a:rPr>
              <a:t>Paragraphe 2</a:t>
            </a:r>
          </a:p>
          <a:p>
            <a:pPr>
              <a:buClr>
                <a:srgbClr val="065FA6"/>
              </a:buClr>
            </a:pP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Lorem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ipsum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dolor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sit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amet</a:t>
            </a:r>
            <a:endParaRPr lang="fr-BE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28596" y="142852"/>
            <a:ext cx="7215238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800" b="1" cap="all" dirty="0" err="1">
                <a:solidFill>
                  <a:srgbClr val="002060"/>
                </a:solidFill>
                <a:latin typeface="Rockwell Std" pitchFamily="18" charset="0"/>
              </a:rPr>
              <a:t>Title</a:t>
            </a:r>
            <a:r>
              <a:rPr lang="fr-BE" sz="2800" b="1" cap="all" dirty="0">
                <a:solidFill>
                  <a:srgbClr val="002060"/>
                </a:solidFill>
                <a:latin typeface="Rockwell Std" pitchFamily="18" charset="0"/>
              </a:rPr>
              <a:t> </a:t>
            </a:r>
            <a:r>
              <a:rPr lang="fr-BE" sz="2800" b="1" dirty="0" err="1">
                <a:solidFill>
                  <a:srgbClr val="0073B6"/>
                </a:solidFill>
                <a:latin typeface="Rockwell Std" pitchFamily="18" charset="0"/>
              </a:rPr>
              <a:t>Layout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28596" y="1142984"/>
            <a:ext cx="8143932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2800" cap="all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b="1" dirty="0">
                <a:solidFill>
                  <a:srgbClr val="002060"/>
                </a:solidFill>
                <a:latin typeface="Rockwell Std" pitchFamily="18" charset="0"/>
              </a:rPr>
              <a:t>TITLE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8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5715016"/>
              <a:ext cx="9144000" cy="1142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0" y="0"/>
              <a:ext cx="9144000" cy="5715000"/>
            </a:xfrm>
            <a:prstGeom prst="rect">
              <a:avLst/>
            </a:prstGeom>
            <a:solidFill>
              <a:srgbClr val="065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00892" y="5841987"/>
              <a:ext cx="1552251" cy="87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6072185"/>
              <a:ext cx="4731163" cy="57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0" y="1643050"/>
            <a:ext cx="9144000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2400" cap="all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algn="ctr"/>
            <a:r>
              <a:rPr lang="fr-BE" sz="3400" b="0" i="0" cap="all" dirty="0">
                <a:solidFill>
                  <a:schemeClr val="bg1"/>
                </a:solidFill>
                <a:latin typeface="Rockwell Std" pitchFamily="18" charset="0"/>
              </a:rPr>
              <a:t>THANK</a:t>
            </a:r>
            <a:r>
              <a:rPr lang="fr-BE" sz="3400" b="0" i="0" cap="all" baseline="0" dirty="0">
                <a:solidFill>
                  <a:schemeClr val="bg1"/>
                </a:solidFill>
                <a:latin typeface="Rockwell Std" pitchFamily="18" charset="0"/>
              </a:rPr>
              <a:t> YOU FOR YOUR ATTENTION</a:t>
            </a:r>
            <a:r>
              <a:rPr lang="fr-BE" sz="3400" b="1" cap="all" baseline="0" dirty="0">
                <a:solidFill>
                  <a:schemeClr val="bg1"/>
                </a:solidFill>
                <a:latin typeface="Rockwell Std" pitchFamily="18" charset="0"/>
              </a:rPr>
              <a:t>!</a:t>
            </a:r>
            <a:endParaRPr lang="en-US" sz="3400" b="1" cap="all" dirty="0">
              <a:solidFill>
                <a:schemeClr val="bg1"/>
              </a:solidFill>
              <a:latin typeface="Rockwell Std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0" y="2571744"/>
            <a:ext cx="9144000" cy="1500198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3600" cap="none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algn="ctr"/>
            <a:r>
              <a:rPr lang="fr-BE" sz="2000" b="1" dirty="0">
                <a:solidFill>
                  <a:schemeClr val="bg1"/>
                </a:solidFill>
                <a:latin typeface="Rockwell Std" pitchFamily="18" charset="0"/>
              </a:rPr>
              <a:t>More information:</a:t>
            </a:r>
          </a:p>
          <a:p>
            <a:pPr algn="ctr"/>
            <a:r>
              <a:rPr lang="fr-BE" sz="1800" b="0" i="0" u="none" baseline="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Rockwell Std" pitchFamily="18" charset="0"/>
              </a:rPr>
              <a:t>www.eu-patient.eu</a:t>
            </a:r>
          </a:p>
          <a:p>
            <a:pPr algn="ctr"/>
            <a:r>
              <a:rPr lang="fr-BE" sz="1800" b="0" i="0" u="none" baseline="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Rockwell Std" pitchFamily="18" charset="0"/>
              </a:rPr>
              <a:t>info@eu-patient.eu</a:t>
            </a:r>
          </a:p>
        </p:txBody>
      </p:sp>
    </p:spTree>
    <p:extLst>
      <p:ext uri="{BB962C8B-B14F-4D97-AF65-F5344CB8AC3E}">
        <p14:creationId xmlns:p14="http://schemas.microsoft.com/office/powerpoint/2010/main" val="390779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1906" y="1726446"/>
            <a:ext cx="8136904" cy="453648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400" baseline="0">
                <a:solidFill>
                  <a:srgbClr val="005696"/>
                </a:solidFill>
                <a:latin typeface="Calibri" pitchFamily="34" charset="0"/>
              </a:defRPr>
            </a:lvl2pPr>
            <a:lvl3pPr>
              <a:defRPr baseline="0">
                <a:solidFill>
                  <a:srgbClr val="1FB25A"/>
                </a:solidFill>
                <a:latin typeface="Calibri" pitchFamily="34" charset="0"/>
              </a:defRPr>
            </a:lvl3pPr>
            <a:lvl4pPr>
              <a:defRPr baseline="0">
                <a:latin typeface="Calibri" pitchFamily="34" charset="0"/>
              </a:defRPr>
            </a:lvl4pPr>
            <a:lvl5pPr>
              <a:defRPr baseline="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7841" y="188640"/>
            <a:ext cx="6912471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cap="none" baseline="0">
                <a:solidFill>
                  <a:srgbClr val="005696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1196752"/>
            <a:ext cx="8064896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065FA6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8596" y="1714488"/>
            <a:ext cx="8143932" cy="4411675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065FA6"/>
              </a:buClr>
              <a:buFont typeface="Rockwell Std" pitchFamily="18" charset="0"/>
              <a:buChar char="»"/>
            </a:pPr>
            <a:r>
              <a:rPr lang="fr-BE" b="1" dirty="0">
                <a:solidFill>
                  <a:srgbClr val="065FA6"/>
                </a:solidFill>
                <a:latin typeface="Rockwell Std" pitchFamily="18" charset="0"/>
              </a:rPr>
              <a:t> Paragraphe 1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28596" y="142852"/>
            <a:ext cx="7215238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800" b="1" cap="all" dirty="0" err="1">
                <a:solidFill>
                  <a:srgbClr val="002060"/>
                </a:solidFill>
                <a:latin typeface="Rockwell Std" pitchFamily="18" charset="0"/>
              </a:rPr>
              <a:t>Title</a:t>
            </a:r>
            <a:r>
              <a:rPr lang="fr-BE" sz="2800" b="1" cap="all" dirty="0">
                <a:solidFill>
                  <a:srgbClr val="002060"/>
                </a:solidFill>
                <a:latin typeface="Rockwell Std" pitchFamily="18" charset="0"/>
              </a:rPr>
              <a:t> </a:t>
            </a:r>
            <a:r>
              <a:rPr lang="fr-BE" sz="2800" b="1" dirty="0" err="1">
                <a:solidFill>
                  <a:srgbClr val="0073B6"/>
                </a:solidFill>
                <a:latin typeface="Rockwell Std" pitchFamily="18" charset="0"/>
              </a:rPr>
              <a:t>Layout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28596" y="1142984"/>
            <a:ext cx="8143932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2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b="1" dirty="0">
                <a:solidFill>
                  <a:srgbClr val="002060"/>
                </a:solidFill>
                <a:latin typeface="Rockwell Std" pitchFamily="18" charset="0"/>
              </a:rPr>
              <a:t>TITLE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86314" y="1142984"/>
            <a:ext cx="3786214" cy="4983179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065FA6"/>
              </a:buClr>
              <a:buFont typeface="Rockwell Std" pitchFamily="18" charset="0"/>
              <a:buChar char="»"/>
            </a:pPr>
            <a:r>
              <a:rPr lang="fr-BE" b="1" dirty="0">
                <a:solidFill>
                  <a:srgbClr val="065FA6"/>
                </a:solidFill>
                <a:latin typeface="Rockwell Std" pitchFamily="18" charset="0"/>
              </a:rPr>
              <a:t> Paragraphe 1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28596" y="142852"/>
            <a:ext cx="7215238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800" b="1" cap="all" dirty="0" err="1">
                <a:solidFill>
                  <a:srgbClr val="002060"/>
                </a:solidFill>
                <a:latin typeface="Rockwell Std" pitchFamily="18" charset="0"/>
              </a:rPr>
              <a:t>Title</a:t>
            </a:r>
            <a:r>
              <a:rPr lang="fr-BE" sz="2800" b="1" cap="all" dirty="0">
                <a:solidFill>
                  <a:srgbClr val="002060"/>
                </a:solidFill>
                <a:latin typeface="Rockwell Std" pitchFamily="18" charset="0"/>
              </a:rPr>
              <a:t> </a:t>
            </a:r>
            <a:r>
              <a:rPr lang="fr-BE" sz="2800" b="1" dirty="0" err="1">
                <a:solidFill>
                  <a:srgbClr val="0073B6"/>
                </a:solidFill>
                <a:latin typeface="Rockwell Std" pitchFamily="18" charset="0"/>
              </a:rPr>
              <a:t>Layout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8596" y="1714488"/>
            <a:ext cx="8143932" cy="4411675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lang="fr-BE" sz="16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>
              <a:defRPr sz="2400"/>
            </a:lvl2pPr>
            <a:lvl3pPr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065FA6"/>
              </a:buClr>
              <a:buFont typeface="Rockwell Std" pitchFamily="18" charset="0"/>
              <a:buChar char="»"/>
            </a:pPr>
            <a:r>
              <a:rPr lang="fr-BE" b="1" dirty="0">
                <a:solidFill>
                  <a:srgbClr val="065FA6"/>
                </a:solidFill>
                <a:latin typeface="Rockwell Std" pitchFamily="18" charset="0"/>
              </a:rPr>
              <a:t>Paragraphe 2</a:t>
            </a:r>
          </a:p>
          <a:p>
            <a:pPr>
              <a:buClr>
                <a:srgbClr val="065FA6"/>
              </a:buClr>
            </a:pP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Lorem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ipsum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dolor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sit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fr-BE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amet</a:t>
            </a:r>
            <a:endParaRPr lang="fr-BE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28596" y="142852"/>
            <a:ext cx="7215238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18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800" b="1" cap="all" dirty="0" err="1">
                <a:solidFill>
                  <a:srgbClr val="002060"/>
                </a:solidFill>
                <a:latin typeface="Rockwell Std" pitchFamily="18" charset="0"/>
              </a:rPr>
              <a:t>Title</a:t>
            </a:r>
            <a:r>
              <a:rPr lang="fr-BE" sz="2800" b="1" cap="all" dirty="0">
                <a:solidFill>
                  <a:srgbClr val="002060"/>
                </a:solidFill>
                <a:latin typeface="Rockwell Std" pitchFamily="18" charset="0"/>
              </a:rPr>
              <a:t> </a:t>
            </a:r>
            <a:r>
              <a:rPr lang="fr-BE" sz="2800" b="1" dirty="0" err="1">
                <a:solidFill>
                  <a:srgbClr val="0073B6"/>
                </a:solidFill>
                <a:latin typeface="Rockwell Std" pitchFamily="18" charset="0"/>
              </a:rPr>
              <a:t>Layout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28596" y="1142984"/>
            <a:ext cx="8143932" cy="571504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2800" cap="all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400" b="1" dirty="0">
                <a:solidFill>
                  <a:srgbClr val="002060"/>
                </a:solidFill>
                <a:latin typeface="Rockwell Std" pitchFamily="18" charset="0"/>
              </a:rPr>
              <a:t>TITLE</a:t>
            </a:r>
            <a:endParaRPr lang="en-US" sz="2800" b="1" dirty="0">
              <a:solidFill>
                <a:srgbClr val="0073B6"/>
              </a:solidFill>
              <a:latin typeface="Rockwell Std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r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Zilvinas\Desktop\EPF Template 2013\powerpoint\EPF-PPT-back-fixed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" y="-1"/>
            <a:ext cx="9253441" cy="693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115616" y="2924944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+mj-lt"/>
                <a:cs typeface="Calibri" pitchFamily="34" charset="0"/>
              </a:rPr>
              <a:t>/</a:t>
            </a:r>
            <a:r>
              <a:rPr lang="en-GB" sz="2400" dirty="0" err="1">
                <a:solidFill>
                  <a:schemeClr val="bg1"/>
                </a:solidFill>
                <a:latin typeface="+mj-lt"/>
                <a:cs typeface="Calibri" pitchFamily="34" charset="0"/>
              </a:rPr>
              <a:t>europeanpatientsforum</a:t>
            </a:r>
            <a:endParaRPr lang="en-GB" sz="2400" dirty="0">
              <a:solidFill>
                <a:schemeClr val="bg1"/>
              </a:solidFill>
              <a:latin typeface="+mj-lt"/>
              <a:cs typeface="Calibri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+mj-lt"/>
              <a:cs typeface="Calibri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+mj-lt"/>
                <a:cs typeface="Calibri" pitchFamily="34" charset="0"/>
              </a:rPr>
              <a:t>/</a:t>
            </a:r>
            <a:r>
              <a:rPr lang="en-GB" sz="2400" dirty="0" err="1">
                <a:solidFill>
                  <a:schemeClr val="bg1"/>
                </a:solidFill>
                <a:latin typeface="+mj-lt"/>
                <a:cs typeface="Calibri" pitchFamily="34" charset="0"/>
              </a:rPr>
              <a:t>eupatientsforum</a:t>
            </a:r>
            <a:endParaRPr lang="en-GB" sz="2400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6" y="2882762"/>
            <a:ext cx="532838" cy="522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1" y="3666189"/>
            <a:ext cx="516153" cy="50405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2894159"/>
            <a:ext cx="504056" cy="4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 userDrawn="1"/>
        </p:nvSpPr>
        <p:spPr>
          <a:xfrm>
            <a:off x="0" y="4365104"/>
            <a:ext cx="925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r-BE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More information</a:t>
            </a:r>
          </a:p>
          <a:p>
            <a:pPr algn="ctr">
              <a:spcBef>
                <a:spcPts val="0"/>
              </a:spcBef>
            </a:pPr>
            <a:r>
              <a:rPr lang="fr-BE" sz="2400" kern="12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rPr>
              <a:t>www.eu-patient.eu</a:t>
            </a:r>
          </a:p>
          <a:p>
            <a:pPr algn="ctr">
              <a:spcBef>
                <a:spcPts val="0"/>
              </a:spcBef>
            </a:pPr>
            <a:r>
              <a:rPr lang="fr-BE" sz="2400" kern="12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rPr>
              <a:t>info@eu-patient.eu</a:t>
            </a:r>
            <a:endParaRPr lang="fr-FR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539552" y="105273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40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 FOR YOUR ATTENTION!</a:t>
            </a:r>
            <a:endParaRPr lang="en-US" sz="40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-36512" y="216595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Follow us on Social Media!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  </a:t>
            </a:r>
            <a:endParaRPr lang="en-GB" sz="2400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012160" y="291314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+mj-lt"/>
                <a:cs typeface="Calibri" pitchFamily="34" charset="0"/>
              </a:rPr>
              <a:t>/</a:t>
            </a:r>
            <a:r>
              <a:rPr lang="en-GB" sz="2400" dirty="0" err="1">
                <a:solidFill>
                  <a:schemeClr val="bg1"/>
                </a:solidFill>
                <a:latin typeface="+mj-lt"/>
                <a:cs typeface="Calibri" pitchFamily="34" charset="0"/>
              </a:rPr>
              <a:t>eupatient</a:t>
            </a:r>
            <a:endParaRPr lang="en-GB" sz="2400" dirty="0">
              <a:solidFill>
                <a:schemeClr val="bg1"/>
              </a:solidFill>
              <a:latin typeface="+mj-lt"/>
              <a:cs typeface="Calibri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+mj-lt"/>
              <a:cs typeface="Calibri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+mj-lt"/>
                <a:cs typeface="Calibri" pitchFamily="34" charset="0"/>
              </a:rPr>
              <a:t> eu-patient.eu/blog</a:t>
            </a:r>
          </a:p>
        </p:txBody>
      </p:sp>
      <p:pic>
        <p:nvPicPr>
          <p:cNvPr id="3074" name="Picture 2" descr="http://www.hankooktea.com/images/Wordpress%20Logo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35709"/>
            <a:ext cx="576064" cy="5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79138" y="324638"/>
            <a:ext cx="6117686" cy="5067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1800" kern="1200" dirty="0">
                <a:solidFill>
                  <a:schemeClr val="tx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goes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SV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90152" y="802389"/>
            <a:ext cx="2396360" cy="2307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lang="es-SV" sz="975" kern="1200" baseline="0" dirty="0">
                <a:solidFill>
                  <a:schemeClr val="bg2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es-ES" dirty="0"/>
              <a:t>Your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goes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SV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753" y="6356408"/>
            <a:ext cx="3086494" cy="36508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defTabSz="906218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1F1F1F"/>
                </a:solidFill>
                <a:latin typeface="Source Sans Pro" panose="020B0503030403020204" pitchFamily="34" charset="0"/>
              </a:rPr>
              <a:t>www.yourcompany.com | powerpoint template</a:t>
            </a:r>
            <a:endParaRPr lang="en-US" dirty="0">
              <a:solidFill>
                <a:srgbClr val="1F1F1F"/>
              </a:solidFill>
              <a:latin typeface="Source Sans Pro" panose="020B0503030403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812614" y="6356408"/>
            <a:ext cx="2057266" cy="3650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439014-E629-42E3-A58B-61A0F1C8CFFE}" type="slidenum">
              <a:rPr smtClean="0">
                <a:solidFill>
                  <a:srgbClr val="1F1F1F"/>
                </a:solidFill>
              </a:rPr>
              <a:pPr/>
              <a:t>‹#›</a:t>
            </a:fld>
            <a:endParaRPr>
              <a:solidFill>
                <a:srgbClr val="1F1F1F"/>
              </a:solidFill>
            </a:endParaRPr>
          </a:p>
        </p:txBody>
      </p:sp>
      <p:cxnSp>
        <p:nvCxnSpPr>
          <p:cNvPr id="10" name="Conector recto 9"/>
          <p:cNvCxnSpPr/>
          <p:nvPr userDrawn="1"/>
        </p:nvCxnSpPr>
        <p:spPr>
          <a:xfrm>
            <a:off x="196955" y="6365106"/>
            <a:ext cx="875009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5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orm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Presentation title (to edit, click Insert &gt; 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57F717-FD23-493C-BA54-F5AB575BDEC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7344000" y="6405565"/>
            <a:ext cx="1440000" cy="241300"/>
          </a:xfrm>
        </p:spPr>
        <p:txBody>
          <a:bodyPr/>
          <a:lstStyle>
            <a:lvl1pPr>
              <a:defRPr/>
            </a:lvl1pPr>
          </a:lstStyle>
          <a:p>
            <a:fld id="{B1263A05-783B-42EA-8A02-C6B275CDB103}" type="datetime4">
              <a:rPr lang="en-GB" altLang="en-US" smtClean="0"/>
              <a:t>21 December 2017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783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0"/>
            <a:ext cx="9144000" cy="7000900"/>
            <a:chOff x="0" y="0"/>
            <a:chExt cx="9144000" cy="7000900"/>
          </a:xfrm>
        </p:grpSpPr>
        <p:sp>
          <p:nvSpPr>
            <p:cNvPr id="9" name="Rectangle 8"/>
            <p:cNvSpPr/>
            <p:nvPr/>
          </p:nvSpPr>
          <p:spPr>
            <a:xfrm>
              <a:off x="0" y="5715016"/>
              <a:ext cx="9144000" cy="1285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0" y="0"/>
              <a:ext cx="9144000" cy="5715000"/>
            </a:xfrm>
            <a:prstGeom prst="rect">
              <a:avLst/>
            </a:prstGeom>
            <a:solidFill>
              <a:srgbClr val="065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00892" y="5841987"/>
              <a:ext cx="1552251" cy="87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6072185"/>
              <a:ext cx="4731163" cy="57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8"/>
          <p:cNvSpPr txBox="1">
            <a:spLocks noChangeArrowheads="1"/>
          </p:cNvSpPr>
          <p:nvPr userDrawn="1"/>
        </p:nvSpPr>
        <p:spPr bwMode="auto">
          <a:xfrm>
            <a:off x="0" y="28860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000" b="1" dirty="0">
              <a:solidFill>
                <a:prstClr val="white"/>
              </a:solidFill>
              <a:latin typeface="Rockwell Std" pitchFamily="18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 userDrawn="1"/>
        </p:nvSpPr>
        <p:spPr bwMode="auto">
          <a:xfrm>
            <a:off x="0" y="21431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 b="1" dirty="0">
              <a:solidFill>
                <a:prstClr val="white"/>
              </a:solidFill>
              <a:latin typeface="Rockwell Std" pitchFamily="18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0" y="2000240"/>
            <a:ext cx="9144000" cy="785818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24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algn="ctr"/>
            <a:r>
              <a:rPr lang="fr-BE" sz="4400" b="1" cap="all" baseline="0" dirty="0">
                <a:solidFill>
                  <a:schemeClr val="bg1"/>
                </a:solidFill>
                <a:latin typeface="Rockwell Std" pitchFamily="18" charset="0"/>
              </a:rPr>
              <a:t>‘‘</a:t>
            </a:r>
            <a:r>
              <a:rPr lang="fr-BE" sz="3600" b="1" cap="all" baseline="0" dirty="0">
                <a:solidFill>
                  <a:schemeClr val="bg1"/>
                </a:solidFill>
                <a:latin typeface="Rockwell Std" pitchFamily="18" charset="0"/>
              </a:rPr>
              <a:t>TITLE</a:t>
            </a:r>
            <a:r>
              <a:rPr lang="fr-BE" sz="4400" b="1" cap="all" baseline="0" dirty="0">
                <a:solidFill>
                  <a:schemeClr val="bg1"/>
                </a:solidFill>
                <a:latin typeface="Rockwell Std" pitchFamily="18" charset="0"/>
              </a:rPr>
              <a:t>’’</a:t>
            </a:r>
            <a:endParaRPr lang="en-US" sz="4400" b="1" cap="all" baseline="0" dirty="0">
              <a:solidFill>
                <a:schemeClr val="bg1"/>
              </a:solidFill>
              <a:latin typeface="Rockwell Std" pitchFamily="18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 userDrawn="1">
            <p:ph sz="half" idx="10" hasCustomPrompt="1"/>
          </p:nvPr>
        </p:nvSpPr>
        <p:spPr>
          <a:xfrm>
            <a:off x="0" y="2786058"/>
            <a:ext cx="9144000" cy="500066"/>
          </a:xfrm>
          <a:prstGeom prst="rect">
            <a:avLst/>
          </a:prstGeom>
        </p:spPr>
        <p:txBody>
          <a:bodyPr/>
          <a:lstStyle>
            <a:lvl1pPr>
              <a:buClr>
                <a:srgbClr val="065FA6"/>
              </a:buClr>
              <a:buFont typeface="Arial" pitchFamily="34" charset="0"/>
              <a:buNone/>
              <a:defRPr sz="4400" baseline="0"/>
            </a:lvl1pPr>
            <a:lvl2pPr>
              <a:defRPr sz="2400"/>
            </a:lvl2pPr>
            <a:lvl3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3pPr>
            <a:lvl4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4pPr>
            <a:lvl5pPr>
              <a:defRPr sz="1600" b="0" i="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algn="ctr"/>
            <a:r>
              <a:rPr lang="fr-BE" sz="2000" b="1" dirty="0" err="1">
                <a:solidFill>
                  <a:schemeClr val="bg1"/>
                </a:solidFill>
                <a:latin typeface="Rockwell Std" pitchFamily="18" charset="0"/>
              </a:rPr>
              <a:t>subtitle</a:t>
            </a:r>
            <a:endParaRPr lang="en-US" sz="4400" b="1" cap="all" baseline="0" dirty="0">
              <a:solidFill>
                <a:schemeClr val="bg1"/>
              </a:solidFill>
              <a:latin typeface="Rockwell St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3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ilvinas\Desktop\EPF Template 2013\powerpoint\EPF-PPT-back2-fixed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52"/>
            <a:ext cx="9169524" cy="68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57" r:id="rId2"/>
    <p:sldLayoutId id="2147483758" r:id="rId3"/>
    <p:sldLayoutId id="2147483760" r:id="rId4"/>
    <p:sldLayoutId id="2147483763" r:id="rId5"/>
    <p:sldLayoutId id="2147483764" r:id="rId6"/>
    <p:sldLayoutId id="2147483773" r:id="rId7"/>
    <p:sldLayoutId id="2147483774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0" y="71438"/>
            <a:ext cx="9144000" cy="6929437"/>
            <a:chOff x="0" y="71414"/>
            <a:chExt cx="9144000" cy="692948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858148" y="71414"/>
              <a:ext cx="1143008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0" y="6496071"/>
              <a:ext cx="9144000" cy="428628"/>
            </a:xfrm>
            <a:prstGeom prst="rect">
              <a:avLst/>
            </a:prstGeom>
            <a:solidFill>
              <a:srgbClr val="065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" name="Picture 3" descr="C:\Documents and Settings\Malak\Bureau\epf\templates print\slogan1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38313" y="6419875"/>
              <a:ext cx="5667375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8" name="Straight Connector 17"/>
          <p:cNvCxnSpPr/>
          <p:nvPr/>
        </p:nvCxnSpPr>
        <p:spPr>
          <a:xfrm>
            <a:off x="0" y="855663"/>
            <a:ext cx="9144000" cy="1587"/>
          </a:xfrm>
          <a:prstGeom prst="line">
            <a:avLst/>
          </a:prstGeom>
          <a:ln w="73025" cap="rnd" cmpd="thickThin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42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hyperlink" Target="http://www.ema.europa.eu/ema/index.jsp?curl=pages/partners_and_networks/general/general_content_000317.jsp&amp;mid=WC0b01ac058003500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ma-wcms.emea.eu.int/wp/getcontent-by-path/www.emea.europa.eu/images/pcwp_group.jpg;jsessionid=7tKF9UadYXkZYHHyi2n6aEZLZRdFr89PaP8YQctXunxAPKJs2EwX!-93863850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hyperlink" Target="http://www.ema.europa.eu/ema/index.jsp?curl=pages/partners_and_networks/general/general_content_001738.jsp&amp;mid=WC0b01ac0580b15dc7" TargetMode="Externa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zrTwxLesEk" TargetMode="External"/><Relationship Id="rId13" Type="http://schemas.openxmlformats.org/officeDocument/2006/relationships/hyperlink" Target="https://youtu.be/CAT502iSWl0?list=PL7K5dNgKnawbH-EkoRxEGZ3iFD0ZMweCZ" TargetMode="External"/><Relationship Id="rId3" Type="http://schemas.openxmlformats.org/officeDocument/2006/relationships/image" Target="../media/image58.emf"/><Relationship Id="rId7" Type="http://schemas.openxmlformats.org/officeDocument/2006/relationships/hyperlink" Target="https://www.youtube.com/watch?v=FSl8tGU1ifY&amp;list=PL7K5dNgKnawbH-EkoRxEGZ3iFD0ZMweCZ&amp;feature=player_detailpage" TargetMode="External"/><Relationship Id="rId12" Type="http://schemas.openxmlformats.org/officeDocument/2006/relationships/hyperlink" Target="https://youtu.be/E3QCxuxtK_I?list=PL7K5dNgKnawbH-EkoRxEGZ3iFD0ZMweCZ" TargetMode="External"/><Relationship Id="rId2" Type="http://schemas.openxmlformats.org/officeDocument/2006/relationships/image" Target="../media/image57.jp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3y872zX1nfc&amp;feature=player_detailpage&amp;list=PL7K5dNgKnawbH-EkoRxEGZ3iFD0ZMweCZ" TargetMode="External"/><Relationship Id="rId11" Type="http://schemas.openxmlformats.org/officeDocument/2006/relationships/hyperlink" Target="https://youtu.be/5cK77EbzmiM?list=PL7K5dNgKnawbH-EkoRxEGZ3iFD0ZMweCZ" TargetMode="External"/><Relationship Id="rId5" Type="http://schemas.openxmlformats.org/officeDocument/2006/relationships/hyperlink" Target="https://www.youtube.com/watch?list=PL7K5dNgKnawbH-EkoRxEGZ3iFD0ZMweCZ&amp;v=jCgqqGWoKQE&amp;feature=player_detailpage" TargetMode="External"/><Relationship Id="rId15" Type="http://schemas.openxmlformats.org/officeDocument/2006/relationships/image" Target="../media/image59.gif"/><Relationship Id="rId10" Type="http://schemas.openxmlformats.org/officeDocument/2006/relationships/hyperlink" Target="https://www.youtube.com/watch?feature=player_detailpage&amp;v=AT2FmXO6LKI&amp;list=PL7K5dNgKnawbH-EkoRxEGZ3iFD0ZMweCZ" TargetMode="External"/><Relationship Id="rId4" Type="http://schemas.openxmlformats.org/officeDocument/2006/relationships/hyperlink" Target="https://www.youtube.com/watch?v=UbWp2AYi_xM&amp;feature=player_detailpage&amp;list=PL7K5dNgKnawbH-EkoRxEGZ3iFD0ZMweCZ" TargetMode="External"/><Relationship Id="rId9" Type="http://schemas.openxmlformats.org/officeDocument/2006/relationships/hyperlink" Target="https://www.youtube.com/watch?v=GFozNPmif-M&amp;list=PL7K5dNgKnawbH-EkoRxEGZ3iFD0ZMweCZ&amp;feature=player_detailpage" TargetMode="External"/><Relationship Id="rId14" Type="http://schemas.openxmlformats.org/officeDocument/2006/relationships/hyperlink" Target="https://www.youtube.com/watch?v=JhdoQikmVc8&amp;list=PL7K5dNgKnawbH-EkoRxEGZ3iFD0ZMweCZ&amp;index=1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upatientaccess.eu/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5291" y="5229200"/>
            <a:ext cx="2164233" cy="360040"/>
          </a:xfrm>
        </p:spPr>
        <p:txBody>
          <a:bodyPr/>
          <a:lstStyle/>
          <a:p>
            <a:r>
              <a:rPr lang="en-GB" sz="1800" dirty="0"/>
              <a:t>12 December 2017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8933" y="1412776"/>
            <a:ext cx="7920880" cy="1728192"/>
          </a:xfrm>
        </p:spPr>
        <p:txBody>
          <a:bodyPr/>
          <a:lstStyle/>
          <a:p>
            <a:r>
              <a:rPr lang="en-GB" dirty="0"/>
              <a:t>Participation OF PATIENTS INTO DECISIONMAKING IN EUROPE: </a:t>
            </a:r>
          </a:p>
          <a:p>
            <a:r>
              <a:rPr lang="en-GB" dirty="0"/>
              <a:t>PERSPECTIVE OF EPF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748933" y="2996952"/>
            <a:ext cx="7920879" cy="1872208"/>
          </a:xfrm>
        </p:spPr>
        <p:txBody>
          <a:bodyPr/>
          <a:lstStyle/>
          <a:p>
            <a:r>
              <a:rPr lang="en-GB" sz="2200" dirty="0"/>
              <a:t>Susanna Palkonen</a:t>
            </a:r>
          </a:p>
          <a:p>
            <a:r>
              <a:rPr lang="en-GB" sz="2000" dirty="0"/>
              <a:t>Board Member of the European Patients’ Forum; Member of the EMA Patients and Consumers’ Working Party (PCWP), Director of the European Federation of Allergy and Airways Diseases Patients’ Associations</a:t>
            </a:r>
          </a:p>
          <a:p>
            <a:endParaRPr lang="en-GB" sz="2000" dirty="0"/>
          </a:p>
          <a:p>
            <a:r>
              <a:rPr lang="en-GB" sz="2000" i="1" dirty="0">
                <a:solidFill>
                  <a:schemeClr val="bg1">
                    <a:lumMod val="85000"/>
                  </a:schemeClr>
                </a:solidFill>
              </a:rPr>
              <a:t>Thanks to Kaisa Immonen &amp; Kostas Aligiannis, EPF, Nathalie Bere, EMA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303716" y="2829259"/>
            <a:ext cx="6357351" cy="3299742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UND SDG 3</a:t>
            </a:r>
            <a:r>
              <a:rPr lang="en-GB" sz="2000" dirty="0"/>
              <a:t>: Ensure healthy lives and promote well-being for all at all ages</a:t>
            </a:r>
          </a:p>
          <a:p>
            <a:pPr marL="0" indent="0">
              <a:buNone/>
            </a:pPr>
            <a:r>
              <a:rPr lang="en-GB" sz="2000" b="1" dirty="0"/>
              <a:t>Key target </a:t>
            </a:r>
            <a:r>
              <a:rPr lang="en-GB" sz="2000" dirty="0"/>
              <a:t>: achieve </a:t>
            </a:r>
            <a:r>
              <a:rPr lang="en-GB" sz="2000" b="1" dirty="0">
                <a:solidFill>
                  <a:srgbClr val="1FB25A"/>
                </a:solidFill>
              </a:rPr>
              <a:t>universal health coverage by 2030</a:t>
            </a:r>
          </a:p>
          <a:p>
            <a:pPr marL="0" indent="0">
              <a:buNone/>
            </a:pPr>
            <a:r>
              <a:rPr lang="en-GB" sz="2000" dirty="0">
                <a:cs typeface="Calibri" panose="020F0502020204030204" pitchFamily="34" charset="0"/>
              </a:rPr>
              <a:t>We are still far from it… whether it is: the population covered, the type of services, or the proportion of costs that patients’ pay…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2"/>
                </a:solidFill>
              </a:rPr>
              <a:t>We will define </a:t>
            </a:r>
            <a:r>
              <a:rPr lang="en-GB" sz="1800" b="1" dirty="0">
                <a:solidFill>
                  <a:schemeClr val="tx2"/>
                </a:solidFill>
              </a:rPr>
              <a:t>concrete steps that need  to be taken by 2030 </a:t>
            </a:r>
            <a:r>
              <a:rPr lang="en-GB" sz="1800" dirty="0">
                <a:solidFill>
                  <a:schemeClr val="tx2"/>
                </a:solidFill>
              </a:rPr>
              <a:t>to be on the right track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2"/>
                </a:solidFill>
              </a:rPr>
              <a:t>We ask politicians to change focus from </a:t>
            </a:r>
            <a:r>
              <a:rPr lang="en-GB" sz="1800" b="1" dirty="0">
                <a:solidFill>
                  <a:schemeClr val="tx2"/>
                </a:solidFill>
              </a:rPr>
              <a:t>short sighted cuts </a:t>
            </a:r>
            <a:r>
              <a:rPr lang="en-GB" sz="1800" dirty="0">
                <a:solidFill>
                  <a:schemeClr val="tx2"/>
                </a:solidFill>
              </a:rPr>
              <a:t>to a real commitment to a </a:t>
            </a:r>
            <a:r>
              <a:rPr lang="en-GB" sz="1800" b="1" dirty="0">
                <a:solidFill>
                  <a:schemeClr val="tx2"/>
                </a:solidFill>
              </a:rPr>
              <a:t>long term vision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b="1" dirty="0">
                <a:solidFill>
                  <a:schemeClr val="tx2"/>
                </a:solidFill>
              </a:rPr>
              <a:t>where equity of access is a reality</a:t>
            </a:r>
          </a:p>
          <a:p>
            <a:endParaRPr lang="en-GB" sz="2400" dirty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8675" y="260648"/>
            <a:ext cx="6768752" cy="576064"/>
          </a:xfrm>
        </p:spPr>
        <p:txBody>
          <a:bodyPr/>
          <a:lstStyle/>
          <a:p>
            <a:r>
              <a:rPr lang="en-GB" sz="2800" dirty="0"/>
              <a:t>EPF thematic campaign 2017: Access </a:t>
            </a:r>
          </a:p>
        </p:txBody>
      </p:sp>
      <p:pic>
        <p:nvPicPr>
          <p:cNvPr id="2050" name="Picture 2" descr="https://idisciple.blob.core.windows.net/idm/Two-Roads-One-Desti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303716" cy="15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1488491" cy="1488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1107304" cy="9336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1BD20F-51EC-4AC5-8FB4-4BE5A4EB421B}"/>
              </a:ext>
            </a:extLst>
          </p:cNvPr>
          <p:cNvSpPr/>
          <p:nvPr/>
        </p:nvSpPr>
        <p:spPr>
          <a:xfrm>
            <a:off x="1747029" y="1577181"/>
            <a:ext cx="68974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Linked to the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 SDGs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EPF Access campaign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will contribute to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making universal access a reality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by 2030 through asking for specific actions from political decision-makers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4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7841" y="188640"/>
            <a:ext cx="7416527" cy="647700"/>
          </a:xfrm>
        </p:spPr>
        <p:txBody>
          <a:bodyPr/>
          <a:lstStyle/>
          <a:p>
            <a:r>
              <a:rPr lang="en-GB" sz="2800" dirty="0"/>
              <a:t>Content of the Campaign – 5 Areas for action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71001" y="2813255"/>
            <a:ext cx="2877605" cy="961137"/>
          </a:xfrm>
          <a:prstGeom prst="roundRect">
            <a:avLst/>
          </a:prstGeom>
          <a:solidFill>
            <a:srgbClr val="1FB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Committing to </a:t>
            </a:r>
            <a:r>
              <a:rPr lang="en-GB" b="1" dirty="0"/>
              <a:t>sustainable investment </a:t>
            </a:r>
            <a:r>
              <a:rPr lang="en-GB" dirty="0"/>
              <a:t>in health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38853" y="4988754"/>
            <a:ext cx="2664296" cy="1327883"/>
          </a:xfrm>
          <a:prstGeom prst="roundRect">
            <a:avLst/>
          </a:prstGeom>
          <a:solidFill>
            <a:srgbClr val="1FB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Implementing access to an </a:t>
            </a:r>
            <a:r>
              <a:rPr lang="en-GB" b="1" dirty="0"/>
              <a:t>holistic</a:t>
            </a:r>
            <a:r>
              <a:rPr lang="en-GB" dirty="0"/>
              <a:t> range of health and social services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4448" y="2813255"/>
            <a:ext cx="2664296" cy="958212"/>
          </a:xfrm>
          <a:prstGeom prst="roundRect">
            <a:avLst/>
          </a:prstGeom>
          <a:solidFill>
            <a:srgbClr val="1FB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Providing access to </a:t>
            </a:r>
            <a:r>
              <a:rPr lang="en-GB" b="1" dirty="0"/>
              <a:t>quality of care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90387" y="5056174"/>
            <a:ext cx="2664296" cy="1311339"/>
          </a:xfrm>
          <a:prstGeom prst="roundRect">
            <a:avLst/>
          </a:prstGeom>
          <a:solidFill>
            <a:srgbClr val="1FB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Ending discrimination </a:t>
            </a:r>
            <a:r>
              <a:rPr lang="en-GB" dirty="0"/>
              <a:t>and stigma patients are facing in healthcare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22535" y="2810330"/>
            <a:ext cx="2877605" cy="961137"/>
          </a:xfrm>
          <a:prstGeom prst="roundRect">
            <a:avLst/>
          </a:prstGeom>
          <a:solidFill>
            <a:srgbClr val="1FB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Encouraging </a:t>
            </a:r>
            <a:r>
              <a:rPr lang="en-GB" b="1" dirty="0"/>
              <a:t>affordability </a:t>
            </a:r>
            <a:r>
              <a:rPr lang="en-GB" dirty="0"/>
              <a:t>of healthcare products and services</a:t>
            </a:r>
            <a:endParaRPr lang="en-IE" dirty="0">
              <a:latin typeface="Calibri" panose="020F0502020204030204" pitchFamily="34" charset="0"/>
            </a:endParaRPr>
          </a:p>
        </p:txBody>
      </p:sp>
      <p:pic>
        <p:nvPicPr>
          <p:cNvPr id="11" name="Picture 2" descr="http://dplindbenchmark.com/wp-content/uploads/2015/07/bigstock-Excellent-Customer-Service-Eva-47871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6" y="1216193"/>
            <a:ext cx="1995482" cy="13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275200"/>
            <a:ext cx="1914740" cy="1271730"/>
          </a:xfrm>
          <a:prstGeom prst="rect">
            <a:avLst/>
          </a:prstGeom>
        </p:spPr>
      </p:pic>
      <p:pic>
        <p:nvPicPr>
          <p:cNvPr id="13" name="Picture 4" descr="https://www.zanebenefits.com/hs-fs/hub/149308/file-2478790104-jpg/iStock_Photos/Affordable_Healthcare_iSto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401" y="1229352"/>
            <a:ext cx="1237872" cy="13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d4nations.com/webpubl/images/1aaaaSocial%20stigm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87" y="3835657"/>
            <a:ext cx="2475572" cy="11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carpevitahomecare.com/wp-content/uploads/2014/02/Circle-of-Care-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07" y="3818436"/>
            <a:ext cx="1692988" cy="11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74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3608" y="2276872"/>
            <a:ext cx="7056784" cy="1624178"/>
          </a:xfrm>
        </p:spPr>
        <p:txBody>
          <a:bodyPr/>
          <a:lstStyle/>
          <a:p>
            <a:r>
              <a:rPr lang="en-GB" dirty="0"/>
              <a:t>Our priority: </a:t>
            </a:r>
          </a:p>
          <a:p>
            <a:r>
              <a:rPr lang="en-GB" dirty="0"/>
              <a:t>Patient empowerment and involvement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95680083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 Placeholder 1"/>
          <p:cNvSpPr txBox="1">
            <a:spLocks/>
          </p:cNvSpPr>
          <p:nvPr/>
        </p:nvSpPr>
        <p:spPr>
          <a:xfrm>
            <a:off x="161210" y="1058237"/>
            <a:ext cx="5663526" cy="27157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May 2015 – June 2016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GB" sz="2100" dirty="0">
                <a:latin typeface="Calibri" panose="020F0502020204030204" pitchFamily="34" charset="0"/>
              </a:rPr>
              <a:t>EPF membership survey &amp; Strategic Plan 2014-2020: Patient empowerment as key “thematic priority”, internal Working Group set up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GB" sz="1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GB" sz="12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Campaign: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Calibri" panose="020F0502020204030204" pitchFamily="34" charset="0"/>
              </a:rPr>
              <a:t>Promote awareness of patient empowerment to policy-makers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Calibri" panose="020F0502020204030204" pitchFamily="34" charset="0"/>
              </a:rPr>
              <a:t>What it means for patients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Calibri" panose="020F0502020204030204" pitchFamily="34" charset="0"/>
              </a:rPr>
              <a:t>Critical role of patients – the “untapped resource” for health systems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latin typeface="Calibri" panose="020F0502020204030204" pitchFamily="34" charset="0"/>
              </a:rPr>
              <a:t>Patients’ individual &amp; collective participation in healthcare &amp; policy-making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</a:pPr>
            <a:endParaRPr lang="en-GB" sz="1100" dirty="0">
              <a:latin typeface="Calibri" panose="020F050202020403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en-GB" sz="1000" b="1" dirty="0">
              <a:latin typeface="Calibri" panose="020F0502020204030204" pitchFamily="34" charset="0"/>
            </a:endParaRP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</a:pP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54" name="Estrella de 5 puntas 71"/>
          <p:cNvSpPr>
            <a:spLocks noChangeAspect="1"/>
          </p:cNvSpPr>
          <p:nvPr/>
        </p:nvSpPr>
        <p:spPr bwMode="auto">
          <a:xfrm rot="20668698">
            <a:off x="5307983" y="7592543"/>
            <a:ext cx="77239" cy="77239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Estrella de 5 puntas 219"/>
          <p:cNvSpPr>
            <a:spLocks noChangeAspect="1"/>
          </p:cNvSpPr>
          <p:nvPr/>
        </p:nvSpPr>
        <p:spPr bwMode="auto">
          <a:xfrm rot="1695174">
            <a:off x="5797163" y="8442665"/>
            <a:ext cx="106495" cy="106495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Estrella de 5 puntas 220"/>
          <p:cNvSpPr>
            <a:spLocks noChangeAspect="1"/>
          </p:cNvSpPr>
          <p:nvPr/>
        </p:nvSpPr>
        <p:spPr bwMode="auto">
          <a:xfrm rot="1695174">
            <a:off x="7211311" y="7116154"/>
            <a:ext cx="106495" cy="106495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9" name="Estrella de 5 puntas 221"/>
          <p:cNvSpPr>
            <a:spLocks noChangeAspect="1"/>
          </p:cNvSpPr>
          <p:nvPr/>
        </p:nvSpPr>
        <p:spPr bwMode="auto">
          <a:xfrm rot="20668698">
            <a:off x="5018494" y="10171240"/>
            <a:ext cx="77239" cy="77239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Estrella de 5 puntas 224"/>
          <p:cNvSpPr>
            <a:spLocks noChangeAspect="1"/>
          </p:cNvSpPr>
          <p:nvPr/>
        </p:nvSpPr>
        <p:spPr bwMode="auto">
          <a:xfrm rot="1695174">
            <a:off x="4607738" y="8509200"/>
            <a:ext cx="106495" cy="106495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Estrella de 5 puntas 225"/>
          <p:cNvSpPr>
            <a:spLocks noChangeAspect="1"/>
          </p:cNvSpPr>
          <p:nvPr/>
        </p:nvSpPr>
        <p:spPr bwMode="auto">
          <a:xfrm rot="20668698">
            <a:off x="6146142" y="7773956"/>
            <a:ext cx="77239" cy="77239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Estrella de 5 puntas 219"/>
          <p:cNvSpPr>
            <a:spLocks noChangeAspect="1"/>
          </p:cNvSpPr>
          <p:nvPr/>
        </p:nvSpPr>
        <p:spPr bwMode="auto">
          <a:xfrm rot="1695174">
            <a:off x="6473373" y="10324202"/>
            <a:ext cx="106495" cy="106495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Estrella de 5 puntas 222"/>
          <p:cNvSpPr>
            <a:spLocks noChangeAspect="1"/>
          </p:cNvSpPr>
          <p:nvPr/>
        </p:nvSpPr>
        <p:spPr bwMode="auto">
          <a:xfrm rot="1695174">
            <a:off x="7664192" y="8881028"/>
            <a:ext cx="106495" cy="106495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5" name="Estrella de 5 puntas 222"/>
          <p:cNvSpPr>
            <a:spLocks noChangeAspect="1"/>
          </p:cNvSpPr>
          <p:nvPr/>
        </p:nvSpPr>
        <p:spPr bwMode="auto">
          <a:xfrm rot="1695174">
            <a:off x="7880521" y="7347201"/>
            <a:ext cx="106495" cy="106495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Estrella de 5 puntas 71"/>
          <p:cNvSpPr>
            <a:spLocks noChangeAspect="1"/>
          </p:cNvSpPr>
          <p:nvPr/>
        </p:nvSpPr>
        <p:spPr bwMode="auto">
          <a:xfrm rot="20668698">
            <a:off x="8770541" y="8706926"/>
            <a:ext cx="77239" cy="77239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Estrella de 5 puntas 216"/>
          <p:cNvSpPr>
            <a:spLocks noChangeAspect="1"/>
          </p:cNvSpPr>
          <p:nvPr/>
        </p:nvSpPr>
        <p:spPr bwMode="auto">
          <a:xfrm rot="20668698">
            <a:off x="7056613" y="9744228"/>
            <a:ext cx="77239" cy="77239"/>
          </a:xfrm>
          <a:prstGeom prst="star5">
            <a:avLst>
              <a:gd name="adj" fmla="val 24347"/>
              <a:gd name="hf" fmla="val 105146"/>
              <a:gd name="vf" fmla="val 110557"/>
            </a:avLst>
          </a:prstGeom>
          <a:solidFill>
            <a:srgbClr val="FCFCE0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26 Rectángulo redondeado"/>
          <p:cNvSpPr>
            <a:spLocks noChangeAspect="1"/>
          </p:cNvSpPr>
          <p:nvPr/>
        </p:nvSpPr>
        <p:spPr>
          <a:xfrm>
            <a:off x="6135140" y="8435579"/>
            <a:ext cx="674070" cy="426588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5" name="26 Rectángulo redondeado"/>
          <p:cNvSpPr>
            <a:spLocks noChangeAspect="1"/>
          </p:cNvSpPr>
          <p:nvPr/>
        </p:nvSpPr>
        <p:spPr>
          <a:xfrm>
            <a:off x="7025792" y="7472558"/>
            <a:ext cx="394823" cy="249865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6" name="26 Rectángulo redondeado"/>
          <p:cNvSpPr>
            <a:spLocks noChangeAspect="1"/>
          </p:cNvSpPr>
          <p:nvPr/>
        </p:nvSpPr>
        <p:spPr>
          <a:xfrm>
            <a:off x="7908306" y="6896913"/>
            <a:ext cx="861142" cy="544976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47" name="26 Rectángulo redondeado"/>
          <p:cNvSpPr>
            <a:spLocks noChangeAspect="1"/>
          </p:cNvSpPr>
          <p:nvPr/>
        </p:nvSpPr>
        <p:spPr>
          <a:xfrm>
            <a:off x="5675644" y="9830394"/>
            <a:ext cx="524483" cy="331921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48" name="26 Rectángulo redondeado"/>
          <p:cNvSpPr>
            <a:spLocks noChangeAspect="1"/>
          </p:cNvSpPr>
          <p:nvPr/>
        </p:nvSpPr>
        <p:spPr>
          <a:xfrm>
            <a:off x="8572036" y="8036844"/>
            <a:ext cx="394823" cy="249865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49" name="26 Rectángulo redondeado"/>
          <p:cNvSpPr>
            <a:spLocks noChangeAspect="1"/>
          </p:cNvSpPr>
          <p:nvPr/>
        </p:nvSpPr>
        <p:spPr>
          <a:xfrm>
            <a:off x="4542962" y="8793092"/>
            <a:ext cx="674070" cy="426588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50" name="26 Rectángulo redondeado"/>
          <p:cNvSpPr>
            <a:spLocks noChangeAspect="1"/>
          </p:cNvSpPr>
          <p:nvPr/>
        </p:nvSpPr>
        <p:spPr>
          <a:xfrm>
            <a:off x="8190471" y="8433990"/>
            <a:ext cx="468448" cy="296459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51" name="26 Rectángulo redondeado"/>
          <p:cNvSpPr>
            <a:spLocks noChangeAspect="1"/>
          </p:cNvSpPr>
          <p:nvPr/>
        </p:nvSpPr>
        <p:spPr>
          <a:xfrm>
            <a:off x="7336162" y="10384352"/>
            <a:ext cx="394823" cy="249865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52" name="26 Rectángulo redondeado"/>
          <p:cNvSpPr>
            <a:spLocks noChangeAspect="1"/>
          </p:cNvSpPr>
          <p:nvPr/>
        </p:nvSpPr>
        <p:spPr>
          <a:xfrm>
            <a:off x="5922520" y="6957078"/>
            <a:ext cx="524483" cy="331921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53" name="26 Rectángulo redondeado"/>
          <p:cNvSpPr>
            <a:spLocks noChangeAspect="1"/>
          </p:cNvSpPr>
          <p:nvPr/>
        </p:nvSpPr>
        <p:spPr>
          <a:xfrm>
            <a:off x="5009567" y="7860122"/>
            <a:ext cx="674070" cy="426588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55" name="26 Rectángulo redondeado"/>
          <p:cNvSpPr>
            <a:spLocks noChangeAspect="1"/>
          </p:cNvSpPr>
          <p:nvPr/>
        </p:nvSpPr>
        <p:spPr>
          <a:xfrm>
            <a:off x="6769286" y="8983397"/>
            <a:ext cx="394823" cy="249865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56" name="26 Rectángulo redondeado"/>
          <p:cNvSpPr>
            <a:spLocks noChangeAspect="1"/>
          </p:cNvSpPr>
          <p:nvPr/>
        </p:nvSpPr>
        <p:spPr>
          <a:xfrm>
            <a:off x="7407130" y="9285417"/>
            <a:ext cx="861142" cy="544976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62" name="26 Rectángulo redondeado"/>
          <p:cNvSpPr>
            <a:spLocks noChangeAspect="1"/>
          </p:cNvSpPr>
          <p:nvPr/>
        </p:nvSpPr>
        <p:spPr>
          <a:xfrm>
            <a:off x="8619517" y="10614536"/>
            <a:ext cx="524483" cy="331921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63" name="26 Rectángulo redondeado"/>
          <p:cNvSpPr>
            <a:spLocks noChangeAspect="1"/>
          </p:cNvSpPr>
          <p:nvPr/>
        </p:nvSpPr>
        <p:spPr>
          <a:xfrm>
            <a:off x="5346602" y="10976807"/>
            <a:ext cx="674070" cy="426588"/>
          </a:xfrm>
          <a:custGeom>
            <a:avLst/>
            <a:gdLst/>
            <a:ahLst/>
            <a:cxnLst/>
            <a:rect l="l" t="t" r="r" b="b"/>
            <a:pathLst>
              <a:path w="1455402" h="921056">
                <a:moveTo>
                  <a:pt x="0" y="639115"/>
                </a:moveTo>
                <a:cubicBezTo>
                  <a:pt x="0" y="639115"/>
                  <a:pt x="0" y="639116"/>
                  <a:pt x="0" y="639116"/>
                </a:cubicBezTo>
                <a:lnTo>
                  <a:pt x="0" y="639116"/>
                </a:lnTo>
                <a:close/>
                <a:moveTo>
                  <a:pt x="653304" y="0"/>
                </a:moveTo>
                <a:lnTo>
                  <a:pt x="783808" y="0"/>
                </a:lnTo>
                <a:cubicBezTo>
                  <a:pt x="977130" y="0"/>
                  <a:pt x="1133846" y="156717"/>
                  <a:pt x="1133846" y="350038"/>
                </a:cubicBezTo>
                <a:lnTo>
                  <a:pt x="1133126" y="357176"/>
                </a:lnTo>
                <a:lnTo>
                  <a:pt x="1173462" y="357176"/>
                </a:lnTo>
                <a:cubicBezTo>
                  <a:pt x="1329172" y="357176"/>
                  <a:pt x="1455402" y="483405"/>
                  <a:pt x="1455402" y="639116"/>
                </a:cubicBezTo>
                <a:lnTo>
                  <a:pt x="1455400" y="639116"/>
                </a:lnTo>
                <a:cubicBezTo>
                  <a:pt x="1455400" y="794827"/>
                  <a:pt x="1329170" y="921056"/>
                  <a:pt x="1173460" y="921056"/>
                </a:cubicBezTo>
                <a:lnTo>
                  <a:pt x="281940" y="921055"/>
                </a:lnTo>
                <a:cubicBezTo>
                  <a:pt x="126230" y="921055"/>
                  <a:pt x="0" y="794827"/>
                  <a:pt x="0" y="639116"/>
                </a:cubicBezTo>
                <a:cubicBezTo>
                  <a:pt x="0" y="483405"/>
                  <a:pt x="126230" y="357176"/>
                  <a:pt x="281940" y="357176"/>
                </a:cubicBezTo>
                <a:lnTo>
                  <a:pt x="303986" y="357176"/>
                </a:lnTo>
                <a:cubicBezTo>
                  <a:pt x="303290" y="354811"/>
                  <a:pt x="303266" y="352428"/>
                  <a:pt x="303266" y="350038"/>
                </a:cubicBezTo>
                <a:cubicBezTo>
                  <a:pt x="303266" y="156717"/>
                  <a:pt x="459982" y="0"/>
                  <a:pt x="653304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93000">
                <a:srgbClr val="CBE8E7">
                  <a:alpha val="7000"/>
                </a:srgb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6218" fontAlgn="auto">
              <a:spcBef>
                <a:spcPts val="0"/>
              </a:spcBef>
              <a:spcAft>
                <a:spcPts val="0"/>
              </a:spcAft>
            </a:pPr>
            <a:endParaRPr lang="es-SV">
              <a:solidFill>
                <a:srgbClr val="FFFFFF"/>
              </a:solidFill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225370" y="292765"/>
            <a:ext cx="7215238" cy="5715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IE" sz="3000" b="1" dirty="0">
                <a:solidFill>
                  <a:srgbClr val="005696"/>
                </a:solidFill>
              </a:rPr>
              <a:t>2015-16 Patient Empowerment Campaign</a:t>
            </a:r>
            <a:endParaRPr lang="fr-FR" sz="30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72796" y="5388598"/>
            <a:ext cx="3219218" cy="504765"/>
            <a:chOff x="5265375" y="5921660"/>
            <a:chExt cx="4375532" cy="494434"/>
          </a:xfrm>
        </p:grpSpPr>
        <p:pic>
          <p:nvPicPr>
            <p:cNvPr id="67" name="Picture 66" descr="C:\Users\Veronique\AppData\Local\Microsoft\Windows\INetCache\Content.Outlook\4PJO1M1K\rbs_logo_rgb_200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541" y="5921660"/>
              <a:ext cx="2543175" cy="26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5265375" y="5935147"/>
              <a:ext cx="1656184" cy="256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sz="1100" kern="1200" dirty="0">
                  <a:latin typeface="+mn-lt"/>
                  <a:ea typeface="+mn-ea"/>
                  <a:cs typeface="+mn-cs"/>
                </a:rPr>
                <a:t>Supported by: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65375" y="6159838"/>
              <a:ext cx="4375532" cy="256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sz="1100" kern="1200" dirty="0">
                  <a:latin typeface="+mn-lt"/>
                </a:rPr>
                <a:t>and by unrestricted </a:t>
              </a:r>
              <a:r>
                <a:rPr lang="en-GB" sz="1100" dirty="0">
                  <a:latin typeface="+mn-lt"/>
                </a:rPr>
                <a:t>grants from GSK, Amgen and MSD. </a:t>
              </a:r>
              <a:endParaRPr lang="en-GB" sz="1100" kern="1200" dirty="0">
                <a:latin typeface="+mn-lt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27" y="1361290"/>
            <a:ext cx="2630264" cy="3688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1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Outcomes &amp; outputs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49" y="3839061"/>
            <a:ext cx="3177292" cy="2412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" r="11947"/>
          <a:stretch/>
        </p:blipFill>
        <p:spPr>
          <a:xfrm>
            <a:off x="323528" y="3839060"/>
            <a:ext cx="2282621" cy="2383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241" t="43109" r="16793" b="16430"/>
          <a:stretch/>
        </p:blipFill>
        <p:spPr>
          <a:xfrm>
            <a:off x="683568" y="1124744"/>
            <a:ext cx="7632551" cy="2592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7853" y="4509120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2800" b="1" kern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Charter</a:t>
            </a:r>
          </a:p>
          <a:p>
            <a:pPr algn="ctr">
              <a:spcBef>
                <a:spcPts val="0"/>
              </a:spcBef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&amp;</a:t>
            </a:r>
            <a:endParaRPr lang="en-GB" sz="2800" b="1" kern="1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>
              <a:spcBef>
                <a:spcPts val="0"/>
              </a:spcBef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Roadmap</a:t>
            </a:r>
            <a:endParaRPr lang="en-GB" sz="2800" b="1" kern="1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205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1520" y="222253"/>
            <a:ext cx="7488535" cy="647700"/>
          </a:xfrm>
        </p:spPr>
        <p:txBody>
          <a:bodyPr/>
          <a:lstStyle/>
          <a:p>
            <a:r>
              <a:rPr lang="en-GB" dirty="0"/>
              <a:t>Follow-up: broad engagement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5896" y="1916832"/>
            <a:ext cx="1584176" cy="60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79512" y="1267474"/>
            <a:ext cx="8964488" cy="46943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600"/>
              </a:spcAft>
              <a:buSzPct val="125000"/>
              <a:defRPr/>
            </a:pPr>
            <a:r>
              <a:rPr lang="en-IE" sz="2400" dirty="0">
                <a:latin typeface="Calibri" panose="020F0502020204030204" pitchFamily="34" charset="0"/>
              </a:rPr>
              <a:t>Continued engagement at EU level in all policy areas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SzPct val="125000"/>
              <a:defRPr/>
            </a:pPr>
            <a:r>
              <a:rPr lang="en-IE" sz="2400" dirty="0">
                <a:latin typeface="Calibri" panose="020F0502020204030204" pitchFamily="34" charset="0"/>
              </a:rPr>
              <a:t>Work with HCP/international organisations, EU Institutions, other interested partners </a:t>
            </a:r>
            <a:r>
              <a:rPr lang="en-IE" sz="2400" dirty="0">
                <a:latin typeface="Calibri" panose="020F0502020204030204" pitchFamily="34" charset="0"/>
                <a:sym typeface="Wingdings" panose="05000000000000000000" pitchFamily="2" charset="2"/>
              </a:rPr>
              <a:t> influence policy AND practice</a:t>
            </a:r>
            <a:endParaRPr lang="en-IE" sz="2400" dirty="0">
              <a:latin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SzPct val="125000"/>
              <a:defRPr/>
            </a:pPr>
            <a:r>
              <a:rPr lang="en-IE" sz="2400" dirty="0">
                <a:latin typeface="Calibri" panose="020F0502020204030204" pitchFamily="34" charset="0"/>
              </a:rPr>
              <a:t>Initiative from 2018: develop patient-led framework for defining and implementing “good practice” in meaningful Patient involvement !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SzPct val="125000"/>
              <a:defRPr/>
            </a:pPr>
            <a:endParaRPr lang="en-IE" sz="2400" dirty="0">
              <a:latin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SzPct val="125000"/>
              <a:defRPr/>
            </a:pPr>
            <a:endParaRPr lang="en-IE" sz="2400" dirty="0">
              <a:latin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buSzPct val="125000"/>
              <a:defRPr/>
            </a:pPr>
            <a:endParaRPr lang="en-IE" sz="2400" dirty="0">
              <a:latin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buSzPct val="125000"/>
              <a:defRPr/>
            </a:pPr>
            <a:endParaRPr lang="fr-BE" sz="2400" dirty="0">
              <a:latin typeface="Calibri" panose="020F0502020204030204" pitchFamily="34" charset="0"/>
            </a:endParaRPr>
          </a:p>
          <a:p>
            <a:pPr lvl="2" fontAlgn="auto">
              <a:spcAft>
                <a:spcPts val="0"/>
              </a:spcAft>
              <a:defRPr/>
            </a:pPr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1" b="17857"/>
          <a:stretch/>
        </p:blipFill>
        <p:spPr>
          <a:xfrm>
            <a:off x="6935106" y="3518587"/>
            <a:ext cx="1952227" cy="2521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9591" y="6118614"/>
            <a:ext cx="3780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200" kern="12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Photos of EMSA campaign supporters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" y="4149080"/>
            <a:ext cx="2116202" cy="2210255"/>
          </a:xfrm>
          <a:prstGeom prst="ellipse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939" t="6163" r="6833" b="11604"/>
          <a:stretch/>
        </p:blipFill>
        <p:spPr>
          <a:xfrm>
            <a:off x="2390741" y="4137620"/>
            <a:ext cx="4074486" cy="22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3608" y="2276872"/>
            <a:ext cx="7056784" cy="1624178"/>
          </a:xfrm>
        </p:spPr>
        <p:txBody>
          <a:bodyPr/>
          <a:lstStyle/>
          <a:p>
            <a:r>
              <a:rPr lang="en-GB" dirty="0"/>
              <a:t>EPF members – our compass 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66821491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095984" y="1300480"/>
            <a:ext cx="2952031" cy="663198"/>
          </a:xfrm>
        </p:spPr>
        <p:txBody>
          <a:bodyPr/>
          <a:lstStyle/>
          <a:p>
            <a:pPr marL="0" indent="0" algn="ctr">
              <a:buNone/>
            </a:pPr>
            <a:r>
              <a:rPr lang="en-GB" sz="2200" b="1" dirty="0">
                <a:solidFill>
                  <a:srgbClr val="008000"/>
                </a:solidFill>
                <a:latin typeface="+mn-lt"/>
              </a:rPr>
              <a:t>Complementary roles – dialogue in both directions and with EPF  </a:t>
            </a:r>
          </a:p>
          <a:p>
            <a:pPr marL="0" indent="0" algn="ctr">
              <a:buNone/>
            </a:pPr>
            <a:endParaRPr lang="en-GB" sz="22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National coalitions &amp; EU umbrellas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DD4A0F-DEE3-424F-83DB-FC3D70B5F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7" y="1245170"/>
            <a:ext cx="1386171" cy="132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7F3E3C-37D9-4EE9-BB8A-1C49219E7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10875"/>
            <a:ext cx="1440160" cy="141811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FF3930-8E6B-4B9E-B7FE-D68DC90BAB32}"/>
              </a:ext>
            </a:extLst>
          </p:cNvPr>
          <p:cNvCxnSpPr/>
          <p:nvPr/>
        </p:nvCxnSpPr>
        <p:spPr>
          <a:xfrm>
            <a:off x="4644008" y="2464007"/>
            <a:ext cx="0" cy="374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8EB9028-D58E-48F5-9EBE-DF7D1DB1EBF4}"/>
              </a:ext>
            </a:extLst>
          </p:cNvPr>
          <p:cNvSpPr/>
          <p:nvPr/>
        </p:nvSpPr>
        <p:spPr>
          <a:xfrm>
            <a:off x="69543" y="2737850"/>
            <a:ext cx="4502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Closer to European decision-makers </a:t>
            </a:r>
            <a:b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(better access to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European Commission, European Parliament’s Committees)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In a better place to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monitor the legislation at EU level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Have a better “overview”,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able to compare situations and transfer best practices whenever possible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D6CDF50-C8A1-4EFC-8CDE-87D20A69DA8E}"/>
              </a:ext>
            </a:extLst>
          </p:cNvPr>
          <p:cNvSpPr/>
          <p:nvPr/>
        </p:nvSpPr>
        <p:spPr>
          <a:xfrm>
            <a:off x="5117653" y="2616294"/>
            <a:ext cx="39827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Closer to national decision-makers 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(including Council of the EU)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Have a greater influence on MEPs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from their country (they are voters!)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Know about national-specific situations, realities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Know about national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Closer to patients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E492226-2FFB-493E-A64F-291CA1A09463}"/>
              </a:ext>
            </a:extLst>
          </p:cNvPr>
          <p:cNvGrpSpPr/>
          <p:nvPr/>
        </p:nvGrpSpPr>
        <p:grpSpPr>
          <a:xfrm>
            <a:off x="4189004" y="2737850"/>
            <a:ext cx="936104" cy="907288"/>
            <a:chOff x="3885711" y="2186715"/>
            <a:chExt cx="1080120" cy="101885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16342233-52BC-409E-BE61-A3260882A2EB}"/>
                </a:ext>
              </a:extLst>
            </p:cNvPr>
            <p:cNvSpPr/>
            <p:nvPr/>
          </p:nvSpPr>
          <p:spPr>
            <a:xfrm>
              <a:off x="3885711" y="2186715"/>
              <a:ext cx="1080120" cy="1018854"/>
            </a:xfrm>
            <a:prstGeom prst="ellipse">
              <a:avLst/>
            </a:prstGeom>
            <a:solidFill>
              <a:srgbClr val="AAD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E0336D2-6B0B-4530-AFAD-997858566852}"/>
                </a:ext>
              </a:extLst>
            </p:cNvPr>
            <p:cNvSpPr txBox="1"/>
            <p:nvPr/>
          </p:nvSpPr>
          <p:spPr>
            <a:xfrm>
              <a:off x="4041013" y="2494790"/>
              <a:ext cx="7585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GB" b="1" dirty="0">
                  <a:latin typeface="Amatic" panose="02000803000000000000" pitchFamily="2" charset="0"/>
                </a:rPr>
                <a:t>Influence</a:t>
              </a:r>
            </a:p>
            <a:p>
              <a:pPr algn="ctr">
                <a:spcBef>
                  <a:spcPts val="0"/>
                </a:spcBef>
              </a:pPr>
              <a:endParaRPr lang="en-GB" sz="1800" b="1" kern="12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1536A13-A875-4CBF-BC12-DB282EEB8814}"/>
              </a:ext>
            </a:extLst>
          </p:cNvPr>
          <p:cNvGrpSpPr/>
          <p:nvPr/>
        </p:nvGrpSpPr>
        <p:grpSpPr>
          <a:xfrm>
            <a:off x="4129035" y="4509120"/>
            <a:ext cx="979492" cy="961872"/>
            <a:chOff x="4082254" y="4725144"/>
            <a:chExt cx="979492" cy="96187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41A233CC-2BC0-478F-8962-B6BD4EC271BC}"/>
                </a:ext>
              </a:extLst>
            </p:cNvPr>
            <p:cNvSpPr/>
            <p:nvPr/>
          </p:nvSpPr>
          <p:spPr>
            <a:xfrm>
              <a:off x="4082254" y="4725144"/>
              <a:ext cx="979492" cy="961872"/>
            </a:xfrm>
            <a:prstGeom prst="ellipse">
              <a:avLst/>
            </a:prstGeom>
            <a:solidFill>
              <a:srgbClr val="AAD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0C68EE0-CAB5-4214-BEDD-04F09D29FBDD}"/>
                </a:ext>
              </a:extLst>
            </p:cNvPr>
            <p:cNvSpPr txBox="1"/>
            <p:nvPr/>
          </p:nvSpPr>
          <p:spPr>
            <a:xfrm>
              <a:off x="4166279" y="5012066"/>
              <a:ext cx="811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GB" b="1" dirty="0">
                  <a:latin typeface="Amatic" panose="02000803000000000000" pitchFamily="2" charset="0"/>
                </a:rPr>
                <a:t>Knowledge</a:t>
              </a:r>
            </a:p>
            <a:p>
              <a:pPr algn="ctr">
                <a:spcBef>
                  <a:spcPts val="0"/>
                </a:spcBef>
              </a:pPr>
              <a:endParaRPr lang="en-GB" sz="1800" b="1" kern="12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852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67841" y="1201336"/>
            <a:ext cx="8136904" cy="63958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EPF’s Membership Strategy – now in third year of implementation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Growing a stronger patient movement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9" y="1736576"/>
            <a:ext cx="1458036" cy="1458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2397" r="23466" b="-2397"/>
          <a:stretch/>
        </p:blipFill>
        <p:spPr>
          <a:xfrm>
            <a:off x="3889258" y="1618971"/>
            <a:ext cx="1656184" cy="1551415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11644"/>
          <a:stretch/>
        </p:blipFill>
        <p:spPr>
          <a:xfrm>
            <a:off x="7405510" y="1609719"/>
            <a:ext cx="1650379" cy="1569917"/>
          </a:xfrm>
          <a:prstGeom prst="ellipse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311" y="3377842"/>
            <a:ext cx="2664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Amatic" panose="02000803000000000000" pitchFamily="2" charset="0"/>
                <a:cs typeface="Calibri" panose="020F0502020204030204" pitchFamily="34" charset="0"/>
              </a:rPr>
              <a:t>Transparency guidelines</a:t>
            </a:r>
            <a:endParaRPr lang="en-GB" sz="2800" dirty="0">
              <a:latin typeface="Amatic" panose="02000803000000000000" pitchFamily="2" charset="0"/>
              <a:cs typeface="Calibri" panose="020F0502020204030204" pitchFamily="34" charset="0"/>
            </a:endParaRPr>
          </a:p>
          <a:p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members &amp; stakeholders – helps in ensuring highest possible standards of transparency in our network!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87825" y="3367715"/>
            <a:ext cx="3792616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Amatic" panose="02000803000000000000" pitchFamily="2" charset="0"/>
                <a:cs typeface="Calibri" panose="020F0502020204030204" pitchFamily="34" charset="0"/>
              </a:rPr>
              <a:t>Report on added value of patient organisations </a:t>
            </a:r>
          </a:p>
          <a:p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health stakeholders &amp; policymakers – helps recognition of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contribution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of patient organisations in public health debates and as key policy partners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14575" y="3377842"/>
            <a:ext cx="22322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Amatic" panose="02000803000000000000" pitchFamily="2" charset="0"/>
                <a:cs typeface="Calibri" panose="020F0502020204030204" pitchFamily="34" charset="0"/>
              </a:rPr>
              <a:t>Policy </a:t>
            </a:r>
            <a:br>
              <a:rPr lang="en-GB" sz="2800" b="1" dirty="0">
                <a:solidFill>
                  <a:schemeClr val="tx2"/>
                </a:solidFill>
                <a:latin typeface="Amatic" panose="02000803000000000000" pitchFamily="2" charset="0"/>
                <a:cs typeface="Calibri" panose="020F0502020204030204" pitchFamily="34" charset="0"/>
              </a:rPr>
            </a:br>
            <a:r>
              <a:rPr lang="en-GB" sz="2800" b="1" dirty="0">
                <a:solidFill>
                  <a:schemeClr val="tx2"/>
                </a:solidFill>
                <a:latin typeface="Amatic" panose="02000803000000000000" pitchFamily="2" charset="0"/>
                <a:cs typeface="Calibri" panose="020F0502020204030204" pitchFamily="34" charset="0"/>
              </a:rPr>
              <a:t>Breakfast Briefings</a:t>
            </a:r>
            <a:endParaRPr lang="en-GB" sz="2800" dirty="0">
              <a:latin typeface="Amatic" panose="02000803000000000000" pitchFamily="2" charset="0"/>
              <a:cs typeface="Calibri" panose="020F0502020204030204" pitchFamily="34" charset="0"/>
            </a:endParaRPr>
          </a:p>
          <a:p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members – regular updates on EU health policy development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843808" y="3547120"/>
            <a:ext cx="0" cy="271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80440" y="3495444"/>
            <a:ext cx="0" cy="271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us 20"/>
          <p:cNvSpPr/>
          <p:nvPr/>
        </p:nvSpPr>
        <p:spPr>
          <a:xfrm>
            <a:off x="2397723" y="1926625"/>
            <a:ext cx="936104" cy="936104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lus 21"/>
          <p:cNvSpPr/>
          <p:nvPr/>
        </p:nvSpPr>
        <p:spPr>
          <a:xfrm>
            <a:off x="6312388" y="1890733"/>
            <a:ext cx="936104" cy="936104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551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EPF Youth Group</a:t>
            </a:r>
          </a:p>
        </p:txBody>
      </p:sp>
      <p:pic>
        <p:nvPicPr>
          <p:cNvPr id="1026" name="Picture 2" descr="https://scontent-amt2-1.xx.fbcdn.net/hphotos-xtp1/v/t1.0-9/12065691_543122442510515_2463181793169267990_n.jpg?oh=ad4a0bb75e37cbf63a105149d7ed1d8b&amp;oe=574B498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4"/>
          <a:stretch/>
        </p:blipFill>
        <p:spPr bwMode="auto">
          <a:xfrm>
            <a:off x="89043" y="1233535"/>
            <a:ext cx="3377344" cy="2672661"/>
          </a:xfrm>
          <a:prstGeom prst="rect">
            <a:avLst/>
          </a:prstGeom>
          <a:ln w="28575" cap="sq">
            <a:solidFill>
              <a:schemeClr val="tx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EPFCENTRAL001\EPF-Files\MULTIMEDIA\Youth Group\cercle_15-29yea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4050" y="131334"/>
            <a:ext cx="1367201" cy="13086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EPFCENTRAL001\EPF-Files\MULTIMEDIA\Youth Group\cercle_empower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78" y="4391736"/>
            <a:ext cx="1943265" cy="19146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8" y="4098429"/>
            <a:ext cx="1584176" cy="158417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20661"/>
            <a:ext cx="1525390" cy="15253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3017" y="1412776"/>
            <a:ext cx="43204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150">
              <a:defRPr/>
            </a:pPr>
            <a:r>
              <a:rPr lang="en-GB" sz="2400" b="1" dirty="0">
                <a:solidFill>
                  <a:schemeClr val="tx2"/>
                </a:solidFill>
                <a:latin typeface="Calibri" pitchFamily="34" charset="0"/>
              </a:rPr>
              <a:t>GOALS</a:t>
            </a:r>
          </a:p>
          <a:p>
            <a:pPr marL="742950" lvl="1" indent="-342900">
              <a:buFont typeface="Wingdings" panose="05000000000000000000" pitchFamily="2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Strengthening the involvement and representation of young patients in patient organisations</a:t>
            </a:r>
            <a:br>
              <a:rPr lang="en-GB" dirty="0">
                <a:solidFill>
                  <a:schemeClr val="tx2"/>
                </a:solidFill>
                <a:latin typeface="Calibri" pitchFamily="34" charset="0"/>
              </a:rPr>
            </a:b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342900">
              <a:buFont typeface="Wingdings" panose="05000000000000000000" pitchFamily="2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Promoting young patients’ rights and recognition of their needs and expectations within and beyond health policy area</a:t>
            </a:r>
            <a:br>
              <a:rPr lang="en-GB" dirty="0">
                <a:solidFill>
                  <a:schemeClr val="tx2"/>
                </a:solidFill>
                <a:latin typeface="Calibri" pitchFamily="34" charset="0"/>
              </a:rPr>
            </a:b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342900">
              <a:buFont typeface="Wingdings" panose="05000000000000000000" pitchFamily="2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Promoting better cooperation between young patient and adult patient advocates</a:t>
            </a:r>
          </a:p>
          <a:p>
            <a:pPr marL="742950" lvl="1" indent="-342900">
              <a:buFont typeface="Wingdings" panose="05000000000000000000" pitchFamily="2" charset="2"/>
              <a:buChar char="ü"/>
              <a:defRPr/>
            </a:pP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342900">
              <a:buFont typeface="Wingdings" panose="05000000000000000000" pitchFamily="2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  <a:latin typeface="Calibri" pitchFamily="34" charset="0"/>
              </a:rPr>
              <a:t>Strengthening young patient representatives’ skills and self-confidence</a:t>
            </a:r>
          </a:p>
        </p:txBody>
      </p:sp>
    </p:spTree>
    <p:extLst>
      <p:ext uri="{BB962C8B-B14F-4D97-AF65-F5344CB8AC3E}">
        <p14:creationId xmlns:p14="http://schemas.microsoft.com/office/powerpoint/2010/main" val="307301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67841" y="1628800"/>
            <a:ext cx="8155971" cy="4176464"/>
          </a:xfrm>
        </p:spPr>
        <p:txBody>
          <a:bodyPr/>
          <a:lstStyle/>
          <a:p>
            <a:pPr>
              <a:buSzPct val="110000"/>
            </a:pPr>
            <a:r>
              <a:rPr lang="en-GB" sz="2400" dirty="0">
                <a:solidFill>
                  <a:schemeClr val="tx2"/>
                </a:solidFill>
              </a:rPr>
              <a:t>Introduction to EPF</a:t>
            </a:r>
          </a:p>
          <a:p>
            <a:pPr>
              <a:buSzPct val="110000"/>
            </a:pPr>
            <a:r>
              <a:rPr lang="en-GB" sz="2400" dirty="0">
                <a:solidFill>
                  <a:schemeClr val="tx2"/>
                </a:solidFill>
              </a:rPr>
              <a:t>Our priorities: Empowerment </a:t>
            </a:r>
          </a:p>
          <a:p>
            <a:pPr>
              <a:buSzPct val="110000"/>
            </a:pPr>
            <a:r>
              <a:rPr lang="en-GB" sz="2400" dirty="0">
                <a:solidFill>
                  <a:schemeClr val="tx2"/>
                </a:solidFill>
              </a:rPr>
              <a:t>Our priorities: Access</a:t>
            </a:r>
          </a:p>
          <a:p>
            <a:pPr>
              <a:buSzPct val="110000"/>
            </a:pPr>
            <a:r>
              <a:rPr lang="en-GB" sz="2400" dirty="0">
                <a:solidFill>
                  <a:schemeClr val="tx2"/>
                </a:solidFill>
              </a:rPr>
              <a:t>Our membership, our compass</a:t>
            </a:r>
          </a:p>
          <a:p>
            <a:pPr>
              <a:buSzPct val="110000"/>
            </a:pPr>
            <a:r>
              <a:rPr lang="en-GB" sz="2400" dirty="0">
                <a:solidFill>
                  <a:schemeClr val="tx2"/>
                </a:solidFill>
              </a:rPr>
              <a:t>The added value of patient groups &amp; making it visible i.e. EMA </a:t>
            </a:r>
          </a:p>
          <a:p>
            <a:pPr>
              <a:buSzPct val="110000"/>
            </a:pPr>
            <a:r>
              <a:rPr lang="en-GB" sz="2400" dirty="0">
                <a:solidFill>
                  <a:schemeClr val="tx2"/>
                </a:solidFill>
              </a:rPr>
              <a:t>Closing – food for thought 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Outline </a:t>
            </a:r>
          </a:p>
        </p:txBody>
      </p:sp>
    </p:spTree>
    <p:extLst>
      <p:ext uri="{BB962C8B-B14F-4D97-AF65-F5344CB8AC3E}">
        <p14:creationId xmlns:p14="http://schemas.microsoft.com/office/powerpoint/2010/main" val="3497365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3608" y="2276872"/>
            <a:ext cx="7056784" cy="1624178"/>
          </a:xfrm>
        </p:spPr>
        <p:txBody>
          <a:bodyPr/>
          <a:lstStyle/>
          <a:p>
            <a:r>
              <a:rPr lang="en-GB" dirty="0"/>
              <a:t>Added value of patient organisations: example of the European medicines agency</a:t>
            </a:r>
            <a:endParaRPr lang="en-GB" b="0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1A00766A-9FE4-414D-BDCD-84F11068A8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7408" y="3901050"/>
            <a:ext cx="7123929" cy="1328150"/>
          </a:xfrm>
        </p:spPr>
        <p:txBody>
          <a:bodyPr/>
          <a:lstStyle/>
          <a:p>
            <a:r>
              <a:rPr lang="en-GB" sz="2200" dirty="0"/>
              <a:t>With thanks to the </a:t>
            </a:r>
            <a:r>
              <a:rPr lang="en-GB" sz="2000" dirty="0"/>
              <a:t>PCWP Secretariat for their kind permission to use EMA materials </a:t>
            </a:r>
          </a:p>
        </p:txBody>
      </p:sp>
    </p:spTree>
    <p:extLst>
      <p:ext uri="{BB962C8B-B14F-4D97-AF65-F5344CB8AC3E}">
        <p14:creationId xmlns:p14="http://schemas.microsoft.com/office/powerpoint/2010/main" val="270053589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Placeholder 2">
            <a:extLst>
              <a:ext uri="{FF2B5EF4-FFF2-40B4-BE49-F238E27FC236}">
                <a16:creationId xmlns:a16="http://schemas.microsoft.com/office/drawing/2014/main" xmlns="" id="{0A0B5672-1CE7-4D3D-B078-2196F75A4227}"/>
              </a:ext>
            </a:extLst>
          </p:cNvPr>
          <p:cNvSpPr txBox="1">
            <a:spLocks/>
          </p:cNvSpPr>
          <p:nvPr/>
        </p:nvSpPr>
        <p:spPr>
          <a:xfrm>
            <a:off x="251520" y="222253"/>
            <a:ext cx="7488535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3000" b="1" dirty="0">
                <a:solidFill>
                  <a:schemeClr val="tx2"/>
                </a:solidFill>
              </a:rPr>
              <a:t>Patient involvement in the lifecycle at EMA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0C4E2AB-C409-46E3-BD5D-3EE25A8E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FF08DA-47AF-44C4-9006-05BA5206B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1" t="30391" r="22437" b="6580"/>
          <a:stretch/>
        </p:blipFill>
        <p:spPr>
          <a:xfrm>
            <a:off x="1695152" y="2348880"/>
            <a:ext cx="6048672" cy="3833666"/>
          </a:xfrm>
          <a:prstGeom prst="rect">
            <a:avLst/>
          </a:prstGeom>
        </p:spPr>
      </p:pic>
      <p:sp>
        <p:nvSpPr>
          <p:cNvPr id="90" name="Content Placeholder 1">
            <a:extLst>
              <a:ext uri="{FF2B5EF4-FFF2-40B4-BE49-F238E27FC236}">
                <a16:creationId xmlns:a16="http://schemas.microsoft.com/office/drawing/2014/main" xmlns="" id="{D3485718-B475-4A88-B678-2ED0421C9726}"/>
              </a:ext>
            </a:extLst>
          </p:cNvPr>
          <p:cNvSpPr txBox="1">
            <a:spLocks/>
          </p:cNvSpPr>
          <p:nvPr/>
        </p:nvSpPr>
        <p:spPr>
          <a:xfrm>
            <a:off x="179512" y="1267474"/>
            <a:ext cx="8964488" cy="8653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600"/>
              </a:spcAft>
              <a:buSzPct val="125000"/>
              <a:buNone/>
              <a:defRPr/>
            </a:pPr>
            <a:r>
              <a:rPr lang="en-GB" sz="2400" dirty="0">
                <a:latin typeface="Calibri" panose="020F0502020204030204" pitchFamily="34" charset="0"/>
              </a:rPr>
              <a:t>Patients involved in every aspect of regulatory lifecycle of medicines, from pre-submission and evaluation through to post-authorisation</a:t>
            </a:r>
            <a:endParaRPr lang="en-IE" sz="2400" dirty="0">
              <a:latin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buSzPct val="125000"/>
              <a:defRPr/>
            </a:pPr>
            <a:endParaRPr lang="en-IE" sz="2400" dirty="0">
              <a:latin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buSzPct val="125000"/>
              <a:defRPr/>
            </a:pPr>
            <a:endParaRPr lang="fr-BE" sz="2400" dirty="0">
              <a:latin typeface="Calibri" panose="020F0502020204030204" pitchFamily="34" charset="0"/>
            </a:endParaRPr>
          </a:p>
          <a:p>
            <a:pPr lvl="2" fontAlgn="auto">
              <a:spcAft>
                <a:spcPts val="0"/>
              </a:spcAft>
              <a:defRPr/>
            </a:pPr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4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5B5D4-676D-45BF-A9E9-80BF8C58A8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Roles of patient representatives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ED3544-1933-489A-BB4F-7C6C58ED0E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544" y="1196752"/>
            <a:ext cx="8352928" cy="1080120"/>
          </a:xfrm>
        </p:spPr>
        <p:txBody>
          <a:bodyPr/>
          <a:lstStyle/>
          <a:p>
            <a:r>
              <a:rPr lang="en-GB" sz="2000" dirty="0"/>
              <a:t>Patients as representatives of EU organisations, of their own organisation, or as individual experts  (depending on nature of the activity)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8B16FD-06A7-48AD-9BB2-78EE981E1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45798" r="25587" b="14983"/>
          <a:stretch/>
        </p:blipFill>
        <p:spPr>
          <a:xfrm>
            <a:off x="451163" y="1988840"/>
            <a:ext cx="7951737" cy="32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05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22264" y="1414574"/>
            <a:ext cx="8677275" cy="34197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 b="1" dirty="0">
                <a:latin typeface="Verdana" pitchFamily="34" charset="0"/>
                <a:cs typeface="+mn-cs"/>
              </a:rPr>
              <a:t>Comprised of five critical elements</a:t>
            </a:r>
          </a:p>
        </p:txBody>
      </p:sp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322263" y="2204864"/>
            <a:ext cx="576190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 indent="-457200" algn="l" defTabSz="8072438" eaLnBrk="0" hangingPunct="0">
              <a:lnSpc>
                <a:spcPts val="2800"/>
              </a:lnSpc>
              <a:spcAft>
                <a:spcPts val="1200"/>
              </a:spcAft>
              <a:buClr>
                <a:srgbClr val="000000"/>
              </a:buCl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268288" indent="-266700" algn="l" defTabSz="8072438" eaLnBrk="0" hangingPunct="0">
              <a:lnSpc>
                <a:spcPts val="2400"/>
              </a:lnSpc>
              <a:spcAft>
                <a:spcPts val="8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522288" indent="-231775" algn="l" defTabSz="8072438" eaLnBrk="0" hangingPunct="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769938" indent="-219075" algn="l" defTabSz="8072438" eaLnBrk="0" hangingPunct="0">
              <a:lnSpc>
                <a:spcPts val="2000"/>
              </a:lnSpc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1016000" indent="-225425" algn="l" defTabSz="8072438" eaLnBrk="0" hangingPunct="0">
              <a:lnSpc>
                <a:spcPts val="2000"/>
              </a:lnSpc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1473200" indent="-225425" defTabSz="8072438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1930400" indent="-225425" defTabSz="8072438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2387600" indent="-225425" defTabSz="8072438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2844800" indent="-225425" defTabSz="8072438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447663" indent="-357179" eaLnBrk="1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GB" altLang="en-US" sz="1800" dirty="0">
                <a:solidFill>
                  <a:schemeClr val="tx2"/>
                </a:solidFill>
              </a:rPr>
              <a:t>A network of European patients and consumers organisations</a:t>
            </a:r>
          </a:p>
          <a:p>
            <a:pPr marL="447663" indent="-357179" eaLnBrk="1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GB" altLang="en-US" sz="1800" dirty="0">
                <a:solidFill>
                  <a:schemeClr val="tx2"/>
                </a:solidFill>
              </a:rPr>
              <a:t>A forum of exchange: EMA Working Party with Patients and Consumers’ organisations</a:t>
            </a:r>
          </a:p>
          <a:p>
            <a:pPr marL="447663" indent="-357179" eaLnBrk="1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GB" altLang="en-US" sz="1800" dirty="0">
                <a:solidFill>
                  <a:schemeClr val="tx2"/>
                </a:solidFill>
              </a:rPr>
              <a:t>A pool of patients acting as experts in their disease and its management</a:t>
            </a:r>
          </a:p>
          <a:p>
            <a:pPr marL="447663" indent="-357179" eaLnBrk="1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GB" altLang="en-US" sz="1800" dirty="0">
                <a:solidFill>
                  <a:schemeClr val="tx2"/>
                </a:solidFill>
              </a:rPr>
              <a:t>Interaction with the EU Regulatory Network</a:t>
            </a:r>
          </a:p>
          <a:p>
            <a:pPr marL="447663" indent="-357179" eaLnBrk="1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GB" altLang="en-US" sz="1800" dirty="0">
                <a:solidFill>
                  <a:schemeClr val="tx2"/>
                </a:solidFill>
              </a:rPr>
              <a:t>Capacity-building focusing on training and raising awareness about EU regulatory system</a:t>
            </a:r>
          </a:p>
        </p:txBody>
      </p:sp>
      <p:pic>
        <p:nvPicPr>
          <p:cNvPr id="2050" name="Picture 2" descr="\\fsb\Profiles\bere\Desktop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2061752"/>
            <a:ext cx="2839476" cy="34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36E2442B-50E6-4760-9ECF-235291D079AC}"/>
              </a:ext>
            </a:extLst>
          </p:cNvPr>
          <p:cNvSpPr txBox="1">
            <a:spLocks/>
          </p:cNvSpPr>
          <p:nvPr/>
        </p:nvSpPr>
        <p:spPr>
          <a:xfrm>
            <a:off x="251520" y="222253"/>
            <a:ext cx="7488535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A Framework of interaction</a:t>
            </a:r>
          </a:p>
        </p:txBody>
      </p:sp>
    </p:spTree>
    <p:extLst>
      <p:ext uri="{BB962C8B-B14F-4D97-AF65-F5344CB8AC3E}">
        <p14:creationId xmlns:p14="http://schemas.microsoft.com/office/powerpoint/2010/main" val="2879290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E34D85-6C6F-43FB-973A-A9862FAE0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35551" r="19287" b="8593"/>
          <a:stretch/>
        </p:blipFill>
        <p:spPr>
          <a:xfrm>
            <a:off x="226012" y="2068658"/>
            <a:ext cx="5915439" cy="302433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39784" y="188640"/>
            <a:ext cx="7572575" cy="647700"/>
          </a:xfrm>
        </p:spPr>
        <p:txBody>
          <a:bodyPr/>
          <a:lstStyle/>
          <a:p>
            <a:r>
              <a:rPr lang="en-US" dirty="0"/>
              <a:t>Patient involvement is increasing…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6684066" y="3400592"/>
            <a:ext cx="4488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http://www.ema.europa.eu/ema/index.jsp?curl=pages/partners_and_networks/general/general_content_000317.jsp&amp;mid=WC0b01ac058003500c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33988A-9B5E-4228-A095-6B79D695D0E2}"/>
              </a:ext>
            </a:extLst>
          </p:cNvPr>
          <p:cNvSpPr/>
          <p:nvPr/>
        </p:nvSpPr>
        <p:spPr>
          <a:xfrm>
            <a:off x="75928" y="1263683"/>
            <a:ext cx="8528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at all levels and stages of regulatory process – this demonstrates its added-value &amp; recognition of patients as legitimate partners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0C482D-AE37-4237-93AF-7B49F7831CBC}"/>
              </a:ext>
            </a:extLst>
          </p:cNvPr>
          <p:cNvSpPr/>
          <p:nvPr/>
        </p:nvSpPr>
        <p:spPr>
          <a:xfrm>
            <a:off x="3183731" y="3960721"/>
            <a:ext cx="1532285" cy="476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3DA39BB0-23D5-4F74-A53F-BDEC33470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82886"/>
              </p:ext>
            </p:extLst>
          </p:nvPr>
        </p:nvGraphicFramePr>
        <p:xfrm>
          <a:off x="3407724" y="3960721"/>
          <a:ext cx="5336166" cy="2264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1548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ubrik 1"/>
          <p:cNvSpPr>
            <a:spLocks noGrp="1"/>
          </p:cNvSpPr>
          <p:nvPr>
            <p:ph type="title"/>
          </p:nvPr>
        </p:nvSpPr>
        <p:spPr>
          <a:xfrm>
            <a:off x="250826" y="1506141"/>
            <a:ext cx="6838951" cy="71318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GB" sz="1800" b="1" dirty="0">
                <a:ea typeface="Verdana" panose="020B0604030504040204" pitchFamily="34" charset="0"/>
                <a:cs typeface="Verdana" panose="020B0604030504040204" pitchFamily="34" charset="0"/>
              </a:rPr>
              <a:t>The Patients and Consumers Working Party (PCWP)</a:t>
            </a:r>
            <a:endParaRPr lang="sv-SE" altLang="en-US" sz="18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699" name="Platshållare för bildnummer 4"/>
          <p:cNvSpPr>
            <a:spLocks noGrp="1"/>
          </p:cNvSpPr>
          <p:nvPr>
            <p:ph type="sldNum" sz="quarter" idx="11"/>
          </p:nvPr>
        </p:nvSpPr>
        <p:spPr>
          <a:xfrm>
            <a:off x="7377114" y="5661423"/>
            <a:ext cx="1439863" cy="180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ts val="2800"/>
              </a:lnSpc>
              <a:spcAft>
                <a:spcPts val="1200"/>
              </a:spcAft>
              <a:buClr>
                <a:srgbClr val="000000"/>
              </a:buClr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32" indent="-285744" algn="l" eaLnBrk="0" hangingPunct="0">
              <a:lnSpc>
                <a:spcPts val="2400"/>
              </a:lnSpc>
              <a:spcAft>
                <a:spcPts val="80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2971" indent="-228594" algn="l" eaLnBrk="0" hangingPunct="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160" indent="-228594" algn="l" eaLnBrk="0" hangingPunct="0">
              <a:lnSpc>
                <a:spcPts val="2000"/>
              </a:lnSpc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349" indent="-228594" algn="l" eaLnBrk="0" hangingPunct="0">
              <a:lnSpc>
                <a:spcPts val="2000"/>
              </a:lnSpc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537" indent="-228594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726" indent="-228594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8914" indent="-228594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103" indent="-228594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ts val="1200"/>
              </a:lnSpc>
              <a:spcAft>
                <a:spcPct val="0"/>
              </a:spcAft>
              <a:buClrTx/>
            </a:pPr>
            <a:fld id="{CC70EB4F-AEAB-45F8-BEA3-F43EFBEC34EF}" type="slidenum">
              <a:rPr lang="en-US" altLang="en-US" sz="1100">
                <a:solidFill>
                  <a:srgbClr val="000000"/>
                </a:solidFill>
              </a:rPr>
              <a:pPr algn="r" eaLnBrk="1" hangingPunct="1">
                <a:lnSpc>
                  <a:spcPts val="1200"/>
                </a:lnSpc>
                <a:spcAft>
                  <a:spcPct val="0"/>
                </a:spcAft>
                <a:buClrTx/>
              </a:pPr>
              <a:t>25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3529" y="1916833"/>
            <a:ext cx="827246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 defTabSz="8072438" eaLnBrk="0" hangingPunct="0">
              <a:spcBef>
                <a:spcPts val="800"/>
              </a:spcBef>
              <a:defRPr sz="32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1pPr>
            <a:lvl2pPr marL="268288" indent="-266700" algn="ctr" defTabSz="8072438" eaLnBrk="0" hangingPunct="0">
              <a:spcBef>
                <a:spcPts val="700"/>
              </a:spcBef>
              <a:defRPr sz="28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2pPr>
            <a:lvl3pPr marL="1143000" indent="-228600" algn="ctr" defTabSz="8072438" eaLnBrk="0" hangingPunct="0">
              <a:spcBef>
                <a:spcPts val="600"/>
              </a:spcBef>
              <a:defRPr sz="24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3pPr>
            <a:lvl4pPr marL="1600200" indent="-228600" algn="ctr" defTabSz="8072438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4pPr>
            <a:lvl5pPr marL="2057400" indent="-228600" algn="ctr" defTabSz="8072438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5pPr>
            <a:lvl6pPr marL="25146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6pPr>
            <a:lvl7pPr marL="29718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7pPr>
            <a:lvl8pPr marL="34290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8pPr>
            <a:lvl9pPr marL="38862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9pPr>
          </a:lstStyle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en-GB" altLang="en-US" sz="1600" dirty="0">
                <a:solidFill>
                  <a:schemeClr val="tx2"/>
                </a:solidFill>
                <a:latin typeface="+mj-lt"/>
                <a:sym typeface="Gill Sans" charset="0"/>
              </a:rPr>
              <a:t>Platform for dialogue and exchange between the EMA and patient organisations</a:t>
            </a:r>
          </a:p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en-GB" altLang="en-US" sz="1600" dirty="0">
                <a:solidFill>
                  <a:schemeClr val="tx2"/>
                </a:solidFill>
                <a:latin typeface="+mj-lt"/>
                <a:sym typeface="Gill Sans" charset="0"/>
              </a:rPr>
              <a:t>Representation from 20 organisations, EMA committees &amp; Management Board</a:t>
            </a:r>
          </a:p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en-GB" altLang="en-US" sz="1600" dirty="0">
                <a:solidFill>
                  <a:schemeClr val="tx2"/>
                </a:solidFill>
                <a:latin typeface="+mj-lt"/>
                <a:sym typeface="Gill Sans" charset="0"/>
              </a:rPr>
              <a:t>Four plenary meetings per year, and consulted as and when needed</a:t>
            </a:r>
          </a:p>
        </p:txBody>
      </p:sp>
      <p:pic>
        <p:nvPicPr>
          <p:cNvPr id="9" name="Picture 2" descr="http://www.ema.europa.eu/ema/images/pcwp_group_th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5"/>
          <a:stretch/>
        </p:blipFill>
        <p:spPr bwMode="auto">
          <a:xfrm>
            <a:off x="3250149" y="3914369"/>
            <a:ext cx="589043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55576" y="3543980"/>
            <a:ext cx="15757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 defTabSz="8072438" eaLnBrk="0" hangingPunct="0">
              <a:spcBef>
                <a:spcPts val="800"/>
              </a:spcBef>
              <a:defRPr sz="32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1pPr>
            <a:lvl2pPr marL="268288" indent="-266700" algn="ctr" defTabSz="8072438" eaLnBrk="0" hangingPunct="0">
              <a:spcBef>
                <a:spcPts val="700"/>
              </a:spcBef>
              <a:defRPr sz="28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2pPr>
            <a:lvl3pPr marL="1143000" indent="-228600" algn="ctr" defTabSz="8072438" eaLnBrk="0" hangingPunct="0">
              <a:spcBef>
                <a:spcPts val="600"/>
              </a:spcBef>
              <a:defRPr sz="24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3pPr>
            <a:lvl4pPr marL="1600200" indent="-228600" algn="ctr" defTabSz="8072438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4pPr>
            <a:lvl5pPr marL="2057400" indent="-228600" algn="ctr" defTabSz="8072438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5pPr>
            <a:lvl6pPr marL="25146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6pPr>
            <a:lvl7pPr marL="29718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7pPr>
            <a:lvl8pPr marL="34290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8pPr>
            <a:lvl9pPr marL="3886200" indent="-228600" algn="ctr" defTabSz="8072438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pitchFamily="34" charset="0"/>
                <a:ea typeface="Heiti SC Light" charset="-122"/>
                <a:sym typeface="Calibri" pitchFamily="34" charset="0"/>
              </a:defRPr>
            </a:lvl9pPr>
          </a:lstStyle>
          <a:p>
            <a:pPr marL="1588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altLang="en-US" sz="1400" dirty="0">
                <a:solidFill>
                  <a:schemeClr val="tx2"/>
                </a:solidFill>
                <a:latin typeface="+mj-lt"/>
                <a:sym typeface="Gill Sans" charset="0"/>
                <a:hlinkClick r:id="" action="ppaction://noaction"/>
              </a:rPr>
              <a:t>2016: </a:t>
            </a:r>
          </a:p>
          <a:p>
            <a:pPr marL="1588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altLang="en-US" sz="1400" dirty="0">
                <a:solidFill>
                  <a:schemeClr val="tx2"/>
                </a:solidFill>
                <a:latin typeface="+mj-lt"/>
                <a:sym typeface="Gill Sans" charset="0"/>
                <a:hlinkClick r:id="" action="ppaction://noaction"/>
              </a:rPr>
              <a:t>10</a:t>
            </a:r>
            <a:r>
              <a:rPr lang="en-GB" altLang="en-US" sz="1400" baseline="30000" dirty="0">
                <a:solidFill>
                  <a:schemeClr val="tx2"/>
                </a:solidFill>
                <a:latin typeface="+mj-lt"/>
                <a:sym typeface="Gill Sans" charset="0"/>
                <a:hlinkClick r:id="rId5"/>
              </a:rPr>
              <a:t>th</a:t>
            </a:r>
            <a:r>
              <a:rPr lang="en-GB" altLang="en-US" sz="1400" dirty="0">
                <a:solidFill>
                  <a:schemeClr val="tx2"/>
                </a:solidFill>
                <a:latin typeface="+mj-lt"/>
                <a:sym typeface="Gill Sans" charset="0"/>
                <a:hlinkClick r:id="rId5"/>
              </a:rPr>
              <a:t> Anniversary!</a:t>
            </a:r>
            <a:endParaRPr lang="en-GB" altLang="en-US" sz="1400" dirty="0">
              <a:solidFill>
                <a:schemeClr val="tx2"/>
              </a:solidFill>
              <a:latin typeface="+mj-lt"/>
              <a:sym typeface="Gill Sans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96EEF693-12BC-482B-97A4-B485FDBC713E}"/>
              </a:ext>
            </a:extLst>
          </p:cNvPr>
          <p:cNvSpPr txBox="1">
            <a:spLocks/>
          </p:cNvSpPr>
          <p:nvPr/>
        </p:nvSpPr>
        <p:spPr>
          <a:xfrm>
            <a:off x="251520" y="222253"/>
            <a:ext cx="7488535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The PCWP: vital platform for dialogue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7C23A-A5DF-4499-846D-042C68C8A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" y="4221088"/>
            <a:ext cx="3219718" cy="20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0614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7DBD50-F889-49DC-99DE-D02ECD45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				</a:t>
            </a:r>
            <a:endParaRPr lang="en-US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2822FBD-3CB2-4C4E-806A-C71CA1EDC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A9C869-679F-4C89-8186-8E3CEE7B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50" y="1313512"/>
            <a:ext cx="2241450" cy="442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93B7AAB2-6535-4BC6-9428-1C7820654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142335"/>
              </p:ext>
            </p:extLst>
          </p:nvPr>
        </p:nvGraphicFramePr>
        <p:xfrm>
          <a:off x="70092" y="1301525"/>
          <a:ext cx="5497132" cy="5117730"/>
        </p:xfrm>
        <a:graphic>
          <a:graphicData uri="http://schemas.openxmlformats.org/drawingml/2006/table">
            <a:tbl>
              <a:tblPr firstRow="1" firstCol="1" bandRow="1"/>
              <a:tblGrid>
                <a:gridCol w="5497132">
                  <a:extLst>
                    <a:ext uri="{9D8B030D-6E8A-4147-A177-3AD203B41FA5}">
                      <a16:colId xmlns:a16="http://schemas.microsoft.com/office/drawing/2014/main" xmlns="" val="2005713638"/>
                    </a:ext>
                  </a:extLst>
                </a:gridCol>
              </a:tblGrid>
              <a:tr h="402045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'EMA Basics' videos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8415112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4"/>
                        </a:rPr>
                        <a:t>The European Medicines Agency</a:t>
                      </a:r>
                      <a:r>
                        <a:rPr lang="en-US" sz="1800" u="none" strike="noStrike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4"/>
                        </a:rPr>
                        <a:t> 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6790840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The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centralised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 procedure</a:t>
                      </a:r>
                      <a:r>
                        <a:rPr lang="en-US" sz="1800" u="none" strike="noStrike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 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5844825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/>
                        </a:rPr>
                        <a:t>Involvement of patients</a:t>
                      </a:r>
                      <a:r>
                        <a:rPr lang="en-US" sz="1800" u="none" strike="noStrike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/>
                        </a:rPr>
                        <a:t> 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3594721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7"/>
                        </a:rPr>
                        <a:t>The Patients’ and Consumers’ Working Party</a:t>
                      </a:r>
                      <a:r>
                        <a:rPr lang="en-US" sz="1800" u="none" strike="noStrike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7"/>
                        </a:rPr>
                        <a:t> 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8844345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8"/>
                        </a:rPr>
                        <a:t>EMA video for patient representatives</a:t>
                      </a:r>
                      <a:r>
                        <a:rPr lang="en-US" sz="1800" u="none" strike="noStrike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8"/>
                        </a:rPr>
                        <a:t> 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1314877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9"/>
                        </a:rPr>
                        <a:t>Pharmacovigilance</a:t>
                      </a:r>
                      <a:r>
                        <a:rPr lang="en-US" sz="1800" u="none" strike="noStrike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9"/>
                        </a:rPr>
                        <a:t> 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2326962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/>
                        </a:rPr>
                        <a:t>How EMA works with healthcare professionals</a:t>
                      </a:r>
                      <a:r>
                        <a:rPr lang="en-US" sz="1800" u="none" strike="noStrike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/>
                        </a:rPr>
                        <a:t> 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1157570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1"/>
                        </a:rPr>
                        <a:t>Scientific advice: what to expect and how to prepare</a:t>
                      </a:r>
                      <a:r>
                        <a:rPr lang="en-US" sz="1800" u="none" strike="noStrike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1"/>
                        </a:rPr>
                        <a:t> 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1335846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2"/>
                        </a:rPr>
                        <a:t>Declarations of interests: a practical guide</a:t>
                      </a:r>
                      <a:r>
                        <a:rPr lang="en-US" sz="1800" u="none" strike="noStrike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2"/>
                        </a:rPr>
                        <a:t> 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4706011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3"/>
                        </a:rPr>
                        <a:t>How patients are involved in the review of documents</a:t>
                      </a:r>
                      <a:r>
                        <a:rPr lang="en-US" sz="1800" u="none" strike="noStrike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3"/>
                        </a:rPr>
                        <a:t> 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919329"/>
                  </a:ext>
                </a:extLst>
              </a:tr>
              <a:tr h="402045"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B25A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4"/>
                        </a:rPr>
                        <a:t>What is a European safety referral</a:t>
                      </a:r>
                      <a:r>
                        <a:rPr lang="en-US" sz="1800" u="none" strike="noStrike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4"/>
                        </a:rPr>
                        <a:t> 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7205094"/>
                  </a:ext>
                </a:extLst>
              </a:tr>
            </a:tbl>
          </a:graphicData>
        </a:graphic>
      </p:graphicFrame>
      <p:pic>
        <p:nvPicPr>
          <p:cNvPr id="2059" name="Picture 26" descr="External link icon">
            <a:hlinkClick r:id="rId4"/>
            <a:extLst>
              <a:ext uri="{FF2B5EF4-FFF2-40B4-BE49-F238E27FC236}">
                <a16:creationId xmlns:a16="http://schemas.microsoft.com/office/drawing/2014/main" xmlns="" id="{709B3CEB-353F-486C-9553-5D8041AB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27" descr="External link icon">
            <a:hlinkClick r:id="rId5"/>
            <a:extLst>
              <a:ext uri="{FF2B5EF4-FFF2-40B4-BE49-F238E27FC236}">
                <a16:creationId xmlns:a16="http://schemas.microsoft.com/office/drawing/2014/main" xmlns="" id="{92979139-99EB-439E-890B-B81A6C1F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28" descr="External link icon">
            <a:hlinkClick r:id="rId6"/>
            <a:extLst>
              <a:ext uri="{FF2B5EF4-FFF2-40B4-BE49-F238E27FC236}">
                <a16:creationId xmlns:a16="http://schemas.microsoft.com/office/drawing/2014/main" xmlns="" id="{18D91198-7F1C-4C9D-9D1F-F854EEDA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29" descr="External link icon">
            <a:hlinkClick r:id="rId7"/>
            <a:extLst>
              <a:ext uri="{FF2B5EF4-FFF2-40B4-BE49-F238E27FC236}">
                <a16:creationId xmlns:a16="http://schemas.microsoft.com/office/drawing/2014/main" xmlns="" id="{E7832A3D-AB5B-4E12-9C7F-FAAE296A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30" descr="External link icon">
            <a:hlinkClick r:id="rId8"/>
            <a:extLst>
              <a:ext uri="{FF2B5EF4-FFF2-40B4-BE49-F238E27FC236}">
                <a16:creationId xmlns:a16="http://schemas.microsoft.com/office/drawing/2014/main" xmlns="" id="{D5116CA1-67E6-406E-A843-800E9ABC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31" descr="External link icon">
            <a:hlinkClick r:id="rId9"/>
            <a:extLst>
              <a:ext uri="{FF2B5EF4-FFF2-40B4-BE49-F238E27FC236}">
                <a16:creationId xmlns:a16="http://schemas.microsoft.com/office/drawing/2014/main" xmlns="" id="{7DE7FB75-C77A-47DA-9FBD-01D1B47B8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32" descr="External link icon">
            <a:hlinkClick r:id="rId10"/>
            <a:extLst>
              <a:ext uri="{FF2B5EF4-FFF2-40B4-BE49-F238E27FC236}">
                <a16:creationId xmlns:a16="http://schemas.microsoft.com/office/drawing/2014/main" xmlns="" id="{9E47AD5B-3D08-4700-8218-B5C6EDA4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3" descr="External link icon">
            <a:hlinkClick r:id="rId11"/>
            <a:extLst>
              <a:ext uri="{FF2B5EF4-FFF2-40B4-BE49-F238E27FC236}">
                <a16:creationId xmlns:a16="http://schemas.microsoft.com/office/drawing/2014/main" xmlns="" id="{472D63FC-92F8-42C7-A214-3E25FADE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4" descr="External link icon">
            <a:hlinkClick r:id="rId12"/>
            <a:extLst>
              <a:ext uri="{FF2B5EF4-FFF2-40B4-BE49-F238E27FC236}">
                <a16:creationId xmlns:a16="http://schemas.microsoft.com/office/drawing/2014/main" xmlns="" id="{F2010014-2141-4E11-BB7E-027FAE7A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35" descr="External link icon">
            <a:hlinkClick r:id="rId13"/>
            <a:extLst>
              <a:ext uri="{FF2B5EF4-FFF2-40B4-BE49-F238E27FC236}">
                <a16:creationId xmlns:a16="http://schemas.microsoft.com/office/drawing/2014/main" xmlns="" id="{2FEC21EE-3C0A-416C-B710-CDA621FB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6" descr="External link icon">
            <a:hlinkClick r:id="rId14"/>
            <a:extLst>
              <a:ext uri="{FF2B5EF4-FFF2-40B4-BE49-F238E27FC236}">
                <a16:creationId xmlns:a16="http://schemas.microsoft.com/office/drawing/2014/main" xmlns="" id="{3165AFC0-0E62-49BE-B66A-5CBB6397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3" y="2706525"/>
            <a:ext cx="45719" cy="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3" descr="data:image/png;base64,iVBORw0KGgoAAAANSUhEUgAAAJMAAADPCAYAAADxqeOZAAAgAElEQVR4nOy8Z5Bc93mvCQ4AybZk+177Xq0t3+u9li3Jkklicsbk0DlMjpgcOuc0PaEn5+meHJFzJkFkAgQJAiAIihBFUtHS9a3au1u7+2VrP2xt2btbz344p3t6BqStKqNKsqo/PPU/3acTZp76ve//7TPY84rSRIwY/1pkgVX2/KY/RIzfDWIyxXhpxGSK8dKIyRTjpRGTKcZLIyZTjJdGTKYYL42YTDFeGjGZYrw0YjLFeGnEZIrx0ojJFOOlEZMpxksjJlOMl0ZMphgvjZhMMV4aMZlivDRiMsV4acRkivHSiMkU46URkynGSyMm06+DwswrSgOvKI2/+c/yW0xMpn+Br6ktxJvGed0wwfe7h9kfE+pLicn0RaiM/HGllQzbCq/pz/P76hPsVRzj31WdIMF8nnTbPF9Vmn/zn/O3jJhMu9ijNPLnDV5STKfYqzzBPuVx9ipPiBxnr/I4v6c6ToHrFF/X2n7jn/e3iZhMUexRmvg9lZlMx6kd8oRlilOeFI+PsU91nIOOLeIUht/45/5tISZTFHFKI8mWEF9RH2e/8jjf1M5S3DaJb/I4tboBLKNHsC28w992XGKv6hh/0XCav24L/MY/928LMZl2YCZev85e1Qleqx6nproKv9fL82cfMT0xwUIwxM9/8XP+j//z/+Iv6o6zT3mCJPMicbGmnFeUMZl2EKcwkWi9QJzqBOfuf87RI4cZHRrmFz/9GT/59DMev/eQD5484cjhw3xLESBOdZID+vWYTCIxmaKIUxpJspxjr/oIbz79bwD84z/+I7/8+S947/47HF7foM/XQ1NDI38j87FfcZR4/WasbxKJyRRFnMJMvG6NvcqTHJp+l//v//1/+Kd/+if+6y9/yf07d9laW6fP66Wxvolv5vn5mmSJFNMSsWGmQEymaBQmkq2zfFV1jH2qEyy8+SP+73/8R/7hl38fkcnr8fL6wXq+kW7nr8sW+Ku2PvbEZOIVZUymF/g9tZkM+xlhxqQ6QY7zLfyb7+EZXUddo+c/vabkT75XyX9M1lNoWySWStvEZPoCvlnfQ5rlzI6B5T7lcb5SuspX86f4etE4xdYl/qjcxh5VTKYwMZm+hD+udJBtXeFVw0X+QCMMKv+44iSJpnOkWUN8VW2Olbdd/JuTac8/e9740n/Bf6C18t2OQV7tGuXbrQN8VWUSRwH/wvso/pX/nl/z+b9N/JuRaY/CyB6FkTiFkVdE9kQh/HIN7FUY2KPcfS78CzLuWKPPx4XXqPeLi36N6NeKOvfKF3we4baevdEjg+j3/qLni+/5itIojBoU+hff97ecfzMy/b7GRFfoGCnGEZqnj7JfZaJscJmWuWM0zR7hz+pclPSEKPIFyfPM0B48Qs3EBh1zR0k1j7NPYaJh5hivKE10zZ/ma1orBd45/kO1k1eUZrTDy8QpjRT7F/ijcgsts4dJNk/QMnuMbMcElaPrNM8c5u86BynwzKLoX6Jx5jDfaenFvHqOOIWRspFVasY3OGifosA7RYE3yF6FmTilkdqJw+xXGZH0BkmzTVHqC9I8c5hk0yhdi6fYr7Ig61skxz5JhmOSmskNmqeP8EdldpQD89sy/hbzb0amOKWR/uNX+W57H6bV88QpLKgGF3Cun6N15ghd8yf5qspInMKEa+MClrULaAKrOA9f4IBuiGTrJMOn3uD31RYqh9foO/4Gkr5l/l2VnTiFgcVr9/leux//sYu82j2Iefk0r+uHaZw+QpzSjG3jIrbVc3TNn+QVuZG9Cj1lIxt8p7mXnmOXqZ88TPnIGm1zJ8i0jKAdXEI5uEScwsxXVSb8xy5RPbyEYniNfSoDB/SjGJZOEK8bomFiHefmRbId03TPn2Kvwsh+pZF/X2Fn+PRbfKPW8Rv/+f9OyfSK0kRX8AR/VGbGun6e31eaUA+t0jZ7jK7QMYyLZ0gzj/GHGit1k1u0hY6xV2mma/4Ef1xuRju0TLptHNXgMsU9Ib7Z4OXCw2f8+0oH+1Q6lIPLLL5xj1znJCW+EM0zR/mTagftwWPsVxjpCh3HvHyWttljvNoZ4OtaK4dmjvKdZj9F/iCSngVmL9/m0OwR/qTSyp9Xe9AvniJOaSTLMc2ruiF8Ry7Sf/Ia+xV6jEunaZ09wp9UOintCfJ3XYMsXL2L+/BF/rTazX+o9bBXYcC2clYsl7Fkemn8gdbCQfcM327r529ae0i1TvE1tZlU6wRfVRpItk6QahsjyTzGH2qtJJlG2a8yk+Oc4YB+mFd1AfbKzaRaJog3jvOKwsg3Gz18RWXmaxU2vtM+yDdqXHy9zMbrxmEOuif5XneAg65ZUi0T/EmVnUTTCF/TWsh0zHLQPcPfdQ3xNy19fK8rwCsKI3/Z6CHZNEqSeYwE3RDfbh/gFYWReMMQv6cy8ppuhG819ZDtnOb7HQEOOmc5oB8iwThMnNLIN+tcfE1jIdM1RZptnDilgVTLJF/RWn/jP//fKZm+prXxWvcge5VGvtM5yPe6AuxVmfm7rmH2Kk1kOafZqzTyN21+/qLBx9fLbPzHeifJ5nG+XmbhVd0Qf97QQ1zULilOYeI/N/n4Rp2br2rM/GWTn2+3D7BPaSTVNsnfdvYTpzTyPd0gexVmXu0e5Dvtg+xXWfjrtgH2qUz856Yevts+SJzSRJZrlt/XWvnLph7+rM4d9T5m4hRmvtMe4Ptdg8QpjXy3c5Bv1HvZpzDyPzb7iZOb+L5uiDiliW+19HLQPU2c0sj3uwJ8u2PgN/7z/52S6Y8qHFSPrLJPYabUP89X1FbilEbUg2vEKUw0jC6zT6GnxDNB9/xJvq61IO9bYL/SwFeUJhR98/znOveOLXecwoxl+STtc4f5Ly1+4s3jvN7Rwz6FnoOOCZQDIeIUBuQD83xNY6XIJ8yX9spNFHrn+KrGjHH5FJr+ZeLkRmpHFtmv6CbZNMSr3SNEl6Y4hYlib5CqoXnilHry3ZP8Wa2dP6224do8z16ZkRLvLHEKA/tUBnLd0+xVmKgcXqG4J/gb//n/Tsn0p9Uu/q6zn1dUJhKMI3y3vZ84hYm/7QywT2kkxTzCPpWRv2ry8a3Wfn5PaeIvGnykmIf5mtbC9zsD/A/1rsjWPyzTfznk4287Anyz0cc3G318u7mHOIWRJOMQf93WR5zSxPc6+tgrN5NsHuGvWnrZpzbxrdZe/qDMxJ/Ve/huWx97lUYS9AH+sNLOt1r8/Fm9d8fn36M08p02P3/T5idObeLb7b18o87FXzb5+E+H3Hy9wsb32vv58wYX+1VGvtXWR5zKyHc7evlOW+9v/Of/OyWTMH8xRZWp8HzILP4pUvh+8/a5Xc/94tc1E6fc/bpGXlFaolLMLJxXfPEfEcTtvh2Ze+1umnfdVnzJ8a7Hf/ln/+3i35BMMX7bickU46URkynGSyMmU4yXRkymGC+NmEwxXhoxmWK8NGIyxXhpxGSK8dKIyRTjpRGTKcZLIyZTjJdGTKYYL42YTDFeGjGZYrw0YjLFeGnEZIrx0ojJFOOlEZMpxksjJlOMl0ZMphgvDUEmhYkvRWli+y8tRP65x/+zr/HrPvYL3vvXfc7u+77s/i97jR1/QfJr/Nc5Lzz21+Vf89yo1/jC39EXfP4X/r3/yt/pFyALrLJnv8LMfrmZ/YqdfEVhIXJObmK/wiBifOGxwmOiiL5fYYx67vb5fUoz+xQi4WOlif1Ko3jeyD6lQSR83hL1HMuO2/uVlh3sU4TfZ/d94eOo54r374taI88PP+cL2Lf75/DrEP484Z+vUuSFxwqP+YrCwleUUYj37VeY2acysU9l2f5ZKC3sU5nZrzJHPccsYoo6jn5Nq3Bf5HnRj9tmv1p4zFdFom/vV5tRDa6xJ1VuJ1VuJ1VhJ0luJVluI1luI0VmI0VmJ0liJVlqI1lmJUFqJlFuJVlqIUFmIVFqIUkSxkySxEJiqZnEUnPk/kSZhXipkQSZUbhPaiJJZiZebuGAzEK83EqCwka8PHxsJUluI1EhHAvYSFTaSFTaSVDZSVQ5SFI5SFY7SFA7SFQ7SNE4SQ6jdZGkcZKidZGidZGsdZFa5ia13E1KuZvUcg9p0VR4SSv3klbuI7XCS1qFj/SKHtIqfKRV9ZBa5SOtuof0Gj8Ztb1k1PjJqBWPa3vJqOsnrbaf9LoBMur6yawPkFkXILt+m4ONgxxsHCSncYicQ0PkHhokp2lY4NAwOS0jIqPktIyS2xpF2xh5bRMCrcKa3zZJfvsUeZ0CBR1TFHZOU9A1Q0HXDEVdMxSLlHTPUdw1R0l3kBJdkBJDEIkhJGCcR2KYR2JcQGpcQGZcRG5aQmFeQmFeRmlZRmFdRmFfQWVbRWVdQ21bR+1YR2NfR+PYQO3cZGjrNnvSZHYiSG2kS22kSe2kSm0R0qQ2UkqtJEmtJMtspEisJIcptZASwSqcK7UI90usJEotJEpNJEqNpEgsJEtMJEtNgjAyK4kyQZ5kuY0kmZUkmY0kuUCywk6ywk6K0kGK0kGywk6qwkGq0kGaykmaykWqykmqykmK0kGq2iniIlXtIk3jFtBuk17mIV3rJqPMS0b5i2RW+CJkVfaQUdlDRlUPGdV+Mqp6yKz2R9FLZk0fWTV9HKwZILumn+y6frJqB8iuC3CwPsDB+gGy6wbIaQiQ0xAgt3GQ3MZB8g4NRchvGianaYjcpmHymofJax4hv2WE/OYRippHyW8ZJb91jILWCQpaJyhsnaCwbZLCtkkK2gWK2qcoap+ipGN6B6WdMwJds0i655B0z1GqDyLVBZHpgsh1QeT6EDJDCIVxAblhHoVxAaVpEaVpEbVlGZVlCZVtGY11Ba11Da11nTL7moBjHa1ji5Gt2+zJUDgFYaKkir6dKrWRKrGSIRGkCksSJrnUQnqplfRSK2mlwu2kEnPknCCemRSpMUKy1BQRKSxTWNwUiTUi026hwmua0kmm0kWGwkmaKFOa2rWDdI17B2kaQaQMrYd0zbZM6WUe4X7xOLPMS2b5TqEyK32kVfrIquohq7KH7Co/B6t7yaruI7O6j5wagYM1fWTX9UcIy3SwfmCHSLtlCguV3zRMQfNIhMKW0W1axylsnaCodYLitkmK26ciQoVFKu2Y3oGkcwZp1+w2okyS7rltkXRBlIZ5FIZ55CJhkZSmRVTmpQga6zpayzpllnW0tg3K7IJU5Y4tRrdusSe33EOm0km63CHK4yBVui1WisRKqtQmyFRqJa3UQlqpkXSJlVSJhRSJcQfJEUyCTFLTtkQSAykSMykSsyiUkSSZkFSpMjOpMiupYjKlyGykymykyuwky8PpZCdFaSVdZSNTaSdT6SJdaSddZSdd4yBdYydd8+ViZWhFmbTbAu1IpTIvGV8ok5BM0TJlV/nJru7lYE0fWbV9ZNf2kV0blmhgF4EvTKbw+mUihdei1jEKW8e3RWqbEBAliqRSlFCSzpkIsu45ZN1zSLpmkeqCgkzdcyj0IeS6IDJ9CLk+hNIwj9K4IGBaFBLJsozKvITasozGsky5ZYUy6ypa2xpam7CW2TcZ2brFnvzKHjJVDtIVgjwZcidpUjuZCgcH1S7yy71kq5ykSyykS6ykSayklBpIk5hJkZhIlhgESURZkqQGkkr1olBmkiOSmUiWmEiRCj1XssQgymQkRW4iVWYiTW4hVSaU0tSohExR2EmOJJONNJWddKVNFMlGmspKispGmtpOmtpBmtpJuibMzpTKKPNsl7syDxllbjLKBbEyy18UKZxM6VVeMqNEOljdu51QtX0RXpQpLNLOVMpvFCTakVBNQ+S37EylotYxYW0bp6htgqK2CYrbxiluG6ekXUgogUlKO6Yo7ZjaIZKkcwZJ1+w23XMvlriwTFEiKU2LKM3byaS2LKO1rFBmWaHctorGuhIpdRXOLUYP32aPtDFAXoWHTJWNvAo32rYhtC2DaFoGqDdO0uoMUtU5SqbMTJrUSqrUGhFot0jJEgMJUgNJkrBQBjGVzEIfJbGQJBUa9xSpkSS5mE5yEykyQahUmTkiUWSVO0hWOSK9U4rSQarKQZraRqrKSpraTqomnEThhArj2E6lXSUto9xDZplzW6aofukFmardZFX1vCBStiiT0CsJQkXL9GWJlBuVSGHCvVJ0eStqHRNoG6ewfZyijgmK2ycoiTAlSjQZhSBUSdcMJV2zlHbNUhLVN0lFiSIiGeaR6YWeKczuMif0SyuUWQWZtLZVscStU+5YF8qctnOUoho/xbW9FFV6aLZOYexbQdezhKFvBXNgjS7fPBUdAQ5qbDvESZKaBDHCjXX4fomYTGIjniq1iKKYSJaZSJQKkiXJLCTKzCTJTeIO0hKRKTmqXxKwkSQ3k6K0kKK0CBKprKSqbaRqHKJMth0iZWgdpGscwlrmIKPMSYbWKSaSl4wyD5kVLjLKnWRWuMko95JW6SP9BZl6yKjuIVuUKLvKT2ZNL5k1gkjhdbtf2pYpLNE/1zNFhGoZJb919IVkKmgTKGzfFipMacckkk5BppLOme2mW5QojKx7DmlYJF0wUuKk4TInNt7RPZMg0goq80qkzGmsKxGRNPZVtM51yuybjG7eYo+2c4Tccg955W7kDf0026bp7lnE1L+GObCOZXAd+8gW1qF11K0BUqUWoe+RmkmSmEiUCccpUpMomFnsl4QmPElqJVkiPCdRaiZJJqRRotRAosxCksxCitxEssxKssxMitxEitxCisJOosy6Q6ZkhY1kpYUUlYVklYUUtZUUtZU0jUPcvUVLJKwZWgfpWgcZokyZZWIjHqbcSXqFm4wKD5kVPmGt9JJV6RV2cWGqfWRVC31SVnXvDpmEVNrul7LD1PVzsDHAwcaAOA4Q+6SmIXKbxDIn7uDym0coaBkVylzLKAViaSuOSqTdIhV1TFDaOUlp5xQlHZOUdE1T0jktSBUlVLjh3i1TWKhw4707lYRSt4LSvCKkk2UZjW0FjX1VEMm+htaxRrljQ0gmWVMfeRVestUOSmt81OpHaXPNoetZotu3gL53CXNgDfvIFu3eELnlbqHvkVhJlppJlBlJlZtIlhpJlhoFASRCWqVIhJKWKLGQIrUK8sjNkdKWrLCSLBdTS2olKZxSCjNJcnFXpxAIS5WkFERKVllI1dhI1dhIUdtIVTtJ09hJ09i2RQqnUblTvO0SGvDo5rvCRWqFm/QKL5kVXjIr3GRVecisdJNe1UN6eCxQ4yGruofMXakUXeKy6/rJrh8gqyFAdoM4Gjg0SHajsOY0CULlNQ2R1zIiijQiHEdJlN86KiRR2xhFUYm0W6bizkkxkSYp7pyipGtKKG3RIum2eySZmEThXkkhNt0K4zxy4wJy4zwKUSKFaRGleQmlZQWlRUgmlW0FtX0FtWMVjWMNbbjMOTcYO3ybPbJDAfIrveRVuCmq8SFr8FHe0U+9cYxD1kna3XPoepcwDK5hHlmj1jzBwTIHyQobiTIzyQqh9CTKjCSEZYoaAyTKjCTIxYGmzESC3EiCfLtfCouVJDeRKDeRpIgWykSS0kyS0k6S0k6yykGS0k6K2rYjmVLU1ohYaVp7hPQyhyBSBNeOeVJGhZe0KhdpVS7SK11kVbrJrvKQUeUmo9pDWqVPEEkks6ZX2NVFNdxhiTLr+sio6yOrYSBCRKJDg+KQcihCXssIuc3D5DYPR2SKSBQlzxdJVNQxIYojUNw1TVH3DMU6ce2eEedJs5TqhWSSh4XShyKlTWYIITXNR5CZF5BbFpFbFiPHCusSStsyKvtKBLV9dXs04FinzL3ByJFb7KnQjVDWNUxRrY/8Kg+S+l7kTX2oWgeo0A3R7Jqho2cew+Aa1rHDGIfWabBNkVvpJlvrIFPtIFVlJVFmFhEGlAJCwiTKrCTJhGRKkJlJlFtIkBtJlFtIlJsjIiUqBJIU5siapLSRpLSRrLSTonCQrLKTohIa7xS1g1SNM7IKOCIyZZS7SdO6yCj3kFbuIr1caLrTKrykV/hIr/QJMlV6SK/yklHtIbPKR0a1l/RqMZmq/WRUCxJFJuC1vWTX9pBR5ye71k92vZ+s+j4y6/tfkClbLHMHv0CmnJZhclqGyW0V0iivdZS8tlHy28fJbxsnt32Mgo6dIhWIFHZOUNQ1RXG3MO0u6p6jSDdNoW6GYt0sJbo5SnVzSHRzSAxCIkn1c0j1cxGRZMYQEmMImXlBwLSAzLyEzCwIpbCsvCiTbQWNbR2NfRONYx2tax21e52hwzfZ0+iYps46gaotQH6VB2ljH4qWAKr2ANquADXmUQ45p2n1huj0L9LqCdLsnqPRPkWjYxrpoV6yy10kyS3iENJEgtRAgsxIoswiYt2eeCtsJIRlUlhIVIilT7GTJKWFJKXw+ESFheUTb3H08jv0Tx8VpFHbBLHUDpLVTlI0TlI0DtI0LtLKbKSVOUgvd1Gun0TSPEh6uZuJ9YukVQrypFX6yKjsIb1KECm90kN6lRvD4DptPYtk1AipVGWZwTZ6hMwaPxk1ftJr/aTV9pJR18vW5TscuXyPg429ZNb7yawXJMoMC9QYIKsxwMGmQXKah8huCpDTJJa75mEONgtfoeS2CunUPXKU3LZRDBNHaB06TE7HGPkdExSGy1rXFIWdE+R3TlLUPUlR9xSFXVMUd08xuHGVS3ef0DRwmGLdDCW6WUp1s5Tq5yg1zIoSBZEbQ8gM85QYQkjMCztSSWpZQGpaRmpaRG5ZQmldRWFdRmldjgiltq9GvkbRuDZQu9ZRuzcYOnJbkKnBPkWVcQzZoQCqtkEqdCPUWsZpsE/R5punzRei0TFNi3OWBvME1aZR2nwhdIEVqo3jpGtsJERNteNlxp3lTG4mQW4lQWohUW4V00ZMH6WFRIUtUsqSlHZRIFvkOElp4a37H5Bd4yF05Br9wVPUWWepMkyg7RrCNbbF0MJZ5G2jJJbbUHQMM7h0jiZ3iMMX32b+2BtUWaexjx8lrcpDuWGK0ZXzHPIuIuseZXDpPL6Zk2TV9dE7dxLr2NFIaZN3jXHIt4jaOEmjd5HA6gWU+nHqXSEefvxjWvrWKeoYZnj1Ep2BTbIaBmjwLaK1ztAysE5z3xqdQ1v4ly6gtswxunmZSnuI/JYRBpYvM3H4GlpriBrnIs8+/yXu4Cka+lap7lmioHOKwNpVfAsXKeycpNa7QsfwESaOXqfCs0JR9xRF3VOorfM8+/Gv6F26ikQ3Se/KZYa33kRmClLhWqF18AjehUvIjcIIQGqap8Q0T2k4kcwLSMwLlFoWKDUvI7UsRRJJYV1FaV3dkU4a5xoa5xoq1xoq9zoq1xaDh++wp8k1S1ffMp29yzQ6Zqgxj1NnnaDJNUuHfwHD4Bq6wArtPQu0eILUWSZQt/fR7g1iGt2kyTVDptZBgsxKktxKgvilblimRIWJBLmZxHAyya2iILaoBNoWaLdYQp9k4dq9x2SUuQkeeQP3zDGePv+c6c2L1FqnaPYGqTGOcv/Rc/Lr+7n24Cna7hGswxusnLnJ0Mo5tLphHjz9EcUt/bz14CllxjEso1sodWNUW6aY3rzI2PoVvMFTWMePkl7bS3ptLy3eRULHrzO6cYUz1x/SObDKjfc+psI6xf0PfkiNI8Sb7zyj0bPE+qV7dI1scuXeUzYvvY1p8gT3n32Ga+4kG5cfcOHtJ3QNb3Lz8XMK2kcxDB+lrX+dtz/4hHLrDI+f/4Su4S2GNq/iWbjA8bfexzZ9mqGNywRP3mbq+HXO3nmEafI4d55+RpHYI8nNIT789BcYJ08wf/YOI4ffwhk8x4kbj3HNX+TZ579i5sQdFOZ5pMbtJJKEE8k0j9S8gMyygMyyiMy6hMwmCKWwrKC0rm73S45VsQHfQOXYQOXaEmW6zZ5DzhnafPO0eIIccs7QYJ+i2T1He88Cze45WjxzdPgXaXLNUmUcoUI/TIV+mHZfiHb/Am2+ENLWfrIqnUJJkxuJlxlEiYzEy0xi6RJEShBlildYSVRYSJBboiSyRkpbtEyJKgs//PEvOPnmfQZCp0nU2Ln+zlMStU5KWgZ54+0nrJ25xcc//nvafIuMrJwnpcxFapmT0ZXztPgWSSn38M7TH9Ed2GBo+QIZ1T7Sqn30hM5w9tZDzt96xNKZm/iCp3BMHietxk9ajZ9m7xLzJ64zsnEF69QJ0uv7uP3kEwpaAly4/ZiDTQPcfvhDMhr91HuX2Lh0jyv3nlLYMUJWU4DbT35EVvMAtumT9K9dIqd5mJuPP6bKtcBbD3/A1uUHfPjpL8hpGeLGox+S1zbK0OYbeBbPcu/ZZxR0jpPXNcadpz9m+uRNPAsXKOie5L3nP6VAN02xboZC/Sx3P/yUPP0Utz74nGLDHEWGGd7+8DPc8xdZPH+fUkMQidgjhUubxDRPaUSkRaQiYaGU1hXk1lXk1nC/tIrKvorKvobKsYnCvoHSubktU415jCbnLPW2SeqsE9SYx6g0DFNnnaBcN0i5bogG+xQV+iFkzV6U7b3UWsZpds/S7BbSq9Y5RWmrnySljQS5KSqRjKIsFlEom9gzWTkgXlKSqBBWQR6rUP6i71c5SFCaefPeIxLUwu0klYPrDz4kSevCMrjO4OJpSpoGePrpzyluDXDl7mOyq33UO+YILJzGOrpBdm0P7zz9FEX3GFfefkxOQy8N7iC3Hn5EUesQvfOnWTpzk565U9gnjpFR1yfKtMz8ibcYWb+Mffo4aXW93H7yCfktg5y/85i0hn7uPH5OQdsgw6sXcQdPc+VtQabMpkHuPPkR2c1D2KdPMLB6kZwWQabBtasMrl+izB7kgx/9nNy2Ed5+9hmS7gmGt67iXjzH5XtPqXAt0Dm8yea195k5eQPvwnkKusd57/nPKOieprh7iiL9jCjTDEfffJ+u8WPU+1a4+uAHuOYvsXT+fkSiyGqaR2Kep9QsyCSxLCCxLiKxCkIJPdMaMtsacptY5mzrqCuHCTwAACAASURBVGzrqO0bKBwCEZm2brNH3T5IlXGMWss4NeYxqk2jVOiHULb5kTf3oW4fEBNpCFlbH2XGMSotY9RYxqmzTdLcM0+DexaNbph0jV3ojeQmEWtEnjBJSjsJChsHlAKvK0SxwmVOaSdetZMEpQ3zwDKJKhsJagcJahvGwVUSNU7SqzysnLnO3NE38UwfJV5rp9k9z9rZO9hGN8hp7GX55Ft09q9gnzhCcqWH1r4F1i/cwTq+Sb0zyOnr79K3cJbmviUq7bOUWabJELf6su4Jmv0rNHiWKLPOkl7Xh3P6CFlNAYyjm2Q0BKi0Bzn6xgPGDr9BVuMA5oljHGwZIvNQANfcKTKaRyh3zFLrWyK7eRT7zAmKdZNsvfEeodO38S+dJ7dthJ6lcyxdfJvG3jVqfUvILUEOv/ke65fuIzFO0Tq8Ra1/g8LuafzLFyjWTVHUPUuhLoh76QIF+lmklnnWrr7L0beeUOZaoaF3C93ECUoNQUqMQYpNIUrM85SYt3umUouAxLqIxLKCxLKC1LqK0rq2A5VtXVjt6xGZwkINbd1mT0m9H3lLL+W6QWotQr9UoR9C3uJD1TZAlWGUGvMYtZYp1F0B1LpBqm0T1NgmKTMOUWOfoNEzR41jEmlbP0lKq7hbs2xLFClrNvG8mXiVndcVVuKVdhJVQhIlKO3EK7dFO6C0CUKpbcSrHSSo7eLFcE7i1TaStC4SNU4StS4StU4StU6SNA4StQ4Sy5wkl7lJLnORUu4mpdxDcoWXlEoPyVU+Uqu8pNb4SavuIbWmV+yResio9Uf6pbBQmfX9ZNb3k17fR0ZDP5n1fWQ2DJBRHyCzIUBmY4D0RmHNOBQg89AgmYcCZDUNktU0RFbzINnhC+GaRznYMkpu6wg5kYvfRslrnyCnfZy8jnHyOybJa5+koHOK/I4pCjsnKeicpEDcvRV0T1Ggm6aoe5YCscwVGOYoNgQpMcxRZAhSFL5tDIklTjguNoV2CSUkU6l5nlLLAiWmJaTmFWTmFZTWNeTWVWTWVeTWNeS2dRS2dRRfJlNpvZ8K3QhVxhHafPN0D6zS0btEmy9Ei3eO1p55mj1Baq3j1DkmaXDP0Oyfp8kXoqknSLM/RJMvxCHvHOWmMdLLnMJVktGppLASHy5xCgsJCrMgjcJKQlRJi49KpQS144XjBPHKyjARmXbgIlHrJl4rSJZc5ia53EOSuCZXekmp8pFS5SO1uifSG32ZQAIDgjwNwprVEBCP+8luDJDZOEhGY4DMQ4EoiQQymwfJbh7iYMsIuU2jHGweEY7bBIlyWkfJax8jp22c3LBMnZPkd0yIMglSFXZNibu3GfK7Z8jXzVDYPUOBboYC/SyF+llK9HMU6+coNsxRKFJsDFFiCFJqDFEiihROIoFFocyZF5BYhGSSWVaRW1ZRWFeRishsa8jt6xHCEoWFGty6zR5Va4A66wTN7jkMg+sYxw5jHN1CH1hFP7qBYWwLw+gWupF1uoZX0Y2sY5o4jHnyCObJI1imjtI1tEpHYJkmX5DcGrc4kd6eWEeLFa+wER9d1kTilfbtJPoSdsuUoHaQqHFGxBJwkqR1klDmIkHjJKnMTWK5m6QKD0kVgkxhooWKFilapqyGgCBS4wAZ9QNkNgTIEm9niUPJ7MYAWYe2ZcpuHOCgKFNG6xCZzUMcbBESKad1lJzWbZly2wSRstvHOdgxQW7nBFpHiLyOKQo6tykUp9zRMuXvFkk3S1GUSEXGYIToNCoxz4u3hSQqtSwgsSxFSlx0qQuvMttaRKjwqnBsoHBuInNuENi6zR5V5zD14g6uxROkyTVDe88C3QMrWCaPYp0+hmXqKLbZE9hmjmOePIJ1+hi22RM4Q6dxhU5jnzuJcXwL/egGleYxJC0DpGuFy0YSonZw0Q14oihVOI12lLXdEqlsJKgcxKudHAiXO5WNRLWTRJWTBI2T4aWz5NT2kqR2sHDqhpBaZW4SyzwkRZLJS3K5j+RKH8lVHuaPvUlqVQ+pNT2k1vhJrfOTUddPRv0A6Q39ZNT3kyEmUlpjgKa+VawTR8huFAaTmY2CaKuX7lHUNszCmVtkHgpgmThGy8A6mc3DpLcMky0OJ3NaR8huHSWnbZjs9hFy2saE67s7Jlg6e5vc9nFKDTNcuPcReeJwsqBzirzOCQq6pijonia/ezoiUTSF0ceGOQoN8xGJdpe27WNhrlRqXhJXAYllJbJKbcvIbCsRmaKlik6nwNZt9pSbJql3TNPkmqXFE6TGNE61aZxDzhm6A6tYJo9imzmOY+4kLlEe1/yZCO6Fs3gWz0WEqnNOo9GPUNLUR4raQbzCygG5lXiFlXgxmRLE/ihaoH8ulRJUVjbO3eTIpducv/mQ9Eov/uljHL10h+NX75FW4eDZZz/l5BsPaHQEmdy8REq5m8WTb3Hy6n0GgqfIrPJy6uo7nLr2Dsev3KO0a4Sf/+q/sXX5Hk3uIGdvvMfZ6w9o6Vsitb6PtPo+BpfPoTBOkd7Yz8Kp69R5FzGObWGdOsrZG+9z7vYjCjtGCJ54C+P4EX7xD/8Ti+fuYJo4SlPfKpNH3mDz0tvcfv9jGnvXkOinuXj3KeduP2bl0h0Oto6R2z6G0hLk5//wP3Pi+rvU963w0Y//not3PuDsrcfkdU7iDp3l3K1HnL/zBJk5+KVCFehnKTAEKTCEKDIsUGwIUWwIUWKcp9gUJhRpvkvMi0Iy7RJoRzp9oUzryO0byGwbyB2bKJximat3hWjxLdDqDdHiCdJgn6LOOkG9bZLO3iXM42IShYWaP4MzdBrb7AmsM8dxBE/hDJ3GGTqNfmyTGvskyq4BSpr7SFZZOaAQdmyvyS0RYcI7uH+prEUeo7Zw891nJKidOCeO4h4/Sk69H+fEUW6894xDnhBHr9wjt7GPeI2TG+8+wzJ6mMWTb9HgXuLhDz4nr8HH1fsfklDh4sLt98lvCfDm/ackV/oILF8kdPwaBa2DZDb0klbfS1p9H83+FZbP3aLMNsuxaw/RDW8ysnGFm49+RMfQFkUdo+Q0D3H38Q8p1U/w1sPnZDYNMnr4Gtbpk1x98AyVdY7GnhVOXHuXtUvv0Dp4mJy2UW48/iFZbULTnds+xo33PyavbQKJcZLrjz4hv3OCaw9/iMI2y3s//Am68ZNsXHqHgc1rO0rcbvL1QQoM8xTq5ynRL1CqX6DUsECxYYFi00JUKi1FRNqdSrtLm8y2tqN3EmQ6jNy+hcJxGJlzQ5iAN9in6ehbRj+yiWF0i87AKi0980JS+efpGlrFOL6FZeoolqmjGMe36BpapXt4DcPYJqaJw1imjmKePEJr3wLlphGUnYNk1bhJUYv9kNwaEeh1hXWHTF8mVbgnilfZOaC2cPXeIw6obOgHVugNnuTtRz/kkH2O6Y1LtPjmOXb5PrmNfRzQOLj57jOGly8yf/xNugPrdAdWyK73cfbG+ySWuzl57SFFbYO8+c6HJFd6Sa3rwRs6zRv3PqBv8QxpdX7S6vtIa+jn1uPnrJy/Q5VrEd3oFiObV5CbZpg69hYPP/4JZc4gdx5/QqluircePie7eSgi05UHzyjRTVHpWuT0jSecvvmEMscCOR2j3HryCblt4+S0T3CwY4Kb7z8np32MUuMsF+99SF7nJJfvP6PCtcjTz36BI3QOZ/Ac1Z4l8sRk2i1VkTEoljmhTyrUhyiKKndCiZuPSFRsFJIpvIaFklq3k0lmW4us0WJFN+Jy1yaBrVvsae2Zp6NfkMk0foSuwTUOeeaESbh3jtbeeboGVzGOH8YwtkX7wDKHvHO09i5EmnHj+BatfQvUu6eptIxR1OQnvdxFktLGAbmVA3KLUO6iZNotVHSpe2FVWfno018ws3WFmw9/QH6Dn7uPnzOyfI63nzynxRtiZOUSK2duUWGZ5vo7zyhuHuTmux8xvHqBzQt3yanzcebG+ySVezhx7T0K24e4ePcp41tX8M2fYu74NTYv3cM7d4qUul5S64R0Glm/zDvPPiO9KUD3yGHGNq8yf+oG00ev8dbD56jsc9x58gn57SM8fP5ThjeuMHr4DSyzp7jyzjNK9VNUuJc4ffMxHUOHuffsc87cfMS7H31GbvsEOR0TZHdMcOb2E0JnblHTs8b5e8/I65zg0v0PkVvmOH3zfVYvvc3qpXt0TZwir3uaPN0MefqdMhXubr4NIUEsQ2hHn1RiWtqBJFok84tN+O6Uit7ZKRwbyJ0bgkxtfUt0D65hHBV2cV2DazT7QjTYp2hyzdLknaO1b4HuoXU6BlZo9MzR4J6lwT1La98inYOrdA6tUGkZR9raR3FTH7l1XjLK3CSI8oT7pWiRXpNbvrDc7U6sA0obryttvPH2Y0pahkipdJGgcpJZ7aHMNEFmlYfkChfxageStkHSq9zk1PcQr3WRXOFB3jVGVk0PSeVOcut7SS5zk93YS1Klh9TqHuTdY6TV9CDrGqWoY5iUGj8ptb2k1PpJreslqylAfvsIGY0BctqGKewYJq9tiHJnkMLOcbJaRpHqxjnYNopEP0mZfY4i3SS5XaNIDJPCFQEdwrkS/RSVjhCN/hUu3PmAvPYJcjsmyemcILd7iirPIoX6SaTmELmdU0jNQfK7pjnYNYXGvYDGtUieblYQSTdNrn6GfP0/I5MxKPRJxsUdTXg4iSL9kmkJiShTiWWFUssX9E67dnTRKJ1iMoXHAvrAGvrAGh0DK7T0zNPsnqPeNolWN0iVdZwG9yyNnjmqrOPUOqaoso5T75oR5PLMUmYcprChh6wqF+nVLuHKxDofCWpHRJqwQOE1uvR9ab+ksnNAZcMyssHraievqey8rt7JAY1jB/Hh0UCZS5g3lbtJKHNFRgSJZV6Syn0klfuEMUGFj5RKP8kVPSRX95BS6xdl6ie9QdzZNQrDyPD8KLt5iJzWEQ62DO/a6gtzo+05kniudRSleYbDbzxg9dJ9lOZZDnYIJS6nc5LcrqkIed3TO27ndk2R2z1Njk4ob19W5gSCFBrmI0IVG+eFZty4SInYMxUbFyPs7puKLcuU7N7R7Uqn3fMmuX2dga1b7CkzDNHonKG7f4XOgRVaexdp9oVocs1SY5tGqx9Fox+lzjlNrWOGCvM4lZZJKsxjlBlHqbJOUWOdpMI6RklLH7l1HlK1NrKrvWTXeEkpc+9ovHeXubBIX5RQ4d7pdbWd19ROXlM6dkgUr7ZzQDy/W6Z4rZMErYt4rZuEMg+JZR4SxJlTtExJ5T6SKntIrhJkSqnxk1zjJ7mml5TavohQGY2ByGAyu3mI7GZxy//C3GiU/I7xiFB57cJIIK99jIPt42S1j5PTMUF+h1DicjonX5DpC+meJqdrKiJQnm6aXN20kEy6WfJ1cxTogsJuzhikwDhPgTFIoTEUkanYuCCys1cqNi9vI8pUalmhxLKzd9rdM0WLNbB5iz0a/RD1zmlafCHqXTPUO6c55J6j0TFNuXGMCvMEFeZJauxT1DlnUXYNojWMUGkZp9I6SbV9hhrrJOWWMaTtAxQ0+oVLaTVWMqvcJGmFuVBYkC8S6oDSxoEv6JXCDfjrKhudfauYh7cwj2wh7RzmgMYe+arl9YhIglzx4XTSuknQuEgoc4tSucXZk5fEMi8J5T6SKnwkVfpJruohubKH5GqfUOpqekmp7Selrp+0+gHS6gWZ5MZpOoc2yGweIatlFP3oERTmWXLaR8ltGyG3fYy89jHy2sfJ7xhHYZnBFTpPpXOBKt+KUNI6JsnvmCKvYxL95AlyuybJ7Zwip2s6kkw5XVPkdU2S2yUkkYAwsAz3TEKZm0M3cZIq3yYFuhD5+rltmUyiTMYFigyCTEWGBUpMixQZFyg2LYsyLVFkWqRQFKrUsiLIZBXWfymd5PZ1cWjZPUyNfSrSBzU4pqm3TQpXD1jGqHXMUOcMUm2bocE9R419klrHFJWWSTT6UZTdw1RZp6lxzKHoGkLRNUJ2lYdUrZ30ajcpFQ6Sy50vJFN4VBC5rbLxusq2I6WStC4hmZRW3nn6CV0Da3QFVilpGySr2i3s+LQu4T+XKBP+MCC71sMBjYvS1kFkbUMcKPOSXOUlo7aHMtMkqdVCmUur9VNhmyattoeE6h6kXeNU24Nk1vWSUuUnp3kQqX4SWdeImE4B0hsGcMyc4Ff//X9Fph9HaZnlH/6X/w3j5Aly2kco9yxQ5l4gr2OM/I4xqn0rdIwd4cS1h9T7l2gePExe1xSVrnnqe9fI656kZ/EChd2zlJpmqfevIbWEyOuepqB7irqBI8hsC+R1T1NqCdEyeBipeY68sFCGWYqNczz+0S84f/eZIJNhnnLPKvX9WygdK+Qbhe/e2kaOI7UKQmlcS9T1bVLhXafQtEixeZHGweNU9R1B5VpBYl2l1LyM2rOO1LZMqfVfbsQHNm+yR2sYo941S3v/Mm19SzT5QlTbJqgwj9LomaO5Zz7SKzX1hGgbWKatf4kG9yw1jhmU3cPIOgKo9aOoRbkKG3vJrHSTWukkrcxOVrWPJK1rx1UCX7arO6Cy8brKLsglJlqi2sqjjz/DHzqJP3QSjX6UK3cek6i1oNKPs3DqOh19q7z30WecuvYe7unjrJ27zcqZO/TMnkQ3tMG9Dz5h4vAbvHH/GXnN/Vy8+5je5fO88c6HpFW6mT52naHli1y595SkKh8f//jvCZ24zvsf/5TizjFS6wZIrx/AOnWUlXM3Wb90l+WLd9m4/Da6iRNMHbvB4tk7nL/9BGfwFINbVzl79wknrj/ixFuP6Vk8z8jGBYY2rnDyxmMWz9xCP36MBz/4GfV9Wzz/+T+weO4eTz75OQVdk5y/9yETx25y59nn1Pes8faHnzJ25DoTR96MyJSvm8G1dInRo9e5+eRTpOYgneMnufnkU5YvPuC9579Aalvm+qNPGTt5i7effY7Cusgv//v/zsrlBzz7/FfInSucuPkBSxff4cj1xyycf8DokdtILKu88/FPkIlfqUgsK0hsa0hFgSJi2deR2tfo27zNnhr7LNW2KVr8C7T2LtLiX4js2A555qgX+yRV9yB1rhla/At0BlbpGFih3jWLpLUfeecQiq5hJO0DFLf0kV3lJq3MTkaNh/QKJ+mVbhI09kgz/prc8kITHt0rvaayRWRKUDtILnNy78lzmtyLNHlCFDb1c+XuYxI1okwn36Kjb5W+0BniNU7evP+BUNK0Lq7e+wDd0Ca++TMklLm4fPcJ/uApLtx+xPSRN7j/4SfkHepj8/xdjl+5z/Of/IqkSi9vPviQ5Jo+Zo5do869QGpdP2kNfdimjuKdO8b5O4/YvPI240evYZg4zgef/IyF09fZuHKPjavvcPfDzyjsnqTWt8LJm4/pXbrI+MYZHnz4KVLzHEX6GUp0U7z3/Gc0DGxx+tYH5HXPcPvp51S7l/joJ79k8exdLt9/hnPhIu99/FOOXHuf5sEjEZkK9LPcffIJrsXLnLn5AX2bb3H6zgfU+NcoNAS5+eQznItXePvZZyxfusc7P/icut4N7n/8c4pMC5y8/pjWoWPc+fDHFFmWKbasILOvcP+jH2Oevcj61feF7+ysq0Ja2VaR2taQ2laR2FaR2kWZHJuCTFrDGLWOaZp7hCsB6p3TNLhnqXVMUWebpMo8gap7GGXXMFrDCFrDEE2+kDCP8gaRtPaTV+8jt85Lbq2PRI2dFI2dVK2dpDIbmbVeMmu9pFQ4dky/v7R3EmV6VWnl9XDJU9m4evcx8Son8Sqhv7p4+zHp1W6qrTORZOoLneWAxsn5W484WOsnq9rH5btP0A9t4p8/Q3KFh+vvfoRxcIuxtcsklXvIbOzFMHqU0bVLJFf7uPfkR4JM73xIck0vM8fepNazREptH+m1frwzh/HNHkFtm0FqnGD8yBvox49y8/3nFOumOdg2RolpltsffILEMM2h/g1O3njM4NpVzjx4xuMf/5JDgU3klhAa+wIPf/gzGgJbnL79lDzdNHc++AyNY5HbH3xGXtcsBbogSvsyJcYgVb5VHj7/KXm6OfK7p1E5Fnnww58xfPgGI0ducOPJJ6y+8T6WuXNoXIvc/+gndE+e5vj1RxQaF5BYl5Dblrj/8c8pNM9z/MYHHBo+ybvPf0aJdRmZYxWpfZWjNz7ko5/8Vyp8G0jNS0IPZVtFYl9DYl0VZLKvIbGvIXWsI3Vs0bd5hz3S1iEqLeOR8lZtHqPePiVeVhKk0ROi2jZDtW2GKqvwvdshb1AoiT3zyDsHSdPahb9j0wgJk6R2kFYmXEOUUeEis8pNerU7IpGQTC9Ow19TWiN90+tiuRPSys6Fmw+5dOshF24/pKVniXb/ElfvPmH93B08Myeots7RMbDKAY0DSecYJ6+9y9lr76HWTaAf2uTBs0+5dOsR7f0rJFR4CB67ztFL99i8fI/8lkGu3P+Aw1fvc/KtByRWepk59ibJNb04po6iscyQVueltMWGIzCOdThIWn0fGY0BLDMnaPQvUetd4uzN9zlz8zH22VN0jh7h+qPnnLn1mKnjN+hZvMD6zUdMXLjHux//hCsPnmEcO8zx6w+p8q8xdfwGhd0zrF66R4l+Gt/iJc7eecqZO09oDhzm/L2nnL71CP/KFfLFXZxx+gTmmdPk6efI1QVZvfg25Z4VTt16ytabj7j94afkm0LMnX1bfK0PUNmX2HjzEYWmEMMnblHt38Qye4FL93/A+fsfoXKu0j11jjcefbLdgFsFmUqsYlNuW40Qlqpv8zZ7Cur7UelGqHXMUm2bpto0Sb19hiZfiLa+Jdr6lmjuWaC5Z5EG9xyVFmHmJFzPNE+5eYrsKi9pGhcpYhkTrgYQGuhkrZOUMheJGseOJjx67hRJq3B5E3um15Ricx4ufUphJPCqyiqMA9QOXhNHA/FqJ6+rnRxQu8SrC5wc0LhJ0LjRDW3hD50hvsxHfJmbxHJhVJBY7iWhwkdiuYekih4SK3tIrOohsbqHpOoekqr9ZJSZyWlwUtxkRtnSjbK5G3WbgZL2XjIaB0kXZ0+ZTYNktYyQ1TpKdscYuZ0TFHRNUKybRmoK0jZyDP/R6/Qcu4b32HVMwZNUe5dR2kNITNOUGGYp1E1ToBOab2EEIOzqcrrmyO2eI083S273jDi0FAaWebpZ8nWz5OvnyNMHqfCusnX1PU5cf8T8uXsUGBcoMMyTb1yIUGBcoMA4T6FJGBUUGhcpMC9RYFmmyLzK8VtP6Rw7LYwJrCuURkkkCWPfoNS2gcS+KZa5O+zJrvIiaR1A3T2CRj+KunMYddeQMKh0zdLonqXFv0CLf4FKyzhq3SCKzgHUukHqnDOo9aMUN/eTVuYkReOKyPGqzBzpjRI1TpK0LuJV9h0CvbarzL0mivOq0iqWue3ECvdR4V4qemAZOQ5LpHYJUmncxGs9pNf6SKvvJb7MQ4LWQ0KZlwStR5gxVYTHA6JIIknVfhJrfOTU2SmubUV2qANVSzfK5i7kjV2Um/qQdfSScyhqmNk8REbLCFntI+R0jFHQOUFR95TYGJ/4/yl5z+dI1/O8k3/BmqJISiQnD3IOnXN4OzdyRncDgwx0DshpkHMYxMEkDObkxMMTmUUeHp5DWiWJCiyJtsvWVm15XVtlbXkl2Vvl9Vb99sPb3WhgZijvh7ueNzTmy/zquq77fp5uJs8+vlDx+9+leWST2vguzvA9LMEdTMmpdnqeNLiJYXAbw8A2hsHtjDlTEqiMoaUhsI0xsIv37hNaph5i8O9iDOxdKFMSJnPoAHPoACEorqbQAabIAebIEc3TTxCih2mYMssWPcYRO0mCJMJkjz8WlUlRP4Lgm8bkmcTWNYOrdwFb111sXdNYO6ao9S/SltigIbSEq+8urv55hM5JnL13qRlawtU3R11wBb13HEn9cFpxMmEqcUeR1I8+l5OK3FGK3JlhPEaJO/48TEmALgOVOajMhEmcMY0lYRqltGGM0oaxNExljePJQeY45U1jlDeNUdE8noaosmUSSeskWs8IzjuDVHX04O7sT8PUODSOpWsC18A0roEJTD1zqDsXUHXOo+iaR9WziK5PHF4KQ2tUR9foXzx4DqbJs49JnLxD59371I3cxxnbxxLewRwUAcmcdmdOvfX+LXTp7ZTt888GtjH4tzAFtpPXL4YptZpDBwjhw3OwwocIYRGizLoA0yV7s8VOkjD9iK+Uu6KYvLMY26cwtE4gdMxg9ExgaBvH4JlA6JjG2TuPrXsay51pnH0LOHrvUuNfpi64Ss3QEr6JPRrCKyiaL+eiCMUZJwaK3BEK3REKXWGKnGEKXWHx3h2hyB1JQ5RZJdVx3AOL9E7t0Tu9T8/UPt1T+3RPi9UzvU/v9MGF6ps5pG/mkP6ZQ/pmD+mdPaR/9oi+2SN6Z4/oT9bA3WMG5s5raP6YwZkDBuePiSwfMbm2xdTaJlNr60yubTC9vsX02hbrj15n6+x9hrcfM7x+yMz+KcObTwmtPk6fQo1unhHfesrk3ikzW/tsnb3Box9+8Vw9/OGXPPz+L9l87Qfcffg+E0dvM7r/JsP33iC++zrR3deI7r5KbPe1ZL1ObPeNjHoz+ez8efzem8TvpdZUvZWuxN7bJPbeZnj/HRJ7bxM/eIfE/jsM77/DSHId3n+HkYN3GDl4l5HDd2mcfIIjepLu6qzR4yRQDzJgcsaQ142gahxDWhNH3TSCunkEfes41jtzmL3TGNsnEDpn0LaOIXTOUDW4SPXgIrauaWxdM7SNbNE+vIWxY5qy6mh6en0etEXAilwRClxhClxhilwZELkjFLqjFLqTELkjFCUHmUXuGMXVCdH+qhMUVScoqUlQWjNMSbWYmYprhsWqHaakboTS+lFK68Qqqx+jok5UpbL6cUobximrH6csmZfKm5LVPEFFwwhSdz8mzxBOXz+uzl5cHb24O/txd/ZRfWeQ6s5+fCNzBFaO6V08xBFcoipwl/rQpwQQMwAAIABJREFUHLXBddRdCyjvLKDtXcTWP4rV10dVT4DumXXGzj5+YY2ffczE04/o23qT+okHuGKH2EL3EAI7ohJdqG10yVXv3zlf/dsYhnYx+HeStYXBvyuqk/8exmBSnYJ7mEL7YiXVyRjaxxw+QIiIyiREDrFkXAuRIyzR++ktludhesjsox/ylXJXggqX+PWjYnuIClcMWe0w6qZRdM3jaFrGULeOomocpcIdQtc2gbZlFHXrKHrvJLbuORrDq9i7Z5DWxpA1DqNsnaSidjipUDFKq+JU1o1Q7IpcUKMUVOLzGIWupBqlLLAqSpE7TlHVi/NSZm5K7ceV1opT8fK6sXSlt08yrssaxkW7S8M0iaQhjqm5H4enF1dHH06fuLo7+3F19GFr7aTZP4w3MUP/3BaBlQMGVu/TOLyLtf8u1QNjtCbWMHXPYPUFEFq7sbR1474zSM/0KhNPP2L89MMX2p1YH+HffZvG8Ye4o/vYQvcwJ4HKLP2QaHMpqxPh2sU0dC8JUtL2/LsYhu4ln4uVmZuey09Jy0vZXabtXc5O5zCJ44HZh9/nK8WuGKXOOKX2KCW2CCW2CKX2CGXOiPjTf3Xib2enclBqm0PWNILOO4mjdwF7zyzyhpELu//i14xG04f9pQ1jaVU6V6fzXFXojogB3P281RVlBPDLIBXVJiiqHaaoNpWhMgJ43cj5CYIMkFIwiSCNUd40iqxlGMEXwOHrxdXRg8PbdQEmQ0M7muoW/MvHtEfGaRlK0D21Qt/cOv7VE9omD7H2TFE/EMPR2o25wYuxwYe1tRtnZx93kjCNPXpPhOrZp0y8BCr/7lvUjp/gSGaoVCbKLMOgCJBYO2JGSmel5AmCJEipbZZMmDIzlBDcRwgeiNcZQFkiRwjhQ6zR4wtApbu82ENssVQA/z5fKXHEKHVEKXPEKLFFKLaGKbKFKXac/+B7sTNMkTNCoSNMoUP8zy+viqFpncDgm0RaF6MkCcXlgWRqHFBek6DIFblQhWllSgbxpBUWZihTYTJLZYbvC1WboLg2QUltSqWGKas7hyl1FOWiKo1S3jhGeeM4FY3jyFuGsXkGcfp6cPp6sXu6cHX04vT14vT1oKlpIU8toK5upX9pn1Z/jKbBMI3BGO2xEQYWdvCvndASW0RX346+thVdbSvGBi9CcycObw8dkyuMn35AeP8VgluPmTz94KUwTZ59TGD/HerHDrGFNhBCOxcUSj+0mbY80ea20fvFYH4O1BaGoaTF/R5VMiVHA/9/QnhamaInOOIPz7u5TEVKAVVkC1NoD4tfnnRGKLYFKbRHKHREKHImoXFGkNQOU1GboNgdEwFJKleqO0tZWJEzfKG7K3KeZ6ZCV4QiZzQNl/gsdp6fqlJgnU/GMxVKhOkFR1BqRymvG00CJR5DSdleWcMoZY2jlDeNomqJY/f24/R1J0HqxuE9h0piqyJfLZCrNKOsaqFvcY/6niFa/BEa/RFquvtoCY/h8PVTLthRuhvQ1DSjrW1BX9+G0NKBpcVHx4QIU+DgFdqnNhh98A7x/adMnH3yEqA+ZXDjKQ3xdezRe1hCu8mDbyIoev9Wxiqq0QWYAtvo/bsYA/cwBi7a3P+M1VkiR+n1ZUCJ0/CMbq7YGqbYGk4DlbovtoYpdIQodoQosYdEyNJARdOAvGh7RDzQFhety/V8pUHKgKkw89lzFUvDlIYo4/pFZ5lEmC4B1DBKeRKksqYxNK1hbL5+HN4eHN4e7J7udFnb7lCmF8hV6slXm8hVGZC5m+mZv0dd9wAt/iD1/QFsbR1UWtzkqU3kqoxIbNVoaprR1DSjq2vF2OjB0uKlY2KJ8dMP8O8/o3F0maGtJ3Qv7DD26H3GT7/3QqAmzj4msv8GTRPH2KP3sEZ2sYR3EIIvsb7A80AZgzvPjQku29xlmC7npZcpk5ibHpwrUyZMxdYwxbYQRdagCJM9RKEjRKE9SJE9RKEjnAzTo1TWxSmpCiFvGkXWOEZpVYTy2pj4VezGEcprY5TVDafVKa1WSQiLnOE0TJdBKnCFL1hcyvJKauIUueOU1CSey1BpoGqGKas9D+ApqErrRyhrGKG0yk9FbRh1yxA2TxdOXxd2TxdOXw92zx3snjsYG1op1QvkSDTkKY0UqgzkqYxIHPU4uwLU9g7gi0+ir2+hSGMkW6HnRqWKmxI15YILdXUTqqpGtLUtmJq8WJu9dE7MM372MYlH79E8sU73xmNaRuboX3tI/PA1Jk4/fKHtTZx9zPDD92mZOcER38OWhEoIiUAZ/NsYk6UfEsP3RZh2k13d71elFwGVykypSm2vpM46nc+dTi7CdA5ViCJbSLQ6R4gC+3kVOcVMpG6bwdg5h6plDFlDAlXbKKq2cZStYxjvzKD1TlJRn6CyYSzD5kSLFPOSGL4vA5RaU9cXgKpKjQriF47uFlfHLg0vk0DVXVSm0oYRyuuHkbj70Tf7sLZ0YG/zYvd04vB2J2HqxFDXQp5CS4HKQLZES47CSKHKKCqT1U339AZVvX4ahuKUGy1kyzTcqFRxvULJ9QolJUY7cmcdqqpGDA3tGBs9WFt8dIzPMf7ke4wcv0lw+yldm0+oj87SOrdP78ox/o37v8fyPmbs0ffwzD/BlTjAHtvDFt3DEr6HObSLMbCD0S+qjz4FU3JEYAyIIOn99zC8ZBp+WZ0yoUopUwoma+QoDZMlcg7UzMMfvAimCEW2pCI5QunQfV5hymsSKBtG0LWO4+idoza4jLFjClnTMFrvJIbO6fRooMgZpsAeStvji1ToZVClB5qZnd0lmC5Wak8uZXmjF2CqbBjG2NyF0NKJtdmHo9WHw3snCVIXcmc1uTId2VI1OSoTWVIttxUGirRm8jVm9HVt1PmHcd3pwdLqRe6sIU9t4nqFkmvlCq5XKCnUWdIw6evbMDZ6MDd76RifY+zJB0TvnTF8+BaB3Wc0j8zTNH9A+9wuzSOLjD16j+jh6y8Favz0IzoWz3AlDnDE90WFiognKlN2JgbxbRGgZLdn8N9DF7yHIfhymDIhypyO/36rO8EafYAtdp/pyzCJVhek2JasjA6uwB5OXouQldfEMfgmsffMUjW4gLwpRok7laGSE29nmAJnhAJHhrU5QhQ4Qs8Bk6lIL4KsyB2l0HUxgF9en5s51Q+L9lY3grQ+gbm1F2urD2ubD0trSpXuYG/roNxkJ0uuI1uq5aZETY7SwC2Jmjy1mXy1mWyFkXJLDarqZhzeboy1TUhtVZSaHOQoDWmgCnUWJDY3qqo69PXNGBpaMDV78I3OMvHkuwxuPuLOwgH9aycMrt2nd/0RzZOr1ESm6Vs7YWD9hPjxm4y/RKXGTz+iY+Up7sQhtug9LNF9zOF7aaD0/i30gW10waQaJaEyvCArZcJz+f5FGepyh2eJHKW3Vy7AlMpMJbYwxdYQxbYQBfZgBkwpuwsmu7YokvoomrYRtO2jKFoSyJvH0sCkVK0gqWaZWanIGSHfGSHfGUpDlO8MXYTKFU7u3SU7O3csOcB8+aZvyvJSw8uSugTF9cPIGsKYWkVobK1eLK0+bO0d2D2dCI0eSg1WsqQabsu0ZEm13JBoyFUayVUZyZbryFWZuC03UGGpReluwdbehcZVi8TipsRop0ArpIEq1FmotLpQuGrQ1TWlgfKNzTHx6D36tx7SOLeLb2qTjvFlhk/eoWv5EPfQGB3L92kZWaDz7jbjTz9k/PH7L1app5/QsfAIW3AFIbyLOXIPc1gsUaF20Ad20h1cKi8ZAvfQ+3ef25+7DNCLhpiX1eny/fSD75/DVGQJXYCqyBIi3xZMQyReB9OgVNQOJ/NQkCJXiIq6GJIGcQvlHCZRlQrsmbYpKlO+I0K+M3wBqLQaZcygxMl4LAlT7EJ+epEqlaSqJk5xXRxFgx9L8x0srR5srV4crT5s7V3Y2jsxNrRSoDCSJdNxS6rhVhKom1INRVoTNyUacmQaspMwlVvqkDubsHu60bhqqRCcFBtsFGgFclXiv5OCSe6sRlPTgLa2EXNTO57RWSZOP2bg3lMaZ3ZpHV+lOTHH6Ml36ZxdwzexjmfhgProDFXBKcJ7ZwyuHTP59KOXAPURXXOHuIYPEGJ7aZhMoV1MoV0MwXOYUlZnCO6hD9174awpE67LYGUG8ZdZ3vTDT/lKvi1EgT1MgT1Mvi1EYRIqEabnS7S7UDpYpwDLBE1UpDB5jqAIS0buyneEkhVJ1kWgCl3i8wLnRZvLzE+Z86bn1KkmTmlVmLLqIKomP0KbD6HFg7XZg7XFg7VNtDltdT1ZEqWoRnIdNyVqbkrUZMl15Cp05Cu0ZEtEpbqtNpEl11EuuCk1O7G23UHlqKFCcFKkt5KnNpGvNJIjFWEqF1xUWt2oq+sx1DRiaWqlfeQuI4+/R+TwNTqXj2kYXqAxPotndof20SX8m48Z3H5EY/Qu9uAEnrk9vJPrDKwfM/bkg5cPN3ffxj16lLY7Eah7GCMHGAJ7GAK7yRy1iyEgWmEmQC/KTpdtLgVTJkiWyBFC9AghlgrgKZisIQqtSahsIQptYQpt4SQ8IiiZwOXbguTbAuRZ/cl35x2faIvhJFAh8h1h8uyhNEQFaWUKke/MWJ0hESCXGNILXFEKnJEXh/Cq5BCzKv4cTKU1McoED9rqZmzNbdhavJib27G0eMRq9SKzusiRabhdriSrUiPmpAoV2Qo9uXI9typV5Ch0ZFdqyJJoyFEZyZXrkVhqUDkbsLV0onbWUGF2UGywka8xk6s0kiXTUqAVKDHakdqq0FbVoa9uQGhswZOYZeTB2yQO3yB+9CZdC7s0x+/SfPce7v4ErYllwveeMrB0SF1sjtaZXWqCU9REphk+eYfIXupw3fNAhQ7fo3b05EJ+Mkf2MIf3RLCCO+mNXlNy1QfuYQz9/m7uRbZ3YWQQOcJyWZkKk0pUYM1QIFuIfOu5vaXAOre+YEaFLyhX6r7AHhRhygCnwBEi3x5Mq1ZmFaQCuyu1Ri+MCS52ddHnM1RNnLLaKJp6H0JDK/YWH5am9jRMpsZWSgwWblcoyK5Uc6tMye1yFTlSLTkyUZ1yZDpuVYoKlS3RcqtSTbFWIF9hROFspMJchdDoRWmvotxkp0hvFWFSGbmdhKnUZEdmq0LrrkPjqkVoasUTnyFx/036F/YZuf8eHeNrdM1s0Dizja03ht0/RcfUOr7xFYKbj/HO7uEeGsM6OErn7DZ9i3tE919Jz56eO2h38j61kw+wJoESInuYUmCF7yW/lHneyemDexhC4glMU0YIf5nVPTfMjB5hiZ7b3dSDT1IwhSiyiFVgC5NvDYo2Zw1dgkRUJLHOwRHhCSZBuwhWniNIvuOiFRbYz0HKhCoVxF82LrgMVabNFVfHKK8NoG/qxNLswdrUjq3Zg7VZhMlY10yJ1szNUgW3ypRkV2q4VaYkq0JNvkLHzXI5NypVZMl16TVLqiVXZaBQqSFbrqPY7KJMqEJf34rc6qLMKOalPLWJHKUhDVOJ0YLU6kTjqkXtrMFU30xrdIzhk7foWNileWaH1sQCoe1TBtZOcA/EcUXmqY7NYu+LE9w8pXtul5aRRawDI9SPrlEbnsI7ucTwyduMPX7xxHzk0Qc0TT/AHt1FCGxijNzDFDkHyhzaS4NiCO1jCO9jjBxgDl8M3JkwZQKWqUrmmGhzz2Wmi0r0+0qEKWVtKWDOQQqeP7OHybOlFElUojxHkPykmqWy0kWozpWp0B250OG9KD9lKpKkbghjsw9LUxvWpnYsjW0iTE3taN115MlE27pZquBmqYLsSg23y1VkS1Tclqi5Xq7gRqWKHKmG6xVKcuQ6cuRGbleqKVZoyJLrKLS4KbFUoa1uJFdl4HqFhmvlYl2p1HClQs0NiY5bMgPZcgN5CiP5SoFCjR1XV4TY0et45neomtrA2hmgaURUob7FfZrGVnAFxzF1hqgOz9E1v0vn1AbeyTWqo/PY++PY+0boWzlkYOOE0ccvzlGjjz+gOryELbKBED0P5kJkD1NkD1N0L6la+xjDyZMCkX2ssQMskf30ntzlscG/tPmbVqY8a5A8a1DMSlbR7vKswQsgifeZyhS8AFFKtVLKlGcLkmcXIcm1B9Iw5dmDyfwUTueli5Z3cWSQOS64oFDJLZbiqgjS2iFMzR1YWzwIja1Ym9rTpXJUc6tczu1y5TlMZXLyZHpuV6i4USbjtkTDjTIFNyuU5EiVZMvV5Mq13JJoyapUUaTQkiXTU2h2UWx2oa1pIkchcKVUx7dLtFwt0/PtUh3fKdVxvcLIjUoT1yuN3JYJZCtsFOrc2DoCjDx6n86FPdzDSxg8feh9EdrH1/GMLRDYeULrxDJGn5+q6AKOvgTV/lHCe2d0zW7j6osjdMWpi87jnd6gZ26X0ReMDibOPmb04XdpmTrEHj9AiO5hie4jRPbEHJWEyRzZxxw5wBzexxI9xBI5wBo7D9q/Ly+9CKipB5/wlTQ01iCFQjCdnTJhOr8Okmf1ZwB1sQrsQfLtIfHefgmiS3U5L2Uq1Ium4Jc7OhGmCIr6IYRmD+ZmER6hoTW9yixObpfLuVEiT1vbzVIFWRIl2RI1N0sVXC2Tky0RLe9WqYJClZ6blXKyJSpxVFApJ1+h47bUQIHJRrHBhtReza1KA9/IlfGNPDl/VKDkjwtV/HGhim8Xa9L1nRINV8tEwAzNPUR2X6Vvbpv2qQ1MbX3ovRGsvhCCd4ixh+/RmpijITKDK7qApTeGvsOPb2qDjplNOqbXsfePUhtZwNEfpy40xcDaCcMnb79kuPkJd5bPsMcPsUT3z4EKnw86hUgSrEuwnAP0+8+IZx6cm374ybnNpWDKswTTSpVnFTPQZZW6bHsiSCHy7SFy7QFy7SFybcmyB8hL3meClAnUZbhepEgXpuPuMMXuIKq6biyNoq2ZG1oQWjwIjW2Y61so0Zq4VabgdrmKGyUiUFkVKrIqlVwtk3OjQsX1chGmLImK25UKsiUabks13CxTckuiJkuqIqtcQa5MT7ZCT6HeQp5WQOKo5rbczDfyZHwzX8EfFSj5owIl3ypS860idRqmK6U6rpbpuVFpRNfYS2jnKU1DCQKbj2iJTWG+E8fk8aNp6qU+Mk/ryCI9C3t0L+xj6Ymg9QZwh+aoDYzTFJ2md2mfxuF57L0RhJ4IVf4JQvdOGdh49NJ9vd7NV3AMH2GNHYhWlgGWJXqQzj/mqLheVp7M0H35SMq5Mj1k8mFSmfKsQfKtQfItwXRuerHNXbxPdXepDi/PFiTfHhBXW5A8WzAJV4BcezBZgd+rTqkQfnmYeXEDOIS6sRuhoRVLY1t6NTe3o6ttJF+h5XqxNA3T9RIJ18tkZEvV3CiVcL1UzvUKJVcr5FwrlZIjVZMtVXGjVMptqZZrZQpuSFTkStXcKldQpLOQrdBRYakiW2lGloTp67lSvpEn5xt5cr6eew7Wt4rU/HGhim8VqflOiZZr5Xq0Dd2Edk5xd/kJ7z6hJT5D7+I+Zp8feX0XjoFJzL4hagPjBHZO8c2sYu2O4QrNYvb60bUPMrR+QvvYEk2xGYwdQewD4zTG5vBNreDfeszESwacQ7tvUTVyjC1+CaaImIWE6BHmyAGW2GH6XogePd/BXYLsHKb7YgB/TnWsokr9fpjOr8/HAOELI4OUYuXZxZwk5qVw+v5/BqrL+3YF7jBl1QEMDZ1Yms9BSgVupauGHLlGhKdExo1SObcrlNwsk3K9XMaNchk3y6TcKJFzs1zOzXIZtyvkZFUquFUu5UaphNtSDdfKFdyoUJEvVZMt0yCxVXNLqiNfbSFbYUZmryJHaeEb+SJI3yxQ8M0CpbjmK9IgfatIzbdLtFyrMKBt6iG0/RhX1xDunjj27iDD99/BO76CvSOCtXcMQ9sA6iY/d6a2aI7N0rWwR118EZPXj7ptAOfQBO0Ta7SNzNMcn8U6OI5zYBR3f4ym+AzR/VcYf/zdF6pU6PBdnCN7WKPbIkixA1GZIkfilwcionJZo0cI0UOEF6iUJXKU/oKBED5KzpmOkntzn14M4LmWAIWWIIWW0AWry/zM5RCeDtzWi2OBCyCm4LGHRbtLjgz+pfx0cc8uSlmN2LFZmy8qkqWxDaW9ilvlMm6XK7hRIudacQXXSyrJlii5VS7jWpGUG6UybpXLuF4s42aZnByZmqtlEm5VyLlVJuF6qYRsiZwrZTJyZDpKdWayZRpKjHauVajJUZnJUVmQWl0UaG18s1jDN4pU/HGplm8Wq/lWmY5vl+u5UqbjW0VqrpTquFJp5JrMjNEzROjeM9wDEew9UVT1nfimd2hNzNKzeEhjYhFz+wCqFj9CZxShM0TP4j6ddzdpCIyhaRvE0jeOud2PozfKwMohbWMr2HpiWDoj6DuDeKfX6V85JPGSHBXcfRXbwDS2+CFC/ABz7ABT9BAhqVa2+OF5xZ6feFsiR5gjh5ijRwjhE4ToMebkeCAdwDOByQTneZAyp9/BC7DkJdUq1xYiL1m51iA51iC5tuB5hrK9OIznOYLkOUPkvRCkMJLaQRGkpnYsTW1piEyNrVSY7VwvlnKtuIJbZWI+ulpUzq1yEZ4bpRKuFVeKNlap4FqZVNxKqZBzvbRS/FyFnGtlleRIlWRJNeQqDZQbrdysVJGns3JDoiVfayVfbURT3USh3sbX8mSiOiXrj4pU/HFSkVIW951SHVfK9Zg6Aow++oCOyRWqBkfQtvZi6oxj7wrSs7hPx/QabbEZDJ4w+g4/mpZehDthehf2aB2eozF+F0v/CLr2IVQtfdQEJ7kzt0Pr6AJV/XG0HWEc/nHaRhfxji2SuP/WC2zvE2In79Ew9QBH/BAhJgKVsr4UUPbEEba4WNZoxvZJ7DiZr44wRY4wRY8QYkfPd3OZAP0+qHItgWRHdw6fCEtS3ZIQpUDKST2zh8RRgT1Iru1ijspzJEcIjiC5rkx1ClLgjCCv60do8mBt8qQVSWhoxVzfQpHWxNUSCVcLJVwrruBGiZSbpXJRjYoruFEqScIkKlVWpYIbFTKuJa+vF0tE6yuXca1cQqFaT6HGSK7KRI7KxPUKNcVmJ7dkOgp1Vgo1ZkpNDoqNdr6WI+EPcyR8I0/G11/Q2aWAulKmxdwRILh9StfkKu2jS5i9A7hjc2gb2xCaWuiY3aIlPkXX7DaWjgDqpm4MHREsPj+u/gT+rUd4x5cxd4ZRNg9g7B7GPTRKQ3AY79gyLv8ktoFRLHfCVA2O4JtYIH704rNRY48/oHX2Mbb4IeZYZiA/B8o5ch974ghr7AhbTGz/hdgRpmRQT0FlSSvTp+fKJEIS/BfrfDxwDluONUi2JXABngvXtiB59ozxQQqmDMXKd4bIdQTJcZ6rVYEzhLq+F3OzB6G5/QJIprpmcmXJQF0swnS1qJwbpZI0SFeLyrlWXMHNMmlaqW6WSbleUpkG63qxjBulolLdkipR2Nx8p6iMP7hdSL7awk2plmKjnVyVkQKtwC2JhlKTnTKzg69lVfK17Er+MEfKH+ZI+XruRahSYfxKiRbBFyC4/Qh3V5CW4Vm6ZzZoHFtC39SOoboGfWM3Ft8QieM3aInPYOsKI3Ql0Lf1oWoZpDk2j3dihbbRJSw9ccw9w+i9AcyeIZqjM3TPb1IbnsLSEUToCGDpDNM1u0lw6+FLRgcf41k4RYhfVKZUWWMH2OKHOIaPsSfEzdzU5m4KKOHCdsr3xcyUawlwOTu9TLHE8pNnDZBrCZBtCZBnC5Fj9ZNj9Sfh8pNje75y7eL86UKXZwteyFApyyt0B1E13MHU1I6lqR2hSezWhIZWtO46blec56LrJZVpkFL3mTDdrpBzsyxpg0nQ0jCVVJIjVVFutHFLqqFQZeJrN/P4RnYBRQYbWXItRTozNyUqbst03JRoKDHZKbe4+Gq2hK9lS54D6Zv5Cr6RJ0+r05USLZYkTI7uANrGTqydQQaWjqkfjCLUN6Fu7EJR20nbyDKN0Wk6JldpG17E0NKHvL4XgzeCq2+YhsAoXXc3qQpPo23vQ9Xch7ZtiO7FXeoCYzSGJzF5htB7A7h7E/Qs7NIxs8HkqWhzFwacTz+mc/k1XLHnRwcpmKyxAxzDxzgSx2mFeunQ8rIiZd7nWgIvUSzxecrO8qxBcq0BcqyB9HWuTbzPLFGJAslAntHV2VMzKLHDK3UF0DTewdzUitDUImakpnbMja0obO600lwpLONqUTnXSyq5WSblSmEZVwrLuFZckYYpBU3qsynLu1pUTlalgnyFljyljjKjnSulMrKkWr56PZtvZheQrzVxW6YmX23kWrmCWzItNyRqig1WKgQXX82qTMN0GShRncTO7jslGsxeP4HtJzi6AqjqOqh0d9AQn6MlOkXnxBIm3yA6jx/hThShM0BzdIb+pSPqg+MoG3sxdcTRNPWgbuima26X9tFFakPjaFp60XnDmLoiVPsTNIXHaY7NYLkTwXonhq07TENsmo7pFUaffPAcUOIs6jWcicO03aXASsGUuhZ/qOL+hd9qem4C/iKYXqZK+clMdOFvMjJSbkZlWt+57SWzki2UzEvnKpXnCFLp6sfY4ENobsPc1IqlqQlb0uLK9EJaeVLgXC0qT6vOlcIyvlNQmoYoBVUmaNeT6nWjVEKBUkexxsit5LT7SqmMHKWRb2Tlc7tSQaHOxNUyGVlyHVfL5NySargp1SCzVSG31fCvbpXzr26V8wdZlfxBEqyU7X09V5qcQ8n4VpEKs2eI4Yfvc2dqDXm1F1nNHfRtAVS1HQwu38czvoS9N0ZNcApdSw+K+m761+5TPRSndXgBS9cwqoYu8e/ao7QML9EYmaQxNIG5K47WE0Df0ofBM4BvapWW+AzWrhhGXwCjL0D14Bgdc5uMPnqfyaeXbe8TPItPsF6wugOssXNlEqE6xpb+9ZNzoCyRo3NlSnVlL1Ki1PNMcDIhyU5aXWZuynyLprymAAAgAElEQVR2IU/Z/Oe2lqzcpOXl2UJIqvswpUJ2YzNCUxPmlmZM9c0UqvRp20rZ2pXCsgvQpJ5dKSxL29mVwjJulIp56jtF5VwpFVXsWqmUMpODr9/O46s38shVm7hWriBPrSdPbeBauYJshZ4rpQqy5eJ9rspIvsZEvsaAwlHLV7Mq+Fq2mJtS8PxhjoSv50r5Zr6oTN/Ml/PtYjUmzxBDGw/omtmgPjCOqX0IbXMfsiovutZBXD1R8aTAxBIWbz+ajgAGjx9bV4De+Xu0jyxi7wojqelC2x5D19yD4AvQOb2FZ3gBky+ArrkXRVMvlt4o3pkN6gLjOLrDGL2DaNuGsPVG6ZrdIbb/GhOXzkb1bZxhie4lN3vFIybm2BGW2AHOkfs4ho8R4kdYYs//clx6zpRnTQ0qQ+RZzq/zrQHyrWHyLGHyrSFyrSHykhNyMWBfDNA51owtFJv4+fQ7W+i8g7MFxe2WtNUFKHAEkdf2IDS3YWluQ2hsQmhswtrcjLG2jlyZiquF5VwtFOG4XlzB9ZIKbpRUcKWwlKtForVdLy5Pw3O9pIKrRWVcLSrjRmkl14vF+1uVUvKVOm5WyMmRa/lfrt7ka1l5FBkEbkuU5CnFw3FXSqTkKPRcLZOTp9KTo9SSrzJys1JFodaEylXHV7MqklXOV7Mq+IPsinNlypPx9TxZGiaLb4jg9gOqBsK4u4L03t2iujeB0t2OoTWIqsaDyRuk7+4WLbEp7IERjB0B1E1dWDpCdM+s0xqdoHZoFGN7CG1jN4qGbmxdEXpnNmgNjeHqDaFqGcB0J4q5K0h9IEFrbJKawRh6jx+hI0T1QIKOqWUGNx4w8+wTZp59yswrnxDdfxN7bB9bdD+pSEdY4sfY44e4R+7jGj7GPnyCPS7+pqUjLpYz8QBn4gF3H3+frwjtGwjtG1g8mwiedQTPOub2VcyeFcztqwieNfGZdwPBs4HZs47Js47Rs4LBs4rJu4HZKz4zedYweNYwedcxedcwedbFd95VzL5VzL4VzB0rmHwrmL0rmH3L2DpX6PWPMzIcY2w4ynA8yHA8xGgizOBAH2bBgkKjR6bSIVHqkCjVaIwCKp0RmVqHVKVBptKi0BpQG0yodEYqlWqUOqP4d2odCq0ejcGEXrBgdbswu6uQ602Y7FVk5RVRJpXjqK5FsDowWN0YrC4UejOCswa9xY6rrha91YHe4kRrdeNsaGZwaIDsCiNZFSayKkxkS8zkSAVyJAL5cguFShsFCjuFSgdlumoW1zf53e/+hrvLm/QMRTk4fszbb73Owf4B8akNeoIj+ALTrGze4+D4hB//5IesbO0TmpgnNLXJ3fkV1rd2+emf/IQ3XnuPxNhdvP5pQtPbrGzscPzgId/77nucPH5KfG4V//gi4dFplja2eP+D73L/4RMS81vE5zZZ2Trg8dkZX/zqF/z3//HP/I//97/y93//7xmef8zdBz9l7tHPmXv0GQunn7N4+guWz37J8tPPWTr7guWzL1l++gVLp2KtPP2StVd+zTs//R1fEbxbmNs3Edo3ETyr6TJ7VhG8a5iT16kyta9g9qxi9K2i965h8G6ev/euYvCJZepYQ/Cel8W3huBbxuRbwehbRehYwX1nmYHQKIlEgNFEmJEkRMOxIJ2+djR6IwqtIQmTFplKi8ZgRqrUoEw+lyo1SJUaNAYzGoMZiUKNVKVFodGj1BqQqTToTEbsDidqg4BOsGJyV6O22LC5apLvLVTXN6MyWNGZXBitVSh1JuzVNZjtTlw19aj0ZtSCE3N1A66GFoKBAQplVgrkNvJlVgo1Tgo1LgoVdsq0VVToa6jQ11CmrUJurmdta4d/929+y87hMd2BCJ6BSdbWN3jnnTf45NNPiQ+PcSc4x2Bihq6hBN//0Y95/fVnrG9vs3H/VSJj0/QER3jj7bd5/e1XeevNN5i4u0JsbodAYpbIxBxbe/f4+NMPefTsGZHxOfzxuwxEZ9i+d8Drb7zBk9NXGJ9dZXhmhYn5NY5OHvCLz3/C//Pf/5l//qd/YP3xj1h4/AvmH33G/KPPWHj8C5ZOf8nS6S9ZSUIkgvTL9Lpy9iWrT7/knZ/8HV8RPCmQNi8AlILG1L7yQqjM3lWM3lUM3iR4SeVJwWTwicAZfaIqCd4MCH2rVHUvEorEGYuLEA3HQozEwySiQVqa6lGqtMjUOuQaPQqNHrlaJ6qOXIVEqUm/kyo1qPQm5El4UnCJMGnRmYxozQI2dy1KgxmV2UpVSysaiw1bdS3VDbWoTAImVzVKsxWNyYbZ4cTqsNHiaUOmN2JwuFCZLRgcbizVtXg6fUTDAbIrjGRXmsiRGMiTCuTJrORKBIqUVgqVForVNgqVAhV6F2vbO/zzP/4D3/3gewzFRxgcX6Y3MEJrh5/PP/sZ77//Ltv3HjIYnaS1N054Yo2VjU1+8P2PePf97zFxd47B4RlCU6vsHd7j5OSADz74gO2Dh/jj4/RGpumJzvHw2SscHR7w5PSM+NgC/sQ80ck11rYOODo84NGjUyYXN4lOrjA8vcbm3h4//skP+af/+n9y+NYXzD/6jMUnn7P45HMWHv8ifb10+ksWz75g6ewLVs6+TNdqJkwW7xaCZwvBs4mpfS0NVKoygcqESvCuYUoCJb5bxexdwZh8ZvSuYkoqlcm3htmzLv6tb436ngUS8QTD8TAjsVBalSLhAO6qKuQqDTKVTlQjtQ6lzohKZ0Sq0lIpV1EpVyFVaVFqDWgMZioVaiRJgGQqLRKFGqVWh9lmR2s0oTKYsVfXo7PY0TucVDc3YXa40FtsCNU1yHRGTM4q1GYrJruTuqYGNGYT1upa5EYBoaYOg8ONraYKZ10NFoedRCzMrTItt8t0ZFXoRbAqTGSVG8mVmsmVmsiVC+TLTZSqbaxt7fDbv/5zfvaTTzk+OeLuziHRqQV8wUnCo4sMj07zp7/+gqPjh3T0xwhMbNIXHKEnOMZnP/8pz155hfG7K8xuHROJhImHA3z8ycecnj5ib3ef7vAkwbFVAmML3F3eZHN3m3fefpv5lW3Ckyv4R+YYn1lic/cez86esry2Q3hymdjUGlu7B/z8sx/z+sf/+gJMKVVaOv2c5aefs3z2JStnv2L1TLS21We/YuXpl6ycfsHbP/lb0eYE7xZmz2ay1jBdUqHLypRSLbNnVfxsxntT+8XPpWASvGtYfct4+ucYjkdFNYoEGIkGGU2ECfv7sVgsSJN2llIYlc6IXC2CJVVpqZCrqFSoUWoNqPUmpEoNEqWGSoU6rWBKrR6VToujqoaC0gryisuoa27H7KrC6HJjr3ahNphRGwWstfUodEaszmosVhsmix1XdR1yvRFHQxNamwN7fSM2lxury4ngsGO2VzGciHCzVM2NEhU3S3TcKtWnK6vcyO1KE7elJnKlBorkAmsbW/z2r/+cBw8esrK6wg9+8AlL6xv4xxcYXdykYyjG6tYxR4cHvPbqUybmtugLjeH1jzE+s8LcwgqffPIhh4+fEY/HCA12Mzi2yKNXnnBvb5uz01NGZ9cYiE3TH5umKzTBq6++wptvvMH67n2Cw7MMjswwlJhma2eXt95+h5XNPRIzm4ze3eTB41O+//lfpe3tIlSfs/z0M1aefsHK6ReiGj37FctPRZVafvLL88x0EaZNTJ5N9J4NjL4tMWBfgiqlUkZP0s46xGuzR8xQBu8mhqQSGTvWMHasYfMt0xmcYjh2no1G4iFGokH6e+5gNBqRqfVpaCRJkCQKtVhKjQiTTIlcrUvDJkuqlUShRq7WoTMJqPU6dIIFR3U9t3ILKKmUUd/ehsFmRWUwYa+qRW22oDRbsFU1oDYIWBxuTDY7Kr0ZW1UdSrOFmrZ29FYrzqoq3DVVGC12NGYbeoeL4USU22UiRJdhyq4wkVNpJkdiJldqoFApsLq5zW//+s8ZmVmgoy/E93/4CaenD3jw5DGz61v0xUbwT6wRiA1zdPKAD99/l6WFFTojswzGp+gYjLO2vsfrbzzj5HiPRHiQ4OQqA9ExRmfu8uFH7/LKK68xPr1Ef2QK7+AEgcQyT159lXv7uxyePMI/OkV3ZJrB4XnuHR3z8OEjdg7uE59eZXRmiV/95ncX8lKqlk+/YPnJeU5KZaaVsy9ZefpF0uZSMHk2MbdvIHjXEbxi52ZKQmX0bGD0ridt6tz+UlaWDty+NUy+NfSeDQzta5g8IngG7wrWziX6Q+OMDccYjgYYjYUYS0QYiQVob29Ble7WRDjkGj3KZD6qlKsolympTMKi1puolKuokCmRKDXI1WKHJ1GpUGp12N1VaE1mVHoT1Q3N3MzJp1wmw2S1YLbZUOnNOGvq0Qk21CYLdncNerMFk82B1uZEZjBR0+ZBY7FR3diAu7qaqupq1EYBpcGM3u5MwhQmT2omp9LMzVINN0p1ZFUayZWaKFLZKFE7KVG7KFZbqdC7WN3a5m9/+2es7u3R3hekY2CGyZk5fvbTH/L+975LZGSC+f1H9IVGaOpO8Pj0Cc/OHvHk9CkD4XE8A3E6ArPMLa1yuL/N22+eMbm2S2h0Gq8/xvzKNm++9SaPTh6yvL5JZ3CagfgSQ/EJFtZ2OTw64NGTx0QmFxkaXSA4Ns/y5g6Hh/scnTxgbHaZX/35X7L06OcsPP4srUxLT1I29wtWzi7CtPz0C1bPfsXa2a94+8d/x1csvm0s3i1xNJCESawtzN5NTN5NjF5RsQTvBmavaING3zoG3xoGrxiqxXUdg3dTVKmkitnvLBGIDjM6HL5gbSPRILW1VUhV6jRE58HZIFpXUnEq5Upkaq0IjkJNhUxJuUxJhVwpjgU0WlQGPQZBwF5VjcFqx2CxUdfSQoVCjkqnxWxzYnfXojYI2Kvq0ZutmGwO7FW1SLV6tFY7QnUtasFKXVsrNoeDuvpaFHoTOsEuls2JyV2Nva6eRDxAocJCrtRMdqWOXLlAnsJCnsxIsdpKkcpGscqZDuAbu/f4P/7T33N8+oQ7wRixhW18fX7uBEZ5cvqAd99+nZPTVwmPjTM4vshAZIKuoTg//dmPeeWVV4gNT9AdXuLO0Ci+/jivv/Emz155hbsrawRGZwhPrTE8cZfF9Q1OT085PnnMUGKegcg0Q9EpArFpHj5+zOnpU+4u7uIfmWcoMcPM4jpbOzs8fXLGb/7yNyw/+hPuPvwZcw9/zuKTz1k+/SXLp5+z+OTnLJ2e56jVZ1+y/uzXrD/7dRKmZGZKh/Ck5Vl82wjeraTNnVug0buJwbuR7NQ2MXrX09Zn9K6LquTdxOATlcvsWcU3MM1IIshwLJhu+yOhIex2OxKFKp13JMkclArQUqUmCZIKuVqNVKlKB+0KuYpymYJyqQSNQY9gt6PWizMme209lupa9IINi8uByWZFpTNgtDpxVNej1JlwVNdhsVuQa7TYq+pQGM0YnG4cDY0ITifuajdKrQaT3Y48+c7krsZod2JzV2FzOUnEBsgt13K9WMGNEiU3S1XcLFVxq0zN7XIN2RUGsitMZFfqKZCbWd/Z5Xd/+1f86IefMj83z/TBAb2hBO2BSfr8MSJjE/zwRx9z/8EBo+ubhCZn8Q0mCI0ssby6zLvvvsXa1jG9QyM0d4fpDs+xtrXFs7PH7O0fMrtxQH94lA5/gsW1Td544w2OHzxgeHKa/vAkvsExhqeWeHj6lP39fZY39hmKzjKYmCEQn2JzZ4e/+e1fsvPsZ8w++BnzD39+YTSw+CSZm04/Y+3sczZf/ZLNV/8168/EIP72j3+XUqZtBM8mljRQm1h8Gxh9m5h9Wwi+LUy+LYzeLVGlvKuiankyYRJVyuBbSyuT4F3jjn+ceNSfBsk/0IPeKEKTgiOVjyoVaiqSapQCSaXTUSFXUCZViO+UGioVSiQKOUqtBoPFgsluR20wo9QZsVfXITjd6AUbGqMZe1UtKp0ZncmKs7oGvVnAYBEw2ewotEacDc1o7U7MVdXY3C7Ueh2umlqkSi0GpxutzYHJVYXVXYvdXYW7pgaLo5pIuJ98iQhTJlA3SpTcLNFyu1xPdoWOrAot+TITm/f2+Ys/+xUffvger77ylA8//ZBIYpTA/AY9gQTutiG2dva5t7vJBx++z9zqBt2xcUYWd+gcCDAQG+ejD95j794Rnf1RBocX6QyM0+VP8L3vvsOzV19jdPouA/FZ+mOzbO3ss7K+xqOHD5mdX6Y3OsvQyCLh4Vl2Do84ONjj4PCIwfg0XaEphoan+dnPf8az733J3IM/YS4JU2o8sHT6S9bPPufsg7/gvR//Da9/8he89slfcfz2n7L+9Ave+em/SSqTb5u03fm2MXs3MSdhMvk2MXk3xEDuFa8F7xomz4ZYyQm3wbuC3ruCIZmnTMmRwVAwTiwaYCQeoqurA61WhzzZ9lfK1VTKxS6sQqakQq5KwyRLtv6VcgUllbI0TBVyJQqNBoMgoNEb0JoEjDYnGqOAQqfH7HBhtDqQq3VoDGYcVXUotSYMgh2r04Vco8FkdWKrqkNjtlLT0oZOsKCzWLC4nFSqdQjuGiQaPUJ1HTqrDWdtLU63G4PZhsHiwOCoIhzso1hu4EaJMgmTKllqbpboyCrXk1Uujg0K5Ga29g74iz/7FfGJWZq8PXz22U957ZUzdo8fEx6dxBccpy88Tnv3EB998jGnZ49Z39xmav2AvnCC5r44swurrK2u8NrZKSOza3T6R2ntjeNPzLG5tcnZ6RMmF1eYXNmjPzTJUGKCpbU1zl55ytbOIX2xuwxEpuiPTjM+t8DxySEnJw8IjcwzMLzA7uFDPv6Tv2D+wc/SQXwuWctPv2D/zT/ltU9+w7/9D/+R//wP/8j/+r/9Z379m3/PRz/9W37wxb9LKtOlMvu2MHVsizbXsSl2ZL4tzEnVErxrGH2bGbYmhnC9dzVtc3rfMmbvEsFIlGBoiJa2ZmQqNTKlNm1hsuSkOqVClQo15TJlOj9VyJSUSeSUSkSYyqQKlFoNZpsVg0VAqtEjVesx2lxoTGY0RgMqvQGz3YVSZ0SpM+KorkOtN6LQ6HDW1KPQGjBYHNS3e1GazbjqqtALVhQ6Izq7gwqNDnt9IzKDCVt1NRaHHYPFgtpkQaYxoLc6EKprCQ71UqY2cb1YwbUiOdeL1Nwo1nK7TLS3HIlAbrKKVQI7B0f85s9/zdTSOs6mLgLD04TjI/zkR9/n+Pg+oakFRubXaO8LcSc4w/TcXd5/703efu9d4uNjhCcWCSTuMhiI8sG7b/DKq2fML63S3BVhYGSJnqEokcQkr7/1GvsPHhEYmaYzOIq3P8bhyREnDx6wd3hCYGSC3uAE3qEREpPznDx+zPHDR4zNrzM2s8wXf/Z33H34c+Ye/pz5R58x++jnzD35BctPv2DntS85effX/Oav/57/8l/+L/7b//3f+Kd/+kf+4//+D/zb//Cf+Iq1YwerbxubbyedlURg1rF0bCD41pPwiBkq3fp7N8/vfasYvGuX3m1g7VzCHxyioakeqUJzIQultkfSrX8SKJlaR6VCTUmlTFQkiZwySSWVchkqvRalTofZYUdjtIijBLUOo9WG0SIgVWmRavQIVTWo9CZUehMmmwOlXhw5OOsa0VhsmO0uahubMFktGG02FFojUo0ek7uaSp0ee00tOsGMxWFHazKi0OtRmARkehP2ugZsdfUM9Hch0zvIKjdys1TFbYmRHJmFnEozuXIreSo7+SoH+XITZVoHu4fH/NVv/pTVe/s09oXojs7S4Blg5/CEhcW7vPraM+bWtun0J4jNbuLr9+Ptj/HG60959dVT7j18zJNnZzx4cJ+/+91f8/77b/Hk0TEHB0csbx/SH0zQ2htjZGqBJ08ecXT/hNDIJL6hUQYTUyxvbLGyvsbDxw8ZHb/LncEJ+qKzjM+uc/z/cfJeXXFd6dq2/8Jud3BbOZGpXLXyqlqVAKGcExkhMiILgRAIRBIZFEEoWLIs2Zaz3XY7dbQ75263gyzJyjknQNd3UBjbvfc73m+/B3MUq6hicHCN57nn/dxz7tpDR1c3DS0d/O6Pf6d+97vU7XmXzYMfUj/4Mxq+3sHt/xm7XvwNv/nzZ5w/d5Fz5y5w5sw5znx1gUsXr4ZgCiR1EJfciT+5A//YayBpW2glb8Ob1IaR3IY3qQ3vmrYxsNowktrwrGkdq0xtIXG+phUjqRV3UgtzUupInDsXf1wcTukbcCTNE4JnbH3d2kTVjU2QMTsEYqwOYm1OzDYXDkFE93mRdA2XqqMaPtz+eJyKjuL2IHsMFK8Pu6xiU1QCc+aNVyYjmIDsDeDUPcxbvhJPXDyB2QkEExNwSBJaIA7B7cWpG8QvXILo8RCcMxvFY+AJBBB0D4InJMIlX4Dg/IUsXLGU/LwsnFqAKbFySDdZNKZa3Uwzq8yw6cywu5npMJhp04hweeno6eXyxTO8/MbrrMkvo7C+jeVr81iWWU5adj7PHTvC4O5dbG1uYlNbN5lFpSxdV0l24UaKSyt46/WXeP/dt3ju6EH++o8/8uxzz7Brdz+vv/I8x449S9WmGpakrSe9pJ78so3UNTSwe89ONjV0kFfdREp2CUWVtTRva2No316qN7eQVdLAuvV15JVuYuu2Pnr6+/jnP/5B48D71A+8Hxr2jpmW2575iN4jv+L5t/7MTz/8E1+eOMOZMxf5/LNTnDp5lps3bvNEXEoXweRO4lK68Kd04kvpxJ/cSXBs+ZJC7c6T1IIvKZQCMJLaMZLbMJJbxkBqwT32/riJmdzC4rRNyIYPzR/3nbZmc4X8o681kvNbVcrmkoi1OYm1OYix2nHJCm5faOIfSgloyG4vRiAOt6FjlxVsiobkC2BVNCySghGMR/eG3HTNF8STkIjo9ZG4dCm6342oagTmzMUqhb4nev2IHi+z581F93oJzI7DJipIuh/FF4fsD+CbOw9ffAJxibMJJCSQmroa0RNkcowQWiaFKWaNqSaJ6RaF6RaFmTaN6RaFCJeX9u4efvPRz3nx2CGGBvbS3NXL6nV5FNa2kZ5TQN+uAXp6O3juyH6eP3qUksoKNjZ1sXnrVra2bOPXv/4F21ob2X9ggJ9++A5dfV1sbW3lFz9/j+7Odnbv2cmW5lbS1teRll3OmqxiKqpqOXRoP60dfeRVVJORX8r6grV09/ezY+cOmlt7WVdcSUbRRrLWV1NZ28Tf//lP2obeHxfgLfs+pO/IRwwe/z3PvvUnfvabTzh7/hLXrl/lxo3rXL16nSuXr3Pnzp0QTHEp7cSlthNIayeY1kYwpWMcJn9y53iL+3ab+/Z7X79vJG0bB8mT1MTSjCocmhvFF0RSdARFxyYoWMdgsgtyCCJJxeoUx83IUIuzI2oqoqrg8fuRDT+iZuCQNBSPH80bQNTdxAoiJlFG9gdxKDqK4Ub1uFE8PuyKjjt+NsHEeSgBL26fF90biq4E5i/E6faETMhAPJ5AkLg5s7G5ZGRvCEwlEIeekIgW8BGck4jk9uCJi8MXP4+k5NXIRoCJUU4mRDqYGCkyMVJkUrQrpKHGdnnTzDKzbDptXd387uNf8NrLxxjY08++/btpbmth47btFJRV8OY779Dd08nRY4c5euwwzxzcx2/++DsOHtnP4ecPsf+Zw2ysqaOzp5sXjx/l+ReO8Mabr/CTt18np7CEpKwCDh0+SE/XDnLzyliRWcTKzDLqm1tpbWmhs7uf3LIqSvLXkryugq7+nbS1t9O3fQclG2pJzakiM7+a1954h2df/Yitgx+w6+jHfPzXL/noL1/ywUf/4uM/f8HFS5e5f/8OwyP3uHvvFhcunOXq1Uvcu3eHJxJSu4hP6yAxvYMtncd49ui7tPW9wNz0DuJS2vEnh8T4N4K84zvPnjXb8Ca34U1uw5PUOuZDhSrWkrQSRM1A9wVxStp3HO2vxyJfP38NU0iIi7i9bgRNxaVoOEQV2QiGWpfbjV1WcOkGTreBSZQxCSKqz4fu82EWBOyKhh6XgMvjxR2fgBEIICgyht+P2x9AUN3MWbICyesjmJiILy6IRRBRPH5inRKKPw7R60OLi8OIj8cT8GMEfNgVDdEbwB0/h1VrVqL5ZzMxShiHaVKUNAaTFBLkJpVpJo0wm4e2rm7+8Ntf8eyhg/T39jO0bw87d/by8htv0tTWwrkLp+np62D/wSF2DeymdssmXnv9OC+9/DzHjh/h6PHjbKito3FbBy+/epy+/i4OHd7PX//2B+oaGlhbWE5W8WYat25l5/Z+isurScqrIj2vkqyCMqpr69i7dw8NNWUszyxmTVYJFZsbad3WzuCePZRu3MK6klp2Dx3mN3/8lL0v/pZT5y4yOnqfq1cv8uWXp7l48QIjI/d4PHqfx6N3v7Xu8Hj0IU+Ubz1ARtlOura/xBuv/ozP//Fvbly5yNvv/pz5me0EUzvwJbeHWmByB97k9u9A5VmzDSO5FU9Sa6j1JbXjTWrFSGpm8aoMNMOHXZDGQfl6UPu1HWB1ilgcAlaniM0lImo6bp8ft9eHU9HHfSjdH0Dz6jhVBZMgYpFVXG4DsyAjug1kjxuX6iZWkHDoHgLz5iPoOrLHgzcYxClJqIaXYOI8ZLePOQsWYgQMNI+O6g1ickkoRgCbqqHHJ4S0U2IcvrgggqYheHyYJQXZH0SPn83KVSvwz17ADIubCZFOJkSKTIgSmRAthGIpTj9hTj+z7AaxUhydff384be/ZM/+/WxuamXj5i1srqvn9Tde4MD+Af7+9z/R2tnM3kNDdG/vo6q2ljfeep2GxjqeObyPdz54h/aeDg4dO8rrb7zCjp29HD16iJdePkZPXxftPb3kVDWyOiOXnMJyDh86QEtbFynriklZV8ySlHzqm9oY2NVPXVM7aws3kJZXRWp2Ge2d7QwNDbCluZ3Gli5+/9dP+N2fT/DowQ1GR+8zPHyX6zeucO/uLR6P3ofRezB65z/WA564fPYrvs2WPyQAACAASURBVPjkM65fPMP1Sxe4efUiD+/f4P6d6/TueZH4lHbiUraNtb0xQT4Gki+lcxysb7c+X1IbgaQmFi9NxuOP+wYklzQ+nLWNVaevgbI6RSRdR/a40byBUBjN4x/flbk0HcVnYFM1YgUJkyijGn5Uw/+Noal7sGs6Dt2NMTsO3aNjF2V0XxCXouP2x5G4YDGq34svLoCkqYiyhuwLYpYUvHPmYVM1jMTZeII+VK+OU9GxuCRErx+bqoec8MS5JK1aQSBxPtMtamjQazeYZjeYavMw3eFllhBglhAgzOEmVg7S0dvHv//1Rw6/dJSBQ8/S3tNLS3s7zx8/yqbaTbz08vPsHdrNkReOsK2vm82NTQzsf4aKqgoGBndz8OAQO3Zt55e/+QWHnz1AT28Hr7/xMgO7+9mzu5/O7m4qt7aSml/MkvRcCitq2dnXTUd7F+vySlieWUJ6QQ0bNjWwtbmFlrZ2ispqSS/YSE5RNb3bd9Dd3UNvbz+3b1/l/v2bMPoAxqrP6OiD8ef/DtIdGL3PE5dPf8mFUye4efUiN69c4Na1Szy8e53R4Vuc+Oxzlub2hNpdahe+lA58Kd+A9O3W92395E1uI5DSSOKcBai+wHf0kV2QsTiEcYi+/p3q8aB4QgNe2e3FEz8bI2E2iuHGKavYJBXB8OHyeDELEqLuRvOGrAGTXcDqknFqBk5VQzY03AE/ZpdEjFNA8cch6QZuf5DA7ARcioA3LgSYVdZCloCm40tMRPd5MeKCOFUFq6xi19xYZBV3wmwcugdfQiKz580jdc0KEhLn8eNwBxMiHEyMcjEx2sWEKCeTomSmxCpMMUlMjhGYadVo7ezixOf/5IMPf8rzLx1jx+AOjh5/jrauTgpKyjn47CE2VFfy3JFnGDqwl8ZtrRw48hyVNRvp27GDXbu30929jbd+8jr79g/Q1d/JO+//hKH9A+zetZ1Dh/dz8Jn9FFVVk15SybryzWSvL6GyupZ9ewcprdpCUt4G1qwrJT2vnLqGFrbv3EHp5hayy+rILChlS1M7be2tXL381X+D5fH/CNB/wHTu80+5cOoEd65f5tbVi9y7dYVH927w4O41zp06QdHmIYJpnQTSOwmkdY1B1fmd9W0d5U3uwEhuIz6tEY8viOoNYHPJCGNtzWRzYrK7xiuVS9YwAvFoXh+iFoJJdBv458xB8XlRDCM0QpE0XLqBZBjIhoHFJWFTVFyqB5NdxGQXUTwedJ+GVRBxKDpmScEkSujxsxF1N5Ku40+IxyRKiF4fouHFrrkJzJ2LZLjxxwdwiBKS28AqKlhkFSUQh11z445LwIgLEkxIwJ8Qz6Kli0icN4+nw51MjLAzKUpgUrQQ0kzRIpOiQyOWyTECMywqbV3d/PqXHzCwp58DBwZ59tmD7Nm3m91Dg9RsaWRw/wGKyyp4481X2NrUwODgTo4eP0ZD21ZeefNV6hrqqKjayOGjh9i9q4+hfXv4/Z9+S1dvJ13dXTz/wlGamrawZ/cOWjo62NDUSlpeCasyC8gr3sDBA4Ns3tpOanYJKzKLWJxSSENzCzt2bKemZRs5ZbVkrt/I+vJ6vjjxCY//jxXo/wLT5TOnuHfzKg9uX+fRveuMPrrNyMM7/OkPf6Rg0z4SM7uZnd5JfHoIJn/qNxD9zzBtY35GLZKiYwTjccoaVpeE2SGEvCOHMDbA1fEGE3D749C8wdCrL4DuC+kUtz+0axNUD3ZJQTEMNJ8XpyJjcoiYJQVR92Jxioi6jmJ4sAkiUTYXDt2DYHixShLugIFqeHBIEro/LtQig/GogTgUtxdffDwOWcQbDBBrc2GTNZxuA6fbgx4fh+r3EZcQh0tS0LwBJN1g4eLFzF24kAnhTiaE2ZgYITAhwsWESAcTIh1MinaNu+MzLCrtPX189KsPaW1rZnDvHqqrKxnau5tjzz9HT38PL732CuVVVXT376K8aiN7BnfyzOF9dHS38fZ7b7GpYTOlGzdR19pF1aYq9uzq57333qa1rZktra2898H7lG+oprh8IwcODbJnYJDskkpSC8pZnVFCZU0DW7c20t3dRUp2MSszy0nNqaCyrp7W1nbaO3so2FBLbukm3nn/fUb/R130f4Hp0skTXD13mrs3r/B4+B4jI/cYGbnL45HbnD19kuqmA+TXDNHS+zyNXcfIqRogIb2TQGr3eJX6RkN14Ettw5vayrLMamRdH09HWse2/LE2JzZBQlBk3L4gquFH98URmD0Xf3wCutdAGIubqEYATyAeWTNQ3AZORQrN4DQDs1PCIkhoXi+qYWB2CJhFGZuqYxIlJCNU1WS3iubWMIsyUQ4XWlwCNk1D8QXwBH2hROacRGLtLlyKG7MoIxo+RK8PwaOHMlC6hj8Yj8Uh4pD1UOZp4QIWLFnGU5Eung4XmBgpMSFCZGKkxKQomUlRMpOjFabEqMyyuunq385Hv/wpza2t1G1tIyu/gCNHD3P48H527OzlyLHDVNRUsvfgIUrKq+js6aNvZw992zt47/03qanbTOO2Dra091K2sYr9+/exo7+PvXt3c/CZId76yWts3FRHZn4ptQ0tNLU2s3PPDoorqyipaSYpu5SM3AKKy6sYGhqiuHwzaTnlpGSVsK6wgi1bW+jbuZOSTVs5dOw4j/9fYLpw6gRXL5zhxpXzPLp/a3y7x+gdHt2/wUcf/YHnX3iPD979Nb/62e/4xc9+T0ndAAuz+4hP7yaQ1ok3tR1fWifB1HbiMzsIprazJKWYxPkLcY7lkkL+kQOnpCC7veheP6LmQfb4MOITCSbOxYjzo3g82BUNlxo6meLxx4V2drKKQ5LHvhvE5pJR3T4Ujxe7pBBtd477TRZRwO3zofoDRDvsmEUJm6JhEmXciXNwKBJun0EwIQ67ICDoHqIcArLXj011I/kM1ICB5tPwxQexuUKgxdhdCB4fajCeuQsWsHTFciaZZSbGiEy16EyzukMuuFVjht0TEuVWjXCXj+279/CrX7xHz/Z+Gjt6WJWZRVNHL88+9yx7h3bx8isvUNe4iY9/9xENLQ288MoLdPR00LytkWPPH2b3nh3s3LWD/oFBahoa6Nqxm9r6Jmo21zCwdxdvvvUqHd2dtHZ1s6GuhdzCUsorNzA0tJu23n6yyzaQUVDK/JRcqjY30bejn031raTnFJO0dj0r1hZT39TE7j27GDpwmMcj/w8wnT/9BVcvnObGlfPcv3ON0Ue3vvnAyD3u3brC+dMn+evv/8gnf/4b//zjX/jFzz7muRffpbH7KAnpHczO6qK0bh+7hl6jpvkZMip3sSw5m8QFi7G5pHGYJE3F7QugeEJJSNUIoPsCeOPiUIxQJVKMAHbNjUNR0byhs3Aerx9J946dStHw+ANoRqi9Caobh6ITZXcR4xTQA0E0Q8MuCTjdHiLtDqyKiuwPYBFlvPGz8QS9SB4du6oTZXciGP4xfRTEpSr44rwE4/0IqoZVVom0OXDIGjEuETUYhxqIY8mKZSxfuZRJJomno51MsahMtbqZanMzxSIzzR7a4U21KIS7POwa2Msn//wLu/buoWP3HjIL19O7Zx8HnjnMs0ee5YXjR9m+o4f33n+b5vYmfv3bX9HR20739i5+/sv3aWjczP79g7x4/HnqGuoZOnyUzQ0tlFdVs+/gARq31jEwsJ0Xnj9CR/92CkuqSMkupKC0mp6+Xrp6usmvqCKttIak/Cryy2uoqa2jo6uTtJwSVudUklZYw6bGZrq39/Lo0e3/H6L7v+3mPuPGpdPcuXGeh3ev8Hj41nc+9Hj4FsMPrnP72iWuXjjDpbOnOHfyS05+9gnHjr/DsoJeGjqf5eVXPuCjn/+O11//kKaeZ1iRlMqchUvH7QBRdSPrHmT32G4tEMogefx+BEXBpejIbh+qEUDQdDSfF4ck4lI1PMF4NG8AmyCjej3oPi+ipmJxijhlHUH1EGO1h/JN/gBmu4sYmxOn24NZknHobtRACEAj4MfiFIi2O7GpOjEuAT0+HrMk4o0PEgh60Tw6VkEixurAqbmJdrpQg3GYJAVP0E/C3ETmLZrHylVL+WGYmR/NsvDjcBs/DrfxdIR9fE2McjI1ViBWUNmxcwf/+OsfeOPNlznw7CHyS4s5/NIrvPDiyxw8coyjL75Id28HA4O7GBjcwQcf/pT23naee/EIv/7453R2buOdt9+gvr6WgT39DB04wNaWNuqbWtk1dICC0lLKq6p45uAQzx8/SnVDPWvyS1mTV8XavBLKNlSxc/d2NjVvI7uyjlU560laW0BhUSW79+ymqnYrmQU1pOVXsb6ylouXzvFo+O7/Aqj7PHHj8mnu3rzAwztXGH54ncejt/9jS3iX0dH7jD68y8O7N7hz4zI3r1zg2sUz/OqXvyGpqIeK+kH2DL3ELz/4FX/5/V958fhbLF65Cn/C3LGTJTqC7EZSvWhGAO9Y/ijk/2g4ZRVBdeNSVHSfl2CcH0ENZbudso47EETz+lA8biwuG7rPh+b1j831VBSPB1nXiLXbEFQ3JpuTWLsTNS4Bsyyh+gy88T5MNjsOUSXWJRJpdyB4vJhEAXdcAN3vwe3zYBckYmwOYgWJKLsT2R8gVhBRAn48wQDB2UHiE+IIJs4mafVyngqzfAemr4GaEOlgUpSTadEuYgWZHXv6ef+nr7FzZzcHD+5l/8G9HHn5GC+8cpxX3nqTl197jf5dO9m7f4iqDeU8e3g/x44d4s2fvMr7H75Df18377//LhtrqtlYVcWhZ4YYGNzF1pYmegb3sa6ghGWp2dTUt9LYuIX+Hdsprd7MuvItrEwrZFlKLvnrK+jb2Udbbx9rSyvIKKhgWXohpdV1dHV30dDSwdqiKjILK/nLP/7Go5Fb/zuYbl8/x6O7V3j04BrDj24xOvrd8haC6R4jo/cZHb7HyMM7PLhzjdvXLvHViU/p232cvoGXee7oW3z47s/46Ocf88rLrzJ/0WJUI4Dq9iGqHiTVQDMC+OIS0X1BZLdv7LSuB0Fx45QVFI+BoGtIHgPJ8KEYXlyKijdgoHvdiJqKY0xzeQLx2FwiqlvHKbpwSBKxDicuVUdQNSyChB4IIBsaNtGF4PEQYbFjERQcuhuTKKEGAuheDV9CAKsoYHGJRFnsRNlDVS1WkFB8fhSvQdycOByiC81rYJMUAomJpCav5MezQjA9FWbjx+H2caBmWiQmhccwYXoY06Ni2XtggJ9/8BO2tmxl5+AgOblZHHvhOd78yRu89vabvPnOW+x75gC9O3dQVbOJ1159iY1V5ezfP8A7777J7l3b+dnPPyC/uJSUdcUMDA1QtbGC3bu209zeQ3ruelZml7Amp5L0tXkUri/lmX1DtHZ0k7Iun0UphSzPKqGgtJrq2k309nRTWL6BnIotpBdVk1W4gbqGBnr6+iks38R7H/6Skf8oLP9XmO7dusjw/WuMjt5mZPQ+w6O3GRm59Z1293j0DqOPH/B49AGM3mf00U3u3rjM1Qtn+f3Hv+fD93/D3//0F/74mz/y1pvv09zay+KFC9C9AWSPH1E3UI0A7jHz0ClrCKoHSfci6QaCoqIabpyijFmUEAwvnsS5yGNDW7sgoPv8qF4/Dil0FMoTiENQZCJjY4i2WJDdBhZJRvF5kT06skdFces4RIFoix275ibcah/f8guGjj8+iNXpQlI1ws12ohyu0Kxv7H9wyDKB2Qk4RZHg7NlE2eyYXFLILZ+dQFrqKn48yxaCaZaDH4c5eSrMykyzyKTwWH48YxZPzwwj3Grn4OF9fPDeT2jb1kFzRz8pGVnsGNhNTW01b7/9Oq+//RqvvPUKfbt2Ub25loPPHKK0tIy9Q7tpbdvK7j3befe9tyndWEl5bT05ZZvIWJdLe3cPvT09dHZ2UF7fRFZFHSvScpmzJJO6hlYa6jfT1dVJXkk1BdVbWZlZzOqMbNYVlLFvcA9N7T3kb6gnNa+cpJwS8ksqGBzYy0/f/imPR/6XMN26dpb7ty8x8vAGIyO3GHl0k+GHNxh5eIPR/wDqG2F+m0f3r/HgzlXu377OrasXuXrhDP/++z95992f0drSxZx5C0LVx+tH88ehGwFEzYNT1nEpbpyyPg6T7gtiUzSsooKgeVB8AdzBIJrPi10UsbrkMRjjsUsKmmFgc7mIsdiJMtsQdTfugB+HJqP5vWheNbRzlFXMLpEImx3ZHyDS4UDQdXSfjk2w4w54CY+xEOsUiXa6MEsyNl3HIoi4/X5EVWF24mxiLXasLpkws5UYV8jf8sbNJjMjmckmiR9HO5liVZhkUZhkkpgabWJadCzTomOYGhWDRVHYf3AfH77/NrsH93DkhZcoKC5h36FnKamo5OCBQYb27eGVV1+kb2cf9VsbOXz0OcoqKzhy5Ai1m2poaW7i2SMHaG7dyvaBAXIra1m9No/y2mZKKqvZtHEjQ0ND1DV1kJZTxOwVOaxeW07S2hyKSyrYs3sXDR19rC2uIDW7iLmr8yit3Exndw/tnf0UllWxdn0Nybll5JfWcPz40f89TLevnuXu9fPcv32JB3cu8+DuFe7fuczDe1cZvn+Nx49u/o9/dGT4NsOPbjPy6G6o/Q3f5cbl83z6r7/S0tRIMHE+sjuA6guieLyIqopD0rCLodtMBNUTSgTIKi7dg8vjRTR8uDQN1dAQdR1Bc2OXdaxCSDvp3pDGiog1EWUyI2kebIKMpLvxBgOIioxDFNG8BlFWBxZBxqW5sQgynmAcoq6gaBKa4SHSaiVWEAk3W7GrOhZZwSxKKB4N3aMSTAhgdjixOATCYqyYBZlohwubquHUPSTMnUtmZhJTYl08HWVnqlVmul1luk1icmQ006JjmBYdw+SISMJtNgaHBvjT7z/izXde5eM/f0xJZQmDBw5QXFHB0ReO0t/fSW93O88+d5jGpgb2HT5IZc1G3vvgA7LyC8kuLKGrt5OW5kaee+4wG+vrySwqoXLLNlamF7B49Tq2buugZWsjrdvaWFtcSU7FZpYm5xC3NIPNW1ppbN5Ca3sHOUWlpORXkZRXydrcEjZsqKG/t5eqTU0UbKwnvaSW8k1bGBm+zePHd/+b7Hk8eu87KzT4fcATN86f5Nblr7h97Sy3xtbdmxd4ePcKD+5c5uHdK4w+uvkfovwOIyN3xwzOe4w+fsDI6H0e3b3BqS//TVFhPgkLFqIaAWSPF7ukYld0XEroPJyg6jhkGasQOv+mGn70+HgEXUc1VCyCC6sgI3tCuspqd6LoGlannSiTlSiTFaek4ItLwOaSUNwGilvH4nRgdjhRDD8muwubrKIGAtglCc1rIGkqVpeATVKYZbFikVWiXQIOTccqi+henbh4H05ZwCS4mBVtwiYqRNtcCF4/MS4BwaPjTwiQkBhPbnYyP5oyk+9PmcEPp87kB9Nm8oMpU/jh1Gk8NX3G+Ovk8Ah2De7in3//E++88zpvvP0qRWVFHH/9VUqrNrJr7wGqyoooyM0gKzuLvr4uXnjpKEVlRRw+dpTM/ALWra+ictMWcgqK6NvRy67d26lvbKC+q4+0/PUsTc1nVVYZmdn5bKiqZu/QHjbWNpKas57lWYWsWldOxrp88kpK2LFjO9X1reRt2MzqtUWszihkXU4Re3btoKOrj/yaBtaVVHP9+lWGR28z+vjOWMzkDqOj93g0fJdHw3cZHg5tzoYf3Gb44T2euHb2BDcvnOLWxdNcv3yaG1e+4vb1c9y/fWm8Wg0/uD5enR6P3mF49BajwzcZfXQrVJVG7vF49C7DD65z4eyXpKQkE0xMRHT7MQkysS4Fq2xgl91Imo5dUokVZMySgkMdSwl4dFTDwOaSMDtErLKKGoxD0Dy4ZJmImFgiYy1j0RURlyzhj4/DKYlYHHY0n4FZkolxCXhmJ4ZSBLKK5jdwyRKyR8fidBJjdSB6fUQ5nLg8HmJcAlrAg9fvxuayEhYdwcQZM4hyuJhltuDyGGOfNZDcOm6/gWooGD4veTnpPDVlGj+YMo3vT5469jqFH02bzo+mzRhfE8PD2TO4mzdeO87h/Tv56U+O09ndxtAz+8kpLaVv8CAlRXmkrV5I3PzF5BaV0NzSQP/2LvYdPkB2QSH12zpJzili/so08strKS0rprevk8OHD1FQWEza+nLSS+tYuDqNuEUpbG7aSktzM83NLaSXVJBRtomV6TnMXbGWoopqujo6aOnqI6+4kpTcMpalF5NTVEVjSxNdvX0UV9fy2YnPuf/gFnfuXmd45B4PH93h/r0b3Lt9jds3LnPv9jXu3rrKzWsXuXv7Ok9c+epzrp7/kqsXvuTGla9ClenWxfFW9+DuFR7dv8bj4Vvja+TRTYYfXB9bNxgeGYspPLrJudNfsGb1amTdINapEuNUibFLOFUdl6Zjk3RMLhW76saheXCNHbx0qV/fJ6CH9JMso/h9KB4PUSYzkbFm7IKMEYjHKclImoqsazhlBatLQPcHEAw3FlnEN2c2LlVE1mR0QyfaYsMhKdhllViXgDchkRiHE9nvQ/Pq2AQXNpfAzMhonpo4hckzw3HobiLtTpweA5ssEpgdxGK34fEZeAMGquGmIC+Tp8YA+sGUqXx/cmj9cOo0fjh12jhMk8Ij2L13gLfeeJnXXz7MF//6mC31Vbz2xivUNW5h6MhRamsryFizgIR5i1mUkk9RaRkFBQUM7d1Nf3837dt7SSkoYUlaDhV1zaRn51FetYm6+i309PbQ2NJGZnE1KzLzmbMmh4VphaSvy6Wuvo7BgT2UbGogOaeApWlFLMkoJr94Axtqquju6qCgvIY12ZUkZ5eTklNMYWkV/Tu28+9P/8XD4dtcvXqRW7evcfvWFa5eOsfFs6e5cPYUVy6e5eLZU1w69xXXr1wag+ncl1y/eIo7N87z4M5lRh/eCEHz4DrD968xfP9aSKA/vPEtiK7z6MF1hh/e5NHwXUZH7zLy6Baf/ONPzF+wGLvixiToxDhkBN2LQ1UxORRMLh2H5kNwexBUDYcYiqRYXEIolRmIxyrLSLo+diLFjV2QMdtd2FwSbl8AlyxhdtjQDAPF48XqElEML0ZiPDZJwAj6UdwysTYbouYh0mLDJqlogThMooQRF0T16ug+N2aHixirgyizjenhUTw1cTLTwiMRPAYxThv+2UFE2YXV4STGYkF2uzE5XThVhYK8TH40aSrfmzCR70+eMram8uSkKfxgyjR+OHU6P5w6nadnhrF7cJC33niZ+i2NvPLqETZUFlNaVkDDlk0M7BtkU00ZGWvms3zVataV15CZV0zq2lw6evooLi5k39BuOnp6yC6toH9wkOziElZkFLIsvYDVaVl0d3cxMDBAVsF6kos2sDKzkAWr1xG3JI2mjla2tbfS3NJKamEFa0vrWJqcz6qMXNbmFtHb10998zYy8kpJyS1nZWYR6dnFvPfBe1y8eIYTJ77gxs0rnD55kpOff86pLz7j5Of/5vSJz/jqy885c/ILLl84N+aAnz/JvavnxrXSyMPrjA7fDMEzBtPwg+v/DabhR7cYGb0f8qAeP+Dhozv85tcfMm/hYmS3D6fsRnF7sQgykXaBGKeKXTUQDS+CpuBS9W9Op0gqiscbOv/mcWN2ujA5hZB1oHow250IaqgiSYqE2eFEdnvRvAEsTheirqJ6PbgUCZcsYREloiw2JLcXkyhh1zS0gB/Z0HH7vMRarUTExBBpshIRa8XqkpkVFcuPJ01kRkQYvoQgkltBcJmIjI7BbLcSHh1NuMUeshgUlYK8DJ6eOpMfPD2JH06eOlahpo1Vp29a3YRZ4eweHOTN118ip6iExKXLSE5Lpagkh9bmWrY217OhsoT6TeWsTFlD5dZt5BSuZ21BMa2dPeQWFbFv/16qNlbSv6uX3UMDFJaXkVNRz8KkXIIL15BeUElefiFdne1s6+kno6CYVWvzmZdSyPKMQjJyCqjfvJkdO/oo29RA0rr1rMwqZs7KbAoqNlFXV0dXZydFlVWkFW1gVWYpvbsGuXbpHFcuneOrM1/yt7/9k7/95e98/sknnPj0X3z52Sd89eXnnD11gisXz4dgun7xFLevneXOjfPcu3WRR/euMvIf8Iw8vMHooxBgj4dvhX4eucXIt8TZ49E7vP32GyTOW4jq9mF4A5hdKiZBwyobWGUNxePFqag4ZRWrrCKMXTXoUFUETUFQQ7ebmAWZWKc4FvHVcckyZrtt/ISLyS7glDXcPj9mR2iUohg6URZz6NCmrBDlCDnYdlVGMRQ8fg+xNguirvLjyZOZMGU6kXYHUXYnDt3NrOhoHHYLmqEhOS3MijFhd5iYGR2JxWZmWpSJMKudMIsNuzQG07SpfG/CpPEW958w/XDqdJ6eEc7A0F7efO04K5PSsekqui+A0x5N0pLZNNRtpLa+mo0bSunu3saWpmZy15eQU7GR9dX1LEvJYn3VFlIzM2lubqKjvZWm1maqGjtYvTaP2asyWZRWyoLlySxNXktPXze9/f3kFJWQXrqJZWm5LF6TSdziNOq3NtHeto26xhbS8kpIL9nEksxikjLWU1BcQU9PFzWNzWQW17CpsY2rl77i4rnT3L19jTs3rnLm5AlOn/iME5/+i6++/JwLZ05x+fyZUJu7dOpTrp8Ptbnrl09z69pZ7t26yMO7V74D0sjwTR4/vsPjx9/d1f3n8zPP7MMfn4Dm9WERZWyygUX24FAN3F4vNpeAySFgcom4dAPF60fUdERFweJ0hk70am6cugezS0LSdCRdxi4KxFpt2AQZWfditgtYXSKax42oKpjsNmySQrjJQozDhWCERLbi9aK6JexOK4quMSsmGpPDwY8nTebpKVOxyArRDjuCR0fzaaiKg1nRsVitFmZFxWCyxjIzKhKL1cz0KBPhZhthFhuCorFubQoTZ07nv77T5qbw5KQp/HDq9PFWN2FmGINDg7z30zdZmpRKRKyJqbPCcIoOXKZIJErfmgAAIABJREFUgrKD0txM0pNX4DPcVFeVsWtgF2vXV5CxvoIFazLIWF/DwpWppGSXUVxSQk31Bo4cOUJhRSULUrLJqqhjQVIavkVrWVdYQU5uDn29nbT39ZO8rpBlKTksTitgWXohmTl5VNdW09Pbx4aGFlKKylmdtZ6FSXmk5pTQ3tFBT1/o1MrZsye4fP4rbl69yPkzJ7l++TwP7t7k6sVzXLpwlutXL/Pgzk0e3L3NE2++/grnTvyba2dPcOXCl1y7dGocqAd3r/Dw3lUefd3mxraJ/yfj6vHIHRob69F9cThVA7vmRjC8OHU3Hr8Pk0skxuYaD7ZJHg8uVUXSNMx2F2aHgMUlIfn8CIZn7H0bDknGJqjjBzMl3Y3V6cIpC6iGTqwtdDucXdWJdrqIcQlIPgOnIiIpEjbRGYLMKTAj1oRNlPnRxElMmDIZp+zC49dRNJlZkVFYbGZmRYQTYbUSFhlFlMXMzMhIzBYTMyJiiTJbkd1u4mYHyV2XwuRZM/ivCRP53sRJ/NeEiTw5aTJPTpoyXqmenDSFp6ZPZ2DfIJ9+8jcqKjewOi0Lh6ozMyqSCFMMMTHhWKOmMc8vEmfIdLRsYsH8RPr6OtjW3cXS9CyyympZlryWVdkVzFuWytzFSbRu66BhSx3t7R0UVdWxIjOH1fkbWJqcz9yla1izNo/unk56+rrIK1zP2oo61uQWsSg5k4RF6VRt3kJn5zZqGhtZW1ROcl4Zq9aVk55XRlV1DX39Ozh79nMunTvF5XOnuXT+NFcvneX2zcvcv3ODf3/yKadPneLi2dPcuHaZJ/KqqymprubQswf49z/+yOVzX3D14km+dsYf3r3CozEDc/jB9f/mOX0XptvkFeQjGn4kXxDJFxeKy7o9WJwSsU4Vh+bF5JIRNAWHIIbuFBC+OdlrE2V0rxfVo2F1hkYhFmfosq8Yq51YmxVZ18cGu1YckkKM3Um41Y5g+DCJIg5ZQvOqWB1WrC4HYRYr06JjMUsyETY7VlXj6SmTsbocqF43UbHR2GzRzAyPINJiZmZkGJEWO+EREURYTUyPDMdqicbqdGIEDUz2WARVYu3aVUyLiPgWRJO/YxN8vZ6ePoO9QwMcf+koa5JWkJmZxcrkNOIWLGJ6RAyTZ8wiLCIMuzUar2Mm6Uv8rFiUQF1NBTVVZezY3k1dSwdLUjJIKa1l/qoMjPlrWLAmlyWrU2hubqa3t5fq2k2UN2xjeWYus5ek4F+cSVpuMWtzcunq6qSzr5+0vCJWrstn4eo8lmYUkJW/no0bN9Ld00VR1WayymtYlVnAsox81uYX87vf/5qTn/2TUyf+zbmvTnDt8jlGHt7h4cM7/PWv/+LTTz/n6sVzXL96iSdyN9WQXllJemkpeWWVdPf18tEvP+DG1bPcvXmeB3cu8fBuyLwcvn9tXEs9Hr41NrP7BqZ7d66wcvVKVH8c7kAQQQ1dHRhjEzELKnbFwKmqKF4DmygQ63AR6xBwyjqi24dDlpF1DbvgwqmoWFwSkVYH0VZnKPrrdCGIIQPT7HASEWvC5BKJsjmJtDvHXHMJu2BF1CTComMJizETbrUzy2zB6TaIstsQvR7cXg9RVivhFiszo2IwmSOZHj6TMLOZWVERRJpNhEWGE2k1E2WOxR9n4HQ6EWWRaHMsssdDRvpKwqKiePLpiXx/0hSenDiZH06aypMTp4zrpu9PnspTU6ezd2iA1159keKSXGqqN5CekcHKtEzmrUjGJOpMi4hkZkQYMVGzkEzTWTnXR3rqSopLiqirqaK/u4O+7m5yN9azYFUqi9ILmbs6C//cpeSkrWZtdg5bGzZz4NAhsouKWLAqk0WphSxYk8Oc5amszsilpWkLre0t5JWUkF60kbTCChatyWbhygzWl1XQ3dvF1o4O0grKSckpYXl6Icdeeo1P//VXvvj3P7hw9iQ3rl5g+P5tHty/xfkzX3LlQsgeuHXjKk+klJSQXVNDWnkZaSWVpBZXsiZvPRu2NPHWW69x7fKZEFB3LvPofqhCPbp/lZEHNxh5dIvRb1Wmc2e+YOHiRej+YOhaZVHD6lKwSQp2VUP1hAa3DlEi1i4Q4xQxj2XBVbcH3WsQY7EQbbFhE1XsskaE1Y7Z6UBQFWRdJ8Ziw+wQsAkyEbEWou1OYh1O7KITQRERVZlZUWH8aOLTzIqOJSzWglVWCbdacbl1dLeMINkxmSIJj4okKtbM1IgoImLNTI+YTrjZxIyIcKItJiJjIvAGvEiyi2hLNGExUQiqTERMDC5VJy15BRExMTz51ASenDApJMQnTOJ7EyeNt7onJ03hqSnTGNy7h9dffZGcnByam+qpqqlgyeokFq1MYkVaFu6EBUSYbEydNYtYQcPr9eFblMyyNcls2FTFtm1NlJeuZ3BokMqqapJySpmzMgvv3CVkrV5IwrzFJC5Poampkfr6WmprN5NbUc+KjDwWrllH4opckjKzyczOoauzlfauHjLXbyApu5D5SVksSCpgfWUt1Zs2sa2jjbziSjKLq9iz/1lOfv4vvvz8E27fuMzVi2e5fvkCN69d4sKZk5w/fYILZ09y99Z1nkgtKiN7Yw3pFeWklW1gXWUNK3IKWZiZx5KcIjJLSth36BlOfP6vkIH54Dr37lzhpRdf5JlnD3Hy5Kdj7vg9/vLn3zF/0QIk93eTAaLmRvLoOCUxdFZOVLCpOlZFwa7IuGQJUVYwO0MRkFibc/yub4fgwi44cckKdpdElNk2/vtIkxWry4moSVicZhwuBya7k0nTZvKjiVOIcbqIsNpwajKSLqFoEtHREUSZooiMiWBW5ExiTZHMDA8nzGRmetgMYs2RzIyYieHVkBURk8VEWEQY0WYTMyLDibJYmBERjV11k7R6GTFmSwimiSGIvtZOX4P05KTJ/GjKVPYODfDGa8dZkZJBwvylLE3LJL+8lJSsdSxatYakrFyWpK7DpnvR5qxEC84muHwtgXmL8cxLJregkILifFpbW1m/vohduwfIzF6Pb+5iMpMWEZw7D23OGpan5JOUlkVHWzP79g6RV1jMkrR1rMopZf7KDBIXJ7M6LYeGpkb6evsorqxkZVYB6YU1LEsqZFVmLrmFxfT29bGpsZWt7T3cuBYKyj24e4NL507z1Zefc+XCWc6dPsGls6e4dPYUt65f4YnlubmkV5STXFJMWnk56eUVLMzMJTEpixX5xSxYm8PctEyWZeZR39zKO++8yZbNdSxOSmVZVjZxy1ZRU7+Fj3/7a9586xVUw4s4lpgMHaAMXaNsFUWiHS5MgoRDc+PUjTFPSCbWZifC6iDGJWFTdSxOCUHVEBQZWRGIsdow2V04JY3osaSASw7t8CxOK4pHJcIUQ5jJjFmUmDBlOk9NmoxJEHAoMm6PQkRMGJGx0cyMiGZaTAzTY2KYEhFBdEwU4REziDFHMzVsOqouomgSNns008PDMZmjQjBZzEwJC2NqeCSTwsKxyjIrVi7CbDPzvR89HapMX4M0YRI/GKtMP5gwmR9NmsLeoT28+frzLEvOwDd3GY741SQsXsbilHRSsrJZlpRGUlomVdUbqWnehjsugYQVOQTmLUZbnMmcRavRZi+joqaOtPQMWtu20dnZTlNzIwVrVzN34QIWrlvP8pQCZi9eyfzlmVSUV9Da3EpLaxvrympZmpJF/KI0FiQXsTqjgIysHFrb2tjW0UN2aS3J2cUsy8xj7opMsgpKaW3bRv/2Hdx/cJ2Rx3fGxylfnfzatPyUS2dD4vzGlYs8kVJaSkZFBTk11aSUlrBm/XqW5eSzqnA9yaXlzM/IIj4plYTkLALLM5ASFjE9yoQ+dz6zkzPwLFmBsXgFvgVLWLlmFZLbCEVOfKG7AVSPgc0lYnbKmAUFq6QietwIqoJTDW3lZ5msRNhCWW2HquOSBcx2O4ISCsNFW+xEWx04VTcxVgd2UUBQBeyCSKTFikWUibTYibDZkXw+npo8mVlRM1HcElHmKCJNUUyJCGdWTDRhkZHMiookIiaaKeHhhMWYmBU+A1GyIykCVoeZqeEziDVFMy0sHJMpilnhs4gwmZhlMiEFg8w0m5F9PpYtm4/VYeXJpybyvQmT+N7EyeMwfX9iSJB/f8Iknpoyjb1De3jj9RdYnroWY/ZiHPFr8M1bijV+JfGLlrA0ZS3VdXVUbChh+/ZO+nrbyS2rJn7hUvQla4lbuBJx9krmLM/AO2cJDdu6aGxto7GxnoFdfWyoLGXN+o0kZecxf1UKCavymLM0hUWr0mlsbqGnv5/yio0szSgitaiKxUk5zF+RxsKVmbQ0NdHV08+GqhrWZBeyOq+SlZnFpOWsp6SsnHPnT/Bw+AbDI/cYHbnPnZtXOHPyc06f+JTzp09w7tQXXL5wlicyK6vJqa4hf1MNqaWlpJaVsXZDJSmlJSzLLSBuVTJzUzPxLElCmrMSkzuRp2ZE4p63BPfiJNyLl6MsXIJ7/hLmLlwQuhPJH4cydj+STQwlBhy6gU0UkdwqVlcoFRAxJpyjHK5QjFbTUDQFs8NBtCVUjUIndl1EW+xIbjeCIhJjtSBq2rhusokKdk0n0u5A9nlxiC7sDjMxsRFMjwgjPDaaaWEziIwOIypqFuGRM4mNDmNm2EysDhuiJuMQ7UybOZOZsTFMDwsjIjaKqWFhmGMjx2EKM8USIbiYFhuDGgiwdPFc7IIrBNPTIZgmhoWPaaYQTN+bOIkfTZ7C0L4BXnv9OMtSs3DHLwzBNGcR9oRVuOcswuZfREpWDlV1m9i1o5ui/Cz27NpJS1szq3JK8c9bjjIvmYRlqUj+hQSX5ZBaWEVDyzbqtmylrn4LA/9fVe8VJFd6X3kiNKGXnQd2N2z5zOszb3pvKk15773J8t5XoYAqlEMBVQUUvPdoeLQD0Ghv2U2yDdndohWH0lAiJVKr0WiGK45CQ82sdjfitw8JYDgPN+JG5n08cc75zvc3115kYmaWqkQP3bsPUNrYTV5FK/VdowyMjnHw4AFOHD1G/+552vpGaOgdpqRpiET/JAPDE6yurnLsxFGG55bpm12ktWeMlq5RvvnhN/zb//vPycqQf/sD//2ff8fvf/cP/Oe/+xv+029+xW9/9R/5x7//LVuGFlcZXV5icv8KY0uLjC0tMjg3R9ee3VT09pLT0E6wogF/WT3OojqyHEFSZZWi9k4CFfX4q2rIrq4jVldHTUM10dycZC70pCPWHgzjzI7iy44RzYtjcTtRHMkU2eoPYg+EsXr9TxornVhdXgSLDdFiQ7E7k4D0+ZOy5vcRjISxOF3PPJXZngwrPfEIvqifQLYf2SSimTUUXUeQRXSLilEREDUN2WxF0FQsTp1Ato9gyIuoKMgWK5IkPgGehGJ1YJA1zDYLgiKjWW1kqSoG3YzRYiJUkENtfTnegIcXdqayPTWDNKOEye1he1oGO9Iy2Z6alL4dGQZu3LrGD776jLa+EaKFFThL28ktr8Vd2k6srBp3YTM5lY24chuYnplkcmqUk6eO0dbWyM1bV1nfWKeqfYji2lb8RQ0UtY2S1zJKccsgexYOsLSyztKBdY6fOsHB9TWG51eoS/RS0TFEbc8MxTVtlNa2s7x/lWPHN1lcXqJ1YISWoT3Ud41S2TJAdUMvm4fWOXX6KIsbm/SOTtM+OsObH3zI//M/f8//929/4F//5Z/4/e/+gd//7h/4h9/+DX/367/ir//i5/z2b3/FlsHFFXr27KZv7x4G5ufo2TPL2MoyE6v7aRweJVrbRnZVC57iWvR4JWm6i1RFo6ZvGH9JFZ6ScoLlleQ2NFJaUYbLF8Dm9T+5+Y/gDkfwhINEc+LoLj+SxYli96O5/Vi8frzhbEKRCJLFgtGsI+g2VKcbg8mGYLYSisUJRULYHHbcfh/xgkJsbg8uv59AJIpudxCIhPFH/GgmFZPVjKjJiKqMajFjkAVU3YRBkRE1DZPVRjA7SCASwKApmK0mBFlEtFiRRAFN15BkEcVmQ1BlNKsFoyyhWq2kGAykGg2EIkFyi3KorCwklhclVZBIMQikSypGXSfNKLItJZ0XdqXxQlo62zOyuHX7RX720z/j1t1bjE5NEK7qJl5ajae0g1hZNZ7iNnLK63AUNpNX3YQ7p4KJmb0kejq5dv0S3d3tXL5ygfnFJXIqW8hvGianZYRowwgFzSPUdc2wdvQUi2vr7Nu/yvnz55hfWqBpYIze3UvUtfcSr+qkrnuS/uERjh87yulTJ9mzf5O2gQma+6YoaxqgrXuaqdl9rB5Y5djpE/RP7eHFey/xP//wO/7Hf/8n/vVf/ol//qd/5D///d/y61/+gr/885/wH37yI371y//IlqHFJfr3zZGYniQxNUn90CBdu2eYWVujeWScwrZu8hsT2POqUMMl7FIsKG4PVb1DBMqqCJRU4i0qp6i+hdziQuzeAN5IHE8kSjA7QiAUwB0IIFvdKHYfJncQszuI1ZNMsF0+H7LNSaZmRdDtyA4XutePZnXiCSZnfYeiYZweLy6/j1h+EXaPB6fXTSgawZ/tQ3fqmGwmBEVGMZsQVQVBlZF1nSxJwmQ2oakioaCbWCyEySxjtqhkyQqixYIkZ6E8AZ7ZoiHKAqpVR1BEVIsFgyigWnR8AQ+FxfnYHDrhaJyiojyCkSBb0zNIlWRSJRmzx8OOjCy2pWbwws5Unk9LZ0eGgdt3bvDo4UtMT4+zZ+8Md+/epbmni0B5gmhZBb6SBDml1TiL28itasCdX0tBdSvuWDFLB9eoa2nhyMlTjE+McOH8BfqmFyhsGSVWN0RRyxi5DWOUtYzTOznHvoOHGB2fZM/uKc6dP8/u+RVauwdoHJikvn+agtoErYNzXLn2IucvXGDt0GG6hiaZXtmgpXeKpo4B2rtHmZzdw4ULZ7hx4zp/+Jf/wr/8t//K//2v/8z/+MN/49d/9Qv+/Mc/5Osvv+SL73zBz3/6c7Z07p6hfmiYltEJOiYmaBkbJTE9xcjKQXIbOojWtxOv78BVUIcSLGSHUSZcWExVVx/h6hrC5TX4S6vIr6knnBtLFutHY8RzY/iDQXS7C1F3JYHkCmLxBvGFQ/jDQUx2B5maFdGSBJpk9SDZHHjDUXzhMGabDaszWfjm8vuxu31Ecguwe1wEIn7cAReSpiCqCppFx6BIiJqCpKkYFAnZakWUBTxeB6GwH8WqIekmBEVB1xVkWUK0mDBIIrpZI0OW0XUNg6ygW1REWUSz6jg9DnLzoticVpxeF4rZRCiWQ35RLuFIkG0p6ezMMrLTKGD2eJO1TemZyVPerjS2p2Vw994tXn/8KvPzc5RWVNA2OM7q2jJXblyhsr6RQFmCWEk1ntIEeWW1uPIbKahqwRotpaSxl1hxNcdOnSWRSLCysszBg8tcuX6D+p5pCppHiDWOU9g+SUHrOCWtI3QNDNMzMMCBtQMc2jjEoUOb9M/M0zW+m9qOIRqH9vH5Z9/j0vmzHNk8zImTJ7lx5zYrhzaY2jvH5OwC9Ylx9i6ucHRzk9//X7/lv/z9b/hPv/01/+dv/ppf/OzHfPPlV3z+6Rd8+uF3+PE3P2FL5/QMDcPjVPUMUNM7QHXvAAP7FuiamiW/sQt/RRO2wlq0aDmZzig7MkXChaU0D45R3z9IUWMb0eoGimtrCISDBKIR4vm5+MPZqA4XqsOD5vShOT3J4fHhIMHsbERNx6DZMJqdaE4/Jrcfm8eD2+/B6nQiWx1oNge63U0oGscbDGNxOInm5eELBpDMKoquIShyUoZ0MwZZQVBUJE1BUAQcLhvBkA+rw4aoaRhUBUk3kaFoyGYzgiKg6yqZsoimy2TIEqpZJUOS0XUZp9tGXn4Ml9uK0+NCMms4fV5Es4bNFyA3P4fsaJDnd6SwNSWNbemZZJlMpIgiW1PTn4FpW2o6d+/f5vGjV+jqH6Kssoqu8VlyS8tIDIxw+PAapy+cp6ymHl9pO3nl1bgKmiioasQWr6SsuYecikYm5lepqmtiaWU/xaWFtHV1cOnyBY6fPEd5YoqitgnyWqfIa54kVtJIXnUjG8c2GRgZYmZygitXr7B66DA9o5Ps3TzLT37yDZdPH2XvxAgnTp/m0KENbt1+kRMnj3Lj1ossHjjE2PQic/sW+Pu/+yV/+8u/4Ne//Av+8uc/5Udff80PPv8+X3znSz775HN++qOfsWXf2gE6Jqao7R+isqePip4+Jtc2qB0YJVTRhLe0AUt+NXK4hDRrkG3pAqIzSqY1giNeRllrN439o1TX1hKKJNdSJAfEJ0tMbL4QFq+X7EgYp9uN3etHsbpRbU5kuwfJ6sTm9eINBrG73Rg1ExmKjmBxotmcmKxOfMEQ3qAfX9iH2WZFNZswyBKSpiJpKkZZQjGbEFQBQRExW3WCQS9enxNZMSJpMopJRlYFLFaFLEVGtJjIUETMZpUMWUI0qWTJEopJQ3daieVm4/Y6cbocmMxmnF4PollDdznJ1BTMHi/x3Bg5udm8sDOV53aksC09E8XhIE2WeT4ljed3pCQBlZLG/Zfu8Majl6lo7CSYU0hF+yAF5ZUkxmbILyund2Sco8eOsn7sBIWVNbiLmsmvbMBVUEdFUzeRkjrqu0fx55SQXVxLZ1c3g/0DjEzOsHFwmQ/ef4f5/esUt01R2LabWEkjgfJWahODJPqGGJ+ZZv3QOnN7Z7hy6Tw3Xn6ZN999g/NnjjDc3cZrDx+ysLjAvn17OH8uOeLwtQf3OXvuFCdOHuO//uNv+A8/+SF//qNv+OkPv+ZHX3/DV59/n88//ZzPPvmcn/34z9nSMzjGxuFjHD19hq7pGdonpxhcWCS7qgl7bjWWnGqEYDFyoIg03ctOo0xJSyemQB5ZtghaKB9btIjC4sJkQZvbj8MbJBBJRgP+UJh4Xi663UmmaibL5ECxe5Mds04PvlAAl9eDw+sjXdZJk3TSZQuC2YnZ6sRktZEdCeLy2BE1AVFVkE0aBklEVJ9ImiSi6mZETcTld+IJujHIWahmCVkxImoiRpOGQZVQLSqilIVJV0iXJUSzCaNsQDQp2G1mYvEwHr8Lm9uKqpuxu13JXMppJVPVyDKZSZVkFKeLWF6UvILIs+uUrRmZmD3eZL70ROZe2JnKtpR0Xnr5Lo8f3aMh0Y8/Jx93bguheBFlbYMUVtXRNjxJfmkZg1OznDt/ivnlgxRXVuMqbKC0PkGouI6y1n4coVzsoXxy49m0VucyNdZNXUM1g/1dHD60zomjJxiYXiVe1kywsoPGrlHKG9pp7B5hdX2d0clxds/u4cKFs7z59utcuXiawY5mvvzqM1bW9rO6f4WD64e4d+8mDx+9zPmLpzl95gR//cuf8+OvvuTPfvAFP/zqS7764ku+/9nnfPbpd5My96OfssWUXY4lVklRXRtz+1c5efY0C2sblDR3YYqUo4YrMLiLMLjy2GbUSRXN1PUOU9XWQ3FdK/7CSuzZhRQVl2D3B3EHkot1wvEYvlCQSCyKze1F0p0IugPJ5kW1JctKIrkRnB43kslKuqiTrlox6i4MJiuKxUkgGMDjdSIqSeYxyCJGWXoGpqfvgizgC7gJBFwYFSOqRcEoCoiaglGVyFQUjGYTGYqMoJvJlAxoZgVBMiCZzFisZqKxEF6fA6tTR7OasHtdCKqCYDaz02BkW1YWKZKM5nYjWKxYfH6yc6MUFsfYnmVgp1FglyDiyo6QrqikSjJb0zPYYTCSYhR57ZV7PH50j+6xSbKLyojX9uCNF+EubCGUX0Z9op+Ciio6R6YprqjkwIElzp0/Rff0bkpqm/GXNFJa3401FEfWdXSbCbdFoMBvYqStmoneBC2tzdQ0NjM7O8XG6hrtQzPUJfpp6Rnkxt17HDh0kMnZSU6ePMni0gr7Fha5eeMKh5bmeO+9x6ytHWBjfY3Z+RXOnDvL4c01rr94mXPnT/HBR+/w8x9/ww8++5yvvviSr7/8Pl9/+X2+/O7nfO/bnyXBZI6UoYWKceTVUtQ2QEP/OK19IyytHmRlbYP6jkFUfwlZrnxeyJJJEU2YQ0VovhjhwkrKGxNUtXeRV5iPP5Ls1Q9Hs/EGvLj9ARwuH05/GHsgjO72YHa58WWH8QV8eAJBNKuTLJMNwexEcXiRrC5sXjeugB/dakZURIxykoUERSZLMiCZFIyygCAJOD1OvH43qllG1GQyRCOKrpIuCQiqiGSSkVQB1SwhKgZMFpV0SUQxKZh1hexIAF/AjW4zYbaasbntiLqGqJvZlpnBLkEgQ9WQHQ5ElwN7NIzRYsHi9ZFTEKeiIp8df9REYA+GSFdUdhlFtqZlsCMjixSjwMsv3+Xdt16jZ3yScHEZjZNzRErLiTf2ESgow5XbgjdaTGPfCJX19axvHKCmtpKNjTUuXD5H+9AoRXXtOGLlOIO5mKxOsgQjVouCSzdQGrDQU1NMZ0cL5cVxBvoS3L3zIidOnWDjyAZvvfcm+w8uc+T4Yd565032Li1z5ORplldXOXPmDG+8/ioHVpe5evUSD15/wPkLZ1nev8TuvTOcvXCKh49e4pe/+Anf/95nfPHd7/Hl9z7j8+98l+98/Ckfv/8J33z9I7aowSIssQqceTUUNvdQ3TuKPacaa7QKV7yCpq5BRmb3UZPoYadRIlxQTLy8EdUbR/LEkT0xfJFcIrEIgexsIjlxPEE/NteTVRXe4JORx7kEswOEotnYXEkJc3gDT9qekkMi3KEQnmAIzaIjqkqSjSSRTMGIqCZPbQY5C8kkYrJq+PwurHYzkmLEqBiRTCqZgjHJXKKIqBoRNYksWUYyqRhkAyazjKbLRGJBAkEPDqcFk1VDd1gQVYUsWWSXYCRdURFtNnSvD9XlwhYOY3RYsEcDKDYT0dwItdUlNNSXJSOAlDSeT0snUzOxPTOL53alPvNM21LTefnlu/zdb/6S+6++RFVDHa2Tc0TLKqgdniVSXk20ugNnuBB/UTuh/DLGp2fJainWAAAWxElEQVSpbWpmcXWFpuZ6No8e4vy5s+SUVuMrbMQWyMXiiSCZzRhlGafDgscsUpEToLO6gJDfSWtzHfN7Zzhz5jhvvPM6c4vzHDh0kIdvPmDzxBE++vYH3HvlPhvHTrF3foErL17l7fff5sHjB5y9cJYzly6xb22dg8dPsLl5iF/91c/5zscf871PPuXTj77Ntz/4kI/e+5C33nyfL7/8ii2CNx+jJw9TdhnZlW3kNiTwFtYgB4oQvPk8/V92Z5OlWMgpq6Kio5vm/lFya5qxhJMTcSPRAJFoEK8/gNMbxOVPti45An5COTF8oWTrkcsfxOr0YHlyusvOSU4z8YdDWBx2VN2cZCBReGaus0QBoywlAaWJ+AJuHC4rBklANiW/MShJE20QDWgmmUxJIFMSELSkwTaaTAgmiVAsSDDkxe62ojt07G4XokklQxLZlplsoEwRJTJUDdVtxxLwkGFWkD12NIeVeH4UX9iLy+chGgvR2FD+R6DJwKjr7Mo08PyOlGfPtpR0Xnn1Pq++fJvZ2Uk2Nw9y46V7lDfVUz80Tbi8moaBKYL5FWRXduCLlhAobCW3sJLR3bO0JFpZWFqgPdHG5OQkHYMTeKMFeIvbMXtCaC4fssmErIhYTQI+PZP64jCry5MM9LbR1tnGoUMHOXX6BMfOnuDBG69x7PRRHrz3Ou998h6vPHzIifOXqZ27x/9RcYNvVV/DP76GofUk/77iOv++4ib9y2f42Y+/5qN3P+Cj997nvTff553H7/Lmo7d57dXHfPc7X7BF8ORhdOch+gpx5dfjLKzHFq3AU1SPNVaJEi7F4C9km+jghdQsLLFS9EgJvsIqSloTNPWPUFZVjmIyJ2u4/aFkL1wkjieQLP1weV24PB68geQcJoc3gNPvwxXwEsmN4/L5ngHnqaF+CiBBkckUs5A1Ca/fg93jRFRkREUmUxAQVRWjIpMli8hmE5mCAVGVyJJFjJIRRZOQVYFQ2E8w7MXrd2G2mnH73cgmmQxB5IXUNHY+6cRNV1R0rxfN4yTLoqG4bZjddmKFOfhDHtxeG7JJwmSxkx2L0NpUwXPbdvLc9l28sCuNXYJImlHk+R0pyd+enOZeefU+D165w9jEGOUVZayuLHH86AbXb1ynqqGR+sEpAoXl1A3O4ImXEChtI5hbjr+wlcKyGiZnF0h0djIyOkpfbw9jE5M09IziCOdS2DxAdlERsbxcZE3G5nIS9NvJD9mZ6W1ktK+T6dk99PR28vDBbd5++wHLBxa5ev8mr7z1kJuv3OfouYtUzt7jTyvuoA9ssLX+Cimt5xF7zvHvKu6QmDnKF19+lzcfv8XrD9/g4WuPee2VR7x8/wF3br/Mtz/+Llus0VIs0TLkQCF6pJz8lgGi1W2UtPeR39iNK78KX0kdOwUzGZJKTWcflmAeij8XJZSPPa+ckvISNKsDhzfwZBFhjFAkO1l66/Oj211Y7B5cviCRvALCObm4Al58IR+qrj1LrQ2SiKDICIqcNNiSiGrWcHhsOD12NFPy96ffZQrGZM6kyGRIArJJI8NoQFAlBDkTWTESzvbjC7gIZfuw2EzJuzhNJVMQ2borle3pmWzLyCJVlLH4/SguFwZdQ7SZsPlcZOdFCGZ7sXtsSGYVq9dNmiyTpZkJRiO0t1Tx/PZdPLdtJ1tT08lQNdIFiee27+K57bueZVCvvnafB6/eobimDd0bI9E3RnlVDdN7Zzly5BBnr16ltLqW5qFpQsWVVPeOESmtJFSeIFxQQbC4lbLKWkbGJhkcHKC1tZVEby+DI2NMzy3QlOhhaHaOhtY2AtlhjKpEOBamvCyPqYlxhkZHmV+c45sffMT66jy3bl3mzqt3uP7SHU5evsjK5nFKpm/z7ypu4xg+zJ9W3uJPK2/jGDzOn1TepGVsjY8//ZDXH73BS/df4/69V7l35xXu3n6J2zfv8/FHn7JFCxYTr02Q39hFvDZBde8I1b0jlHX0k9/YRWl7P2Ud/WxLl1Acbnp3z9LY3UtFewfRigYUbw5FpcXYPH6c/iChSDaBQACvz4/Tk0ytHd7Ak526ISLxHILZIawuC4IiPWOjp9L29MgvSgJOlw2vz4mqShiErGeAyxKTEcFT9pI0lTTpiVcSslBUAa/PidtjJxYPo1oUsnPCqLoZSVWfXcy+sCuVHQYjmsuNUbcgOOwIdj05UCw3gjfkQbebkU0yBlVmp9GI2eNlp1Fge5aBQCRMoqX6GQttTU1HstnZkZ7F1l1pf8ROKbz28B6vPrhFcV0CkydKqCSBxZ9DS/8o5TV1TE1PcXjzMGcvX6O4uoHmoWniFbXUD0wTLq4gUJqgoq6NivZRWju62bN3nok9CzS2dTC3uMzi8irLG0dZOrDB/OIi5y5dZGbfHHsW5jh45Dgj0zMMTczw2mt3Obq5wflTm7z15kNefe0+l69fZ/fKYfLHb/AnlbeQeo4R3b2GY3iDHe0X+JOKu0wduMhbbz3kw/fe5e6dl7l18x63b9zj7o373L1xn48//JQt3sJ6StuSwClJ9FLRNUj9wDi13YPU9gzTOTVHeWc/z6VmYPVl0zoxTWFzG0X1LVQ0d1DVkqCoKA+P30t2LITL58Lm8qDb3dg9fjzhCMFIDJfPTyA7G6vTgWo2PfE64jPwJNnIiEE2YHda8AScSJqApCYT7gyj4RljPWWkLFFIAkuRMYhGVJOIy23D53cRCLoxWxQKinJRdAXdaWN7erIl6fnUdFJFCYPZTJZZJU1TyNJUdJ+L7FgYf8iLZlVRdIVMRWanYCRVFshUVTS3m1RFwWDW8UXCJNpr2JGeLDXZkWXAFgiSIkhsz8hKSlx6JtszM3n8+GUevnqL9uFxnNFCguXtaP4CYmWt6IFiWjp6KKmuZWJmhuMnNjl/4SwVDQ20jE4TKauicXgvdYkeGvv2UNfSxfS+NdYOH6N3eJLlQ8epa25jdeMoawdXWVyc54Nvf8zqxgbHzpxl7ehxVjfWOXjkOIePn2VsbJxz50/z+PFrHDu+yd07N7j14otMrl+lcPJF4gPnKRg5S7zvNKGek+QMX2B8fj+3b1/je598wu1b97l1814SUDfvcevGPT766BO2FNclCJXUUdU9QlnnAHkNCSoSfVR39tHYP0TH5BQFTU08n5ZJbWuC1qFhWkZGqe0fobCljYLqWsrLi8jJi+Pxe7C63OgOT7I3zhvAF4kQjkXxBrxImvoMOJKmIioyRlFEkERETUbVFdw+55NIQCJTMD7zTRlGw7NsKUsU/heTiUZUTcLltODzJ9nI6tCJ52SjWTQsbicvpKezPSODTFXBoJuR7Q6MFguK00mWWcYXCxCOh/AFHJh0Fc2clMtdokC6omIwm9FcNgxmE2avh3RNQ3E48WaHaG2tYmdG5rOeOZPbQ5oisyMjk+d2pLA9I5MdmVk8fHSfB6/cpH14DF9+KbWDk3jyysmtbkMPlxEracDsz6e+c5CKplaWlvZx6tRRjp47S1FNHS0Te8mvqqOoYYiC8gZq2obpGxqjb2SCyT37qGtpoW9sNyVVVYzNTLNx+BCDoyNMzu1jdmGR3qFBdi+t0D00Sn1LOwOjE+xZWGB8dorNE4e4cO4Up08d4cq1awyPT9E1NE5TVy917Z00tnWwuLLM2sH9/PjPvs/tm3efgenmjbvcvHGXjz78hC3eghpssXKyKxup7homr6aVooYEhQ2tVCZ6aJ+YIlxSRoooMzW/hz1Lezl87DBje3dT39VFbUsTubkxQtmR5DKdJ9ssnf4AvnAAXziI2WLBZEr6IqMsPTuZyYqCJEmoqorP68Th0DEKmf+bJ3oqaRlGwzMQZRgNz1jN6bYTDHmxWFV8fhf+gBvNqmP3eMiSFESThRRRIlMzIdttKE4rGaqKwaRi87sIxoJ4gm5ETcTqsmFQZWSrhQxZRXI4kO0OMk0mJJuOYDVhCXhJU1VMdgtl1WUkErVsS0vhWykpPJeaRoaqsTUzjW/t3JGUvicXvY9ef4nf/M0vWDq4RrSogsahcSIVDdT1DBGsaCReXo/qLyRaUoseLqN3eJCO7k6Wlhc4eWqTI+fPUFpXT0PfNMV1DSxunqKts5dE9wjTM/to7ejgyKnTNLS2smdhniNHNzh35gS3blxhY2OViZlJZldXSfT309jWwfTeBXqHxmjt7GLpwArrm+sMjw4ytzDLpUsXWDm4QVNHJzWtCVp6h+gZGWNwdJSvf/Bd7j0B0tPnxot3+PCDb7MlXNGCJVpGuLKJ4rYe8uvaKGnupKy1k5qufpqHx7BHoqQrGiNLizQO9NMzNsL+zXXWTxyivbOR7Fgcpze5uiIUSy4H9IdC2Gy2Z2z01BcZJBGDLCJqAqpJwuN14HBakSQJUf5fAHrKPE8zpqeSJigKWcYsXG4bgaAHTROJRAPYnDo2lw2zzYZBlLE4PWRJKqrV/iQz0snSFYwmCXfAQygWwhN0I5s0TDadFEMmks1Ohqoh2ewYzDpGqxWDbkK066hOG7LNjC8aIBwPE4j4sbuddHTUsyMlhed37WJ7eiYGs87WlPRnBvy57bvYmpLKo9fv8/C125w7f5wLF06zuLZBcWMLNd39ROvaqWrvJFzZRKSoGnOkimhxHY7sCnr6++noSLC2tsTJE0c4dvIopXV1zB44Qnt3H2O7l5iY3ktHdz/nLl2lo6eX0+dPcf7CSSYmhhjqa+fksUNsHt7P3tX9JLo6SfQPsmdhme6BIbr6e5lfPcDQ5CTdg32MT0+xuLrCnr17OH7yGN19AwxM7CYxMExLdy+ffvo+t27e5uaNu7x4/TYvXr/Ntas3ef+9j9iSW99IYXOCotZOcupbyK1pobAhQUFjO5Ud3VR2dCM73egeHyNze6ju7KKqq4v6/kE6RodpS9STHc/F6fERCCWL9z0eF5pJQ34iaYIsISkKiqYiKRKiLODy2HF57UiqgFE0IEgi0hPQPPVET/2RpIgYRQNGMQuHy4rb60C3avjDHkxWDW/Yg6CpGGQFzeIgQ1DQHW6ypGSNd5osI1g0fNnJeCAY8qDpKrrdSqogoDoc7BJEskxm0mSFLJOZTE1DcdmRnVbMHju+iJ9wLEgo4kdSBRweO06vm86OenalpfHcjp1sTUlLXqOkpPOtbTv51pPIYOuuVB48us+9e1fZs283DQ01HDt2mLNnTjO3fz/ViS7K29rJbewkWlyFJVpDrKQWW7Sa3LJ6XJFyJqZnaO9McOTwOiePbbJ+6iT17QlWN48yNDbN4PA464ePkejp4fipcywtz7F/ZYG+rmYGejt55c5Frl85x+LSAj0jo8zML5Do6WVwZJh9a2t0jwzTM9DPgY115pb2MTk1xtTUCOfPHOfsuTN0DgzT3NnPW28/5t7tO89AdO3qTS5fus67737AlrK2Nso7u6jq6Sde10hOTRPRykZCFfXk1bWSU91IiiQTLy7h6NkTDE9P0NjdQXV7O4V19dTXV5CTX4gv4Mfnc6GZZFRVQTVpSKqCIEsIkoQkSSiKjN1uxeN1IisCgiwgqPIfsU4SQH/sjzKNBiTZiNVmwuNzJllMU5HNOp6gn0xFQjBbEDSdLFnD6vZikDWsbj9GxYTZ4cDj9xAIewmFvVjtZjS7mVTRgGyzkiKKyHYHabKCUddJV1U0l5tMVcXid+GPB4nEgvh8DkxWBYffRaookC7LWD1uOhK1pGVk8K3tO3hhVyqZmokMUeG57buegWlbSioPH7/EvfvXKKtvxZ9bTNfAELVN7ayuznPp0lkWV1ep6R4ir6IOW04d8dJaHLl1xMvqsEYqqG/vI7+skande2lububY0U1OnDzGpSuX6R8eYWR6lmOnzzIxPcG7773DzO4JjhzZZGXfHro6W3nnwS1a6ysZHOjm2tVznL1wmtHpMdY3D7Gwskrv8BBjE+OcOneGffsXmJ6dYGllns2NA+zdPcWhzQ32Lc5z++YNHj98jWtXbnD18otcvnSdixeu8s4777Mlr66OgqYmqnp7KO/qpKCliWhNA97iKsKVDbjyStghiLhz86hIdNKQ6KRvdJSx3TMMjA3R1FRJLB7GZFZRnlx5iJKEoigoioIsy4iiiMViwed3YbGYkeQ/Oon9ERs9A5BgRBBFJClZv+3xOnC6HRhlEd1uQ7NYERTTM/YRTBYUhwuDWcceDJFlMmP1uHEH3ASzAwSDXhxuG06fi0xZQHO5SRGlZImtIiBYLaQpMu5YmCyTgu62E4wEyM4JYXdbcdrMuBxWBE1G8zjZaRTYmpGJ7nLR3lZDhiGTb23fxXM7UjDqFrZnGv43MG1NSeP1xy/z0r1rlDQk0AOFxIoqiZc0UN/YQmN7J7OzU1y8co59q8tUdIxQWN1EtKaL0pY2smvaqW/pJr+sidaeEXLLKpmcXaC1qZHl/ctcu3KO06dPcPz0MVZWF3n3vTeZm9/NteuX2DxyiOGRfu7duU57YzX58QjXLp9hYW43Z88c48y5Eyzu38fE7nHWj6yxfmSNselRxmfGWDm4xNr6fmb3TDE6NsjK8gJvvHqPD997g+uXXuTaxetcvnCVC+ev8M7b7z0BU0Mz5V29FLa2UdzeSkFLG/7SGgJF1VhCMXaJEnnVNUTLq4hVNxIuryG3qpbq5kYKi3IoLStEfpJKG2UJQRSRZRlFUTCbzXg8HnRdxygJz9Lrp2AyytIzOcsUjAiyhEHIRLeY8PndOJwWbHYdl9uDqKqoFhtmuxNBNeMOhJGtdlSHC93nJ8tkxu5x4/S6CYZ9+PxOPH4nkllhl5CJ7nWTJitIdgsZqoxks5ChSTgi2WSaFLzZQULZAaLxELpFIRj1Y3KYEa0mJLudTLMZs89PqiSTqZkwu5y0NldhEEW+tX0H39qxC8FiZVtaBs/vSHkmdS/sSuHR6y9x/84Vimva0QKFhAqTchYpKCNW3UJpVTVt3QOMjQ9y6cpF1g6tkRifoayphdKOEVoS/ZQ3dNPUPUhRTTMlTQOUVlRz/MQpGhprmV9Z5e7dG6wf2s+rD+6zd26G+6/cYWllkfGJMW7dvsHoaD/9fZ1cuXia1oZqKkryuXjxNNdvXGZ6doIr1y+yeGCRvpEBxqYnOHTiCHML8wyNDDI5Ncr+5Xk2Dizw9Wcfc/XCNS5fuMrF81c4f+4yb7/9HlsSIyO0DY/SPbOXjolp2sbHaOgfoqKjj+qOfuKllfhjOWyePMns4gL9k9O0DYzQ0DVAc1cPbYlm6utriOXEiT59YlHi8RhVVZWUlZcTi8eJxKKEY1GyY1GiOTlkx6KEo8nYIPz0PRohtyCPyqoyiorzqa2roqy8iOKSQkrKyonm5pBTUExpZQ3R3ALKqmspqakhr6yMsupKyqrKaWiopqQ4j7r66uS2y2iEeGEB/niEaFEB/niMWEkh2YW5VDTXE87PoaKhhrrmGuobq8nNj1JdV0kkL0q8pIBIQS455SXES0txhML44nHc4Wzc4WzyykoZG+slGo9hcTqxujxEC4tw+UPY3MkN6Da3F5vHy/sfvMnjR/fpHJwitzpBTXsvBQ0DNHb0MDy/SnOig66xPSR6+pjYs4/l5Tlef/yA4yeOMLG4n9GZ3YzOrzC1sML43DLHT51j38ICj15/g73zezh1/iLj4xPcunmVt998xJEj63zw0XscWD/A4c3DPH7jIasHlrhy9SIv37/F8r5ZersSnDlzirn53dx/6TaPHtxj4+g6c8v7OHb6JMfOnWbf8hJ79s1z+PhRzlw4x8ahNX7yZ59z79Z97t5+ibt3XuLO7ft88u3v8P8D+ioBWAuk184AAAAASUVORK5CYII=">
            <a:extLst>
              <a:ext uri="{FF2B5EF4-FFF2-40B4-BE49-F238E27FC236}">
                <a16:creationId xmlns:a16="http://schemas.microsoft.com/office/drawing/2014/main" xmlns="" id="{9948D760-40E9-4354-ACBD-62B5481BE5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2CD0EF-300D-4715-9409-EF4068C449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1545" y="3310295"/>
            <a:ext cx="2207816" cy="31089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xmlns="" id="{59CFA8CB-8F42-414E-934A-536E55BF6945}"/>
              </a:ext>
            </a:extLst>
          </p:cNvPr>
          <p:cNvSpPr txBox="1">
            <a:spLocks/>
          </p:cNvSpPr>
          <p:nvPr/>
        </p:nvSpPr>
        <p:spPr>
          <a:xfrm>
            <a:off x="251520" y="222253"/>
            <a:ext cx="7488535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EMA Training and Tools for Patients</a:t>
            </a:r>
          </a:p>
        </p:txBody>
      </p:sp>
    </p:spTree>
    <p:extLst>
      <p:ext uri="{BB962C8B-B14F-4D97-AF65-F5344CB8AC3E}">
        <p14:creationId xmlns:p14="http://schemas.microsoft.com/office/powerpoint/2010/main" val="4220335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53DBE-0DFA-4B6D-980E-058F4F4C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AC9E77-50C6-462E-9010-B75BC5B4C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6836CFFC-8038-47EC-B622-A0FBAB2F0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950080"/>
              </p:ext>
            </p:extLst>
          </p:nvPr>
        </p:nvGraphicFramePr>
        <p:xfrm>
          <a:off x="2483768" y="0"/>
          <a:ext cx="4560741" cy="645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5346587" imgH="7562504" progId="AcroExch.Document.DC">
                  <p:embed/>
                </p:oleObj>
              </mc:Choice>
              <mc:Fallback>
                <p:oleObj name="Acrobat Document" r:id="rId3" imgW="5346587" imgH="7562504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1DDF8616-DF9D-4A8B-9935-276F3D06E3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768" y="0"/>
                        <a:ext cx="4560741" cy="6450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7158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3608" y="2276872"/>
            <a:ext cx="7056784" cy="1624178"/>
          </a:xfrm>
        </p:spPr>
        <p:txBody>
          <a:bodyPr/>
          <a:lstStyle/>
          <a:p>
            <a:r>
              <a:rPr lang="en-GB" dirty="0"/>
              <a:t>The Added value of patient organisations: making it visible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06119528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1520" y="222253"/>
            <a:ext cx="7488535" cy="647700"/>
          </a:xfrm>
        </p:spPr>
        <p:txBody>
          <a:bodyPr/>
          <a:lstStyle/>
          <a:p>
            <a:r>
              <a:rPr lang="en-GB" sz="2800" dirty="0"/>
              <a:t>Patient organisations: the untapped potential of healthcare systems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5896" y="1916832"/>
            <a:ext cx="1584176" cy="60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79512" y="1267474"/>
            <a:ext cx="6840760" cy="50418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r>
              <a:rPr lang="en-IE" sz="2200" dirty="0">
                <a:latin typeface="Calibri" panose="020F0502020204030204" pitchFamily="34" charset="0"/>
              </a:rPr>
              <a:t>EPF-commissioned report (2017) makes visible the invisible added value, c</a:t>
            </a:r>
            <a:r>
              <a:rPr lang="en-GB" sz="2200" dirty="0" err="1">
                <a:latin typeface="Calibri" panose="020F0502020204030204" pitchFamily="34" charset="0"/>
              </a:rPr>
              <a:t>larifies</a:t>
            </a:r>
            <a:r>
              <a:rPr lang="en-GB" sz="2200" dirty="0">
                <a:latin typeface="Calibri" panose="020F0502020204030204" pitchFamily="34" charset="0"/>
              </a:rPr>
              <a:t> role and activities of patient organisations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r>
              <a:rPr lang="en-GB" sz="2200" dirty="0">
                <a:latin typeface="Calibri" panose="020F0502020204030204" pitchFamily="34" charset="0"/>
              </a:rPr>
              <a:t>PO are </a:t>
            </a:r>
            <a:r>
              <a:rPr lang="en-GB" sz="2200" u="sng" dirty="0">
                <a:latin typeface="Calibri" panose="020F0502020204030204" pitchFamily="34" charset="0"/>
              </a:rPr>
              <a:t>invaluable partners </a:t>
            </a:r>
            <a:r>
              <a:rPr lang="en-GB" sz="2200" dirty="0">
                <a:latin typeface="Calibri" panose="020F0502020204030204" pitchFamily="34" charset="0"/>
              </a:rPr>
              <a:t>both at European and national level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r>
              <a:rPr lang="en-GB" sz="2200" dirty="0">
                <a:latin typeface="Calibri" panose="020F0502020204030204" pitchFamily="34" charset="0"/>
              </a:rPr>
              <a:t>In therapeutic R&amp;D, (public) health research, service co-design and evaluation, capacity-building, peer support, policy formulation..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endParaRPr lang="en-GB" sz="2200" dirty="0">
              <a:latin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endParaRPr lang="en-IE" sz="2200" dirty="0">
              <a:latin typeface="Calibri" panose="020F050202020403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endParaRPr lang="en-IE" sz="2200" dirty="0">
              <a:latin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endParaRPr lang="en-IE" sz="2200" dirty="0">
              <a:latin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endParaRPr lang="fr-BE" sz="2200" dirty="0">
              <a:latin typeface="Calibri" panose="020F0502020204030204" pitchFamily="34" charset="0"/>
            </a:endParaRPr>
          </a:p>
          <a:p>
            <a:pPr lvl="2" fontAlgn="auto">
              <a:spcAft>
                <a:spcPts val="0"/>
              </a:spcAft>
              <a:defRPr/>
            </a:pPr>
            <a:endParaRPr lang="fr-FR" sz="220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F4031B-40D3-46C6-B183-F49CA96D2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23387" r="31100" b="6579"/>
          <a:stretch/>
        </p:blipFill>
        <p:spPr>
          <a:xfrm>
            <a:off x="6872901" y="1185244"/>
            <a:ext cx="2271099" cy="2365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A01417-9A7B-46D9-BB01-54A37B912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1" t="37618" r="24275" b="34369"/>
          <a:stretch/>
        </p:blipFill>
        <p:spPr>
          <a:xfrm>
            <a:off x="179512" y="4100475"/>
            <a:ext cx="7560543" cy="22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2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2900" y="1365250"/>
            <a:ext cx="6461348" cy="49434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sz="2600" dirty="0"/>
              <a:t>European Patients’ Forum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en-IE" sz="2600" dirty="0"/>
              <a:t>Independent &amp; non-governmental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en-IE" sz="2600" dirty="0"/>
              <a:t>Umbrella organisation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en-IE" sz="2600" dirty="0"/>
              <a:t>Active since 2003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en-IE" sz="2600" dirty="0"/>
              <a:t>EU patients’ voice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IE" sz="2600" dirty="0"/>
          </a:p>
          <a:p>
            <a:pPr fontAlgn="auto">
              <a:spcAft>
                <a:spcPts val="0"/>
              </a:spcAft>
              <a:defRPr/>
            </a:pPr>
            <a:r>
              <a:rPr lang="en-IE" sz="2600" dirty="0"/>
              <a:t>Our members 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en-IE" sz="2600" dirty="0"/>
              <a:t>74 patients’ groups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en-IE" sz="2600" dirty="0"/>
              <a:t>EU disease specific organisations &amp; National patient coalitions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sz="2400" dirty="0"/>
          </a:p>
        </p:txBody>
      </p:sp>
      <p:sp>
        <p:nvSpPr>
          <p:cNvPr id="10243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468313" y="188913"/>
            <a:ext cx="6911975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About EPF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FB0FEF-230E-4DE2-81AF-2367E699B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34" y="2348880"/>
            <a:ext cx="3981827" cy="27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1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1520" y="222253"/>
            <a:ext cx="7488535" cy="647700"/>
          </a:xfrm>
        </p:spPr>
        <p:txBody>
          <a:bodyPr/>
          <a:lstStyle/>
          <a:p>
            <a:r>
              <a:rPr lang="en-GB" dirty="0"/>
              <a:t>Key recommendations of EPF report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D64A4B3-B53A-45D0-87BF-426C0BD48651}"/>
              </a:ext>
            </a:extLst>
          </p:cNvPr>
          <p:cNvSpPr/>
          <p:nvPr/>
        </p:nvSpPr>
        <p:spPr>
          <a:xfrm>
            <a:off x="251520" y="1700808"/>
            <a:ext cx="856895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Adopt patient involvement as a value in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Recognise that usual (quantitative) impact assessment methods may not capture added value of patient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Work together with </a:t>
            </a:r>
            <a:r>
              <a:rPr lang="en-GB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Pos</a:t>
            </a: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 to develop meaningful methods of evaluation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Find ways of providing unrestricted funding to help PO do their daily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Work with PO to identify appropriate, sustainable funding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Enable PO to provide input into all stages of policy development and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Introduce quotas in expert groups for patient and/or public NGOs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Calibri" panose="020F0502020204030204" pitchFamily="34" charset="0"/>
                <a:cs typeface="Calibri" panose="020F0502020204030204" pitchFamily="34" charset="0"/>
              </a:rPr>
              <a:t>Invite PO to become involved in development of non-health sector policies (e.g. environment, urban, housing, transport, food..)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9B1ADE3A-5FB6-4F65-9E87-720501959F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6584" y="1286484"/>
            <a:ext cx="8280920" cy="431800"/>
          </a:xfrm>
        </p:spPr>
        <p:txBody>
          <a:bodyPr/>
          <a:lstStyle/>
          <a:p>
            <a:r>
              <a:rPr lang="en-GB" dirty="0"/>
              <a:t>Political decision-makers should: </a:t>
            </a:r>
          </a:p>
        </p:txBody>
      </p:sp>
    </p:spTree>
    <p:extLst>
      <p:ext uri="{BB962C8B-B14F-4D97-AF65-F5344CB8AC3E}">
        <p14:creationId xmlns:p14="http://schemas.microsoft.com/office/powerpoint/2010/main" val="406882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3608" y="2276872"/>
            <a:ext cx="7056784" cy="1624178"/>
          </a:xfrm>
        </p:spPr>
        <p:txBody>
          <a:bodyPr/>
          <a:lstStyle/>
          <a:p>
            <a:r>
              <a:rPr lang="en-GB" dirty="0"/>
              <a:t>Conclusion &amp; food for thought</a:t>
            </a:r>
          </a:p>
        </p:txBody>
      </p:sp>
    </p:spTree>
    <p:extLst>
      <p:ext uri="{BB962C8B-B14F-4D97-AF65-F5344CB8AC3E}">
        <p14:creationId xmlns:p14="http://schemas.microsoft.com/office/powerpoint/2010/main" val="340923869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654"/>
            <a:ext cx="2109310" cy="2472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378" y="4865997"/>
            <a:ext cx="2326524" cy="147428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890734" y="1790635"/>
            <a:ext cx="5616624" cy="297038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600" b="1" dirty="0"/>
              <a:t>EU legislation is demonstrably more patient-centred</a:t>
            </a:r>
            <a:r>
              <a:rPr lang="en-GB" sz="2600" dirty="0"/>
              <a:t>, thanks in part to our advocacy work over years (e.g. pharmacovigilance, cross-border healthcare directive)</a:t>
            </a:r>
          </a:p>
          <a:p>
            <a:pPr>
              <a:spcAft>
                <a:spcPts val="600"/>
              </a:spcAft>
            </a:pPr>
            <a:r>
              <a:rPr lang="en-GB" sz="2600" b="1" dirty="0"/>
              <a:t>Soft law and policy: </a:t>
            </a:r>
            <a:r>
              <a:rPr lang="en-GB" sz="2600" dirty="0"/>
              <a:t>a clearer, more nuanced patient perspective (e.g. patient safety recommendations)</a:t>
            </a:r>
          </a:p>
          <a:p>
            <a:pPr>
              <a:spcAft>
                <a:spcPts val="600"/>
              </a:spcAft>
            </a:pPr>
            <a:r>
              <a:rPr lang="en-GB" sz="2600" b="1" dirty="0"/>
              <a:t>Real evidence for change </a:t>
            </a:r>
            <a:r>
              <a:rPr lang="en-GB" sz="2600" dirty="0"/>
              <a:t>thanks to our investment in solid project work</a:t>
            </a:r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3528" y="183894"/>
            <a:ext cx="7848872" cy="647700"/>
          </a:xfrm>
        </p:spPr>
        <p:txBody>
          <a:bodyPr/>
          <a:lstStyle/>
          <a:p>
            <a:r>
              <a:rPr lang="en-GB" sz="3100" dirty="0"/>
              <a:t>Why do strong patient organisations matter?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51520" y="1196752"/>
            <a:ext cx="8280920" cy="431800"/>
          </a:xfrm>
        </p:spPr>
        <p:txBody>
          <a:bodyPr/>
          <a:lstStyle/>
          <a:p>
            <a:r>
              <a:rPr lang="en-GB" dirty="0"/>
              <a:t>EPF’ experience shows: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58" y="1803798"/>
            <a:ext cx="1754414" cy="1163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69" y="3158143"/>
            <a:ext cx="1207393" cy="15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1520" y="188640"/>
            <a:ext cx="7272808" cy="647700"/>
          </a:xfrm>
        </p:spPr>
        <p:txBody>
          <a:bodyPr/>
          <a:lstStyle/>
          <a:p>
            <a:r>
              <a:rPr lang="en-GB" altLang="en-US" sz="3000" dirty="0"/>
              <a:t>A challenge for decision-makers</a:t>
            </a:r>
            <a:endParaRPr lang="en-GB" sz="3000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4660" y="1770898"/>
            <a:ext cx="4464496" cy="5066174"/>
          </a:xfrm>
        </p:spPr>
        <p:txBody>
          <a:bodyPr/>
          <a:lstStyle/>
          <a:p>
            <a:pPr marL="22225" indent="0">
              <a:spcBef>
                <a:spcPts val="0"/>
              </a:spcBef>
              <a:spcAft>
                <a:spcPts val="1200"/>
              </a:spcAft>
              <a:buSzPct val="110000"/>
              <a:buNone/>
              <a:defRPr/>
            </a:pPr>
            <a:r>
              <a:rPr lang="en-GB" sz="2100" b="1" dirty="0"/>
              <a:t>Patient empowerment and involvement: a “sine qua non” quality criterion for healthcare</a:t>
            </a:r>
            <a:endParaRPr lang="en-GB" sz="2100" b="1" dirty="0">
              <a:cs typeface="Calibri" panose="020F0502020204030204" pitchFamily="34" charset="0"/>
            </a:endParaRPr>
          </a:p>
          <a:p>
            <a:pPr marL="22225" indent="0">
              <a:spcBef>
                <a:spcPts val="0"/>
              </a:spcBef>
              <a:spcAft>
                <a:spcPts val="1200"/>
              </a:spcAft>
              <a:buSzPct val="110000"/>
              <a:buNone/>
              <a:defRPr/>
            </a:pPr>
            <a:r>
              <a:rPr lang="en-GB" sz="2100" b="1" dirty="0">
                <a:cs typeface="Calibri" panose="020F0502020204030204" pitchFamily="34" charset="0"/>
              </a:rPr>
              <a:t>There are now “seats at the table” – is the patient voice really heard? </a:t>
            </a:r>
            <a:endParaRPr lang="en-GB" sz="2100" dirty="0">
              <a:cs typeface="Calibri" panose="020F0502020204030204" pitchFamily="34" charset="0"/>
            </a:endParaRPr>
          </a:p>
          <a:p>
            <a:pPr marL="22225" indent="0">
              <a:spcBef>
                <a:spcPts val="0"/>
              </a:spcBef>
              <a:spcAft>
                <a:spcPts val="1200"/>
              </a:spcAft>
              <a:buSzPct val="110000"/>
              <a:buNone/>
              <a:defRPr/>
            </a:pPr>
            <a:r>
              <a:rPr lang="en-GB" sz="2100" dirty="0"/>
              <a:t>How can you encourage </a:t>
            </a:r>
            <a:r>
              <a:rPr lang="en-GB" sz="2100" b="1" dirty="0"/>
              <a:t>“meaningful” patient involvement </a:t>
            </a:r>
            <a:r>
              <a:rPr lang="en-GB" sz="2100" dirty="0"/>
              <a:t>as opposed to tokenism? </a:t>
            </a:r>
          </a:p>
          <a:p>
            <a:pPr marL="22225" indent="0">
              <a:spcBef>
                <a:spcPts val="0"/>
              </a:spcBef>
              <a:spcAft>
                <a:spcPts val="1200"/>
              </a:spcAft>
              <a:buSzPct val="110000"/>
              <a:buNone/>
              <a:defRPr/>
            </a:pPr>
            <a:r>
              <a:rPr lang="en-GB" sz="2100" dirty="0"/>
              <a:t>Is the need for </a:t>
            </a:r>
            <a:r>
              <a:rPr lang="en-GB" sz="2100" b="1" dirty="0"/>
              <a:t>capacity-building for those involving patients </a:t>
            </a:r>
            <a:r>
              <a:rPr lang="en-GB" sz="2100" dirty="0"/>
              <a:t>sufficiently recognised ?</a:t>
            </a:r>
          </a:p>
        </p:txBody>
      </p:sp>
      <p:sp>
        <p:nvSpPr>
          <p:cNvPr id="4" name="Oval 3"/>
          <p:cNvSpPr/>
          <p:nvPr/>
        </p:nvSpPr>
        <p:spPr>
          <a:xfrm>
            <a:off x="333620" y="1823697"/>
            <a:ext cx="827584" cy="7200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33620" y="2798102"/>
            <a:ext cx="827584" cy="7200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92922" y="1310820"/>
            <a:ext cx="3001077" cy="1588737"/>
            <a:chOff x="5800631" y="1333383"/>
            <a:chExt cx="3001077" cy="15887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631" y="1398635"/>
              <a:ext cx="1234678" cy="1515623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7004576" y="1333383"/>
              <a:ext cx="1797132" cy="1588737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300"/>
                </a:spcAft>
                <a:buSzPct val="120000"/>
              </a:pPr>
              <a:r>
                <a:rPr lang="en-GB" sz="1600" dirty="0"/>
                <a:t>Individual patient experts should be treated like other experts 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42" y="3087895"/>
            <a:ext cx="1275424" cy="153050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94833" y="3777967"/>
            <a:ext cx="827584" cy="720080"/>
          </a:xfrm>
          <a:prstGeom prst="ellipse">
            <a:avLst/>
          </a:prstGeom>
          <a:solidFill>
            <a:srgbClr val="1FB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1768AF1-492A-480B-B6B8-00E83A0795CB}"/>
              </a:ext>
            </a:extLst>
          </p:cNvPr>
          <p:cNvSpPr/>
          <p:nvPr/>
        </p:nvSpPr>
        <p:spPr>
          <a:xfrm>
            <a:off x="394833" y="4794723"/>
            <a:ext cx="827584" cy="7200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F943DFA-C5F9-419B-83CF-52CE2E991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38" y="4138007"/>
            <a:ext cx="1261143" cy="1261143"/>
          </a:xfrm>
          <a:prstGeom prst="rect">
            <a:avLst/>
          </a:prstGeom>
        </p:spPr>
      </p:pic>
      <p:pic>
        <p:nvPicPr>
          <p:cNvPr id="23" name="Picture 2" descr="http://blogs.technet.com/resized-image.ashx/__size/550x0/__key/communityserver-blogs-components-weblogfiles/00-00-00-91-10/4336.StickFigure_5F00_Graduate.png">
            <a:extLst>
              <a:ext uri="{FF2B5EF4-FFF2-40B4-BE49-F238E27FC236}">
                <a16:creationId xmlns:a16="http://schemas.microsoft.com/office/drawing/2014/main" xmlns="" id="{2CAE07F3-C247-47D6-8C04-2E913DF7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28" y="4303985"/>
            <a:ext cx="2022471" cy="20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9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48477" y="1290519"/>
            <a:ext cx="5688753" cy="4981912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Our Vision!</a:t>
            </a:r>
          </a:p>
          <a:p>
            <a:pPr marL="0" indent="0">
              <a:buNone/>
            </a:pPr>
            <a:r>
              <a:rPr lang="en-GB" dirty="0"/>
              <a:t>“All patients with chronic conditions in Europe have </a:t>
            </a:r>
            <a:r>
              <a:rPr lang="en-GB" b="1" dirty="0"/>
              <a:t>equal </a:t>
            </a:r>
            <a:r>
              <a:rPr lang="en-GB" dirty="0"/>
              <a:t>access to </a:t>
            </a:r>
            <a:r>
              <a:rPr lang="en-GB" b="1" dirty="0"/>
              <a:t>high quality</a:t>
            </a:r>
            <a:r>
              <a:rPr lang="en-GB" dirty="0"/>
              <a:t>, </a:t>
            </a:r>
            <a:r>
              <a:rPr lang="en-GB" b="1" dirty="0"/>
              <a:t>patient-centred</a:t>
            </a:r>
            <a:r>
              <a:rPr lang="en-GB" dirty="0"/>
              <a:t> health and related care.”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Mission and vision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90948" y="3781475"/>
            <a:ext cx="55295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</a:rPr>
              <a:t>Our Mission!</a:t>
            </a:r>
          </a:p>
          <a:p>
            <a:pPr marL="0" indent="0">
              <a:buNone/>
            </a:pPr>
            <a:r>
              <a:rPr lang="en-GB" sz="2800" dirty="0">
                <a:latin typeface="Calibri" panose="020F0502020204030204" pitchFamily="34" charset="0"/>
              </a:rPr>
              <a:t>“To be the collective, influential patient voice in European health and related policies and a driving force to advance patient empowerment and patient access in Europe.”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90519"/>
            <a:ext cx="2304256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7" y="3866318"/>
            <a:ext cx="2715918" cy="18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1809" y="188640"/>
            <a:ext cx="6912471" cy="647700"/>
          </a:xfrm>
        </p:spPr>
        <p:txBody>
          <a:bodyPr/>
          <a:lstStyle/>
          <a:p>
            <a:r>
              <a:rPr lang="en-GB" dirty="0"/>
              <a:t>Our Strategic Goals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7530" y="1202773"/>
            <a:ext cx="1985935" cy="2560742"/>
            <a:chOff x="277530" y="1202773"/>
            <a:chExt cx="1985935" cy="25607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83" y="1202773"/>
              <a:ext cx="1561044" cy="2016348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277530" y="3331467"/>
              <a:ext cx="1985935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" panose="020F0502020204030204" pitchFamily="34" charset="0"/>
                </a:rPr>
                <a:t>Health Literacy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71334" y="1202773"/>
            <a:ext cx="2105941" cy="2592021"/>
            <a:chOff x="2925304" y="1156237"/>
            <a:chExt cx="2105941" cy="25920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113" y="1156237"/>
              <a:ext cx="2049132" cy="204322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2925304" y="3056903"/>
              <a:ext cx="2042739" cy="69135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" panose="020F0502020204030204" pitchFamily="34" charset="0"/>
                </a:rPr>
                <a:t>Healthcare Access and Quality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37256" y="1259088"/>
            <a:ext cx="2699792" cy="2523946"/>
            <a:chOff x="5580112" y="1202773"/>
            <a:chExt cx="2699792" cy="25239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1202773"/>
              <a:ext cx="2699792" cy="2024844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5805623" y="3227617"/>
              <a:ext cx="2474281" cy="49910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" panose="020F0502020204030204" pitchFamily="34" charset="0"/>
                </a:rPr>
                <a:t>Patient involvement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7608" y="3783034"/>
            <a:ext cx="2065100" cy="2480948"/>
            <a:chOff x="247608" y="3783034"/>
            <a:chExt cx="2065100" cy="24809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43" b="15247"/>
            <a:stretch/>
          </p:blipFill>
          <p:spPr>
            <a:xfrm>
              <a:off x="730437" y="3783034"/>
              <a:ext cx="1080120" cy="1818088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247608" y="5698518"/>
              <a:ext cx="2065100" cy="5654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" panose="020F0502020204030204" pitchFamily="34" charset="0"/>
                </a:rPr>
                <a:t>Patient Empowerment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18426" y="3783034"/>
            <a:ext cx="2913112" cy="2480948"/>
            <a:chOff x="2618426" y="3783034"/>
            <a:chExt cx="2913112" cy="24809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426" y="3783034"/>
              <a:ext cx="2913112" cy="1937219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902943" y="5698518"/>
              <a:ext cx="2500286" cy="5654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" panose="020F0502020204030204" pitchFamily="34" charset="0"/>
                </a:rPr>
                <a:t>Sustainable Patients’ Organisations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41095" y="3904478"/>
            <a:ext cx="2500286" cy="2342466"/>
            <a:chOff x="6041095" y="3904478"/>
            <a:chExt cx="2500286" cy="23424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034" y="3904478"/>
              <a:ext cx="2299562" cy="157520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6041095" y="5681480"/>
              <a:ext cx="2500286" cy="5654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" panose="020F0502020204030204" pitchFamily="34" charset="0"/>
                </a:rPr>
                <a:t>Non-discrimination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72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Evolution of EPF activities 2003-2017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1937322"/>
            <a:ext cx="2736304" cy="325093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3131840" y="1916832"/>
            <a:ext cx="2780676" cy="327142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Isosceles Triangle 7"/>
          <p:cNvSpPr/>
          <p:nvPr/>
        </p:nvSpPr>
        <p:spPr>
          <a:xfrm>
            <a:off x="251520" y="1124745"/>
            <a:ext cx="8552730" cy="680590"/>
          </a:xfrm>
          <a:prstGeom prst="triangle">
            <a:avLst>
              <a:gd name="adj" fmla="val 50321"/>
            </a:avLst>
          </a:prstGeom>
          <a:solidFill>
            <a:srgbClr val="1FB25A"/>
          </a:solidFill>
          <a:ln w="5715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3165938" y="2006633"/>
            <a:ext cx="2746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libri" pitchFamily="34" charset="0"/>
              </a:defRPr>
            </a:lvl1pPr>
          </a:lstStyle>
          <a:p>
            <a:r>
              <a:rPr lang="en-GB" sz="2000" dirty="0">
                <a:solidFill>
                  <a:srgbClr val="00B050"/>
                </a:solidFill>
              </a:rPr>
              <a:t>From 2008 </a:t>
            </a:r>
          </a:p>
          <a:p>
            <a:endParaRPr lang="en-GB" sz="1600" b="0" dirty="0">
              <a:solidFill>
                <a:schemeClr val="tx2"/>
              </a:solidFill>
            </a:endParaRPr>
          </a:p>
          <a:p>
            <a:r>
              <a:rPr lang="en-GB" sz="1600" b="0" dirty="0">
                <a:solidFill>
                  <a:schemeClr val="tx2"/>
                </a:solidFill>
              </a:rPr>
              <a:t>EPF partnering in </a:t>
            </a:r>
            <a:r>
              <a:rPr lang="en-GB" sz="1600" dirty="0">
                <a:solidFill>
                  <a:schemeClr val="tx2"/>
                </a:solidFill>
              </a:rPr>
              <a:t>EU projects </a:t>
            </a:r>
            <a:r>
              <a:rPr lang="en-GB" sz="1600" b="0" dirty="0">
                <a:solidFill>
                  <a:schemeClr val="tx2"/>
                </a:solidFill>
              </a:rPr>
              <a:t>to gather evidence-based knowledge</a:t>
            </a:r>
            <a:endParaRPr lang="en-IE" sz="1600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7471" y="1916832"/>
            <a:ext cx="2766779" cy="32778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Calibri" pitchFamily="34" charset="0"/>
              </a:rPr>
              <a:t>2012 – present</a:t>
            </a:r>
          </a:p>
          <a:p>
            <a:pPr algn="ctr"/>
            <a:endParaRPr lang="en-GB" sz="10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en-GB" sz="1700" b="1" dirty="0">
                <a:solidFill>
                  <a:schemeClr val="tx2"/>
                </a:solidFill>
                <a:latin typeface="Calibri" pitchFamily="34" charset="0"/>
              </a:rPr>
              <a:t>Capacity Building </a:t>
            </a:r>
            <a:r>
              <a:rPr lang="en-GB" sz="1700" dirty="0">
                <a:solidFill>
                  <a:schemeClr val="tx2"/>
                </a:solidFill>
                <a:latin typeface="Calibri" pitchFamily="34" charset="0"/>
              </a:rPr>
              <a:t>and targeted activities for patient leaders, e.g. EUPATI </a:t>
            </a: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IE" sz="1700" dirty="0">
              <a:solidFill>
                <a:schemeClr val="tx2"/>
              </a:solidFill>
            </a:endParaRPr>
          </a:p>
          <a:p>
            <a:pPr algn="ctr"/>
            <a:endParaRPr lang="en-GB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5776881"/>
            <a:ext cx="8424936" cy="604447"/>
            <a:chOff x="2099434" y="5217517"/>
            <a:chExt cx="4664977" cy="608813"/>
          </a:xfrm>
          <a:solidFill>
            <a:schemeClr val="tx2"/>
          </a:solidFill>
        </p:grpSpPr>
        <p:sp>
          <p:nvSpPr>
            <p:cNvPr id="12" name="Left Arrow 11"/>
            <p:cNvSpPr/>
            <p:nvPr/>
          </p:nvSpPr>
          <p:spPr>
            <a:xfrm>
              <a:off x="2099434" y="5217517"/>
              <a:ext cx="4664977" cy="608813"/>
            </a:xfrm>
            <a:prstGeom prst="lef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19049" y="5341288"/>
              <a:ext cx="4262855" cy="3438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Calibri" pitchFamily="34" charset="0"/>
                </a:rPr>
                <a:t> Strengthening policy impact</a:t>
              </a:r>
            </a:p>
          </p:txBody>
        </p:sp>
      </p:grpSp>
      <p:sp>
        <p:nvSpPr>
          <p:cNvPr id="15" name="Left Arrow 14"/>
          <p:cNvSpPr/>
          <p:nvPr/>
        </p:nvSpPr>
        <p:spPr>
          <a:xfrm rot="10800000">
            <a:off x="339750" y="5229200"/>
            <a:ext cx="8408714" cy="608813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841" y="2011416"/>
            <a:ext cx="199661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Calibri" pitchFamily="34" charset="0"/>
              </a:rPr>
              <a:t>2003-2007 </a:t>
            </a: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en-GB" sz="1700" dirty="0">
                <a:solidFill>
                  <a:schemeClr val="tx2"/>
                </a:solidFill>
                <a:latin typeface="Calibri" pitchFamily="34" charset="0"/>
              </a:rPr>
              <a:t>Influencing </a:t>
            </a:r>
            <a:r>
              <a:rPr lang="en-GB" sz="1700" b="1" dirty="0">
                <a:solidFill>
                  <a:schemeClr val="tx2"/>
                </a:solidFill>
                <a:latin typeface="Calibri" pitchFamily="34" charset="0"/>
              </a:rPr>
              <a:t>policy developments </a:t>
            </a:r>
            <a:r>
              <a:rPr lang="en-GB" sz="1700" dirty="0">
                <a:solidFill>
                  <a:schemeClr val="tx2"/>
                </a:solidFill>
                <a:latin typeface="Calibri" pitchFamily="34" charset="0"/>
              </a:rPr>
              <a:t>at EU-level</a:t>
            </a: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GB" sz="170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endParaRPr lang="en-IE" sz="17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3786" y="1384610"/>
            <a:ext cx="580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n-lt"/>
              </a:rPr>
              <a:t>Strengthening Patients’ voice in the EU</a:t>
            </a:r>
            <a:endParaRPr lang="en-IE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91149" y="5333146"/>
            <a:ext cx="334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alibri" pitchFamily="34" charset="0"/>
              </a:rPr>
              <a:t>Evolution from 1 to 3 “pillars”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833" y="3606695"/>
            <a:ext cx="2192053" cy="1381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59" y="3647635"/>
            <a:ext cx="2125382" cy="134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714497"/>
            <a:ext cx="1707333" cy="13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6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43608" y="2276872"/>
            <a:ext cx="7056784" cy="1624178"/>
          </a:xfrm>
        </p:spPr>
        <p:txBody>
          <a:bodyPr/>
          <a:lstStyle/>
          <a:p>
            <a:r>
              <a:rPr lang="en-GB" dirty="0"/>
              <a:t>Our priority: </a:t>
            </a:r>
          </a:p>
          <a:p>
            <a:r>
              <a:rPr lang="en-GB" dirty="0"/>
              <a:t>Equitable ACCESS for all patients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79118199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0850" y="260648"/>
            <a:ext cx="7289503" cy="504056"/>
          </a:xfrm>
        </p:spPr>
        <p:txBody>
          <a:bodyPr/>
          <a:lstStyle/>
          <a:p>
            <a:r>
              <a:rPr lang="en-GB" sz="3000" dirty="0"/>
              <a:t>EPF: a patient’s perspective on access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0850" y="2746284"/>
            <a:ext cx="2777162" cy="3202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black"/>
                </a:solidFill>
                <a:latin typeface="Amatic" panose="02000803000000000000" pitchFamily="2" charset="0"/>
              </a:rPr>
              <a:t>Definition of access &amp;</a:t>
            </a:r>
          </a:p>
          <a:p>
            <a:pPr algn="ctr"/>
            <a:r>
              <a:rPr lang="en-GB" sz="2800" dirty="0">
                <a:solidFill>
                  <a:prstClr val="black"/>
                </a:solidFill>
                <a:latin typeface="Amatic" panose="02000803000000000000" pitchFamily="2" charset="0"/>
              </a:rPr>
              <a:t> advice on indicators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47864" y="2743276"/>
            <a:ext cx="2160240" cy="3206004"/>
          </a:xfrm>
          <a:prstGeom prst="rect">
            <a:avLst/>
          </a:prstGeom>
          <a:solidFill>
            <a:schemeClr val="bg1"/>
          </a:solidFill>
          <a:ln>
            <a:solidFill>
              <a:srgbClr val="1FB25A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prstClr val="black"/>
                </a:solidFill>
                <a:latin typeface="Amatic" panose="02000803000000000000" pitchFamily="2" charset="0"/>
              </a:rPr>
              <a:t>Survey for patients on access to healthcare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27956" y="2743276"/>
            <a:ext cx="2531248" cy="3202996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>
                <a:solidFill>
                  <a:prstClr val="black"/>
                </a:solidFill>
                <a:latin typeface="Amatic" panose="02000803000000000000" pitchFamily="2" charset="0"/>
              </a:rPr>
              <a:t>Campaign on access to health and social services</a:t>
            </a:r>
            <a:endParaRPr lang="en-IE" sz="2000" i="1" dirty="0">
              <a:solidFill>
                <a:prstClr val="black"/>
              </a:solidFill>
              <a:latin typeface="Amatic" panose="02000803000000000000" pitchFamily="2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450850" y="1484784"/>
            <a:ext cx="3257054" cy="1152128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Amatic" panose="02000803000000000000" pitchFamily="2" charset="0"/>
              </a:rPr>
              <a:t>2015</a:t>
            </a:r>
          </a:p>
        </p:txBody>
      </p:sp>
      <p:sp>
        <p:nvSpPr>
          <p:cNvPr id="4" name="Chevron 3"/>
          <p:cNvSpPr/>
          <p:nvPr/>
        </p:nvSpPr>
        <p:spPr>
          <a:xfrm>
            <a:off x="3337847" y="1484784"/>
            <a:ext cx="2797345" cy="1152128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matic" panose="02000803000000000000" pitchFamily="2" charset="0"/>
              </a:rPr>
              <a:t>2016</a:t>
            </a:r>
          </a:p>
        </p:txBody>
      </p:sp>
      <p:sp>
        <p:nvSpPr>
          <p:cNvPr id="11" name="Chevron 10"/>
          <p:cNvSpPr/>
          <p:nvPr/>
        </p:nvSpPr>
        <p:spPr>
          <a:xfrm>
            <a:off x="5691534" y="1484784"/>
            <a:ext cx="2984921" cy="115212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matic" panose="02000803000000000000" pitchFamily="2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11282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4492" r="13649" b="4083"/>
          <a:stretch/>
        </p:blipFill>
        <p:spPr>
          <a:xfrm>
            <a:off x="6469823" y="2996952"/>
            <a:ext cx="2653894" cy="1728192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58" y="2103920"/>
            <a:ext cx="2150391" cy="754291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9824" y="1965179"/>
            <a:ext cx="6139999" cy="4596329"/>
          </a:xfrm>
        </p:spPr>
        <p:txBody>
          <a:bodyPr/>
          <a:lstStyle/>
          <a:p>
            <a:pPr>
              <a:spcBef>
                <a:spcPts val="600"/>
              </a:spcBef>
              <a:buSzPct val="125000"/>
              <a:defRPr/>
            </a:pPr>
            <a:r>
              <a:rPr lang="en-IE" sz="2400" dirty="0"/>
              <a:t>Multi-stakeholder partnership: </a:t>
            </a:r>
          </a:p>
          <a:p>
            <a:pPr marL="457200" lvl="1" indent="0">
              <a:spcBef>
                <a:spcPts val="600"/>
              </a:spcBef>
              <a:buSzPct val="125000"/>
              <a:buNone/>
              <a:defRPr/>
            </a:pPr>
            <a:r>
              <a:rPr lang="en-IE" sz="2000" dirty="0">
                <a:solidFill>
                  <a:schemeClr val="tx1"/>
                </a:solidFill>
              </a:rPr>
              <a:t>Patients, healthcare professionals, healthcare industries, and health experts, and key  decision makers</a:t>
            </a:r>
          </a:p>
          <a:p>
            <a:pPr>
              <a:spcBef>
                <a:spcPts val="600"/>
              </a:spcBef>
              <a:buSzPct val="125000"/>
              <a:defRPr/>
            </a:pPr>
            <a:r>
              <a:rPr lang="en-IE" sz="2400" dirty="0"/>
              <a:t>Three focus areas</a:t>
            </a:r>
          </a:p>
          <a:p>
            <a:pPr lvl="1">
              <a:spcBef>
                <a:spcPts val="600"/>
              </a:spcBef>
              <a:buSzPct val="125000"/>
              <a:defRPr/>
            </a:pPr>
            <a:r>
              <a:rPr lang="en-GB" sz="2000" dirty="0">
                <a:solidFill>
                  <a:schemeClr val="tx1"/>
                </a:solidFill>
              </a:rPr>
              <a:t>Ensuring access is high on political agenda in close cooperation with MEPs </a:t>
            </a:r>
          </a:p>
          <a:p>
            <a:pPr lvl="1">
              <a:spcBef>
                <a:spcPts val="600"/>
              </a:spcBef>
              <a:buSzPct val="125000"/>
              <a:defRPr/>
            </a:pPr>
            <a:r>
              <a:rPr lang="en-GB" sz="2000" dirty="0">
                <a:solidFill>
                  <a:schemeClr val="tx1"/>
                </a:solidFill>
              </a:rPr>
              <a:t>Mapping access to healthcare in EU 28 (“5As of access” </a:t>
            </a:r>
          </a:p>
          <a:p>
            <a:pPr lvl="1">
              <a:spcBef>
                <a:spcPts val="600"/>
              </a:spcBef>
              <a:buSzPct val="125000"/>
              <a:defRPr/>
            </a:pPr>
            <a:r>
              <a:rPr lang="en-GB" sz="2000" dirty="0">
                <a:solidFill>
                  <a:schemeClr val="tx1"/>
                </a:solidFill>
              </a:rPr>
              <a:t>Development of tool to measure access and identify barriers </a:t>
            </a:r>
          </a:p>
          <a:p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08495" y="188640"/>
            <a:ext cx="7704559" cy="647700"/>
          </a:xfrm>
        </p:spPr>
        <p:txBody>
          <a:bodyPr/>
          <a:lstStyle/>
          <a:p>
            <a:r>
              <a:rPr lang="en-GB" dirty="0"/>
              <a:t>PACT – a </a:t>
            </a:r>
            <a:r>
              <a:rPr lang="en-GB" dirty="0" err="1"/>
              <a:t>multistakeholder</a:t>
            </a:r>
            <a:r>
              <a:rPr lang="en-GB" dirty="0"/>
              <a:t> initiative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326" y="1375393"/>
            <a:ext cx="8064896" cy="431800"/>
          </a:xfrm>
        </p:spPr>
        <p:txBody>
          <a:bodyPr/>
          <a:lstStyle/>
          <a:p>
            <a:r>
              <a:rPr lang="en-GB" dirty="0"/>
              <a:t>Launched in 2015, joint initiative of EPF &amp; its BG member org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A03EA3-0D19-4272-AA0F-E8CE8BC3567A}"/>
              </a:ext>
            </a:extLst>
          </p:cNvPr>
          <p:cNvSpPr/>
          <p:nvPr/>
        </p:nvSpPr>
        <p:spPr>
          <a:xfrm>
            <a:off x="5778912" y="5951331"/>
            <a:ext cx="3365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  <a:hlinkClick r:id="rId5"/>
              </a:rPr>
              <a:t>http://www.eupatientaccess.eu</a:t>
            </a:r>
            <a:r>
              <a:rPr lang="en-GB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43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_PP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PF Candara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spcBef>
            <a:spcPts val="0"/>
          </a:spcBef>
          <a:defRPr sz="1800" b="1" kern="1200" dirty="0" smtClean="0">
            <a:solidFill>
              <a:schemeClr val="bg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PPT template_essai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eading">
      <a:majorFont>
        <a:latin typeface="Rockwell St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TEMPLATE_PPT PRESENTATION</Template>
  <TotalTime>1337</TotalTime>
  <Words>2254</Words>
  <Application>Microsoft Office PowerPoint</Application>
  <PresentationFormat>On-screen Show (4:3)</PresentationFormat>
  <Paragraphs>332</Paragraphs>
  <Slides>34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TEMPLATE_PPT PRESENTATION</vt:lpstr>
      <vt:lpstr>PPT template_essai 2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Comprised of five critical elements</vt:lpstr>
      <vt:lpstr>PowerPoint Presentation</vt:lpstr>
      <vt:lpstr>The Patients and Consumers Working Party (PCWP)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</dc:creator>
  <cp:lastModifiedBy>EFA</cp:lastModifiedBy>
  <cp:revision>186</cp:revision>
  <cp:lastPrinted>2016-09-26T12:11:29Z</cp:lastPrinted>
  <dcterms:created xsi:type="dcterms:W3CDTF">2014-06-20T07:05:11Z</dcterms:created>
  <dcterms:modified xsi:type="dcterms:W3CDTF">2017-12-21T17:42:02Z</dcterms:modified>
</cp:coreProperties>
</file>