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339" r:id="rId2"/>
    <p:sldId id="337" r:id="rId3"/>
    <p:sldId id="340" r:id="rId4"/>
    <p:sldId id="324" r:id="rId5"/>
    <p:sldId id="336" r:id="rId6"/>
    <p:sldId id="325" r:id="rId7"/>
    <p:sldId id="323" r:id="rId8"/>
    <p:sldId id="322" r:id="rId9"/>
    <p:sldId id="332" r:id="rId10"/>
    <p:sldId id="333" r:id="rId11"/>
    <p:sldId id="334" r:id="rId12"/>
    <p:sldId id="327" r:id="rId13"/>
    <p:sldId id="328" r:id="rId14"/>
    <p:sldId id="329" r:id="rId15"/>
    <p:sldId id="331" r:id="rId16"/>
    <p:sldId id="335" r:id="rId17"/>
    <p:sldId id="330" r:id="rId18"/>
    <p:sldId id="317" r:id="rId19"/>
    <p:sldId id="338" r:id="rId20"/>
  </p:sldIdLst>
  <p:sldSz cx="9906000" cy="6858000" type="A4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C1874D6-70DB-47C4-9920-FFFCC79F6480}">
          <p14:sldIdLst>
            <p14:sldId id="339"/>
            <p14:sldId id="337"/>
            <p14:sldId id="340"/>
            <p14:sldId id="324"/>
            <p14:sldId id="336"/>
            <p14:sldId id="325"/>
            <p14:sldId id="323"/>
            <p14:sldId id="322"/>
            <p14:sldId id="332"/>
            <p14:sldId id="333"/>
            <p14:sldId id="334"/>
            <p14:sldId id="327"/>
            <p14:sldId id="328"/>
            <p14:sldId id="329"/>
            <p14:sldId id="331"/>
            <p14:sldId id="335"/>
            <p14:sldId id="330"/>
            <p14:sldId id="317"/>
            <p14:sldId id="338"/>
          </p14:sldIdLst>
        </p14:section>
        <p14:section name="Untitled Section" id="{5237D830-BA27-43DB-88C1-43F656F1656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a" initials="D" lastIdx="1" clrIdx="0">
    <p:extLst/>
  </p:cmAuthor>
  <p:cmAuthor id="2" name="Giuseppe" initials="GD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90CE"/>
    <a:srgbClr val="8DC63E"/>
    <a:srgbClr val="95D7EF"/>
    <a:srgbClr val="F3EC35"/>
    <a:srgbClr val="FF3300"/>
    <a:srgbClr val="EF4235"/>
    <a:srgbClr val="1C76BD"/>
    <a:srgbClr val="949599"/>
    <a:srgbClr val="02BFF3"/>
    <a:srgbClr val="CE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718"/>
  </p:normalViewPr>
  <p:slideViewPr>
    <p:cSldViewPr snapToGrid="0" snapToObjects="1">
      <p:cViewPr varScale="1">
        <p:scale>
          <a:sx n="116" d="100"/>
          <a:sy n="116" d="100"/>
        </p:scale>
        <p:origin x="1224" y="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570" cy="4664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209" y="0"/>
            <a:ext cx="3037570" cy="4664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75593-65E4-4106-BFED-F5DC15BB69B6}" type="datetimeFigureOut">
              <a:rPr lang="en-GB" smtClean="0"/>
              <a:t>20/02/2017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56"/>
            <a:ext cx="3037570" cy="4664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209" y="8829956"/>
            <a:ext cx="3037570" cy="4664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14279-E8D4-42A6-AD74-E9D795049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935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0"/>
            <a:ext cx="3037840" cy="46643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3FD1EA7A-F4FD-B14F-8415-3A847445C5C2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38250" y="1162050"/>
            <a:ext cx="453390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829968"/>
            <a:ext cx="3037840" cy="466433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9657C1ED-C812-5C41-91C1-FB3475E68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74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7C1ED-C812-5C41-91C1-FB3475E6826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18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AE3D-20E4-4640-9AB9-4394421DC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8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5/10/16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Document Name EFA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AE3D-20E4-4640-9AB9-4394421DC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42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5/10/16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Document Name EFA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AE3D-20E4-4640-9AB9-4394421DC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80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05/14/16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HEY-YA/EFA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AE3D-20E4-4640-9AB9-4394421DC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1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5/10/16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Document Name EFA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AE3D-20E4-4640-9AB9-4394421DC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8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5/10/16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Document Name EFA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AE3D-20E4-4640-9AB9-4394421DC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28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5/10/16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Document Name EFA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AE3D-20E4-4640-9AB9-4394421DC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60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5/10/16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Document Name EFA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AE3D-20E4-4640-9AB9-4394421DC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4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5/10/16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Document Name EFA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AE3D-20E4-4640-9AB9-4394421DC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97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5/10/16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Document Name EFA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AE3D-20E4-4640-9AB9-4394421DC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0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5/10/16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Document Name EFA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AE3D-20E4-4640-9AB9-4394421DC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35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05/24/16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HEY-YA/EFA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3AE3D-20E4-4640-9AB9-4394421DC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3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g"/><Relationship Id="rId7" Type="http://schemas.openxmlformats.org/officeDocument/2006/relationships/image" Target="../media/image13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emf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hyperlink" Target="mailto:daniela.morghenti@efanet.org" TargetMode="Externa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efanet.org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8239"/>
            <a:ext cx="10104120" cy="6858000"/>
          </a:xfrm>
          <a:prstGeom prst="rect">
            <a:avLst/>
          </a:prstGeom>
          <a:solidFill>
            <a:srgbClr val="449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75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14" y="180669"/>
            <a:ext cx="2203788" cy="121976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74" b="14571"/>
          <a:stretch/>
        </p:blipFill>
        <p:spPr>
          <a:xfrm>
            <a:off x="6914604" y="3609395"/>
            <a:ext cx="3189516" cy="3248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3986" y="1718724"/>
            <a:ext cx="978201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 smtClean="0">
                <a:solidFill>
                  <a:schemeClr val="bg1"/>
                </a:solidFill>
                <a:latin typeface="Gotham Bold" charset="0"/>
                <a:ea typeface="Gotham Bold" charset="0"/>
                <a:cs typeface="Gotham Bold" charset="0"/>
              </a:rPr>
              <a:t>AirQ</a:t>
            </a:r>
            <a:r>
              <a:rPr lang="en-GB" sz="3200" b="1" dirty="0" smtClean="0">
                <a:solidFill>
                  <a:schemeClr val="bg1"/>
                </a:solidFill>
                <a:latin typeface="Gotham Bold" charset="0"/>
                <a:ea typeface="Gotham Bold" charset="0"/>
                <a:cs typeface="Gotham Bold" charset="0"/>
              </a:rPr>
              <a:t>+ </a:t>
            </a:r>
            <a:r>
              <a:rPr lang="en-GB" sz="3200" b="1" dirty="0">
                <a:solidFill>
                  <a:schemeClr val="bg1"/>
                </a:solidFill>
                <a:latin typeface="Gotham Bold" charset="0"/>
                <a:ea typeface="Gotham Bold" charset="0"/>
                <a:cs typeface="Gotham Bold" charset="0"/>
              </a:rPr>
              <a:t>for the assessment of the health risks of air pollution: utilization, communication of results and potential </a:t>
            </a:r>
            <a:r>
              <a:rPr lang="en-GB" sz="3200" b="1" dirty="0" smtClean="0">
                <a:solidFill>
                  <a:schemeClr val="bg1"/>
                </a:solidFill>
                <a:latin typeface="Gotham Bold" charset="0"/>
                <a:ea typeface="Gotham Bold" charset="0"/>
                <a:cs typeface="Gotham Bold" charset="0"/>
              </a:rPr>
              <a:t>improvements: </a:t>
            </a:r>
            <a:endParaRPr lang="en-US" sz="3200" b="1" dirty="0" smtClean="0">
              <a:solidFill>
                <a:schemeClr val="bg1"/>
              </a:solidFill>
              <a:latin typeface="Gotham Bold" charset="0"/>
              <a:ea typeface="Gotham Bold" charset="0"/>
              <a:cs typeface="Gotham Bold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Gotham Bold" charset="0"/>
              <a:ea typeface="Gotham Bold" charset="0"/>
              <a:cs typeface="Gotham Bold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Gotham Bold" charset="0"/>
                <a:ea typeface="Gotham Bold" charset="0"/>
                <a:cs typeface="Gotham Bold" charset="0"/>
              </a:rPr>
              <a:t>patients</a:t>
            </a:r>
            <a:r>
              <a:rPr lang="en-US" sz="3200" b="1" dirty="0">
                <a:solidFill>
                  <a:schemeClr val="bg1"/>
                </a:solidFill>
                <a:latin typeface="Gotham Bold" charset="0"/>
                <a:ea typeface="Gotham Bold" charset="0"/>
                <a:cs typeface="Gotham Bold" charset="0"/>
              </a:rPr>
              <a:t>’ perspecti</a:t>
            </a:r>
            <a:r>
              <a:rPr lang="en-US" sz="3600" b="1" dirty="0">
                <a:solidFill>
                  <a:schemeClr val="bg1"/>
                </a:solidFill>
                <a:latin typeface="Gotham Bold" charset="0"/>
                <a:ea typeface="Gotham Bold" charset="0"/>
                <a:cs typeface="Gotham Bold" charset="0"/>
              </a:rPr>
              <a:t>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30379" y="5122493"/>
            <a:ext cx="3293235" cy="1723549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rPr>
              <a:t>Daniela Morghenti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rPr>
              <a:t>Policy </a:t>
            </a:r>
            <a:r>
              <a:rPr lang="en-GB" b="1" dirty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rPr>
              <a:t>A</a:t>
            </a:r>
            <a:r>
              <a:rPr lang="en-GB" b="1" dirty="0" smtClean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rPr>
              <a:t>dviser </a:t>
            </a:r>
            <a:endParaRPr lang="en-GB" b="1" dirty="0" smtClean="0">
              <a:solidFill>
                <a:schemeClr val="bg1"/>
              </a:solidFill>
              <a:latin typeface="Gotham Book" charset="0"/>
              <a:ea typeface="Gotham Book" charset="0"/>
              <a:cs typeface="Gotham Book" charset="0"/>
            </a:endParaRPr>
          </a:p>
          <a:p>
            <a:pPr algn="ctr"/>
            <a:endParaRPr lang="en-GB" b="1" dirty="0" smtClean="0">
              <a:solidFill>
                <a:schemeClr val="bg1"/>
              </a:solidFill>
              <a:latin typeface="Gotham Book" charset="0"/>
              <a:ea typeface="Gotham Book" charset="0"/>
              <a:cs typeface="Gotham Book" charset="0"/>
            </a:endParaRPr>
          </a:p>
          <a:p>
            <a:pPr algn="ctr"/>
            <a:r>
              <a:rPr lang="fr-BE" b="1" dirty="0" smtClean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rPr>
              <a:t>World </a:t>
            </a:r>
            <a:r>
              <a:rPr lang="fr-BE" b="1" dirty="0" err="1" smtClean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rPr>
              <a:t>Health</a:t>
            </a:r>
            <a:r>
              <a:rPr lang="fr-BE" b="1" dirty="0" smtClean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rPr>
              <a:t> Organisation</a:t>
            </a:r>
          </a:p>
          <a:p>
            <a:pPr algn="ctr"/>
            <a:r>
              <a:rPr lang="fr-BE" sz="1200" b="1" dirty="0" smtClean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rPr>
              <a:t>Bonn, 13/15 </a:t>
            </a:r>
            <a:r>
              <a:rPr lang="fr-BE" sz="1200" b="1" dirty="0" err="1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rPr>
              <a:t>February</a:t>
            </a:r>
            <a:r>
              <a:rPr lang="fr-BE" sz="1200" b="1" dirty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rPr>
              <a:t> 2017</a:t>
            </a:r>
          </a:p>
          <a:p>
            <a:pPr algn="ctr"/>
            <a:endParaRPr lang="fr-BE" b="1" dirty="0">
              <a:solidFill>
                <a:schemeClr val="bg1"/>
              </a:solidFill>
              <a:latin typeface="Gotham Book" charset="0"/>
              <a:ea typeface="Gotham Book" charset="0"/>
              <a:cs typeface="Gotham Book" charset="0"/>
            </a:endParaRPr>
          </a:p>
        </p:txBody>
      </p:sp>
      <p:pic>
        <p:nvPicPr>
          <p:cNvPr id="9" name="Picture 8" descr="Résultat de recherche d'images pour &quot;world health organization&quot;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470" y="180668"/>
            <a:ext cx="1990081" cy="14009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584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Callout 10"/>
          <p:cNvSpPr/>
          <p:nvPr/>
        </p:nvSpPr>
        <p:spPr>
          <a:xfrm>
            <a:off x="7315466" y="4052512"/>
            <a:ext cx="2590534" cy="2291972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  <a:ea typeface="Calibri"/>
                <a:cs typeface="Times New Roman"/>
              </a:rPr>
              <a:t>3 out of 5 Europeans </a:t>
            </a:r>
            <a:endParaRPr lang="en-US" sz="12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ctr"/>
            <a:r>
              <a:rPr lang="en-US" sz="1200" dirty="0" smtClean="0">
                <a:solidFill>
                  <a:srgbClr val="FF0000"/>
                </a:solidFill>
                <a:ea typeface="Calibri"/>
                <a:cs typeface="Times New Roman"/>
              </a:rPr>
              <a:t>do </a:t>
            </a:r>
            <a:r>
              <a:rPr lang="en-US" sz="1200" dirty="0">
                <a:solidFill>
                  <a:srgbClr val="FF0000"/>
                </a:solidFill>
                <a:ea typeface="Calibri"/>
                <a:cs typeface="Times New Roman"/>
              </a:rPr>
              <a:t>not feel </a:t>
            </a:r>
            <a:r>
              <a:rPr lang="en-US" sz="1200" dirty="0" smtClean="0">
                <a:solidFill>
                  <a:srgbClr val="FF0000"/>
                </a:solidFill>
                <a:ea typeface="Calibri"/>
                <a:cs typeface="Times New Roman"/>
              </a:rPr>
              <a:t>informed </a:t>
            </a:r>
            <a:r>
              <a:rPr lang="en-US" sz="1200" dirty="0">
                <a:solidFill>
                  <a:schemeClr val="tx1"/>
                </a:solidFill>
                <a:ea typeface="Calibri"/>
                <a:cs typeface="Times New Roman"/>
              </a:rPr>
              <a:t>about air quality and policies in the </a:t>
            </a:r>
            <a:r>
              <a:rPr lang="en-US" sz="1200" dirty="0" smtClean="0">
                <a:solidFill>
                  <a:schemeClr val="tx1"/>
                </a:solidFill>
                <a:ea typeface="Calibri"/>
                <a:cs typeface="Times New Roman"/>
              </a:rPr>
              <a:t>EU</a:t>
            </a:r>
          </a:p>
          <a:p>
            <a:pPr algn="ctr"/>
            <a:endParaRPr lang="en-US" sz="12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en-US" sz="1100" dirty="0">
                <a:solidFill>
                  <a:schemeClr val="tx1"/>
                </a:solidFill>
                <a:ea typeface="Calibri"/>
                <a:cs typeface="Times New Roman"/>
              </a:rPr>
              <a:t>[Eurobarometer 2012</a:t>
            </a:r>
            <a:r>
              <a:rPr lang="en-US" sz="1100" dirty="0" smtClean="0">
                <a:solidFill>
                  <a:schemeClr val="tx1"/>
                </a:solidFill>
                <a:ea typeface="Calibri"/>
                <a:cs typeface="Times New Roman"/>
              </a:rPr>
              <a:t>]</a:t>
            </a:r>
            <a:endParaRPr lang="en-US" sz="1100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97" r="28743" b="16778"/>
          <a:stretch/>
        </p:blipFill>
        <p:spPr>
          <a:xfrm>
            <a:off x="8201025" y="5397049"/>
            <a:ext cx="1704975" cy="1460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01" y="260991"/>
            <a:ext cx="1843918" cy="102058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100" dirty="0" smtClean="0"/>
              <a:t>14/02/17</a:t>
            </a:r>
            <a:endParaRPr lang="en-US" sz="11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dirty="0" smtClean="0"/>
              <a:t>[WHO]</a:t>
            </a:r>
            <a:endParaRPr lang="en-US" sz="11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AE3D-20E4-4640-9AB9-4394421DC461}" type="slidenum">
              <a:rPr lang="en-US" sz="1100" smtClean="0">
                <a:solidFill>
                  <a:schemeClr val="bg1"/>
                </a:solidFill>
              </a:rPr>
              <a:t>10</a:t>
            </a:fld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371401" y="1361209"/>
            <a:ext cx="8980417" cy="103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0"/>
          <p:cNvSpPr txBox="1"/>
          <p:nvPr/>
        </p:nvSpPr>
        <p:spPr>
          <a:xfrm>
            <a:off x="2537546" y="816246"/>
            <a:ext cx="6814272" cy="461665"/>
          </a:xfrm>
          <a:prstGeom prst="rect">
            <a:avLst/>
          </a:prstGeom>
          <a:noFill/>
          <a:effectLst>
            <a:outerShdw sx="1000" sy="1000" algn="ctr" rotWithShape="0">
              <a:schemeClr val="accent1">
                <a:lumMod val="50000"/>
              </a:schemeClr>
            </a:outerShdw>
          </a:effectLst>
        </p:spPr>
        <p:txBody>
          <a:bodyPr wrap="square" l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  <a:latin typeface="Gotham Bold"/>
                <a:ea typeface="+mj-ea"/>
                <a:cs typeface="+mj-cs"/>
              </a:rPr>
              <a:t>1.3. Communication</a:t>
            </a:r>
            <a:endParaRPr lang="en-US" sz="2400" dirty="0">
              <a:solidFill>
                <a:schemeClr val="accent1"/>
              </a:solidFill>
              <a:latin typeface="Gotham Bold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8312" y="1448168"/>
            <a:ext cx="8983506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Lack of knowledge on air pollution risks increases vulnerability, communications should be disseminated in compliance with legislative acts &amp; guidelines</a:t>
            </a:r>
          </a:p>
          <a:p>
            <a:pPr algn="ctr"/>
            <a:endParaRPr lang="fr-BE" sz="1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BE" sz="1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Ambient Air Quality Directive 2008/50/EC states: </a:t>
            </a:r>
          </a:p>
          <a:p>
            <a:endParaRPr lang="en-US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It is compulsory to inform the public of the level of </a:t>
            </a:r>
            <a:r>
              <a:rPr lang="en-US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ground </a:t>
            </a: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air pollution, free of </a:t>
            </a:r>
            <a:r>
              <a:rPr lang="en-US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charge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14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Competent </a:t>
            </a: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authorities need to ensure that information is made available to the public, even in the case of trans-boundary air pollution </a:t>
            </a:r>
            <a:endParaRPr lang="en-US" sz="14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Annex </a:t>
            </a: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XVI, point 4 c), Public information on alerts and forecast should </a:t>
            </a:r>
            <a:r>
              <a:rPr lang="en-US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include</a:t>
            </a:r>
          </a:p>
          <a:p>
            <a:pPr algn="just"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628650" lvl="1" indent="-171450" algn="just">
              <a:buFontTx/>
              <a:buChar char="-"/>
            </a:pPr>
            <a:r>
              <a:rPr lang="en-US" sz="12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type of population concerned, possible health effects and recommended behaviours</a:t>
            </a:r>
          </a:p>
          <a:p>
            <a:pPr lvl="1" algn="just"/>
            <a:endParaRPr lang="en-US" sz="12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628650" lvl="1" indent="-171450" algn="just">
              <a:buFontTx/>
              <a:buChar char="-"/>
            </a:pPr>
            <a:r>
              <a:rPr lang="en-US" sz="12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information on population groups at risk</a:t>
            </a:r>
          </a:p>
          <a:p>
            <a:pPr lvl="1" algn="just"/>
            <a:endParaRPr lang="en-US" sz="12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628650" lvl="1" indent="-171450" algn="just">
              <a:buFontTx/>
              <a:buChar char="-"/>
            </a:pPr>
            <a:r>
              <a:rPr lang="en-US" sz="12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description of likely symptoms</a:t>
            </a:r>
          </a:p>
          <a:p>
            <a:pPr lvl="1" algn="just"/>
            <a:endParaRPr lang="en-US" sz="12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628650" lvl="1" indent="-171450" algn="just">
              <a:buFontTx/>
              <a:buChar char="-"/>
            </a:pPr>
            <a:r>
              <a:rPr lang="en-US" sz="12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recommended precautions to be taken by the population concerned</a:t>
            </a:r>
          </a:p>
          <a:p>
            <a:pPr lvl="1" algn="just"/>
            <a:endParaRPr lang="en-US" sz="12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1" algn="just"/>
            <a:r>
              <a:rPr lang="en-US" sz="12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  where to find further information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16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97" r="28743" b="16778"/>
          <a:stretch/>
        </p:blipFill>
        <p:spPr>
          <a:xfrm>
            <a:off x="8201025" y="5397049"/>
            <a:ext cx="1704975" cy="1460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01" y="260991"/>
            <a:ext cx="1843918" cy="102058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100" dirty="0" smtClean="0"/>
              <a:t>14/02/17</a:t>
            </a:r>
            <a:endParaRPr lang="en-US" sz="11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dirty="0" smtClean="0"/>
              <a:t>[WHO]</a:t>
            </a:r>
            <a:endParaRPr lang="en-US" sz="11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AE3D-20E4-4640-9AB9-4394421DC461}" type="slidenum">
              <a:rPr lang="en-US" sz="1100" smtClean="0">
                <a:solidFill>
                  <a:schemeClr val="bg1"/>
                </a:solidFill>
              </a:rPr>
              <a:t>11</a:t>
            </a:fld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371401" y="1361209"/>
            <a:ext cx="8980417" cy="103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0"/>
          <p:cNvSpPr txBox="1"/>
          <p:nvPr/>
        </p:nvSpPr>
        <p:spPr>
          <a:xfrm>
            <a:off x="2537546" y="876324"/>
            <a:ext cx="6814272" cy="461665"/>
          </a:xfrm>
          <a:prstGeom prst="rect">
            <a:avLst/>
          </a:prstGeom>
          <a:noFill/>
          <a:effectLst>
            <a:outerShdw sx="1000" sy="1000" algn="ctr" rotWithShape="0">
              <a:schemeClr val="accent1">
                <a:lumMod val="50000"/>
              </a:schemeClr>
            </a:outerShdw>
          </a:effectLst>
        </p:spPr>
        <p:txBody>
          <a:bodyPr wrap="square" l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  <a:latin typeface="Gotham Bold"/>
                <a:ea typeface="+mj-ea"/>
                <a:cs typeface="+mj-cs"/>
              </a:rPr>
              <a:t>1.3. Communication</a:t>
            </a:r>
            <a:endParaRPr lang="en-US" sz="2400" dirty="0">
              <a:solidFill>
                <a:schemeClr val="accent1"/>
              </a:solidFill>
              <a:latin typeface="Gotham Bold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8312" y="1382264"/>
            <a:ext cx="898350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BE" sz="1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According to 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legislative acts &amp; </a:t>
            </a:r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guidelines, public authorities should communicate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following </a:t>
            </a:r>
            <a:r>
              <a:rPr lang="fr-BE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fr-BE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principles</a:t>
            </a:r>
            <a:r>
              <a:rPr lang="fr-BE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fr-BE" sz="1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fr-BE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</a:t>
            </a:r>
            <a:r>
              <a:rPr lang="fr-BE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available</a:t>
            </a:r>
            <a:r>
              <a:rPr lang="fr-BE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fr-BE" sz="1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B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Information </a:t>
            </a:r>
            <a:r>
              <a:rPr lang="fr-B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should</a:t>
            </a:r>
            <a:r>
              <a:rPr lang="fr-B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B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channeled</a:t>
            </a:r>
            <a:r>
              <a:rPr lang="fr-B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B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fr-B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results</a:t>
            </a:r>
            <a:r>
              <a:rPr lang="fr-B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should</a:t>
            </a:r>
            <a:r>
              <a:rPr lang="fr-B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B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disseminated</a:t>
            </a:r>
            <a:r>
              <a:rPr lang="fr-B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at </a:t>
            </a:r>
            <a:r>
              <a:rPr lang="fr-B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regional</a:t>
            </a:r>
            <a:r>
              <a:rPr lang="fr-B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B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urban</a:t>
            </a:r>
            <a:r>
              <a:rPr lang="fr-B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level</a:t>
            </a:r>
            <a:endParaRPr lang="fr-BE" sz="1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B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Communication about </a:t>
            </a:r>
            <a:r>
              <a:rPr lang="fr-B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peak</a:t>
            </a:r>
            <a:r>
              <a:rPr lang="fr-B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air </a:t>
            </a:r>
            <a:r>
              <a:rPr lang="fr-B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quality</a:t>
            </a:r>
            <a:r>
              <a:rPr lang="fr-B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pollution </a:t>
            </a:r>
            <a:r>
              <a:rPr lang="fr-BE" sz="14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(short and </a:t>
            </a:r>
            <a:r>
              <a:rPr lang="fr-BE" sz="14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timely</a:t>
            </a:r>
            <a:r>
              <a:rPr lang="fr-BE" sz="14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sz="1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terme </a:t>
            </a:r>
            <a:r>
              <a:rPr lang="fr-BE" sz="14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analysis</a:t>
            </a:r>
            <a:r>
              <a:rPr lang="fr-BE" sz="14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endParaRPr lang="fr-BE" sz="1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fr-BE" sz="1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fr-BE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Messages </a:t>
            </a:r>
            <a:r>
              <a:rPr lang="fr-BE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tailored</a:t>
            </a:r>
            <a:r>
              <a:rPr lang="fr-BE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fr-BE" sz="1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BE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fr-B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terms</a:t>
            </a:r>
            <a:r>
              <a:rPr lang="fr-B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B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quality</a:t>
            </a:r>
            <a:r>
              <a:rPr lang="fr-B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BE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life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BE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Premature</a:t>
            </a:r>
            <a:r>
              <a:rPr lang="fr-BE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deaths</a:t>
            </a:r>
            <a:r>
              <a:rPr lang="fr-BE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BE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number</a:t>
            </a:r>
            <a:r>
              <a:rPr lang="fr-BE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BE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deaths</a:t>
            </a:r>
            <a:r>
              <a:rPr lang="fr-BE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metrics</a:t>
            </a:r>
            <a:endParaRPr lang="fr-BE" sz="1400" i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BE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Information </a:t>
            </a:r>
            <a:r>
              <a:rPr lang="fr-BE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should</a:t>
            </a:r>
            <a:r>
              <a:rPr lang="fr-BE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respond</a:t>
            </a:r>
            <a:r>
              <a:rPr lang="fr-BE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the </a:t>
            </a:r>
            <a:r>
              <a:rPr lang="fr-BE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specificities</a:t>
            </a:r>
            <a:r>
              <a:rPr lang="fr-BE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the audience (</a:t>
            </a:r>
            <a:r>
              <a:rPr lang="fr-BE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different</a:t>
            </a:r>
            <a:r>
              <a:rPr lang="fr-BE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information </a:t>
            </a:r>
            <a:r>
              <a:rPr lang="fr-BE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adopted</a:t>
            </a:r>
            <a:r>
              <a:rPr lang="fr-BE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scope: </a:t>
            </a:r>
            <a:r>
              <a:rPr lang="fr-BE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regional</a:t>
            </a:r>
            <a:r>
              <a:rPr lang="fr-BE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local, </a:t>
            </a:r>
            <a:r>
              <a:rPr lang="fr-BE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urban</a:t>
            </a:r>
            <a:r>
              <a:rPr lang="fr-BE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level</a:t>
            </a:r>
            <a:r>
              <a:rPr lang="fr-BE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/ population </a:t>
            </a:r>
            <a:r>
              <a:rPr lang="fr-BE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categories</a:t>
            </a:r>
            <a:r>
              <a:rPr lang="fr-BE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/ </a:t>
            </a:r>
            <a:r>
              <a:rPr lang="fr-BE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risks</a:t>
            </a:r>
            <a:r>
              <a:rPr lang="fr-BE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fr-BE" sz="1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fr-BE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Information accessible (vs. « </a:t>
            </a:r>
            <a:r>
              <a:rPr lang="fr-BE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only</a:t>
            </a:r>
            <a:r>
              <a:rPr lang="fr-BE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» </a:t>
            </a:r>
            <a:r>
              <a:rPr lang="fr-BE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available</a:t>
            </a:r>
            <a:r>
              <a:rPr lang="fr-BE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fr-BE" sz="14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fr-BE" sz="1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BE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Clear</a:t>
            </a:r>
            <a:r>
              <a:rPr lang="fr-BE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information and simple/</a:t>
            </a:r>
            <a:r>
              <a:rPr lang="fr-BE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understable</a:t>
            </a:r>
            <a:r>
              <a:rPr lang="fr-BE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messages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BE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Easy</a:t>
            </a:r>
            <a:r>
              <a:rPr lang="fr-BE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BE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find</a:t>
            </a:r>
            <a:r>
              <a:rPr lang="fr-BE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17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97" r="28743" b="16778"/>
          <a:stretch/>
        </p:blipFill>
        <p:spPr>
          <a:xfrm>
            <a:off x="8201025" y="5397049"/>
            <a:ext cx="1704975" cy="1460951"/>
          </a:xfrm>
          <a:prstGeom prst="rect">
            <a:avLst/>
          </a:prstGeom>
        </p:spPr>
      </p:pic>
      <p:sp>
        <p:nvSpPr>
          <p:cNvPr id="5" name="TextBox 10"/>
          <p:cNvSpPr txBox="1"/>
          <p:nvPr/>
        </p:nvSpPr>
        <p:spPr>
          <a:xfrm>
            <a:off x="2537546" y="846276"/>
            <a:ext cx="6814272" cy="461665"/>
          </a:xfrm>
          <a:prstGeom prst="rect">
            <a:avLst/>
          </a:prstGeom>
          <a:noFill/>
          <a:effectLst>
            <a:outerShdw sx="1000" sy="1000" algn="ctr" rotWithShape="0">
              <a:schemeClr val="accent1">
                <a:lumMod val="50000"/>
              </a:schemeClr>
            </a:outerShdw>
          </a:effectLst>
        </p:spPr>
        <p:txBody>
          <a:bodyPr wrap="square" l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  <a:latin typeface="Gotham Bold"/>
                <a:ea typeface="+mj-ea"/>
                <a:cs typeface="+mj-cs"/>
              </a:rPr>
              <a:t>2. Readiness of the Health Care System</a:t>
            </a:r>
            <a:endParaRPr lang="en-US" sz="2400" dirty="0">
              <a:solidFill>
                <a:schemeClr val="accent1"/>
              </a:solidFill>
              <a:latin typeface="Gotham Bold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01" y="260991"/>
            <a:ext cx="1843918" cy="102058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100" dirty="0" smtClean="0"/>
              <a:t>14/02/17</a:t>
            </a:r>
            <a:endParaRPr lang="en-US" sz="11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dirty="0" smtClean="0"/>
              <a:t>[WHO]</a:t>
            </a:r>
            <a:endParaRPr lang="en-US" sz="11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AE3D-20E4-4640-9AB9-4394421DC461}" type="slidenum">
              <a:rPr lang="en-US" sz="1100" smtClean="0">
                <a:solidFill>
                  <a:schemeClr val="bg1"/>
                </a:solidFill>
              </a:rPr>
              <a:t>12</a:t>
            </a:fld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371401" y="1361209"/>
            <a:ext cx="8980417" cy="103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8978" y="1409467"/>
            <a:ext cx="8922839" cy="4462760"/>
          </a:xfrm>
          <a:prstGeom prst="rect">
            <a:avLst/>
          </a:prstGeom>
          <a:noFill/>
          <a:effectLst>
            <a:outerShdw sx="1000" sy="1000" algn="ctr" rotWithShape="0">
              <a:schemeClr val="accent1">
                <a:lumMod val="50000"/>
              </a:schemeClr>
            </a:outerShdw>
          </a:effectLst>
        </p:spPr>
        <p:txBody>
          <a:bodyPr wrap="square" lIns="0" rtlCol="0">
            <a:spAutoFit/>
          </a:bodyPr>
          <a:lstStyle/>
          <a:p>
            <a:endParaRPr lang="en-US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en-US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 the event of massive wheezing, coughing, breathlessness symptoms due to poor air quality, health infrastructure should be ready to embrace patients’ urgent needs :</a:t>
            </a:r>
          </a:p>
          <a:p>
            <a:pPr algn="ctr"/>
            <a:endParaRPr lang="en-US" sz="14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US" sz="14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National/regional/local real time air quality monitoring by public institutions to protect vulnerable people (i.e. allergy and asthma patients), immediately cascaded to healthcare infrastructures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Harmonised</a:t>
            </a:r>
            <a:r>
              <a:rPr lang="en-US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agreement about quality criteria and data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Education for air </a:t>
            </a:r>
            <a:r>
              <a:rPr lang="en-US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quality local desk officers to interpret air pollutant impact on human health – </a:t>
            </a: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monitoring should be coupled with healthcare protocols</a:t>
            </a:r>
          </a:p>
          <a:p>
            <a:endParaRPr lang="en-US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Health protocols should be defined and resourced to ensure readiness in health infrastructures in the event of air pollution peaks</a:t>
            </a:r>
            <a:endParaRPr lang="en-US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Systematic dialogue with respiratory professionals and patients associations to cascade emergency measures and monitor unreported exacerbations among the population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en-US" sz="16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24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97" r="28743" b="16778"/>
          <a:stretch/>
        </p:blipFill>
        <p:spPr>
          <a:xfrm>
            <a:off x="8201025" y="5397049"/>
            <a:ext cx="1704975" cy="1460951"/>
          </a:xfrm>
          <a:prstGeom prst="rect">
            <a:avLst/>
          </a:prstGeom>
        </p:spPr>
      </p:pic>
      <p:sp>
        <p:nvSpPr>
          <p:cNvPr id="5" name="TextBox 10"/>
          <p:cNvSpPr txBox="1"/>
          <p:nvPr/>
        </p:nvSpPr>
        <p:spPr>
          <a:xfrm>
            <a:off x="2537546" y="846276"/>
            <a:ext cx="6814272" cy="523220"/>
          </a:xfrm>
          <a:prstGeom prst="rect">
            <a:avLst/>
          </a:prstGeom>
          <a:noFill/>
          <a:effectLst>
            <a:outerShdw sx="1000" sy="1000" algn="ctr" rotWithShape="0">
              <a:schemeClr val="accent1">
                <a:lumMod val="50000"/>
              </a:schemeClr>
            </a:outerShdw>
          </a:effectLst>
        </p:spPr>
        <p:txBody>
          <a:bodyPr wrap="square" lIns="0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  <a:latin typeface="Gotham Bold"/>
                <a:ea typeface="+mj-ea"/>
                <a:cs typeface="+mj-cs"/>
              </a:rPr>
              <a:t>3. Effective Self Management </a:t>
            </a:r>
            <a:endParaRPr lang="en-US" sz="2800" dirty="0">
              <a:solidFill>
                <a:schemeClr val="accent1"/>
              </a:solidFill>
              <a:latin typeface="Gotham Bold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01" y="260991"/>
            <a:ext cx="1843918" cy="102058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100" dirty="0" smtClean="0"/>
              <a:t>14/02/17</a:t>
            </a:r>
            <a:endParaRPr lang="en-US" sz="11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dirty="0" smtClean="0"/>
              <a:t>[WHO]</a:t>
            </a:r>
            <a:endParaRPr lang="en-US" sz="11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AE3D-20E4-4640-9AB9-4394421DC461}" type="slidenum">
              <a:rPr lang="en-US" sz="1100" smtClean="0">
                <a:solidFill>
                  <a:schemeClr val="bg1"/>
                </a:solidFill>
              </a:rPr>
              <a:t>13</a:t>
            </a:fld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371401" y="1361209"/>
            <a:ext cx="8980417" cy="103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8978" y="1409467"/>
            <a:ext cx="8922839" cy="3477875"/>
          </a:xfrm>
          <a:prstGeom prst="rect">
            <a:avLst/>
          </a:prstGeom>
          <a:noFill/>
          <a:effectLst>
            <a:outerShdw sx="1000" sy="1000" algn="ctr" rotWithShape="0">
              <a:schemeClr val="accent1">
                <a:lumMod val="50000"/>
              </a:schemeClr>
            </a:outerShdw>
          </a:effectLst>
        </p:spPr>
        <p:txBody>
          <a:bodyPr wrap="square" lIns="0" rtlCol="0">
            <a:spAutoFit/>
          </a:bodyPr>
          <a:lstStyle/>
          <a:p>
            <a:endParaRPr lang="en-US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</a:t>
            </a:r>
            <a:r>
              <a:rPr lang="en-US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nformation available, accessible,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and public information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on alerts and forecast about air pollution effects on health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vulnerable people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Disseminate specific advice on how to limit exposure and recognize symptoms, in </a:t>
            </a: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particular in high pollen </a:t>
            </a:r>
            <a:r>
              <a:rPr lang="en-US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season (and preferably at local level)</a:t>
            </a:r>
          </a:p>
          <a:p>
            <a:endParaRPr lang="en-US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Develop mobile technologies (</a:t>
            </a:r>
            <a:r>
              <a:rPr lang="en-US" sz="1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mHealth</a:t>
            </a:r>
            <a:r>
              <a:rPr lang="en-US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 to inform about real-time air pollution and its effects on health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Constantly report at national and urban level (single and/or multiple cities)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US" sz="16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US" sz="16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en-US" sz="16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74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97" r="28743" b="16778"/>
          <a:stretch/>
        </p:blipFill>
        <p:spPr>
          <a:xfrm>
            <a:off x="8201025" y="5397049"/>
            <a:ext cx="1704975" cy="1460951"/>
          </a:xfrm>
          <a:prstGeom prst="rect">
            <a:avLst/>
          </a:prstGeom>
        </p:spPr>
      </p:pic>
      <p:sp>
        <p:nvSpPr>
          <p:cNvPr id="5" name="TextBox 10"/>
          <p:cNvSpPr txBox="1"/>
          <p:nvPr/>
        </p:nvSpPr>
        <p:spPr>
          <a:xfrm>
            <a:off x="2537546" y="846276"/>
            <a:ext cx="6814272" cy="523220"/>
          </a:xfrm>
          <a:prstGeom prst="rect">
            <a:avLst/>
          </a:prstGeom>
          <a:noFill/>
          <a:effectLst>
            <a:outerShdw sx="1000" sy="1000" algn="ctr" rotWithShape="0">
              <a:schemeClr val="accent1">
                <a:lumMod val="50000"/>
              </a:schemeClr>
            </a:outerShdw>
          </a:effectLst>
        </p:spPr>
        <p:txBody>
          <a:bodyPr wrap="square" lIns="0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  <a:latin typeface="Gotham Bold"/>
                <a:ea typeface="+mj-ea"/>
                <a:cs typeface="+mj-cs"/>
              </a:rPr>
              <a:t>4. Involvement of patients associations</a:t>
            </a:r>
            <a:endParaRPr lang="en-US" sz="2800" dirty="0">
              <a:solidFill>
                <a:schemeClr val="accent1"/>
              </a:solidFill>
              <a:latin typeface="Gotham Bold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01" y="260991"/>
            <a:ext cx="1843918" cy="102058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100" dirty="0" smtClean="0"/>
              <a:t>14/02/17</a:t>
            </a:r>
            <a:endParaRPr lang="en-US" sz="11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dirty="0" smtClean="0"/>
              <a:t>[WHO]</a:t>
            </a:r>
            <a:endParaRPr lang="en-US" sz="11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AE3D-20E4-4640-9AB9-4394421DC461}" type="slidenum">
              <a:rPr lang="en-US" sz="1100" smtClean="0">
                <a:solidFill>
                  <a:schemeClr val="bg1"/>
                </a:solidFill>
              </a:rPr>
              <a:t>14</a:t>
            </a:fld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371401" y="1361209"/>
            <a:ext cx="8980417" cy="103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8978" y="1525378"/>
            <a:ext cx="8922839" cy="3108543"/>
          </a:xfrm>
          <a:prstGeom prst="rect">
            <a:avLst/>
          </a:prstGeom>
          <a:noFill/>
          <a:effectLst>
            <a:outerShdw sx="1000" sy="1000" algn="ctr" rotWithShape="0">
              <a:schemeClr val="accent1">
                <a:lumMod val="50000"/>
              </a:schemeClr>
            </a:outerShdw>
          </a:effectLst>
        </p:spPr>
        <p:txBody>
          <a:bodyPr wrap="square" lIns="0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European and national patients</a:t>
            </a: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’ association involvement is crucial to reach </a:t>
            </a:r>
            <a:r>
              <a:rPr lang="en-US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chronic </a:t>
            </a: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respiratory </a:t>
            </a:r>
            <a:r>
              <a:rPr lang="en-US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diseases patients: </a:t>
            </a:r>
            <a:endParaRPr lang="en-US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en-US" sz="14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en-US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Patients’ associations play a key role in the interinstitutional dialogue at national, regional, and local levels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14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Patients’ association organize public campaign to increase awareness amongst citizens about the disease, symptoms, and </a:t>
            </a:r>
            <a:r>
              <a:rPr lang="en-US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self-management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Patients’ association have an active role in research projects and tools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National patients’ associations are trusted interlocutors to other patients, through their daily informative activities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91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yAirCo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271" y="2829677"/>
            <a:ext cx="952053" cy="144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839" y="4464189"/>
            <a:ext cx="3505004" cy="18821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34256" t="14330" r="35032" b="21601"/>
          <a:stretch/>
        </p:blipFill>
        <p:spPr>
          <a:xfrm>
            <a:off x="7738775" y="3013323"/>
            <a:ext cx="2142931" cy="26225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97" r="28743" b="16778"/>
          <a:stretch/>
        </p:blipFill>
        <p:spPr>
          <a:xfrm>
            <a:off x="8201025" y="5397049"/>
            <a:ext cx="1704975" cy="1460951"/>
          </a:xfrm>
          <a:prstGeom prst="rect">
            <a:avLst/>
          </a:prstGeom>
        </p:spPr>
      </p:pic>
      <p:sp>
        <p:nvSpPr>
          <p:cNvPr id="5" name="TextBox 10"/>
          <p:cNvSpPr txBox="1"/>
          <p:nvPr/>
        </p:nvSpPr>
        <p:spPr>
          <a:xfrm>
            <a:off x="2537546" y="846276"/>
            <a:ext cx="6814272" cy="523220"/>
          </a:xfrm>
          <a:prstGeom prst="rect">
            <a:avLst/>
          </a:prstGeom>
          <a:noFill/>
          <a:effectLst>
            <a:outerShdw sx="1000" sy="1000" algn="ctr" rotWithShape="0">
              <a:schemeClr val="accent1">
                <a:lumMod val="50000"/>
              </a:schemeClr>
            </a:outerShdw>
          </a:effectLst>
        </p:spPr>
        <p:txBody>
          <a:bodyPr wrap="square" lIns="0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  <a:latin typeface="Gotham Bold"/>
                <a:ea typeface="+mj-ea"/>
                <a:cs typeface="+mj-cs"/>
              </a:rPr>
              <a:t>4.1 Case study: EFA</a:t>
            </a:r>
            <a:endParaRPr lang="en-US" sz="2800" dirty="0">
              <a:solidFill>
                <a:schemeClr val="accent1"/>
              </a:solidFill>
              <a:latin typeface="Gotham Bold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01" y="260991"/>
            <a:ext cx="1843918" cy="102058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100" dirty="0" smtClean="0"/>
              <a:t>14/02/17</a:t>
            </a:r>
            <a:endParaRPr lang="en-US" sz="11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655342" y="6355072"/>
            <a:ext cx="3343275" cy="365125"/>
          </a:xfrm>
        </p:spPr>
        <p:txBody>
          <a:bodyPr/>
          <a:lstStyle/>
          <a:p>
            <a:r>
              <a:rPr lang="en-US" sz="1100" dirty="0" smtClean="0"/>
              <a:t>[WHO]</a:t>
            </a:r>
            <a:endParaRPr lang="en-US" sz="11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AE3D-20E4-4640-9AB9-4394421DC461}" type="slidenum">
              <a:rPr lang="en-US" sz="1100" smtClean="0">
                <a:solidFill>
                  <a:schemeClr val="bg1"/>
                </a:solidFill>
              </a:rPr>
              <a:t>15</a:t>
            </a:fld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371401" y="1361209"/>
            <a:ext cx="8980417" cy="103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618" y="1432004"/>
            <a:ext cx="4907382" cy="150118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09555" y="1451731"/>
            <a:ext cx="9042263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Policy expertise: </a:t>
            </a: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Decision making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participation (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CALL TO ACTION soon!)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Advocacy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campaigns (Written Declaration n 115)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determinants working group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(IAQ)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Thematic trainings (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NEW!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European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projects:</a:t>
            </a: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Hackair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myAirCoach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buClr>
                <a:srgbClr val="2E9AF3"/>
              </a:buClr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External communications:</a:t>
            </a:r>
          </a:p>
          <a:p>
            <a:pPr marL="0" lvl="1">
              <a:buClr>
                <a:srgbClr val="2E9AF3"/>
              </a:buClr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Social 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media </a:t>
            </a:r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Dedicated website to specific projects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Monthly newsletter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buClr>
                <a:srgbClr val="2E9AF3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236" y="3013323"/>
            <a:ext cx="1539393" cy="107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6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4" r="40758"/>
          <a:stretch/>
        </p:blipFill>
        <p:spPr>
          <a:xfrm>
            <a:off x="6452157" y="2726780"/>
            <a:ext cx="2527601" cy="37890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97" r="28743" b="16778"/>
          <a:stretch/>
        </p:blipFill>
        <p:spPr>
          <a:xfrm>
            <a:off x="8201025" y="5397049"/>
            <a:ext cx="1704975" cy="1460951"/>
          </a:xfrm>
          <a:prstGeom prst="rect">
            <a:avLst/>
          </a:prstGeom>
        </p:spPr>
      </p:pic>
      <p:sp>
        <p:nvSpPr>
          <p:cNvPr id="5" name="TextBox 10"/>
          <p:cNvSpPr txBox="1"/>
          <p:nvPr/>
        </p:nvSpPr>
        <p:spPr>
          <a:xfrm>
            <a:off x="2537546" y="846276"/>
            <a:ext cx="6814272" cy="523220"/>
          </a:xfrm>
          <a:prstGeom prst="rect">
            <a:avLst/>
          </a:prstGeom>
          <a:noFill/>
          <a:effectLst>
            <a:outerShdw sx="1000" sy="1000" algn="ctr" rotWithShape="0">
              <a:schemeClr val="accent1">
                <a:lumMod val="50000"/>
              </a:schemeClr>
            </a:outerShdw>
          </a:effectLst>
        </p:spPr>
        <p:txBody>
          <a:bodyPr wrap="square" lIns="0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  <a:latin typeface="Gotham Bold"/>
                <a:ea typeface="+mj-ea"/>
                <a:cs typeface="+mj-cs"/>
              </a:rPr>
              <a:t>4.2 Case studies: EFA Members</a:t>
            </a:r>
            <a:endParaRPr lang="en-US" sz="2800" dirty="0">
              <a:solidFill>
                <a:schemeClr val="accent1"/>
              </a:solidFill>
              <a:latin typeface="Gotham Bold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01" y="260991"/>
            <a:ext cx="1843918" cy="102058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100" dirty="0" smtClean="0"/>
              <a:t>14/02/17</a:t>
            </a:r>
            <a:endParaRPr lang="en-US" sz="11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655342" y="6355072"/>
            <a:ext cx="3343275" cy="365125"/>
          </a:xfrm>
        </p:spPr>
        <p:txBody>
          <a:bodyPr/>
          <a:lstStyle/>
          <a:p>
            <a:r>
              <a:rPr lang="en-US" sz="1100" dirty="0" smtClean="0"/>
              <a:t>[WHO]</a:t>
            </a:r>
            <a:endParaRPr lang="en-US" sz="11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AE3D-20E4-4640-9AB9-4394421DC461}" type="slidenum">
              <a:rPr lang="en-US" sz="1100" smtClean="0">
                <a:solidFill>
                  <a:schemeClr val="bg1"/>
                </a:solidFill>
              </a:rPr>
              <a:t>16</a:t>
            </a:fld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371401" y="1361209"/>
            <a:ext cx="8980417" cy="103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100" y="1449134"/>
            <a:ext cx="2469716" cy="50175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1" t="6406" r="21431"/>
          <a:stretch/>
        </p:blipFill>
        <p:spPr>
          <a:xfrm>
            <a:off x="3185366" y="2726779"/>
            <a:ext cx="2655262" cy="37399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28"/>
          <a:stretch/>
        </p:blipFill>
        <p:spPr>
          <a:xfrm>
            <a:off x="3160927" y="1430163"/>
            <a:ext cx="2679701" cy="12224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128" y="1387678"/>
            <a:ext cx="2373011" cy="126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6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97" r="28743" b="16778"/>
          <a:stretch/>
        </p:blipFill>
        <p:spPr>
          <a:xfrm>
            <a:off x="8201025" y="5397049"/>
            <a:ext cx="1704975" cy="1460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01" y="260991"/>
            <a:ext cx="1843918" cy="102058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100" dirty="0" smtClean="0"/>
              <a:t>14/02/17</a:t>
            </a:r>
            <a:endParaRPr lang="en-US" sz="11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dirty="0" smtClean="0"/>
              <a:t>[WHO]</a:t>
            </a:r>
            <a:endParaRPr lang="en-US" sz="11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AE3D-20E4-4640-9AB9-4394421DC461}" type="slidenum">
              <a:rPr lang="en-US" sz="1100" smtClean="0">
                <a:solidFill>
                  <a:schemeClr val="bg1"/>
                </a:solidFill>
              </a:rPr>
              <a:t>17</a:t>
            </a:fld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371401" y="1361209"/>
            <a:ext cx="8980417" cy="103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28978" y="1409467"/>
            <a:ext cx="8922839" cy="5293757"/>
          </a:xfrm>
          <a:prstGeom prst="rect">
            <a:avLst/>
          </a:prstGeom>
          <a:noFill/>
          <a:effectLst>
            <a:outerShdw sx="1000" sy="1000" algn="ctr" rotWithShape="0">
              <a:schemeClr val="accent1">
                <a:lumMod val="50000"/>
              </a:schemeClr>
            </a:outerShdw>
          </a:effectLst>
        </p:spPr>
        <p:txBody>
          <a:bodyPr wrap="square" lIns="0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Yes: </a:t>
            </a:r>
            <a:r>
              <a:rPr lang="en-US" sz="1400" i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policy making and communication of results </a:t>
            </a:r>
            <a:r>
              <a:rPr lang="en-US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…</a:t>
            </a:r>
          </a:p>
          <a:p>
            <a:endParaRPr lang="en-US" sz="14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Extensive data </a:t>
            </a:r>
            <a:r>
              <a:rPr lang="en-US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analysis and trusted information</a:t>
            </a:r>
            <a:endParaRPr lang="en-US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Policy implementation and design (4 pillars)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Involvement </a:t>
            </a: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of local </a:t>
            </a:r>
            <a:r>
              <a:rPr lang="en-US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administrations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Ambient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Air Quality Directive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2008/50/EC application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Participation of patients’ associations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But: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400" i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ifficulties …</a:t>
            </a:r>
          </a:p>
          <a:p>
            <a:endParaRPr lang="en-US" sz="14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Advocacy evaluation in terms of quality of life : minimum 1 year term analysis of data available to have a real picture of the amount of air pollution breathed in by humans</a:t>
            </a:r>
            <a:endParaRPr lang="en-US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Possible difficulties to compare datasets </a:t>
            </a:r>
            <a:endParaRPr lang="en-US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Inflexibility to timely analyze and react to ongoing changes</a:t>
            </a:r>
            <a:endParaRPr lang="en-US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Technical problem to use/download the software</a:t>
            </a:r>
            <a:endParaRPr lang="en-US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US" sz="14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Something is still missing according to the patients’ perspective in the general approach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Estimation of the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population exposure to air pollutants living in cities &gt;500.000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inhabitants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 by regular questionnaires and clinical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Regular respiratory health risk estimation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of the population living near pollutant factories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(2 years)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Law enforcement programme to evaluate data and to carry out adequate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vigilance of pollutants factories </a:t>
            </a: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BE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International </a:t>
            </a:r>
            <a:r>
              <a:rPr lang="fr-BE" sz="1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alert</a:t>
            </a:r>
            <a:r>
              <a:rPr lang="fr-BE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system and exchange of information</a:t>
            </a:r>
            <a:endParaRPr lang="en-US" sz="14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en-US" sz="16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87200" y="859725"/>
            <a:ext cx="81169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err="1" smtClean="0">
                <a:solidFill>
                  <a:schemeClr val="accent1"/>
                </a:solidFill>
                <a:latin typeface="Gotham Bold"/>
                <a:ea typeface="+mj-ea"/>
                <a:cs typeface="+mj-cs"/>
              </a:rPr>
              <a:t>AirQ</a:t>
            </a:r>
            <a:r>
              <a:rPr lang="en-GB" sz="2400" dirty="0">
                <a:solidFill>
                  <a:schemeClr val="accent1"/>
                </a:solidFill>
                <a:latin typeface="Gotham Bold"/>
                <a:ea typeface="+mj-ea"/>
                <a:cs typeface="+mj-cs"/>
              </a:rPr>
              <a:t>+ </a:t>
            </a:r>
            <a:r>
              <a:rPr lang="en-GB" sz="2400" dirty="0" smtClean="0">
                <a:solidFill>
                  <a:schemeClr val="accent1"/>
                </a:solidFill>
                <a:latin typeface="Gotham Bold"/>
                <a:ea typeface="+mj-ea"/>
                <a:cs typeface="+mj-cs"/>
              </a:rPr>
              <a:t>evaluation at the status quo</a:t>
            </a:r>
            <a:endParaRPr lang="en-US" sz="2400" dirty="0">
              <a:solidFill>
                <a:schemeClr val="accent1"/>
              </a:solidFill>
              <a:latin typeface="Gotham Bold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1250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97" r="28743" b="16778"/>
          <a:stretch/>
        </p:blipFill>
        <p:spPr>
          <a:xfrm>
            <a:off x="8201025" y="5397049"/>
            <a:ext cx="1704975" cy="1460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01" y="260991"/>
            <a:ext cx="1843918" cy="102058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AE3D-20E4-4640-9AB9-4394421DC461}" type="slidenum">
              <a:rPr lang="en-US" smtClean="0">
                <a:solidFill>
                  <a:schemeClr val="bg1"/>
                </a:solidFill>
              </a:rPr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0" y="5371043"/>
            <a:ext cx="9906000" cy="1486957"/>
          </a:xfrm>
        </p:spPr>
        <p:txBody>
          <a:bodyPr lIns="0" tIns="0" rIns="0">
            <a:normAutofit/>
          </a:bodyPr>
          <a:lstStyle/>
          <a:p>
            <a:pPr algn="r">
              <a:spcBef>
                <a:spcPts val="0"/>
              </a:spcBef>
            </a:pPr>
            <a:endParaRPr lang="de-DE" sz="1800" dirty="0" smtClean="0">
              <a:latin typeface="Gotham Bold"/>
            </a:endParaRPr>
          </a:p>
          <a:p>
            <a:pPr algn="r">
              <a:spcBef>
                <a:spcPts val="0"/>
              </a:spcBef>
            </a:pPr>
            <a:endParaRPr lang="de-DE" sz="1800" dirty="0">
              <a:latin typeface="Gotham Bold"/>
            </a:endParaRPr>
          </a:p>
          <a:p>
            <a:pPr algn="r">
              <a:spcBef>
                <a:spcPts val="0"/>
              </a:spcBef>
            </a:pPr>
            <a:endParaRPr lang="de-DE" sz="1800" dirty="0" smtClean="0">
              <a:latin typeface="Gotham Bold"/>
            </a:endParaRPr>
          </a:p>
          <a:p>
            <a:pPr>
              <a:spcBef>
                <a:spcPts val="0"/>
              </a:spcBef>
            </a:pPr>
            <a:endParaRPr lang="de-DE" sz="2000" dirty="0">
              <a:latin typeface="Gotham Bol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57665" y="2676381"/>
            <a:ext cx="99060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  <a:p>
            <a:pPr algn="ctr">
              <a:spcBef>
                <a:spcPts val="0"/>
              </a:spcBef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Daniela Morghenti</a:t>
            </a:r>
          </a:p>
          <a:p>
            <a:pPr algn="ctr">
              <a:spcBef>
                <a:spcPts val="0"/>
              </a:spcBef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EU policy adviser</a:t>
            </a:r>
          </a:p>
          <a:p>
            <a:pPr algn="ctr">
              <a:spcBef>
                <a:spcPts val="0"/>
              </a:spcBef>
            </a:pP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daniela.morghenti@efanet.org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71401" y="6203647"/>
            <a:ext cx="2228850" cy="365125"/>
          </a:xfrm>
        </p:spPr>
        <p:txBody>
          <a:bodyPr/>
          <a:lstStyle/>
          <a:p>
            <a:r>
              <a:rPr lang="en-US" sz="1100" dirty="0" smtClean="0"/>
              <a:t>14/02/17</a:t>
            </a:r>
            <a:endParaRPr lang="en-US" sz="1100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81363" y="6232782"/>
            <a:ext cx="3343275" cy="365125"/>
          </a:xfrm>
        </p:spPr>
        <p:txBody>
          <a:bodyPr/>
          <a:lstStyle/>
          <a:p>
            <a:r>
              <a:rPr lang="en-US" sz="1100" dirty="0" smtClean="0"/>
              <a:t>[WHO]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82817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2461618"/>
            <a:ext cx="9906000" cy="460765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75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5521"/>
          <a:stretch/>
        </p:blipFill>
        <p:spPr>
          <a:xfrm>
            <a:off x="5541" y="-3556"/>
            <a:ext cx="9905998" cy="28684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265176"/>
            <a:ext cx="2037027" cy="112746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74" b="14571"/>
          <a:stretch/>
        </p:blipFill>
        <p:spPr>
          <a:xfrm>
            <a:off x="6716485" y="3820666"/>
            <a:ext cx="3189516" cy="32486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9624" y="4355584"/>
            <a:ext cx="7804871" cy="24006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600" b="1" dirty="0" err="1" smtClean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rPr>
              <a:t>European</a:t>
            </a:r>
            <a:r>
              <a:rPr lang="fr-FR" sz="1600" b="1" dirty="0" smtClean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rPr>
              <a:t> </a:t>
            </a:r>
            <a:r>
              <a:rPr lang="fr-FR" sz="1600" b="1" dirty="0" err="1" smtClean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rPr>
              <a:t>Federation</a:t>
            </a:r>
            <a:r>
              <a:rPr lang="fr-FR" sz="1600" b="1" dirty="0" smtClean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rPr>
              <a:t> of Allergy and Airways </a:t>
            </a:r>
            <a:r>
              <a:rPr lang="fr-FR" sz="1600" b="1" dirty="0" err="1" smtClean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rPr>
              <a:t>Diseases</a:t>
            </a:r>
            <a:r>
              <a:rPr lang="fr-FR" sz="1600" b="1" dirty="0" smtClean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rPr>
              <a:t> Patients’ Associations</a:t>
            </a:r>
          </a:p>
          <a:p>
            <a:r>
              <a:rPr lang="fr-FR" sz="1600" b="1" dirty="0" smtClean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rPr>
              <a:t>35 </a:t>
            </a:r>
            <a:r>
              <a:rPr lang="fr-FR" sz="1600" b="1" dirty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rPr>
              <a:t>Rue du </a:t>
            </a:r>
            <a:r>
              <a:rPr lang="fr-FR" sz="1600" b="1" dirty="0" smtClean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rPr>
              <a:t>Congrès</a:t>
            </a:r>
          </a:p>
          <a:p>
            <a:r>
              <a:rPr lang="fr-FR" sz="1600" b="1" dirty="0" smtClean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rPr>
              <a:t>1000 Brussels</a:t>
            </a:r>
          </a:p>
          <a:p>
            <a:r>
              <a:rPr lang="fr-FR" sz="1600" b="1" dirty="0" err="1" smtClean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rPr>
              <a:t>Belgium</a:t>
            </a:r>
            <a:endParaRPr lang="fr-FR" sz="1600" b="1" dirty="0" smtClean="0">
              <a:solidFill>
                <a:schemeClr val="bg1"/>
              </a:solidFill>
              <a:latin typeface="Gotham Book" charset="0"/>
              <a:ea typeface="Gotham Book" charset="0"/>
              <a:cs typeface="Gotham Book" charset="0"/>
            </a:endParaRPr>
          </a:p>
          <a:p>
            <a:endParaRPr lang="fr-FR" sz="1600" b="1" dirty="0" smtClean="0">
              <a:solidFill>
                <a:schemeClr val="bg1"/>
              </a:solidFill>
              <a:latin typeface="Gotham Book" charset="0"/>
              <a:ea typeface="Gotham Book" charset="0"/>
              <a:cs typeface="Gotham Book" charset="0"/>
            </a:endParaRPr>
          </a:p>
          <a:p>
            <a:endParaRPr lang="fr-FR" sz="1600" b="1" dirty="0" smtClean="0">
              <a:solidFill>
                <a:schemeClr val="bg1"/>
              </a:solidFill>
              <a:latin typeface="Gotham Book" charset="0"/>
              <a:ea typeface="Gotham Book" charset="0"/>
              <a:cs typeface="Gotham Book" charset="0"/>
            </a:endParaRPr>
          </a:p>
          <a:p>
            <a:r>
              <a:rPr lang="fr-FR" sz="1600" b="1" dirty="0" smtClean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rPr>
              <a:t>Tel</a:t>
            </a:r>
            <a:r>
              <a:rPr lang="fr-FR" sz="1600" b="1" dirty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rPr>
              <a:t>.: +32 (0)2 227 </a:t>
            </a:r>
            <a:r>
              <a:rPr lang="fr-FR" sz="1600" b="1" dirty="0" smtClean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rPr>
              <a:t>2712</a:t>
            </a:r>
          </a:p>
          <a:p>
            <a:r>
              <a:rPr lang="fr-FR" sz="1600" b="1" dirty="0" smtClean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rPr>
              <a:t>Email: info@efanet.org </a:t>
            </a:r>
          </a:p>
          <a:p>
            <a:r>
              <a:rPr lang="fr-FR" sz="1600" b="1" dirty="0" smtClean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rPr>
              <a:t>Twitter: @</a:t>
            </a:r>
            <a:r>
              <a:rPr lang="fr-FR" sz="1600" b="1" dirty="0" err="1" smtClean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rPr>
              <a:t>EFA_Patients</a:t>
            </a:r>
            <a:endParaRPr lang="fr-FR" sz="1600" b="1" dirty="0">
              <a:solidFill>
                <a:schemeClr val="bg1"/>
              </a:solidFill>
              <a:latin typeface="Gotham Book" charset="0"/>
              <a:ea typeface="Gotham Book" charset="0"/>
              <a:cs typeface="Gotham Book" charset="0"/>
            </a:endParaRPr>
          </a:p>
          <a:p>
            <a:endParaRPr lang="fr-FR" sz="1200" b="1" dirty="0">
              <a:solidFill>
                <a:schemeClr val="bg1"/>
              </a:solidFill>
              <a:latin typeface="Gotham Book" charset="0"/>
              <a:ea typeface="Gotham Book" charset="0"/>
              <a:cs typeface="Gotham Book" charset="0"/>
              <a:hlinkClick r:id="rId6"/>
            </a:endParaRPr>
          </a:p>
        </p:txBody>
      </p:sp>
    </p:spTree>
    <p:extLst>
      <p:ext uri="{BB962C8B-B14F-4D97-AF65-F5344CB8AC3E}">
        <p14:creationId xmlns:p14="http://schemas.microsoft.com/office/powerpoint/2010/main" val="341777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702" y="1451237"/>
            <a:ext cx="3656331" cy="5170312"/>
          </a:xfrm>
          <a:prstGeom prst="rect">
            <a:avLst/>
          </a:prstGeom>
        </p:spPr>
      </p:pic>
      <p:sp>
        <p:nvSpPr>
          <p:cNvPr id="14" name="Content Placeholder 11"/>
          <p:cNvSpPr txBox="1">
            <a:spLocks/>
          </p:cNvSpPr>
          <p:nvPr/>
        </p:nvSpPr>
        <p:spPr>
          <a:xfrm>
            <a:off x="4149202" y="1551164"/>
            <a:ext cx="5756798" cy="51703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285750" indent="-285750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nl-BE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Who </a:t>
            </a:r>
            <a:r>
              <a:rPr lang="nl-BE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 are</a:t>
            </a:r>
            <a:endParaRPr lang="nl-BE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nl-BE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Our vision</a:t>
            </a:r>
            <a:endParaRPr lang="nl-BE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nl-BE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Our mission</a:t>
            </a:r>
            <a:endParaRPr lang="nl-BE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How </a:t>
            </a:r>
            <a:r>
              <a:rPr lang="en-GB" sz="14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AirQ</a:t>
            </a:r>
            <a:r>
              <a:rPr lang="en-GB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+ </a:t>
            </a:r>
            <a:r>
              <a:rPr lang="en-GB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can </a:t>
            </a:r>
            <a:r>
              <a:rPr lang="en-GB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improve patients’ quality of life</a:t>
            </a:r>
            <a:r>
              <a:rPr lang="en-GB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1400" dirty="0" smtClean="0">
              <a:latin typeface="Gotham Bold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defRPr/>
            </a:pPr>
            <a:r>
              <a:rPr lang="nl-BE" sz="1400" b="1" dirty="0" smtClean="0">
                <a:latin typeface="Gotham Bold"/>
              </a:rPr>
              <a:t>      </a:t>
            </a:r>
            <a:r>
              <a:rPr lang="nl-BE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 </a:t>
            </a:r>
            <a:r>
              <a:rPr lang="nl-BE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Preventive health approach is </a:t>
            </a:r>
            <a:r>
              <a:rPr lang="nl-BE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met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defRPr/>
            </a:pPr>
            <a:endParaRPr lang="nl-BE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defRPr/>
            </a:pPr>
            <a:r>
              <a:rPr lang="nl-BE" sz="1400" b="1" dirty="0" smtClean="0">
                <a:latin typeface="Gotham Bold"/>
              </a:rPr>
              <a:t>          </a:t>
            </a:r>
            <a:r>
              <a:rPr lang="nl-BE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° Policy design: </a:t>
            </a:r>
            <a:r>
              <a:rPr lang="en-US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measure air quality</a:t>
            </a:r>
            <a:endParaRPr lang="en-US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defRPr/>
            </a:pP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</a:t>
            </a:r>
            <a:r>
              <a:rPr lang="en-US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° Communication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defRPr/>
            </a:pPr>
            <a:endParaRPr lang="nl-BE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defRPr/>
            </a:pPr>
            <a:r>
              <a:rPr lang="nl-BE" sz="1400" dirty="0" smtClean="0">
                <a:latin typeface="Gotham Bold"/>
              </a:rPr>
              <a:t>     2. </a:t>
            </a:r>
            <a:r>
              <a:rPr lang="en-US" sz="1400" dirty="0" smtClean="0">
                <a:latin typeface="Gotham Bold"/>
              </a:rPr>
              <a:t>Readiness </a:t>
            </a:r>
            <a:r>
              <a:rPr lang="en-US" sz="1400" dirty="0">
                <a:latin typeface="Gotham Bold"/>
              </a:rPr>
              <a:t>of the Health Care </a:t>
            </a:r>
            <a:r>
              <a:rPr lang="en-US" sz="1400" dirty="0" smtClean="0">
                <a:latin typeface="Gotham Bold"/>
              </a:rPr>
              <a:t>System</a:t>
            </a:r>
            <a:endParaRPr lang="en-US" sz="1400" dirty="0">
              <a:latin typeface="Gotham Bold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defRPr/>
            </a:pPr>
            <a:r>
              <a:rPr lang="en-US" sz="1400" dirty="0" smtClean="0">
                <a:latin typeface="Gotham Bold"/>
              </a:rPr>
              <a:t>     3. Effective </a:t>
            </a:r>
            <a:r>
              <a:rPr lang="en-US" sz="1400" dirty="0">
                <a:latin typeface="Gotham Bold"/>
              </a:rPr>
              <a:t>Self Management </a:t>
            </a:r>
            <a:endParaRPr lang="en-US" sz="1400" dirty="0" smtClean="0">
              <a:latin typeface="Gotham Bold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defRPr/>
            </a:pPr>
            <a:r>
              <a:rPr lang="en-US" sz="1400" dirty="0" smtClean="0">
                <a:latin typeface="Gotham Bold"/>
              </a:rPr>
              <a:t>     4. Involvement of patients’ associations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defRPr/>
            </a:pPr>
            <a:r>
              <a:rPr lang="en-US" sz="1400" dirty="0">
                <a:latin typeface="Gotham Bold"/>
              </a:rPr>
              <a:t> </a:t>
            </a:r>
            <a:r>
              <a:rPr lang="en-US" sz="1400" dirty="0" smtClean="0">
                <a:latin typeface="Gotham Bold"/>
              </a:rPr>
              <a:t>    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defRPr/>
            </a:pPr>
            <a:r>
              <a:rPr lang="en-US" sz="1200" dirty="0">
                <a:latin typeface="Gotham Bold"/>
              </a:rPr>
              <a:t>     </a:t>
            </a:r>
            <a:r>
              <a:rPr lang="en-US" sz="1200" dirty="0" smtClean="0">
                <a:latin typeface="Gotham Bold"/>
              </a:rPr>
              <a:t>      ° Case </a:t>
            </a:r>
            <a:r>
              <a:rPr lang="en-US" sz="1200" dirty="0">
                <a:latin typeface="Gotham Bold"/>
              </a:rPr>
              <a:t>study: EFA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defRPr/>
            </a:pPr>
            <a:r>
              <a:rPr lang="en-US" sz="1200" dirty="0">
                <a:latin typeface="Gotham Bold"/>
              </a:rPr>
              <a:t>     </a:t>
            </a:r>
            <a:r>
              <a:rPr lang="en-US" sz="1200" dirty="0" smtClean="0">
                <a:latin typeface="Gotham Bold"/>
              </a:rPr>
              <a:t>      ° Case </a:t>
            </a:r>
            <a:r>
              <a:rPr lang="en-US" sz="1200" dirty="0">
                <a:latin typeface="Gotham Bold"/>
              </a:rPr>
              <a:t>study: EFA members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defRPr/>
            </a:pPr>
            <a:endParaRPr lang="en-US" sz="1400" dirty="0" smtClean="0">
              <a:latin typeface="Gotham Bold"/>
            </a:endParaRPr>
          </a:p>
          <a:p>
            <a:pPr marL="285750" indent="-2857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en-GB" sz="1400" dirty="0" err="1" smtClean="0">
                <a:latin typeface="Gotham Bold"/>
              </a:rPr>
              <a:t>AirQ</a:t>
            </a:r>
            <a:r>
              <a:rPr lang="en-GB" sz="1400" dirty="0" smtClean="0">
                <a:latin typeface="Gotham Bold"/>
              </a:rPr>
              <a:t>+ evaluation at the status quo</a:t>
            </a:r>
            <a:endParaRPr lang="en-US" sz="1400" dirty="0" smtClean="0">
              <a:latin typeface="Gotham Bold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defRPr/>
            </a:pPr>
            <a:endParaRPr lang="en-US" sz="1400" dirty="0" smtClean="0">
              <a:latin typeface="Gotham Bold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defRPr/>
            </a:pPr>
            <a:endParaRPr lang="en-US" sz="1400" dirty="0">
              <a:latin typeface="Gotham Bold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defRPr/>
            </a:pPr>
            <a:endParaRPr lang="nl-BE" sz="1600" dirty="0">
              <a:latin typeface="Gotham Bold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97" r="28743" b="16778"/>
          <a:stretch/>
        </p:blipFill>
        <p:spPr>
          <a:xfrm>
            <a:off x="8201025" y="5397049"/>
            <a:ext cx="1704975" cy="1460951"/>
          </a:xfrm>
          <a:prstGeom prst="rect">
            <a:avLst/>
          </a:prstGeom>
        </p:spPr>
      </p:pic>
      <p:sp>
        <p:nvSpPr>
          <p:cNvPr id="5" name="TextBox 10"/>
          <p:cNvSpPr txBox="1"/>
          <p:nvPr/>
        </p:nvSpPr>
        <p:spPr>
          <a:xfrm>
            <a:off x="2410691" y="851470"/>
            <a:ext cx="6941127" cy="461665"/>
          </a:xfrm>
          <a:prstGeom prst="rect">
            <a:avLst/>
          </a:prstGeom>
          <a:noFill/>
          <a:effectLst>
            <a:outerShdw sx="1000" sy="1000" algn="ctr" rotWithShape="0">
              <a:schemeClr val="accent1">
                <a:lumMod val="50000"/>
              </a:schemeClr>
            </a:outerShdw>
          </a:effectLst>
        </p:spPr>
        <p:txBody>
          <a:bodyPr wrap="square" l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  <a:latin typeface="Gotham Bold"/>
                <a:ea typeface="+mj-ea"/>
                <a:cs typeface="+mj-cs"/>
              </a:rPr>
              <a:t>Content</a:t>
            </a:r>
            <a:endParaRPr lang="en-US" sz="2400" dirty="0">
              <a:solidFill>
                <a:schemeClr val="accent1"/>
              </a:solidFill>
              <a:latin typeface="Gotham Bold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01" y="260991"/>
            <a:ext cx="1843918" cy="102058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</p:spPr>
        <p:txBody>
          <a:bodyPr/>
          <a:lstStyle/>
          <a:p>
            <a:r>
              <a:rPr lang="en-US" sz="1100" dirty="0"/>
              <a:t>14/02/2017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[</a:t>
            </a:r>
            <a:r>
              <a:rPr lang="en-US" sz="1100" dirty="0"/>
              <a:t>WHO</a:t>
            </a:r>
            <a:r>
              <a:rPr lang="en-US" dirty="0"/>
              <a:t>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AE3D-20E4-4640-9AB9-4394421DC461}" type="slidenum">
              <a:rPr lang="en-US" smtClean="0">
                <a:solidFill>
                  <a:schemeClr val="bg1"/>
                </a:solidFill>
              </a:r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371401" y="1361209"/>
            <a:ext cx="8980417" cy="103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31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1"/>
          <p:cNvSpPr txBox="1">
            <a:spLocks/>
          </p:cNvSpPr>
          <p:nvPr/>
        </p:nvSpPr>
        <p:spPr>
          <a:xfrm>
            <a:off x="5757040" y="1469820"/>
            <a:ext cx="3922988" cy="512016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nl-BE" sz="1400" dirty="0">
                <a:latin typeface="Arial" panose="020B0604020202020204" pitchFamily="34" charset="0"/>
                <a:cs typeface="Arial" panose="020B0604020202020204" pitchFamily="34" charset="0"/>
              </a:rPr>
              <a:t>The European Federation of Allergy and Airways Diseases Patients Associations (EFA) is a European network of: </a:t>
            </a:r>
            <a:endParaRPr lang="nl-B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nl-B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nl-B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nl-B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42 allergy, asthma and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chronic obstructive pulmonary (COPD) </a:t>
            </a:r>
            <a:r>
              <a:rPr lang="nl-B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patients national organisations </a:t>
            </a:r>
          </a:p>
          <a:p>
            <a:pPr marL="285750" indent="-2857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endParaRPr lang="nl-B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nl-B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 25 European countries</a:t>
            </a:r>
          </a:p>
          <a:p>
            <a:pPr marL="285750" indent="-2857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endParaRPr lang="nl-B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nl-BE" sz="1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nl-B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epresenting 500,000 patients in Europe</a:t>
            </a:r>
          </a:p>
          <a:p>
            <a:pPr marL="285750" indent="-2857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endParaRPr lang="nl-B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nl-BE" sz="1400" dirty="0">
                <a:latin typeface="Arial" panose="020B0604020202020204" pitchFamily="34" charset="0"/>
                <a:cs typeface="Arial" panose="020B0604020202020204" pitchFamily="34" charset="0"/>
              </a:rPr>
              <a:t>30 million people in Europe have </a:t>
            </a:r>
            <a:r>
              <a:rPr lang="nl-B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allergy, asthma, and COPD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97" r="28743" b="16778"/>
          <a:stretch/>
        </p:blipFill>
        <p:spPr>
          <a:xfrm>
            <a:off x="8201025" y="5397049"/>
            <a:ext cx="1704975" cy="1460951"/>
          </a:xfrm>
          <a:prstGeom prst="rect">
            <a:avLst/>
          </a:prstGeom>
        </p:spPr>
      </p:pic>
      <p:sp>
        <p:nvSpPr>
          <p:cNvPr id="5" name="TextBox 10"/>
          <p:cNvSpPr txBox="1"/>
          <p:nvPr/>
        </p:nvSpPr>
        <p:spPr>
          <a:xfrm>
            <a:off x="2410691" y="851470"/>
            <a:ext cx="6941127" cy="461665"/>
          </a:xfrm>
          <a:prstGeom prst="rect">
            <a:avLst/>
          </a:prstGeom>
          <a:noFill/>
          <a:effectLst>
            <a:outerShdw sx="1000" sy="1000" algn="ctr" rotWithShape="0">
              <a:schemeClr val="accent1">
                <a:lumMod val="50000"/>
              </a:schemeClr>
            </a:outerShdw>
          </a:effectLst>
        </p:spPr>
        <p:txBody>
          <a:bodyPr wrap="square" l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Gotham Bold"/>
                <a:ea typeface="+mj-ea"/>
                <a:cs typeface="+mj-cs"/>
              </a:rPr>
              <a:t>Who </a:t>
            </a:r>
            <a:r>
              <a:rPr lang="en-US" sz="2400" dirty="0" smtClean="0">
                <a:solidFill>
                  <a:schemeClr val="accent1"/>
                </a:solidFill>
                <a:latin typeface="Gotham Bold"/>
                <a:ea typeface="+mj-ea"/>
                <a:cs typeface="+mj-cs"/>
              </a:rPr>
              <a:t>we are</a:t>
            </a:r>
            <a:endParaRPr lang="en-US" sz="2400" dirty="0">
              <a:solidFill>
                <a:schemeClr val="accent1"/>
              </a:solidFill>
              <a:latin typeface="Gotham Bold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01" y="260991"/>
            <a:ext cx="1843918" cy="102058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</p:spPr>
        <p:txBody>
          <a:bodyPr/>
          <a:lstStyle/>
          <a:p>
            <a:r>
              <a:rPr lang="en-US" sz="1100" dirty="0"/>
              <a:t>14/02/2017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[</a:t>
            </a:r>
            <a:r>
              <a:rPr lang="en-US" sz="1100" dirty="0"/>
              <a:t>WHO</a:t>
            </a:r>
            <a:r>
              <a:rPr lang="en-US" dirty="0"/>
              <a:t>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AE3D-20E4-4640-9AB9-4394421DC461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371401" y="1361209"/>
            <a:ext cx="8980417" cy="103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66" y="1469820"/>
            <a:ext cx="5589742" cy="446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37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97" r="28743" b="16778"/>
          <a:stretch/>
        </p:blipFill>
        <p:spPr>
          <a:xfrm>
            <a:off x="8201025" y="5397049"/>
            <a:ext cx="1704975" cy="1460951"/>
          </a:xfrm>
          <a:prstGeom prst="rect">
            <a:avLst/>
          </a:prstGeom>
        </p:spPr>
      </p:pic>
      <p:sp>
        <p:nvSpPr>
          <p:cNvPr id="5" name="TextBox 10"/>
          <p:cNvSpPr txBox="1"/>
          <p:nvPr/>
        </p:nvSpPr>
        <p:spPr>
          <a:xfrm>
            <a:off x="2537546" y="846276"/>
            <a:ext cx="6814272" cy="461665"/>
          </a:xfrm>
          <a:prstGeom prst="rect">
            <a:avLst/>
          </a:prstGeom>
          <a:noFill/>
          <a:effectLst>
            <a:outerShdw sx="1000" sy="1000" algn="ctr" rotWithShape="0">
              <a:schemeClr val="accent1">
                <a:lumMod val="50000"/>
              </a:schemeClr>
            </a:outerShdw>
          </a:effectLst>
        </p:spPr>
        <p:txBody>
          <a:bodyPr wrap="square" l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  <a:latin typeface="Gotham Bold"/>
                <a:ea typeface="+mj-ea"/>
                <a:cs typeface="+mj-cs"/>
              </a:rPr>
              <a:t>Our vision</a:t>
            </a:r>
            <a:endParaRPr lang="en-US" sz="2400" dirty="0">
              <a:solidFill>
                <a:schemeClr val="accent1"/>
              </a:solidFill>
              <a:latin typeface="Gotham Bold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01" y="260991"/>
            <a:ext cx="1843918" cy="102058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100" dirty="0" smtClean="0"/>
              <a:t>14/02/17</a:t>
            </a:r>
            <a:endParaRPr lang="en-US" sz="11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dirty="0" smtClean="0"/>
              <a:t>[WHO]</a:t>
            </a:r>
            <a:endParaRPr lang="en-US" sz="11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AE3D-20E4-4640-9AB9-4394421DC461}" type="slidenum">
              <a:rPr lang="en-US" sz="1100" smtClean="0">
                <a:solidFill>
                  <a:schemeClr val="bg1"/>
                </a:solidFill>
              </a:rPr>
              <a:t>4</a:t>
            </a:fld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371401" y="1361209"/>
            <a:ext cx="8980417" cy="103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91580" y="1529515"/>
            <a:ext cx="8922839" cy="2308324"/>
          </a:xfrm>
          <a:prstGeom prst="rect">
            <a:avLst/>
          </a:prstGeom>
          <a:noFill/>
          <a:effectLst>
            <a:outerShdw sx="1000" sy="1000" algn="ctr" rotWithShape="0">
              <a:schemeClr val="accent1">
                <a:lumMod val="50000"/>
              </a:schemeClr>
            </a:outerShdw>
          </a:effectLst>
        </p:spPr>
        <p:txBody>
          <a:bodyPr wrap="square" lIns="0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EFA is dedicated to making Europe a place where people with allergy, asthma, and COPD patients’:</a:t>
            </a:r>
            <a:endParaRPr lang="en-US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en-US" sz="14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Live in safe environment and health in all policies approach is met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Live uncompromised lives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4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Patients are actively involved in all decision influencing their health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en-US" sz="16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3" name="Cloud Callout 32"/>
          <p:cNvSpPr/>
          <p:nvPr/>
        </p:nvSpPr>
        <p:spPr>
          <a:xfrm>
            <a:off x="5944682" y="3515614"/>
            <a:ext cx="3815995" cy="2642418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ea typeface="Calibri"/>
                <a:cs typeface="Times New Roman"/>
              </a:rPr>
              <a:t>87% of Europeans </a:t>
            </a:r>
            <a:r>
              <a:rPr lang="en-US" sz="1200" dirty="0" smtClean="0">
                <a:solidFill>
                  <a:schemeClr val="tx1"/>
                </a:solidFill>
                <a:ea typeface="Calibri"/>
                <a:cs typeface="Times New Roman"/>
              </a:rPr>
              <a:t>think respiratory diseases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  <a:ea typeface="Calibri"/>
                <a:cs typeface="Times New Roman"/>
              </a:rPr>
              <a:t>asthma </a:t>
            </a:r>
            <a:r>
              <a:rPr lang="en-US" sz="1200" dirty="0">
                <a:solidFill>
                  <a:schemeClr val="tx1"/>
                </a:solidFill>
                <a:ea typeface="Calibri"/>
                <a:cs typeface="Times New Roman"/>
              </a:rPr>
              <a:t>and allergy </a:t>
            </a:r>
            <a:endParaRPr lang="en-US" sz="12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ctr"/>
            <a:r>
              <a:rPr lang="en-US" sz="1200" dirty="0" smtClean="0">
                <a:solidFill>
                  <a:srgbClr val="FF3300"/>
                </a:solidFill>
                <a:ea typeface="Calibri"/>
                <a:cs typeface="Times New Roman"/>
              </a:rPr>
              <a:t>are </a:t>
            </a:r>
            <a:r>
              <a:rPr lang="en-US" sz="1200" dirty="0">
                <a:solidFill>
                  <a:srgbClr val="FF3300"/>
                </a:solidFill>
                <a:ea typeface="Calibri"/>
                <a:cs typeface="Times New Roman"/>
              </a:rPr>
              <a:t>a serious problem </a:t>
            </a:r>
            <a:r>
              <a:rPr lang="en-US" sz="1200" dirty="0">
                <a:solidFill>
                  <a:schemeClr val="tx1"/>
                </a:solidFill>
                <a:ea typeface="Calibri"/>
                <a:cs typeface="Times New Roman"/>
              </a:rPr>
              <a:t>caused by air </a:t>
            </a:r>
            <a:r>
              <a:rPr lang="en-US" sz="1200" dirty="0" smtClean="0">
                <a:solidFill>
                  <a:schemeClr val="tx1"/>
                </a:solidFill>
                <a:ea typeface="Calibri"/>
                <a:cs typeface="Times New Roman"/>
              </a:rPr>
              <a:t>pollution </a:t>
            </a:r>
          </a:p>
          <a:p>
            <a:pPr algn="ctr"/>
            <a:endParaRPr lang="en-US" sz="12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ctr"/>
            <a:r>
              <a:rPr lang="en-US" sz="1000" dirty="0" smtClean="0">
                <a:solidFill>
                  <a:schemeClr val="tx1"/>
                </a:solidFill>
                <a:ea typeface="Calibri"/>
                <a:cs typeface="Times New Roman"/>
              </a:rPr>
              <a:t>[</a:t>
            </a:r>
            <a:r>
              <a:rPr lang="en-US" sz="1000" dirty="0">
                <a:solidFill>
                  <a:schemeClr val="tx1"/>
                </a:solidFill>
                <a:ea typeface="Calibri"/>
                <a:cs typeface="Times New Roman"/>
              </a:rPr>
              <a:t>Eurobarometer 2012, </a:t>
            </a:r>
            <a:r>
              <a:rPr lang="en-US" sz="1000" dirty="0" smtClean="0">
                <a:solidFill>
                  <a:schemeClr val="tx1"/>
                </a:solidFill>
                <a:ea typeface="Calibri"/>
                <a:cs typeface="Times New Roman"/>
              </a:rPr>
              <a:t>Attitudes </a:t>
            </a:r>
            <a:r>
              <a:rPr lang="en-US" sz="1000" dirty="0">
                <a:solidFill>
                  <a:schemeClr val="tx1"/>
                </a:solidFill>
                <a:ea typeface="Calibri"/>
                <a:cs typeface="Times New Roman"/>
              </a:rPr>
              <a:t>of Europeans towards air quality</a:t>
            </a:r>
            <a:r>
              <a:rPr lang="en-US" sz="1000" dirty="0" smtClean="0">
                <a:solidFill>
                  <a:schemeClr val="tx1"/>
                </a:solidFill>
                <a:ea typeface="Calibri"/>
                <a:cs typeface="Times New Roman"/>
              </a:rPr>
              <a:t>]</a:t>
            </a:r>
            <a:endParaRPr lang="fr-BE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96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579549" y="4364402"/>
            <a:ext cx="4411459" cy="1456666"/>
          </a:xfrm>
          <a:prstGeom prst="ellipse">
            <a:avLst/>
          </a:prstGeom>
          <a:ln>
            <a:solidFill>
              <a:srgbClr val="4490C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“Clean air is of supreme importance to our health”</a:t>
            </a:r>
          </a:p>
          <a:p>
            <a:pPr algn="ctr"/>
            <a:endParaRPr lang="en-GB" sz="1200" i="1" dirty="0">
              <a:solidFill>
                <a:schemeClr val="tx1">
                  <a:lumMod val="95000"/>
                  <a:lumOff val="5000"/>
                </a:schemeClr>
              </a:solidFill>
              <a:latin typeface="Gotham Book" charset="0"/>
              <a:ea typeface="Gotham Book" charset="0"/>
              <a:cs typeface="Gotham Book" charset="0"/>
            </a:endParaRPr>
          </a:p>
          <a:p>
            <a:pPr algn="ctr"/>
            <a:r>
              <a:rPr lang="en-GB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MEP Nessa Childers </a:t>
            </a:r>
            <a:r>
              <a:rPr lang="en-GB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(S&amp;D), </a:t>
            </a:r>
          </a:p>
          <a:p>
            <a:pPr algn="ctr"/>
            <a:r>
              <a:rPr lang="fr-BE" sz="1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Co-leader of the IG </a:t>
            </a:r>
            <a:r>
              <a:rPr lang="fr-BE" sz="1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Asthma</a:t>
            </a:r>
            <a:r>
              <a:rPr lang="fr-BE" sz="1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 and Allergy at the </a:t>
            </a:r>
            <a:r>
              <a:rPr lang="fr-BE" sz="1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European</a:t>
            </a:r>
            <a:r>
              <a:rPr lang="fr-BE" sz="1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 </a:t>
            </a:r>
            <a:r>
              <a:rPr lang="fr-BE" sz="1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Parliament</a:t>
            </a:r>
            <a:endParaRPr lang="fr-BE" sz="1000" i="1" dirty="0">
              <a:solidFill>
                <a:schemeClr val="tx1">
                  <a:lumMod val="95000"/>
                  <a:lumOff val="5000"/>
                </a:schemeClr>
              </a:solidFill>
              <a:latin typeface="Gotham Book" charset="0"/>
              <a:ea typeface="Gotham Book" charset="0"/>
              <a:cs typeface="Gotham Book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97" r="28743" b="16778"/>
          <a:stretch/>
        </p:blipFill>
        <p:spPr>
          <a:xfrm>
            <a:off x="8201025" y="5397049"/>
            <a:ext cx="1704975" cy="1460951"/>
          </a:xfrm>
          <a:prstGeom prst="rect">
            <a:avLst/>
          </a:prstGeom>
        </p:spPr>
      </p:pic>
      <p:sp>
        <p:nvSpPr>
          <p:cNvPr id="5" name="TextBox 10"/>
          <p:cNvSpPr txBox="1"/>
          <p:nvPr/>
        </p:nvSpPr>
        <p:spPr>
          <a:xfrm>
            <a:off x="2537546" y="846276"/>
            <a:ext cx="6814272" cy="461665"/>
          </a:xfrm>
          <a:prstGeom prst="rect">
            <a:avLst/>
          </a:prstGeom>
          <a:noFill/>
          <a:effectLst>
            <a:outerShdw sx="1000" sy="1000" algn="ctr" rotWithShape="0">
              <a:schemeClr val="accent1">
                <a:lumMod val="50000"/>
              </a:schemeClr>
            </a:outerShdw>
          </a:effectLst>
        </p:spPr>
        <p:txBody>
          <a:bodyPr wrap="square" l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  <a:latin typeface="Gotham Bold"/>
                <a:ea typeface="+mj-ea"/>
                <a:cs typeface="+mj-cs"/>
              </a:rPr>
              <a:t>Our mission</a:t>
            </a:r>
            <a:endParaRPr lang="en-US" sz="2400" dirty="0">
              <a:solidFill>
                <a:schemeClr val="accent1"/>
              </a:solidFill>
              <a:latin typeface="Gotham Bold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01" y="260991"/>
            <a:ext cx="1843918" cy="102058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100" dirty="0" smtClean="0"/>
              <a:t>14/02/17</a:t>
            </a:r>
            <a:endParaRPr lang="en-US" sz="11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dirty="0" smtClean="0"/>
              <a:t>[WHO]</a:t>
            </a:r>
            <a:endParaRPr lang="en-US" sz="11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AE3D-20E4-4640-9AB9-4394421DC461}" type="slidenum">
              <a:rPr lang="en-US" sz="1100" smtClean="0">
                <a:solidFill>
                  <a:schemeClr val="bg1"/>
                </a:solidFill>
              </a:rPr>
              <a:t>5</a:t>
            </a:fld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371401" y="1361209"/>
            <a:ext cx="8980417" cy="103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28979" y="1535648"/>
            <a:ext cx="8922839" cy="2277547"/>
          </a:xfrm>
          <a:prstGeom prst="rect">
            <a:avLst/>
          </a:prstGeom>
          <a:noFill/>
          <a:effectLst>
            <a:outerShdw sx="1000" sy="1000" algn="ctr" rotWithShape="0">
              <a:schemeClr val="accent1">
                <a:lumMod val="50000"/>
              </a:schemeClr>
            </a:outerShdw>
          </a:effectLst>
        </p:spPr>
        <p:txBody>
          <a:bodyPr wrap="square" lIns="0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EFA is dedicated to making Europe a place where people with allergy, asthma, and COPD patients’ are represented:</a:t>
            </a:r>
            <a:endParaRPr lang="en-US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en-US" sz="14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 are actively involved in the dialogue with policy makers and we closely collaborate with EU agencies</a:t>
            </a:r>
            <a:endParaRPr lang="en-US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 foster </a:t>
            </a:r>
            <a:r>
              <a:rPr lang="en-GB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dialogue, exchange and collaboration among </a:t>
            </a:r>
            <a:r>
              <a:rPr lang="en-GB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our network </a:t>
            </a:r>
            <a:r>
              <a:rPr lang="en-GB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of national patients’ associations </a:t>
            </a:r>
            <a:endParaRPr lang="en-US" sz="14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4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 participate in European projects</a:t>
            </a:r>
            <a:endParaRPr lang="en-US" sz="16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en-US" sz="16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4991009" y="3479307"/>
            <a:ext cx="4586754" cy="1731883"/>
          </a:xfrm>
          <a:prstGeom prst="ellipse">
            <a:avLst/>
          </a:prstGeom>
          <a:ln>
            <a:solidFill>
              <a:srgbClr val="4490C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“</a:t>
            </a:r>
            <a:r>
              <a:rPr lang="en-GB" sz="1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If </a:t>
            </a:r>
            <a:r>
              <a:rPr lang="en-GB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we do not link health costs and air quality and communicate this to the politicians, we are going to lose the </a:t>
            </a:r>
            <a:r>
              <a:rPr lang="en-GB" sz="1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battle</a:t>
            </a:r>
            <a:r>
              <a:rPr lang="en-GB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”</a:t>
            </a:r>
          </a:p>
          <a:p>
            <a:pPr algn="ctr"/>
            <a:endParaRPr lang="en-GB" sz="1200" dirty="0">
              <a:solidFill>
                <a:schemeClr val="tx1">
                  <a:lumMod val="95000"/>
                  <a:lumOff val="5000"/>
                </a:schemeClr>
              </a:solidFill>
              <a:latin typeface="Gotham Book" charset="0"/>
              <a:ea typeface="Gotham Book" charset="0"/>
              <a:cs typeface="Gotham Book" charset="0"/>
            </a:endParaRPr>
          </a:p>
          <a:p>
            <a:pPr algn="ctr"/>
            <a:r>
              <a:rPr lang="en-GB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MEP </a:t>
            </a:r>
            <a:r>
              <a:rPr lang="en-GB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Sirpa </a:t>
            </a:r>
            <a:r>
              <a:rPr lang="en-GB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Pietikäinen (EPP), </a:t>
            </a:r>
          </a:p>
          <a:p>
            <a:pPr algn="ctr"/>
            <a:r>
              <a:rPr lang="fr-BE" sz="1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Co-leader of the IG </a:t>
            </a:r>
            <a:r>
              <a:rPr lang="fr-BE" sz="1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Asthma</a:t>
            </a:r>
            <a:r>
              <a:rPr lang="fr-BE" sz="1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 and Allergy at the </a:t>
            </a:r>
            <a:r>
              <a:rPr lang="fr-BE" sz="1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European</a:t>
            </a:r>
            <a:r>
              <a:rPr lang="fr-BE" sz="1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 </a:t>
            </a:r>
            <a:r>
              <a:rPr lang="fr-BE" sz="1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Parliament</a:t>
            </a:r>
            <a:endParaRPr lang="fr-BE" sz="1000" i="1" dirty="0">
              <a:solidFill>
                <a:schemeClr val="tx1">
                  <a:lumMod val="95000"/>
                  <a:lumOff val="5000"/>
                </a:schemeClr>
              </a:solidFill>
              <a:latin typeface="Gotham Book" charset="0"/>
              <a:ea typeface="Gotham Book" charset="0"/>
              <a:cs typeface="Gotham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16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97" r="28743" b="16778"/>
          <a:stretch/>
        </p:blipFill>
        <p:spPr>
          <a:xfrm>
            <a:off x="8201025" y="5397049"/>
            <a:ext cx="1704975" cy="1460951"/>
          </a:xfrm>
          <a:prstGeom prst="rect">
            <a:avLst/>
          </a:prstGeom>
        </p:spPr>
      </p:pic>
      <p:sp>
        <p:nvSpPr>
          <p:cNvPr id="5" name="TextBox 10"/>
          <p:cNvSpPr txBox="1"/>
          <p:nvPr/>
        </p:nvSpPr>
        <p:spPr>
          <a:xfrm>
            <a:off x="2410691" y="848380"/>
            <a:ext cx="6814272" cy="461665"/>
          </a:xfrm>
          <a:prstGeom prst="rect">
            <a:avLst/>
          </a:prstGeom>
          <a:noFill/>
          <a:effectLst>
            <a:outerShdw sx="1000" sy="1000" algn="ctr" rotWithShape="0">
              <a:schemeClr val="accent1">
                <a:lumMod val="50000"/>
              </a:schemeClr>
            </a:outerShdw>
          </a:effectLst>
        </p:spPr>
        <p:txBody>
          <a:bodyPr wrap="square" lIns="0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1"/>
                </a:solidFill>
                <a:latin typeface="Gotham Bold"/>
                <a:ea typeface="+mj-ea"/>
                <a:cs typeface="+mj-cs"/>
              </a:rPr>
              <a:t>How </a:t>
            </a:r>
            <a:r>
              <a:rPr lang="en-GB" sz="2400" dirty="0" err="1" smtClean="0">
                <a:solidFill>
                  <a:schemeClr val="accent1"/>
                </a:solidFill>
                <a:latin typeface="Gotham Bold"/>
                <a:ea typeface="+mj-ea"/>
                <a:cs typeface="+mj-cs"/>
              </a:rPr>
              <a:t>AirQ</a:t>
            </a:r>
            <a:r>
              <a:rPr lang="en-GB" sz="2400" dirty="0">
                <a:solidFill>
                  <a:schemeClr val="accent1"/>
                </a:solidFill>
                <a:latin typeface="Gotham Bold"/>
                <a:ea typeface="+mj-ea"/>
                <a:cs typeface="+mj-cs"/>
              </a:rPr>
              <a:t>+ </a:t>
            </a:r>
            <a:r>
              <a:rPr lang="en-GB" sz="2400" dirty="0" smtClean="0">
                <a:solidFill>
                  <a:schemeClr val="accent1"/>
                </a:solidFill>
                <a:latin typeface="Gotham Bold"/>
                <a:ea typeface="+mj-ea"/>
                <a:cs typeface="+mj-cs"/>
              </a:rPr>
              <a:t>can </a:t>
            </a:r>
            <a:r>
              <a:rPr lang="en-GB" sz="2400" dirty="0">
                <a:solidFill>
                  <a:schemeClr val="accent1"/>
                </a:solidFill>
                <a:latin typeface="Gotham Bold"/>
                <a:ea typeface="+mj-ea"/>
                <a:cs typeface="+mj-cs"/>
              </a:rPr>
              <a:t>improve patients’ quality of life</a:t>
            </a:r>
            <a:r>
              <a:rPr lang="en-GB" sz="2400" dirty="0" smtClean="0">
                <a:solidFill>
                  <a:schemeClr val="accent1"/>
                </a:solidFill>
                <a:latin typeface="Gotham Bold"/>
                <a:ea typeface="+mj-ea"/>
                <a:cs typeface="+mj-cs"/>
              </a:rPr>
              <a:t>?</a:t>
            </a:r>
            <a:endParaRPr lang="en-US" sz="2400" dirty="0">
              <a:solidFill>
                <a:schemeClr val="accent1"/>
              </a:solidFill>
              <a:latin typeface="Gotham Bold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01" y="260991"/>
            <a:ext cx="1843918" cy="102058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100" dirty="0" smtClean="0"/>
              <a:t>14/02/17</a:t>
            </a:r>
            <a:endParaRPr lang="en-US" sz="11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dirty="0" smtClean="0"/>
              <a:t>[WHO]</a:t>
            </a:r>
            <a:endParaRPr lang="en-US" sz="11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AE3D-20E4-4640-9AB9-4394421DC461}" type="slidenum">
              <a:rPr lang="en-US" sz="1100" smtClean="0">
                <a:solidFill>
                  <a:schemeClr val="bg1"/>
                </a:solidFill>
              </a:rPr>
              <a:t>6</a:t>
            </a:fld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371401" y="1361209"/>
            <a:ext cx="8980417" cy="103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91580" y="1560969"/>
            <a:ext cx="8922839" cy="4124206"/>
          </a:xfrm>
          <a:prstGeom prst="rect">
            <a:avLst/>
          </a:prstGeom>
          <a:noFill/>
          <a:effectLst>
            <a:outerShdw sx="1000" sy="1000" algn="ctr" rotWithShape="0">
              <a:schemeClr val="accent1">
                <a:lumMod val="50000"/>
              </a:schemeClr>
            </a:outerShdw>
          </a:effectLst>
        </p:spPr>
        <p:txBody>
          <a:bodyPr wrap="square" lIns="0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 main pillars</a:t>
            </a:r>
          </a:p>
          <a:p>
            <a:pPr algn="ctr"/>
            <a:endParaRPr lang="en-US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en-US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Preventative health approach in all policies is met, both in long and short term air term pollution exposure    </a:t>
            </a:r>
          </a:p>
          <a:p>
            <a:endParaRPr lang="en-US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° Policy design</a:t>
            </a:r>
            <a:endParaRPr lang="en-US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° Communication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    Readiness </a:t>
            </a: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of health care infrastructures to tackle emergency respiratory </a:t>
            </a:r>
            <a:r>
              <a:rPr lang="en-US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symptoms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3.    Accurate and timely information and tools </a:t>
            </a: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 effective self management </a:t>
            </a:r>
            <a:r>
              <a:rPr lang="en-US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of respiratory symptoms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4.    Involvement of patients associations in </a:t>
            </a: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decision making </a:t>
            </a:r>
            <a:r>
              <a:rPr lang="en-US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process on air quality</a:t>
            </a:r>
            <a:endParaRPr lang="en-US" sz="16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US" sz="16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en-US" sz="16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20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97" r="28743" b="16778"/>
          <a:stretch/>
        </p:blipFill>
        <p:spPr>
          <a:xfrm>
            <a:off x="8201025" y="5397049"/>
            <a:ext cx="1704975" cy="1460951"/>
          </a:xfrm>
          <a:prstGeom prst="rect">
            <a:avLst/>
          </a:prstGeom>
        </p:spPr>
      </p:pic>
      <p:sp>
        <p:nvSpPr>
          <p:cNvPr id="5" name="TextBox 10"/>
          <p:cNvSpPr txBox="1"/>
          <p:nvPr/>
        </p:nvSpPr>
        <p:spPr>
          <a:xfrm>
            <a:off x="2562260" y="846276"/>
            <a:ext cx="6814272" cy="461665"/>
          </a:xfrm>
          <a:prstGeom prst="rect">
            <a:avLst/>
          </a:prstGeom>
          <a:noFill/>
          <a:effectLst>
            <a:outerShdw sx="1000" sy="1000" algn="ctr" rotWithShape="0">
              <a:schemeClr val="accent1">
                <a:lumMod val="50000"/>
              </a:schemeClr>
            </a:outerShdw>
          </a:effectLst>
        </p:spPr>
        <p:txBody>
          <a:bodyPr wrap="square" l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  <a:latin typeface="Gotham Bold"/>
                <a:ea typeface="+mj-ea"/>
                <a:cs typeface="+mj-cs"/>
              </a:rPr>
              <a:t>1. Preventive health approach is met</a:t>
            </a:r>
            <a:endParaRPr lang="en-US" sz="2400" dirty="0">
              <a:solidFill>
                <a:schemeClr val="accent1"/>
              </a:solidFill>
              <a:latin typeface="Gotham Bold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01" y="260991"/>
            <a:ext cx="1843918" cy="102058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100" dirty="0" smtClean="0"/>
              <a:t>14/02/17</a:t>
            </a:r>
            <a:endParaRPr lang="en-US" sz="11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dirty="0" smtClean="0"/>
              <a:t>[WHO]</a:t>
            </a:r>
            <a:endParaRPr lang="en-US" sz="11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AE3D-20E4-4640-9AB9-4394421DC461}" type="slidenum">
              <a:rPr lang="en-US" sz="1100" smtClean="0">
                <a:solidFill>
                  <a:schemeClr val="bg1"/>
                </a:solidFill>
              </a:rPr>
              <a:t>7</a:t>
            </a:fld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371401" y="1361209"/>
            <a:ext cx="8980417" cy="103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8978" y="1409467"/>
            <a:ext cx="8922839" cy="4678204"/>
          </a:xfrm>
          <a:prstGeom prst="rect">
            <a:avLst/>
          </a:prstGeom>
          <a:noFill/>
          <a:effectLst>
            <a:outerShdw sx="1000" sy="1000" algn="ctr" rotWithShape="0">
              <a:schemeClr val="accent1">
                <a:lumMod val="50000"/>
              </a:schemeClr>
            </a:outerShdw>
          </a:effectLst>
        </p:spPr>
        <p:txBody>
          <a:bodyPr wrap="square" lIns="0" rtlCol="0">
            <a:spAutoFit/>
          </a:bodyPr>
          <a:lstStyle/>
          <a:p>
            <a:pPr algn="ctr"/>
            <a:endParaRPr lang="en-US" sz="14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en-US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total exposure approach is essential to evaluate the health effects from the air pollution to 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improve the quality of life of patients &amp; vulnerable people</a:t>
            </a:r>
          </a:p>
          <a:p>
            <a:pPr algn="ctr"/>
            <a:endParaRPr lang="en-US" sz="14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en-US" sz="14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Policy design (long term):</a:t>
            </a:r>
          </a:p>
          <a:p>
            <a:endParaRPr lang="en-US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Health risk assessment has to be quantitative and qualitative:</a:t>
            </a:r>
          </a:p>
          <a:p>
            <a:endParaRPr lang="en-US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a) It should evaluate both indoor and outdoor air quality effects to improve patients’ quality of life and prevent the onset of chronic respiratory diseases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4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b) Health hazard evaluation should be extended to additional hazards and their effects on patients with allergy, asthma, and COPD</a:t>
            </a:r>
          </a:p>
          <a:p>
            <a:endParaRPr lang="en-US" sz="14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Communication (long </a:t>
            </a:r>
            <a:r>
              <a:rPr lang="en-US" sz="1400" i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and</a:t>
            </a:r>
            <a:r>
              <a:rPr lang="en-US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short terms):</a:t>
            </a:r>
          </a:p>
          <a:p>
            <a:endParaRPr lang="en-US" sz="14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Authorities and media should communicate timely with accurate information on how to prevent harmful exposure to bad air quality </a:t>
            </a:r>
          </a:p>
          <a:p>
            <a:endParaRPr lang="en-US" sz="16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en-US" sz="16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97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97" r="28743" b="16778"/>
          <a:stretch/>
        </p:blipFill>
        <p:spPr>
          <a:xfrm>
            <a:off x="8201025" y="5397049"/>
            <a:ext cx="1704975" cy="1460951"/>
          </a:xfrm>
          <a:prstGeom prst="rect">
            <a:avLst/>
          </a:prstGeom>
        </p:spPr>
      </p:pic>
      <p:sp>
        <p:nvSpPr>
          <p:cNvPr id="5" name="TextBox 10"/>
          <p:cNvSpPr txBox="1"/>
          <p:nvPr/>
        </p:nvSpPr>
        <p:spPr>
          <a:xfrm>
            <a:off x="2537546" y="846276"/>
            <a:ext cx="6814272" cy="461665"/>
          </a:xfrm>
          <a:prstGeom prst="rect">
            <a:avLst/>
          </a:prstGeom>
          <a:noFill/>
          <a:effectLst>
            <a:outerShdw sx="1000" sy="1000" algn="ctr" rotWithShape="0">
              <a:schemeClr val="accent1">
                <a:lumMod val="50000"/>
              </a:schemeClr>
            </a:outerShdw>
          </a:effectLst>
        </p:spPr>
        <p:txBody>
          <a:bodyPr wrap="square" l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  <a:latin typeface="Gotham Bold"/>
                <a:ea typeface="+mj-ea"/>
                <a:cs typeface="+mj-cs"/>
              </a:rPr>
              <a:t>1.2. Policy design: measure air quality</a:t>
            </a:r>
            <a:endParaRPr lang="en-US" sz="2400" dirty="0">
              <a:solidFill>
                <a:schemeClr val="accent1"/>
              </a:solidFill>
              <a:latin typeface="Gotham Bold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01" y="260991"/>
            <a:ext cx="1843918" cy="102058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100" dirty="0" smtClean="0"/>
              <a:t>14/02/17</a:t>
            </a:r>
            <a:endParaRPr lang="en-US" sz="11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dirty="0" smtClean="0"/>
              <a:t>[WHO]</a:t>
            </a:r>
            <a:endParaRPr lang="en-US" sz="11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AE3D-20E4-4640-9AB9-4394421DC461}" type="slidenum">
              <a:rPr lang="en-US" sz="1100" smtClean="0">
                <a:solidFill>
                  <a:schemeClr val="bg1"/>
                </a:solidFill>
              </a:rPr>
              <a:t>8</a:t>
            </a:fld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371401" y="1361209"/>
            <a:ext cx="8980417" cy="103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68312" y="1448168"/>
            <a:ext cx="898350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Quantifying the effects of exposure </a:t>
            </a:r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outdoor 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air </a:t>
            </a:r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pollution is not enough, EFA patients definition of air quality pledges for a quantification based on a broader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ealth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hazard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evaluation approach </a:t>
            </a:r>
            <a:endParaRPr lang="en-GB" sz="1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" r="-1040" b="32402"/>
          <a:stretch/>
        </p:blipFill>
        <p:spPr bwMode="auto">
          <a:xfrm>
            <a:off x="4275437" y="2325715"/>
            <a:ext cx="4364948" cy="40928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Oval 11"/>
          <p:cNvSpPr/>
          <p:nvPr/>
        </p:nvSpPr>
        <p:spPr>
          <a:xfrm>
            <a:off x="294171" y="2925279"/>
            <a:ext cx="3981266" cy="1976233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“</a:t>
            </a:r>
            <a:r>
              <a:rPr lang="en-GB" sz="1200" i="1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EFA </a:t>
            </a:r>
            <a:r>
              <a:rPr lang="en-GB" sz="1200" i="1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Working Group on Environmental Determinants proposed to develop </a:t>
            </a:r>
            <a:r>
              <a:rPr lang="en-GB" sz="1200" i="1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 </a:t>
            </a:r>
            <a:r>
              <a:rPr lang="en-GB" sz="1200" i="1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definition of IAQ, with the goal to have a set of comprehensive factors, values and </a:t>
            </a:r>
            <a:r>
              <a:rPr lang="en-GB" sz="1200" i="1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measurements”</a:t>
            </a:r>
            <a:endParaRPr lang="en-GB" sz="1200" i="1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22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97" r="28743" b="16778"/>
          <a:stretch/>
        </p:blipFill>
        <p:spPr>
          <a:xfrm>
            <a:off x="8201025" y="5397049"/>
            <a:ext cx="1704975" cy="1460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01" y="260991"/>
            <a:ext cx="1843918" cy="102058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100" dirty="0" smtClean="0"/>
              <a:t>14/02/17</a:t>
            </a:r>
            <a:endParaRPr lang="en-US" sz="11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dirty="0" smtClean="0"/>
              <a:t>[WHO]</a:t>
            </a:r>
            <a:endParaRPr lang="en-US" sz="11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AE3D-20E4-4640-9AB9-4394421DC461}" type="slidenum">
              <a:rPr lang="en-US" sz="1100" smtClean="0">
                <a:solidFill>
                  <a:schemeClr val="bg1"/>
                </a:solidFill>
              </a:rPr>
              <a:t>9</a:t>
            </a:fld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371401" y="1361209"/>
            <a:ext cx="8980417" cy="103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68312" y="1448168"/>
            <a:ext cx="89835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Health hazard evaluation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should </a:t>
            </a:r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also </a:t>
            </a:r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biological 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chemical contaminants </a:t>
            </a:r>
          </a:p>
          <a:p>
            <a:endParaRPr lang="en-GB" sz="1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11" y="2089475"/>
            <a:ext cx="3923603" cy="4266878"/>
          </a:xfrm>
          <a:prstGeom prst="rect">
            <a:avLst/>
          </a:prstGeom>
        </p:spPr>
      </p:pic>
      <p:sp>
        <p:nvSpPr>
          <p:cNvPr id="16" name="TextBox 10"/>
          <p:cNvSpPr txBox="1"/>
          <p:nvPr/>
        </p:nvSpPr>
        <p:spPr>
          <a:xfrm>
            <a:off x="2537546" y="846276"/>
            <a:ext cx="6814272" cy="461665"/>
          </a:xfrm>
          <a:prstGeom prst="rect">
            <a:avLst/>
          </a:prstGeom>
          <a:noFill/>
          <a:effectLst>
            <a:outerShdw sx="1000" sy="1000" algn="ctr" rotWithShape="0">
              <a:schemeClr val="accent1">
                <a:lumMod val="50000"/>
              </a:schemeClr>
            </a:outerShdw>
          </a:effectLst>
        </p:spPr>
        <p:txBody>
          <a:bodyPr wrap="square" l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Gotham Bold"/>
                <a:ea typeface="+mj-ea"/>
                <a:cs typeface="+mj-cs"/>
              </a:rPr>
              <a:t>1.2. </a:t>
            </a:r>
            <a:r>
              <a:rPr lang="en-US" sz="2400" dirty="0" smtClean="0">
                <a:solidFill>
                  <a:schemeClr val="accent1"/>
                </a:solidFill>
                <a:latin typeface="Gotham Bold"/>
                <a:ea typeface="+mj-ea"/>
                <a:cs typeface="+mj-cs"/>
              </a:rPr>
              <a:t>Policy design: measure </a:t>
            </a:r>
            <a:r>
              <a:rPr lang="en-US" sz="2400" dirty="0" smtClean="0">
                <a:solidFill>
                  <a:schemeClr val="accent1"/>
                </a:solidFill>
                <a:latin typeface="Gotham Bold"/>
              </a:rPr>
              <a:t>air quality</a:t>
            </a:r>
            <a:r>
              <a:rPr lang="en-US" sz="2400" dirty="0" smtClean="0">
                <a:solidFill>
                  <a:schemeClr val="accent1"/>
                </a:solidFill>
                <a:latin typeface="Gotham Bold"/>
                <a:ea typeface="+mj-ea"/>
                <a:cs typeface="+mj-cs"/>
              </a:rPr>
              <a:t> </a:t>
            </a:r>
            <a:endParaRPr lang="en-US" sz="2400" dirty="0">
              <a:solidFill>
                <a:schemeClr val="accent1"/>
              </a:solidFill>
              <a:latin typeface="Gotham Bold"/>
              <a:ea typeface="+mj-ea"/>
              <a:cs typeface="+mj-cs"/>
            </a:endParaRPr>
          </a:p>
        </p:txBody>
      </p:sp>
      <p:pic>
        <p:nvPicPr>
          <p:cNvPr id="13" name="Picture 12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" b="2018"/>
          <a:stretch/>
        </p:blipFill>
        <p:spPr bwMode="auto">
          <a:xfrm>
            <a:off x="5633703" y="1955175"/>
            <a:ext cx="3558258" cy="41816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560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numCol="2" spcCol="360000" rtlCol="0">
        <a:spAutoFit/>
      </a:bodyPr>
      <a:lstStyle>
        <a:defPPr>
          <a:defRPr sz="1400" dirty="0" smtClean="0">
            <a:solidFill>
              <a:schemeClr val="tx1">
                <a:lumMod val="95000"/>
                <a:lumOff val="5000"/>
              </a:schemeClr>
            </a:solidFill>
            <a:latin typeface="Gotham Book" charset="0"/>
            <a:ea typeface="Gotham Book" charset="0"/>
            <a:cs typeface="Gotham Book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FA-tempale-sigrid" id="{45382B40-449A-8E4F-8EF7-1B093784A80B}" vid="{C0914BD7-77C6-E84B-B004-E46C5471F2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2481</TotalTime>
  <Words>1530</Words>
  <Application>Microsoft Office PowerPoint</Application>
  <PresentationFormat>A4 Paper (210x297 mm)</PresentationFormat>
  <Paragraphs>304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Gotham Bold</vt:lpstr>
      <vt:lpstr>Gotham Book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title</dc:title>
  <dc:creator>Isabel</dc:creator>
  <cp:lastModifiedBy>Daniela</cp:lastModifiedBy>
  <cp:revision>310</cp:revision>
  <cp:lastPrinted>2017-02-10T14:33:10Z</cp:lastPrinted>
  <dcterms:created xsi:type="dcterms:W3CDTF">2016-05-20T09:00:59Z</dcterms:created>
  <dcterms:modified xsi:type="dcterms:W3CDTF">2017-02-20T16:00:09Z</dcterms:modified>
</cp:coreProperties>
</file>