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0" r:id="rId4"/>
    <p:sldId id="261" r:id="rId5"/>
    <p:sldId id="262" r:id="rId6"/>
    <p:sldId id="263" r:id="rId7"/>
    <p:sldId id="265" r:id="rId8"/>
    <p:sldId id="264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a" initials="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10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FF04E-DA40-464F-A33C-0641000BB2BE}" type="datetimeFigureOut">
              <a:rPr lang="es-ES" smtClean="0"/>
              <a:t>11/09/2018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5DA0B9-6D4C-463D-BEC5-0A75E7ED55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6854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89C78-BEBC-4E13-9764-2F0143847747}" type="datetimeFigureOut">
              <a:rPr lang="es-ES" smtClean="0"/>
              <a:t>11/09/2018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7C543-CBE0-4009-86B7-A16047131F4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8038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13/09/2018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3187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13/09/2018</a:t>
            </a: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30B0-E1F4-458C-8471-565A67D344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7136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13/09/2018</a:t>
            </a: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30B0-E1F4-458C-8471-565A67D344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630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13/09/2018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30B0-E1F4-458C-8471-565A67D344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928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13/09/2018</a:t>
            </a: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30B0-E1F4-458C-8471-565A67D344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8134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13/09/2018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30B0-E1F4-458C-8471-565A67D344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435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13/09/2018</a:t>
            </a: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30B0-E1F4-458C-8471-565A67D344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6285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13/09/2018</a:t>
            </a: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30B0-E1F4-458C-8471-565A67D344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5604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13/09/2018</a:t>
            </a: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30B0-E1F4-458C-8471-565A67D344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32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13/09/2018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30B0-E1F4-458C-8471-565A67D344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7009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13/09/2018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30B0-E1F4-458C-8471-565A67D3440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977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4"/>
            <a:endParaRPr lang="en-US" dirty="0" smtClean="0"/>
          </a:p>
          <a:p>
            <a:pPr lvl="4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13/09/2018</a:t>
            </a: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4AC84-28B4-46B9-9ED1-41614BD8542F}" type="slidenum">
              <a:rPr lang="es-ES" smtClean="0"/>
              <a:pPr/>
              <a:t>‹#›</a:t>
            </a:fld>
            <a:endParaRPr lang="es-E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75" y="230190"/>
            <a:ext cx="2402675" cy="1119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53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7030A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47366"/>
            <a:ext cx="7772400" cy="2387600"/>
          </a:xfrm>
        </p:spPr>
        <p:txBody>
          <a:bodyPr/>
          <a:lstStyle/>
          <a:p>
            <a:r>
              <a:rPr lang="en-US" b="1" dirty="0" smtClean="0"/>
              <a:t>« The </a:t>
            </a:r>
            <a:r>
              <a:rPr lang="en-US" b="1" dirty="0"/>
              <a:t>Silent Suffering of </a:t>
            </a:r>
            <a:r>
              <a:rPr lang="en-US" b="1" dirty="0" smtClean="0"/>
              <a:t>Patients » </a:t>
            </a:r>
            <a:endParaRPr lang="es-E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5830"/>
            <a:ext cx="6858000" cy="1655762"/>
          </a:xfrm>
        </p:spPr>
        <p:txBody>
          <a:bodyPr/>
          <a:lstStyle/>
          <a:p>
            <a:r>
              <a:rPr lang="es-ES" dirty="0" smtClean="0"/>
              <a:t>Bernd Arents</a:t>
            </a:r>
          </a:p>
          <a:p>
            <a:r>
              <a:rPr lang="es-ES" dirty="0" smtClean="0"/>
              <a:t>13.09.2018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8262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00062"/>
            <a:ext cx="7886700" cy="1325563"/>
          </a:xfrm>
        </p:spPr>
        <p:txBody>
          <a:bodyPr/>
          <a:lstStyle/>
          <a:p>
            <a:pPr algn="ctr">
              <a:tabLst>
                <a:tab pos="2243138" algn="l"/>
              </a:tabLst>
            </a:pPr>
            <a:r>
              <a:rPr lang="en-GB" b="1" dirty="0" smtClean="0"/>
              <a:t>About </a:t>
            </a:r>
            <a:r>
              <a:rPr lang="en-GB" b="1" dirty="0" smtClean="0"/>
              <a:t>me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Clr>
                <a:srgbClr val="7030A0"/>
              </a:buClr>
            </a:pPr>
            <a:r>
              <a:rPr lang="en-GB" sz="2800" dirty="0" smtClean="0"/>
              <a:t>Patient with severe AE since day 5 on this world</a:t>
            </a:r>
          </a:p>
          <a:p>
            <a:pPr lvl="1">
              <a:buClr>
                <a:srgbClr val="7030A0"/>
              </a:buClr>
            </a:pPr>
            <a:r>
              <a:rPr lang="en-GB" sz="2800" dirty="0"/>
              <a:t>A</a:t>
            </a:r>
            <a:r>
              <a:rPr lang="en-GB" sz="2800" dirty="0" smtClean="0"/>
              <a:t>dvocate since 2000 for the Dutch Eczema Association (VMCE)</a:t>
            </a:r>
          </a:p>
          <a:p>
            <a:pPr lvl="1">
              <a:buClr>
                <a:srgbClr val="7030A0"/>
              </a:buClr>
            </a:pPr>
            <a:r>
              <a:rPr lang="en-GB" sz="2800" dirty="0" smtClean="0"/>
              <a:t>Active for EFA since 2001</a:t>
            </a:r>
          </a:p>
          <a:p>
            <a:pPr lvl="1">
              <a:buClr>
                <a:srgbClr val="7030A0"/>
              </a:buClr>
            </a:pPr>
            <a:r>
              <a:rPr lang="en-GB" sz="2800" dirty="0" smtClean="0"/>
              <a:t>Advisor on the EFA-project ‘Itching for life - </a:t>
            </a:r>
            <a:r>
              <a:rPr lang="en-US" sz="2800" dirty="0" smtClean="0"/>
              <a:t>The </a:t>
            </a:r>
            <a:r>
              <a:rPr lang="en-US" sz="2800" dirty="0"/>
              <a:t>Silent Suffering of </a:t>
            </a:r>
            <a:r>
              <a:rPr lang="en-US" sz="2800" dirty="0" smtClean="0"/>
              <a:t>Patients’</a:t>
            </a:r>
            <a:endParaRPr lang="en-GB" sz="2800" dirty="0" smtClean="0"/>
          </a:p>
          <a:p>
            <a:pPr lvl="1">
              <a:buClr>
                <a:srgbClr val="7030A0"/>
              </a:buClr>
            </a:pPr>
            <a:endParaRPr lang="en-GB" dirty="0" smtClean="0"/>
          </a:p>
          <a:p>
            <a:pPr lvl="1">
              <a:buClr>
                <a:srgbClr val="7030A0"/>
              </a:buClr>
            </a:pP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13/09/2018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30B0-E1F4-458C-8471-565A67D34406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664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tabLst>
                <a:tab pos="2243138" algn="l"/>
              </a:tabLst>
            </a:pPr>
            <a:r>
              <a:rPr lang="en-GB" b="1" dirty="0" smtClean="0"/>
              <a:t>Project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Clr>
                <a:srgbClr val="7030A0"/>
              </a:buClr>
            </a:pPr>
            <a:r>
              <a:rPr lang="en-GB" sz="2800" dirty="0" smtClean="0"/>
              <a:t>Patient-centric</a:t>
            </a:r>
          </a:p>
          <a:p>
            <a:pPr lvl="1">
              <a:buClr>
                <a:srgbClr val="7030A0"/>
              </a:buClr>
            </a:pPr>
            <a:r>
              <a:rPr lang="en-GB" sz="2800" dirty="0" smtClean="0"/>
              <a:t>Never been done on this scale before</a:t>
            </a:r>
          </a:p>
          <a:p>
            <a:pPr lvl="1">
              <a:buClr>
                <a:srgbClr val="7030A0"/>
              </a:buClr>
            </a:pPr>
            <a:r>
              <a:rPr lang="en-GB" sz="2800" dirty="0" smtClean="0"/>
              <a:t>Never been done in this way before</a:t>
            </a:r>
          </a:p>
          <a:p>
            <a:pPr lvl="1">
              <a:buClr>
                <a:srgbClr val="7030A0"/>
              </a:buClr>
            </a:pPr>
            <a:endParaRPr lang="en-GB" dirty="0" smtClean="0"/>
          </a:p>
          <a:p>
            <a:pPr marL="457200" lvl="1" indent="0">
              <a:buClr>
                <a:srgbClr val="7030A0"/>
              </a:buClr>
              <a:buNone/>
            </a:pPr>
            <a:r>
              <a:rPr lang="en-GB" sz="2800" b="1" dirty="0" smtClean="0"/>
              <a:t>What it reveals?</a:t>
            </a:r>
          </a:p>
          <a:p>
            <a:pPr lvl="1">
              <a:buClr>
                <a:srgbClr val="7030A0"/>
              </a:buClr>
            </a:pPr>
            <a:r>
              <a:rPr lang="en-GB" sz="2800" dirty="0" smtClean="0"/>
              <a:t>‘We patients with eczema’ have a burden due the disease that is not enough and not fully recognised. </a:t>
            </a:r>
          </a:p>
          <a:p>
            <a:pPr marL="457200" lvl="1" indent="0">
              <a:buClr>
                <a:srgbClr val="7030A0"/>
              </a:buClr>
              <a:buNone/>
            </a:pPr>
            <a:endParaRPr lang="en-GB" sz="2800" b="1" dirty="0" smtClean="0"/>
          </a:p>
          <a:p>
            <a:pPr marL="457200" lvl="1" indent="0">
              <a:buClr>
                <a:srgbClr val="7030A0"/>
              </a:buClr>
              <a:buNone/>
            </a:pPr>
            <a:r>
              <a:rPr lang="en-GB" sz="2800" b="1" dirty="0" smtClean="0"/>
              <a:t>What did the results do to me?</a:t>
            </a:r>
          </a:p>
          <a:p>
            <a:pPr lvl="1">
              <a:buClr>
                <a:srgbClr val="7030A0"/>
              </a:buClr>
            </a:pPr>
            <a:r>
              <a:rPr lang="en-GB" sz="2800" dirty="0" smtClean="0"/>
              <a:t>My eyes filled with tears…</a:t>
            </a:r>
            <a:endParaRPr lang="en-GB" sz="2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13/09/2018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30B0-E1F4-458C-8471-565A67D34406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2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348" y="410368"/>
            <a:ext cx="7886700" cy="1325563"/>
          </a:xfrm>
        </p:spPr>
        <p:txBody>
          <a:bodyPr/>
          <a:lstStyle/>
          <a:p>
            <a:pPr>
              <a:tabLst>
                <a:tab pos="2238375" algn="l"/>
              </a:tabLst>
            </a:pPr>
            <a:r>
              <a:rPr lang="es-ES" dirty="0" smtClean="0"/>
              <a:t>	</a:t>
            </a:r>
            <a:r>
              <a:rPr lang="en-GB" b="1" dirty="0" smtClean="0"/>
              <a:t>What if your loved one…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720000">
            <a:normAutofit fontScale="55000" lnSpcReduction="20000"/>
          </a:bodyPr>
          <a:lstStyle/>
          <a:p>
            <a:pPr marL="268288" lvl="1" indent="-268288">
              <a:buClr>
                <a:srgbClr val="7030A0"/>
              </a:buClr>
              <a:buNone/>
            </a:pPr>
            <a:r>
              <a:rPr lang="en-GB" sz="5100" b="1" dirty="0" smtClean="0"/>
              <a:t>… stated:</a:t>
            </a:r>
          </a:p>
          <a:p>
            <a:pPr marL="268288" lvl="1" indent="-268288">
              <a:buClr>
                <a:srgbClr val="7030A0"/>
              </a:buClr>
              <a:tabLst>
                <a:tab pos="3311525" algn="l"/>
              </a:tabLst>
            </a:pPr>
            <a:r>
              <a:rPr lang="en-US" sz="4700" dirty="0"/>
              <a:t>I envy people with normal skin</a:t>
            </a:r>
          </a:p>
          <a:p>
            <a:pPr marL="268288" lvl="1" indent="-268288">
              <a:buClr>
                <a:srgbClr val="7030A0"/>
              </a:buClr>
            </a:pPr>
            <a:r>
              <a:rPr lang="en-US" sz="4700" dirty="0" smtClean="0"/>
              <a:t>I </a:t>
            </a:r>
            <a:r>
              <a:rPr lang="en-US" sz="4700" dirty="0"/>
              <a:t>try to hide my eczema</a:t>
            </a:r>
          </a:p>
          <a:p>
            <a:pPr marL="268288" lvl="1" indent="-268288">
              <a:buClr>
                <a:srgbClr val="7030A0"/>
              </a:buClr>
            </a:pPr>
            <a:r>
              <a:rPr lang="en-US" sz="4700" dirty="0"/>
              <a:t>I feel sad about having eczema</a:t>
            </a:r>
          </a:p>
          <a:p>
            <a:pPr marL="268288" lvl="1" indent="-268288">
              <a:buClr>
                <a:srgbClr val="7030A0"/>
              </a:buClr>
            </a:pPr>
            <a:r>
              <a:rPr lang="en-US" sz="4700" dirty="0"/>
              <a:t>My eczema makes me angry</a:t>
            </a:r>
          </a:p>
          <a:p>
            <a:pPr marL="268288" lvl="1" indent="-268288">
              <a:buClr>
                <a:srgbClr val="7030A0"/>
              </a:buClr>
            </a:pPr>
            <a:r>
              <a:rPr lang="en-US" sz="4700" dirty="0"/>
              <a:t>I feel embarrassed about my skin </a:t>
            </a:r>
            <a:r>
              <a:rPr lang="en-US" sz="4700" dirty="0" smtClean="0"/>
              <a:t>appearance</a:t>
            </a:r>
            <a:endParaRPr lang="en-US" sz="4700" dirty="0"/>
          </a:p>
          <a:p>
            <a:pPr marL="268288" lvl="1" indent="-268288">
              <a:buClr>
                <a:srgbClr val="7030A0"/>
              </a:buClr>
            </a:pPr>
            <a:r>
              <a:rPr lang="en-US" sz="4700" dirty="0" smtClean="0"/>
              <a:t>I </a:t>
            </a:r>
            <a:r>
              <a:rPr lang="en-US" sz="4700" dirty="0"/>
              <a:t>struggle with my </a:t>
            </a:r>
            <a:r>
              <a:rPr lang="en-US" sz="4700" dirty="0" smtClean="0"/>
              <a:t>appearance</a:t>
            </a:r>
            <a:endParaRPr lang="en-US" sz="4700" dirty="0"/>
          </a:p>
          <a:p>
            <a:pPr marL="268288" lvl="1" indent="-268288">
              <a:buClr>
                <a:srgbClr val="7030A0"/>
              </a:buClr>
            </a:pPr>
            <a:r>
              <a:rPr lang="en-US" sz="4700" dirty="0"/>
              <a:t>I try to avoid physical contact or touching other people</a:t>
            </a:r>
          </a:p>
          <a:p>
            <a:pPr marL="268288" lvl="1" indent="-268288">
              <a:buClr>
                <a:srgbClr val="7030A0"/>
              </a:buClr>
            </a:pPr>
            <a:r>
              <a:rPr lang="en-US" sz="4700" dirty="0" smtClean="0"/>
              <a:t>I </a:t>
            </a:r>
            <a:r>
              <a:rPr lang="en-US" sz="4700" dirty="0"/>
              <a:t>have </a:t>
            </a:r>
            <a:r>
              <a:rPr lang="en-US" sz="4700" dirty="0" smtClean="0"/>
              <a:t>problems </a:t>
            </a:r>
            <a:r>
              <a:rPr lang="en-US" sz="4700" dirty="0"/>
              <a:t>with intimacy</a:t>
            </a:r>
          </a:p>
          <a:p>
            <a:pPr marL="268288" lvl="1" indent="-268288">
              <a:buClr>
                <a:srgbClr val="7030A0"/>
              </a:buClr>
            </a:pPr>
            <a:r>
              <a:rPr lang="en-US" sz="4700" dirty="0"/>
              <a:t>I am </a:t>
            </a:r>
            <a:r>
              <a:rPr lang="en-US" sz="4700" dirty="0" smtClean="0"/>
              <a:t>not self-confident</a:t>
            </a:r>
            <a:endParaRPr lang="en-US" sz="4700" dirty="0"/>
          </a:p>
          <a:p>
            <a:pPr marL="268288" lvl="1" indent="-268288">
              <a:buClr>
                <a:srgbClr val="7030A0"/>
              </a:buClr>
            </a:pPr>
            <a:r>
              <a:rPr lang="en-US" sz="4700" dirty="0"/>
              <a:t>I feel I </a:t>
            </a:r>
            <a:r>
              <a:rPr lang="en-US" sz="4700" dirty="0" smtClean="0"/>
              <a:t>cannot do </a:t>
            </a:r>
            <a:r>
              <a:rPr lang="en-US" sz="4700" dirty="0"/>
              <a:t>what other people can do</a:t>
            </a:r>
          </a:p>
          <a:p>
            <a:pPr marL="268288" lvl="1" indent="-268288">
              <a:buClr>
                <a:srgbClr val="7030A0"/>
              </a:buClr>
            </a:pPr>
            <a:r>
              <a:rPr lang="en-US" sz="4700" dirty="0"/>
              <a:t>I'm </a:t>
            </a:r>
            <a:r>
              <a:rPr lang="en-US" sz="4700" dirty="0" smtClean="0"/>
              <a:t>not in control </a:t>
            </a:r>
            <a:r>
              <a:rPr lang="en-US" sz="4700" dirty="0"/>
              <a:t>of my eczema</a:t>
            </a:r>
          </a:p>
          <a:p>
            <a:pPr marL="268288" lvl="1" indent="-268288">
              <a:buClr>
                <a:srgbClr val="7030A0"/>
              </a:buClr>
            </a:pPr>
            <a:r>
              <a:rPr lang="en-US" sz="4700" dirty="0" smtClean="0"/>
              <a:t>I </a:t>
            </a:r>
            <a:r>
              <a:rPr lang="en-US" sz="4700" dirty="0"/>
              <a:t>am n</a:t>
            </a:r>
            <a:r>
              <a:rPr lang="en-US" sz="4700" dirty="0" smtClean="0"/>
              <a:t>ot optimistic </a:t>
            </a:r>
            <a:r>
              <a:rPr lang="en-US" sz="4700" dirty="0"/>
              <a:t>about my life with </a:t>
            </a:r>
            <a:r>
              <a:rPr lang="en-US" sz="4700" dirty="0" smtClean="0"/>
              <a:t>eczema</a:t>
            </a:r>
            <a:endParaRPr lang="en-GB" sz="47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13/09/2018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30B0-E1F4-458C-8471-565A67D34406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717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986" y="410368"/>
            <a:ext cx="7886700" cy="1325563"/>
          </a:xfrm>
        </p:spPr>
        <p:txBody>
          <a:bodyPr/>
          <a:lstStyle/>
          <a:p>
            <a:pPr>
              <a:tabLst>
                <a:tab pos="2238375" algn="l"/>
              </a:tabLst>
            </a:pPr>
            <a:r>
              <a:rPr lang="es-ES" dirty="0" smtClean="0"/>
              <a:t>	</a:t>
            </a:r>
            <a:r>
              <a:rPr lang="en-GB" b="1" dirty="0" smtClean="0"/>
              <a:t>What if that loved one…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720000">
            <a:normAutofit fontScale="62500" lnSpcReduction="20000"/>
          </a:bodyPr>
          <a:lstStyle/>
          <a:p>
            <a:pPr marL="268288" lvl="1" indent="-268288">
              <a:buClr>
                <a:srgbClr val="7030A0"/>
              </a:buClr>
              <a:tabLst>
                <a:tab pos="3311525" algn="l"/>
              </a:tabLst>
            </a:pPr>
            <a:r>
              <a:rPr lang="en-US" sz="4700" dirty="0" smtClean="0"/>
              <a:t>Is an infant/toddler?</a:t>
            </a:r>
            <a:endParaRPr lang="en-US" sz="4700" dirty="0"/>
          </a:p>
          <a:p>
            <a:pPr marL="268288" lvl="1" indent="-268288">
              <a:buClr>
                <a:srgbClr val="7030A0"/>
              </a:buClr>
            </a:pPr>
            <a:r>
              <a:rPr lang="en-US" sz="4700" dirty="0" smtClean="0"/>
              <a:t>Is going to primary school for the first time?</a:t>
            </a:r>
          </a:p>
          <a:p>
            <a:pPr marL="268288" lvl="1" indent="-268288">
              <a:buClr>
                <a:srgbClr val="7030A0"/>
              </a:buClr>
            </a:pPr>
            <a:r>
              <a:rPr lang="en-US" sz="4600" dirty="0" smtClean="0"/>
              <a:t>Tries to </a:t>
            </a:r>
            <a:r>
              <a:rPr lang="en-US" sz="4600" dirty="0"/>
              <a:t>fit </a:t>
            </a:r>
            <a:r>
              <a:rPr lang="en-US" sz="4600" dirty="0" smtClean="0"/>
              <a:t>into secondary school?</a:t>
            </a:r>
          </a:p>
          <a:p>
            <a:pPr marL="268288" lvl="1" indent="-268288">
              <a:buClr>
                <a:srgbClr val="7030A0"/>
              </a:buClr>
            </a:pPr>
            <a:r>
              <a:rPr lang="en-US" sz="4700" dirty="0" smtClean="0"/>
              <a:t>Is in puberty/ adolescence and insecure already?</a:t>
            </a:r>
          </a:p>
          <a:p>
            <a:pPr marL="268288" lvl="1" indent="-268288">
              <a:buClr>
                <a:srgbClr val="7030A0"/>
              </a:buClr>
            </a:pPr>
            <a:r>
              <a:rPr lang="en-US" sz="4700" dirty="0" smtClean="0"/>
              <a:t>Wants to be intimate and experience touching?</a:t>
            </a:r>
          </a:p>
          <a:p>
            <a:pPr marL="268288" lvl="1" indent="-268288">
              <a:buClr>
                <a:srgbClr val="7030A0"/>
              </a:buClr>
            </a:pPr>
            <a:r>
              <a:rPr lang="en-US" sz="4700" dirty="0" smtClean="0"/>
              <a:t>Wants to work in professions that might not be suitable?</a:t>
            </a:r>
          </a:p>
          <a:p>
            <a:pPr marL="268288" lvl="1" indent="-268288">
              <a:buClr>
                <a:srgbClr val="7030A0"/>
              </a:buClr>
            </a:pPr>
            <a:r>
              <a:rPr lang="en-US" sz="4700" dirty="0" smtClean="0"/>
              <a:t>Wants to </a:t>
            </a:r>
            <a:r>
              <a:rPr lang="en-US" sz="4700" dirty="0"/>
              <a:t>start a </a:t>
            </a:r>
            <a:r>
              <a:rPr lang="en-US" sz="4700" dirty="0" smtClean="0"/>
              <a:t>family? </a:t>
            </a:r>
            <a:r>
              <a:rPr lang="en-US" sz="4700" dirty="0"/>
              <a:t>(eczema is hereditary</a:t>
            </a:r>
            <a:r>
              <a:rPr lang="en-US" sz="4700" dirty="0" smtClean="0"/>
              <a:t>)</a:t>
            </a:r>
          </a:p>
          <a:p>
            <a:pPr marL="268288" lvl="1" indent="-268288">
              <a:buClr>
                <a:srgbClr val="7030A0"/>
              </a:buClr>
            </a:pPr>
            <a:r>
              <a:rPr lang="en-US" sz="4700" dirty="0" smtClean="0"/>
              <a:t>Is suffering…</a:t>
            </a:r>
          </a:p>
          <a:p>
            <a:pPr marL="268288" lvl="1" indent="-268288">
              <a:buClr>
                <a:srgbClr val="7030A0"/>
              </a:buClr>
            </a:pPr>
            <a:endParaRPr lang="en-US" sz="4700" dirty="0"/>
          </a:p>
          <a:p>
            <a:pPr marL="0" lvl="1" indent="0">
              <a:buClr>
                <a:srgbClr val="7030A0"/>
              </a:buClr>
              <a:buNone/>
            </a:pPr>
            <a:r>
              <a:rPr lang="en-US" sz="4700" dirty="0" smtClean="0"/>
              <a:t>Are you aware?</a:t>
            </a:r>
          </a:p>
          <a:p>
            <a:pPr marL="0" lvl="1" indent="0">
              <a:buClr>
                <a:srgbClr val="7030A0"/>
              </a:buClr>
              <a:buNone/>
            </a:pPr>
            <a:r>
              <a:rPr lang="en-US" sz="4700" dirty="0" smtClean="0"/>
              <a:t>Do you reach out? </a:t>
            </a:r>
            <a:br>
              <a:rPr lang="en-US" sz="4700" dirty="0" smtClean="0"/>
            </a:br>
            <a:r>
              <a:rPr lang="en-US" sz="4700" dirty="0" smtClean="0"/>
              <a:t>And how?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13/09/2018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30B0-E1F4-458C-8471-565A67D34406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9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438" y="500062"/>
            <a:ext cx="7886700" cy="1325563"/>
          </a:xfrm>
        </p:spPr>
        <p:txBody>
          <a:bodyPr/>
          <a:lstStyle/>
          <a:p>
            <a:pPr>
              <a:tabLst>
                <a:tab pos="2238375" algn="l"/>
              </a:tabLst>
            </a:pPr>
            <a:r>
              <a:rPr lang="es-ES" dirty="0" smtClean="0"/>
              <a:t>	</a:t>
            </a:r>
            <a:r>
              <a:rPr lang="en-GB" b="1" dirty="0" smtClean="0"/>
              <a:t>The lower numbers…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720000">
            <a:normAutofit fontScale="62500" lnSpcReduction="20000"/>
          </a:bodyPr>
          <a:lstStyle/>
          <a:p>
            <a:pPr marL="0" lvl="1" indent="0">
              <a:buClr>
                <a:srgbClr val="7030A0"/>
              </a:buClr>
              <a:buNone/>
              <a:tabLst>
                <a:tab pos="3311525" algn="l"/>
              </a:tabLst>
            </a:pPr>
            <a:r>
              <a:rPr lang="en-US" sz="4700" dirty="0" smtClean="0"/>
              <a:t>High numbers of burden of disease are mostly highlighted.</a:t>
            </a:r>
          </a:p>
          <a:p>
            <a:pPr marL="0" lvl="1" indent="0">
              <a:buClr>
                <a:srgbClr val="7030A0"/>
              </a:buClr>
              <a:buNone/>
              <a:tabLst>
                <a:tab pos="3311525" algn="l"/>
              </a:tabLst>
            </a:pPr>
            <a:endParaRPr lang="en-US" sz="4700" dirty="0" smtClean="0"/>
          </a:p>
          <a:p>
            <a:pPr marL="0" lvl="1" indent="0">
              <a:buClr>
                <a:srgbClr val="7030A0"/>
              </a:buClr>
              <a:buNone/>
              <a:tabLst>
                <a:tab pos="3311525" algn="l"/>
              </a:tabLst>
            </a:pPr>
            <a:r>
              <a:rPr lang="en-US" sz="4700" dirty="0" smtClean="0"/>
              <a:t>But what about:</a:t>
            </a:r>
          </a:p>
          <a:p>
            <a:pPr marL="268288" lvl="1" indent="-268288">
              <a:buClr>
                <a:srgbClr val="7030A0"/>
              </a:buClr>
            </a:pPr>
            <a:r>
              <a:rPr lang="en-US" sz="4700" dirty="0" smtClean="0"/>
              <a:t>29% is afraid </a:t>
            </a:r>
            <a:r>
              <a:rPr lang="en-US" sz="4700" dirty="0"/>
              <a:t>of being </a:t>
            </a:r>
            <a:r>
              <a:rPr lang="en-US" sz="4700" dirty="0" smtClean="0"/>
              <a:t>rejected</a:t>
            </a:r>
          </a:p>
          <a:p>
            <a:pPr marL="268288" lvl="1" indent="-268288">
              <a:buClr>
                <a:srgbClr val="7030A0"/>
              </a:buClr>
            </a:pPr>
            <a:r>
              <a:rPr lang="en-US" sz="4700" dirty="0"/>
              <a:t>23% is </a:t>
            </a:r>
            <a:r>
              <a:rPr lang="en-US" sz="4700" dirty="0" smtClean="0"/>
              <a:t>afraid </a:t>
            </a:r>
            <a:r>
              <a:rPr lang="en-US" sz="4700" dirty="0"/>
              <a:t>of being a burden to </a:t>
            </a:r>
            <a:r>
              <a:rPr lang="en-US" sz="4700" dirty="0" smtClean="0"/>
              <a:t>relatives</a:t>
            </a:r>
          </a:p>
          <a:p>
            <a:pPr marL="268288" lvl="1" indent="-268288">
              <a:buClr>
                <a:srgbClr val="7030A0"/>
              </a:buClr>
            </a:pPr>
            <a:r>
              <a:rPr lang="en-US" sz="4700" dirty="0"/>
              <a:t>23% is </a:t>
            </a:r>
            <a:r>
              <a:rPr lang="en-US" sz="4700" dirty="0" smtClean="0"/>
              <a:t>not optimistic </a:t>
            </a:r>
            <a:r>
              <a:rPr lang="en-US" sz="4700" dirty="0"/>
              <a:t>about </a:t>
            </a:r>
            <a:r>
              <a:rPr lang="en-US" sz="4700" dirty="0" smtClean="0"/>
              <a:t>their life </a:t>
            </a:r>
            <a:r>
              <a:rPr lang="en-US" sz="4700" dirty="0"/>
              <a:t>with </a:t>
            </a:r>
            <a:r>
              <a:rPr lang="en-US" sz="4700" dirty="0" smtClean="0"/>
              <a:t>eczema</a:t>
            </a:r>
            <a:endParaRPr lang="en-US" sz="4700" dirty="0"/>
          </a:p>
          <a:p>
            <a:pPr marL="268288" lvl="1" indent="-268288">
              <a:buClr>
                <a:srgbClr val="7030A0"/>
              </a:buClr>
            </a:pPr>
            <a:r>
              <a:rPr lang="en-US" sz="4700" dirty="0" smtClean="0"/>
              <a:t>20% feels detached from others</a:t>
            </a:r>
          </a:p>
          <a:p>
            <a:pPr marL="268288" lvl="1" indent="-268288">
              <a:buClr>
                <a:srgbClr val="7030A0"/>
              </a:buClr>
            </a:pPr>
            <a:r>
              <a:rPr lang="en-US" sz="4700" dirty="0" smtClean="0"/>
              <a:t>And 17</a:t>
            </a:r>
            <a:r>
              <a:rPr lang="en-US" sz="4700" dirty="0"/>
              <a:t>% feel they are not good enough as a </a:t>
            </a:r>
            <a:r>
              <a:rPr lang="en-US" sz="4700" dirty="0" smtClean="0"/>
              <a:t>person</a:t>
            </a:r>
            <a:endParaRPr lang="en-US" sz="4700" dirty="0"/>
          </a:p>
          <a:p>
            <a:pPr marL="268288" lvl="1" indent="-268288">
              <a:buClr>
                <a:srgbClr val="7030A0"/>
              </a:buClr>
            </a:pPr>
            <a:endParaRPr lang="en-US" sz="4700" dirty="0"/>
          </a:p>
          <a:p>
            <a:pPr marL="0" lvl="1" indent="0">
              <a:buClr>
                <a:srgbClr val="7030A0"/>
              </a:buClr>
              <a:buNone/>
            </a:pPr>
            <a:r>
              <a:rPr lang="en-US" sz="4700" b="1" dirty="0" smtClean="0"/>
              <a:t>Not good enough…</a:t>
            </a:r>
          </a:p>
          <a:p>
            <a:pPr marL="0" lvl="1" indent="0">
              <a:buClr>
                <a:srgbClr val="7030A0"/>
              </a:buClr>
              <a:buNone/>
            </a:pPr>
            <a:r>
              <a:rPr lang="en-US" sz="4700" b="1" dirty="0" smtClean="0"/>
              <a:t/>
            </a:r>
            <a:br>
              <a:rPr lang="en-US" sz="4700" b="1" dirty="0" smtClean="0"/>
            </a:br>
            <a:r>
              <a:rPr lang="en-US" sz="4700" dirty="0" smtClean="0"/>
              <a:t>Did you know?</a:t>
            </a:r>
            <a:br>
              <a:rPr lang="en-US" sz="4700" dirty="0" smtClean="0"/>
            </a:br>
            <a:r>
              <a:rPr lang="en-US" sz="4700" dirty="0" smtClean="0"/>
              <a:t>Were you aware?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13/09/2018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30B0-E1F4-458C-8471-565A67D34406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6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00062"/>
            <a:ext cx="7886700" cy="1325563"/>
          </a:xfrm>
        </p:spPr>
        <p:txBody>
          <a:bodyPr/>
          <a:lstStyle/>
          <a:p>
            <a:pPr algn="ctr">
              <a:tabLst>
                <a:tab pos="2243138" algn="l"/>
              </a:tabLst>
            </a:pPr>
            <a:r>
              <a:rPr lang="es-ES" dirty="0"/>
              <a:t> </a:t>
            </a:r>
            <a:r>
              <a:rPr lang="es-ES" dirty="0" smtClean="0"/>
              <a:t>      </a:t>
            </a:r>
            <a:r>
              <a:rPr lang="en-GB" b="1" dirty="0" smtClean="0"/>
              <a:t>About </a:t>
            </a:r>
            <a:r>
              <a:rPr lang="en-GB" b="1" dirty="0" smtClean="0"/>
              <a:t>awareness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Clr>
                <a:srgbClr val="7030A0"/>
              </a:buClr>
            </a:pPr>
            <a:r>
              <a:rPr lang="en-GB" sz="2800" dirty="0" smtClean="0"/>
              <a:t>Be aware how Atopic Eczema may influence our lives: it is more than only the skin</a:t>
            </a:r>
          </a:p>
          <a:p>
            <a:pPr lvl="1">
              <a:buClr>
                <a:srgbClr val="7030A0"/>
              </a:buClr>
            </a:pPr>
            <a:r>
              <a:rPr lang="en-GB" sz="2800" dirty="0" smtClean="0"/>
              <a:t>Do not judge us for how our skin looks or feels</a:t>
            </a:r>
          </a:p>
          <a:p>
            <a:pPr lvl="1">
              <a:buClr>
                <a:srgbClr val="7030A0"/>
              </a:buClr>
            </a:pPr>
            <a:r>
              <a:rPr lang="en-GB" sz="2800" dirty="0" smtClean="0"/>
              <a:t>Do not be disgusted by how we look</a:t>
            </a:r>
          </a:p>
          <a:p>
            <a:pPr lvl="1">
              <a:buClr>
                <a:srgbClr val="7030A0"/>
              </a:buClr>
            </a:pPr>
            <a:r>
              <a:rPr lang="en-GB" sz="2800" dirty="0" smtClean="0"/>
              <a:t>Do not give unsolicited advise: we know all about what is ‘out there’. We tried everything…</a:t>
            </a:r>
          </a:p>
          <a:p>
            <a:pPr lvl="1">
              <a:buClr>
                <a:srgbClr val="7030A0"/>
              </a:buClr>
            </a:pPr>
            <a:r>
              <a:rPr lang="en-GB" sz="2800" dirty="0" smtClean="0"/>
              <a:t>Do not pity us, we only need some compassion</a:t>
            </a:r>
          </a:p>
          <a:p>
            <a:pPr lvl="1">
              <a:buClr>
                <a:srgbClr val="7030A0"/>
              </a:buClr>
            </a:pPr>
            <a:endParaRPr lang="en-GB" sz="2800" dirty="0"/>
          </a:p>
          <a:p>
            <a:pPr marL="0" lvl="1" indent="0" algn="ctr">
              <a:buClr>
                <a:srgbClr val="7030A0"/>
              </a:buClr>
              <a:buNone/>
            </a:pPr>
            <a:r>
              <a:rPr lang="en-GB" sz="2800" b="1" dirty="0" smtClean="0"/>
              <a:t>And we need better medication, and</a:t>
            </a:r>
          </a:p>
          <a:p>
            <a:pPr marL="0" lvl="1" indent="0" algn="ctr">
              <a:buClr>
                <a:srgbClr val="7030A0"/>
              </a:buClr>
              <a:buNone/>
            </a:pPr>
            <a:r>
              <a:rPr lang="en-GB" sz="2800" b="1" dirty="0"/>
              <a:t>b</a:t>
            </a:r>
            <a:r>
              <a:rPr lang="en-GB" sz="2800" b="1" dirty="0" smtClean="0"/>
              <a:t>etter and affordable healthcare.</a:t>
            </a:r>
          </a:p>
          <a:p>
            <a:pPr marL="0" lvl="1" indent="0" algn="ctr">
              <a:buClr>
                <a:srgbClr val="7030A0"/>
              </a:buClr>
              <a:buNone/>
            </a:pPr>
            <a:r>
              <a:rPr lang="en-GB" sz="2800" b="1" dirty="0" smtClean="0"/>
              <a:t>It is not ‘just’ a skin condition.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13/09/2018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30B0-E1F4-458C-8471-565A67D34406}" type="slidenum">
              <a:rPr lang="es-ES" smtClean="0"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0614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So</a:t>
            </a:r>
            <a:r>
              <a:rPr lang="en-GB" b="1" dirty="0" smtClean="0"/>
              <a:t>…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ctr">
              <a:buClr>
                <a:srgbClr val="7030A0"/>
              </a:buClr>
              <a:buNone/>
            </a:pPr>
            <a:endParaRPr lang="nl-NL" sz="2800" b="1" dirty="0" smtClean="0"/>
          </a:p>
          <a:p>
            <a:pPr marL="457200" lvl="1" indent="0" algn="ctr">
              <a:buClr>
                <a:srgbClr val="7030A0"/>
              </a:buClr>
              <a:buNone/>
            </a:pPr>
            <a:endParaRPr lang="nl-NL" sz="2800" b="1" dirty="0"/>
          </a:p>
          <a:p>
            <a:pPr marL="457200" lvl="1" indent="0" algn="ctr">
              <a:buClr>
                <a:srgbClr val="7030A0"/>
              </a:buClr>
              <a:buNone/>
            </a:pPr>
            <a:r>
              <a:rPr lang="en-GB" sz="3200" b="1" dirty="0" smtClean="0"/>
              <a:t>We are living ‘</a:t>
            </a:r>
            <a:r>
              <a:rPr lang="en-GB" sz="3200" b="1" dirty="0" err="1" smtClean="0"/>
              <a:t>atopical</a:t>
            </a:r>
            <a:r>
              <a:rPr lang="en-GB" sz="3200" b="1" dirty="0" smtClean="0"/>
              <a:t> lives’</a:t>
            </a:r>
          </a:p>
          <a:p>
            <a:pPr marL="457200" lvl="1" indent="0" algn="ctr">
              <a:buClr>
                <a:srgbClr val="7030A0"/>
              </a:buClr>
              <a:buNone/>
            </a:pPr>
            <a:r>
              <a:rPr lang="en-GB" sz="2800" b="1" dirty="0" smtClean="0"/>
              <a:t>yet</a:t>
            </a:r>
          </a:p>
          <a:p>
            <a:pPr marL="457200" lvl="1" indent="0" algn="ctr">
              <a:buClr>
                <a:srgbClr val="7030A0"/>
              </a:buClr>
              <a:buNone/>
            </a:pPr>
            <a:r>
              <a:rPr lang="en-GB" sz="3200" b="1" dirty="0" smtClean="0"/>
              <a:t>We want to live ‘typical lives’</a:t>
            </a:r>
          </a:p>
          <a:p>
            <a:pPr marL="457200" lvl="1" indent="0" algn="ctr">
              <a:buClr>
                <a:srgbClr val="7030A0"/>
              </a:buClr>
              <a:buNone/>
            </a:pPr>
            <a:endParaRPr lang="en-GB" sz="3200" b="1" dirty="0" smtClean="0"/>
          </a:p>
          <a:p>
            <a:pPr marL="457200" lvl="1" indent="0" algn="ctr">
              <a:buClr>
                <a:srgbClr val="7030A0"/>
              </a:buClr>
              <a:buNone/>
            </a:pPr>
            <a:endParaRPr lang="en-GB" sz="3200" b="1" dirty="0"/>
          </a:p>
          <a:p>
            <a:pPr marL="457200" lvl="1" indent="0" algn="ctr">
              <a:buClr>
                <a:srgbClr val="7030A0"/>
              </a:buClr>
              <a:buNone/>
            </a:pPr>
            <a:r>
              <a:rPr lang="en-GB" sz="3200" b="1" dirty="0" smtClean="0"/>
              <a:t>Please be aware of that…</a:t>
            </a:r>
          </a:p>
          <a:p>
            <a:pPr lvl="1">
              <a:buClr>
                <a:srgbClr val="7030A0"/>
              </a:buClr>
            </a:pPr>
            <a:endParaRPr lang="en-GB" dirty="0" smtClean="0"/>
          </a:p>
          <a:p>
            <a:pPr lvl="1">
              <a:buClr>
                <a:srgbClr val="7030A0"/>
              </a:buClr>
            </a:pP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13/09/2018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30B0-E1F4-458C-8471-565A67D34406}" type="slidenum">
              <a:rPr lang="es-ES" smtClean="0"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600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400" b="1" dirty="0" smtClean="0"/>
              <a:t>Please </a:t>
            </a:r>
            <a:r>
              <a:rPr lang="en-GB" sz="4400" b="1" dirty="0"/>
              <a:t>also see </a:t>
            </a:r>
            <a:r>
              <a:rPr lang="en-GB" sz="4400" b="1" dirty="0" smtClean="0"/>
              <a:t>our poster: P2132</a:t>
            </a:r>
            <a:br>
              <a:rPr lang="en-GB" sz="4400" b="1" dirty="0" smtClean="0"/>
            </a:br>
            <a:r>
              <a:rPr lang="en-GB" sz="4400" b="1" dirty="0" smtClean="0"/>
              <a:t/>
            </a:r>
            <a:br>
              <a:rPr lang="en-GB" sz="4400" b="1" dirty="0" smtClean="0"/>
            </a:br>
            <a:r>
              <a:rPr lang="en-GB" sz="5400" b="1" dirty="0"/>
              <a:t>Do you have any questions?</a:t>
            </a:r>
            <a:endParaRPr lang="en-GB" sz="44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" dirty="0" err="1" smtClean="0"/>
              <a:t>Thank</a:t>
            </a:r>
            <a:r>
              <a:rPr lang="es-ES" dirty="0" smtClean="0"/>
              <a:t> </a:t>
            </a:r>
            <a:r>
              <a:rPr lang="es-ES" dirty="0" err="1" smtClean="0"/>
              <a:t>you</a:t>
            </a:r>
            <a:r>
              <a:rPr lang="es-ES" dirty="0" smtClean="0"/>
              <a:t>! </a:t>
            </a:r>
          </a:p>
          <a:p>
            <a:pPr>
              <a:tabLst>
                <a:tab pos="3054350" algn="l"/>
              </a:tabLst>
            </a:pPr>
            <a:r>
              <a:rPr lang="es-ES" dirty="0" smtClean="0"/>
              <a:t>	@bernd_020</a:t>
            </a:r>
          </a:p>
          <a:p>
            <a:pPr>
              <a:tabLst>
                <a:tab pos="3054350" algn="l"/>
              </a:tabLst>
            </a:pPr>
            <a:r>
              <a:rPr lang="es-ES" dirty="0" smtClean="0"/>
              <a:t>	bernd@vmce.nl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13/09/2018</a:t>
            </a: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30B0-E1F4-458C-8471-565A67D34406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492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624</TotalTime>
  <Words>467</Words>
  <Application>Microsoft Office PowerPoint</Application>
  <PresentationFormat>On-screen Show (4:3)</PresentationFormat>
  <Paragraphs>95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« The Silent Suffering of Patients » </vt:lpstr>
      <vt:lpstr>About me</vt:lpstr>
      <vt:lpstr>Project</vt:lpstr>
      <vt:lpstr> What if your loved one…</vt:lpstr>
      <vt:lpstr> What if that loved one…</vt:lpstr>
      <vt:lpstr> The lower numbers…</vt:lpstr>
      <vt:lpstr>       About awareness</vt:lpstr>
      <vt:lpstr>So…</vt:lpstr>
      <vt:lpstr>Please also see our poster: P2132  Do you have any 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</dc:creator>
  <cp:lastModifiedBy>Sofia</cp:lastModifiedBy>
  <cp:revision>42</cp:revision>
  <dcterms:created xsi:type="dcterms:W3CDTF">2018-08-21T12:53:04Z</dcterms:created>
  <dcterms:modified xsi:type="dcterms:W3CDTF">2018-09-11T14:15:08Z</dcterms:modified>
</cp:coreProperties>
</file>