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6" r:id="rId2"/>
    <p:sldId id="486" r:id="rId3"/>
    <p:sldId id="474" r:id="rId4"/>
    <p:sldId id="483" r:id="rId5"/>
    <p:sldId id="479" r:id="rId6"/>
    <p:sldId id="482" r:id="rId7"/>
    <p:sldId id="393" r:id="rId8"/>
  </p:sldIdLst>
  <p:sldSz cx="9144000" cy="6858000" type="screen4x3"/>
  <p:notesSz cx="6797675" cy="9926638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ron Cosgrove" initials="SC" lastIdx="2" clrIdx="0"/>
  <p:cmAuthor id="1" name="Ian Duncan" initials="" lastIdx="1" clrIdx="1"/>
  <p:cmAuthor id="2" name="Niamh Kelly" initials="NK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1462" autoAdjust="0"/>
  </p:normalViewPr>
  <p:slideViewPr>
    <p:cSldViewPr snapToGrid="0" snapToObjects="1">
      <p:cViewPr>
        <p:scale>
          <a:sx n="80" d="100"/>
          <a:sy n="80" d="100"/>
        </p:scale>
        <p:origin x="-166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CDBBF5B-767D-46FF-8736-4231A03076AA}" type="datetimeFigureOut">
              <a:rPr lang="en-IE" smtClean="0"/>
              <a:t>15/03/2018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43E0BB6-DDAA-46AA-BEA2-CDAC5F70D06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356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2E23B667-8C95-5D4D-9538-95A777BA92E9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6A24A0F5-E760-324B-8B56-33592BF3A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7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845FE-B881-264C-914E-0768B06013F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Health Information</a:t>
            </a:r>
            <a:r>
              <a:rPr lang="en-IE" baseline="0" dirty="0" smtClean="0"/>
              <a:t> and Quality Authority (2015). Health technology assessment of chronic disease self-management support interventions.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4A0F5-E760-324B-8B56-33592BF3A8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0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Helplines Standard is a nationally recognised quality standard which defines and accredits best practice in helpline work. 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4A0F5-E760-324B-8B56-33592BF3A8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05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4A0F5-E760-324B-8B56-33592BF3A8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5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Supporting all people with asthma to be active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Team</a:t>
            </a:r>
            <a:r>
              <a:rPr lang="en-IE" sz="1200" baseline="0" dirty="0" smtClean="0"/>
              <a:t> – individual sports</a:t>
            </a:r>
            <a:endParaRPr lang="en-IE" sz="1200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4A0F5-E760-324B-8B56-33592BF3A8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28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4A0F5-E760-324B-8B56-33592BF3A8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3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29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9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16" y="5386892"/>
            <a:ext cx="8897420" cy="147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75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51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2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8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21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7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6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0CB8-0E02-0D42-B8D5-B519A08DFBF0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1FC6-A8F7-0449-A72B-A4FF5F21C6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5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4.pn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11.JPG"/><Relationship Id="rId4" Type="http://schemas.openxmlformats.org/officeDocument/2006/relationships/hyperlink" Target="mailto:ashling.jennings@asthma.i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2950480"/>
            <a:ext cx="9144000" cy="3907519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35977" y="871299"/>
            <a:ext cx="609039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00B0F0"/>
                </a:solidFill>
                <a:latin typeface="+mj-lt"/>
              </a:rPr>
              <a:t>The Asthma Society of Ireland</a:t>
            </a:r>
          </a:p>
          <a:p>
            <a:pPr algn="ctr"/>
            <a:endParaRPr lang="en-GB" sz="3200" dirty="0" smtClean="0">
              <a:solidFill>
                <a:srgbClr val="00B0F0"/>
              </a:solidFill>
              <a:latin typeface="+mj-lt"/>
            </a:endParaRPr>
          </a:p>
          <a:p>
            <a:pPr algn="ctr"/>
            <a:r>
              <a:rPr lang="en-GB" sz="2800" dirty="0" smtClean="0">
                <a:latin typeface="+mj-lt"/>
              </a:rPr>
              <a:t>Ashling </a:t>
            </a:r>
            <a:r>
              <a:rPr lang="en-GB" sz="2800" dirty="0">
                <a:latin typeface="+mj-lt"/>
              </a:rPr>
              <a:t>J</a:t>
            </a:r>
            <a:r>
              <a:rPr lang="en-GB" sz="2800" dirty="0" smtClean="0">
                <a:latin typeface="+mj-lt"/>
              </a:rPr>
              <a:t>ennings </a:t>
            </a:r>
          </a:p>
          <a:p>
            <a:pPr algn="ctr"/>
            <a:r>
              <a:rPr lang="en-GB" sz="2800" dirty="0" smtClean="0">
                <a:latin typeface="+mj-lt"/>
              </a:rPr>
              <a:t>Health Promotion Officer</a:t>
            </a:r>
          </a:p>
          <a:p>
            <a:pPr algn="ctr"/>
            <a:endParaRPr lang="en-GB" sz="2800" dirty="0">
              <a:latin typeface="+mj-lt"/>
            </a:endParaRPr>
          </a:p>
          <a:p>
            <a:pPr algn="ctr"/>
            <a:r>
              <a:rPr lang="en-GB" sz="2800" dirty="0" smtClean="0">
                <a:latin typeface="+mj-lt"/>
              </a:rPr>
              <a:t>EFA AGM, Lisbon</a:t>
            </a:r>
          </a:p>
          <a:p>
            <a:pPr algn="ctr"/>
            <a:r>
              <a:rPr lang="en-GB" sz="2800" dirty="0" smtClean="0">
                <a:latin typeface="+mj-lt"/>
              </a:rPr>
              <a:t>16</a:t>
            </a:r>
            <a:r>
              <a:rPr lang="en-GB" sz="2800" baseline="30000" dirty="0" smtClean="0">
                <a:latin typeface="+mj-lt"/>
              </a:rPr>
              <a:t>th</a:t>
            </a:r>
            <a:r>
              <a:rPr lang="en-GB" sz="2800" dirty="0" smtClean="0">
                <a:latin typeface="+mj-lt"/>
              </a:rPr>
              <a:t> April 2018</a:t>
            </a:r>
            <a:endParaRPr lang="en-GB" sz="2800" dirty="0"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8482"/>
            <a:ext cx="9144000" cy="151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614" y="334154"/>
            <a:ext cx="2153318" cy="27309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79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B0F0"/>
                </a:solidFill>
              </a:rPr>
              <a:t>Self-management Support (SMS)</a:t>
            </a:r>
            <a:endParaRPr lang="en-IE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en-IE" dirty="0"/>
              <a:t>“The systematic provision of education and supportive interventions by health care staff to increase </a:t>
            </a:r>
            <a:r>
              <a:rPr lang="en-IE" dirty="0" smtClean="0"/>
              <a:t>patients’ </a:t>
            </a:r>
            <a:r>
              <a:rPr lang="en-IE" dirty="0"/>
              <a:t>skills and confidence in managing their health problems</a:t>
            </a:r>
            <a:r>
              <a:rPr lang="en-IE" dirty="0" smtClean="0"/>
              <a:t>”</a:t>
            </a:r>
          </a:p>
          <a:p>
            <a:pPr marL="0" lvl="0" indent="0" algn="ctr">
              <a:buNone/>
            </a:pPr>
            <a:endParaRPr lang="en-IE" dirty="0"/>
          </a:p>
          <a:p>
            <a:pPr marL="0" lvl="0" indent="0">
              <a:buNone/>
            </a:pPr>
            <a:r>
              <a:rPr lang="en-IE" dirty="0" smtClean="0"/>
              <a:t>Asthma SMS interventions:</a:t>
            </a:r>
          </a:p>
          <a:p>
            <a:r>
              <a:rPr lang="en-IE" dirty="0" smtClean="0"/>
              <a:t>Patient education</a:t>
            </a:r>
          </a:p>
          <a:p>
            <a:r>
              <a:rPr lang="en-IE" dirty="0" smtClean="0"/>
              <a:t>Written action plans</a:t>
            </a:r>
          </a:p>
          <a:p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Why SMS?</a:t>
            </a:r>
          </a:p>
          <a:p>
            <a:r>
              <a:rPr lang="en-IE" dirty="0" smtClean="0"/>
              <a:t>Improved quality of life</a:t>
            </a:r>
          </a:p>
          <a:p>
            <a:r>
              <a:rPr lang="en-IE" dirty="0" smtClean="0"/>
              <a:t>Reduced hospital admissions</a:t>
            </a:r>
          </a:p>
          <a:p>
            <a:r>
              <a:rPr lang="en-IE" dirty="0" smtClean="0"/>
              <a:t>Reduced use of urgent and unscheduled health care</a:t>
            </a:r>
            <a:endParaRPr lang="en-IE" dirty="0"/>
          </a:p>
          <a:p>
            <a:pPr marL="0" lvl="0" indent="0">
              <a:buNone/>
            </a:pPr>
            <a:endParaRPr lang="en-IE" dirty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911" y="4037610"/>
            <a:ext cx="1412089" cy="282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690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rgbClr val="00B0F0"/>
                </a:solidFill>
              </a:rPr>
              <a:t>Joint Asthma and COPD Adviceline</a:t>
            </a:r>
            <a:endParaRPr lang="en-IE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IE" sz="2200" dirty="0" smtClean="0"/>
              <a:t>Patient education and empowerment service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IE" sz="22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E" sz="2200" dirty="0" smtClean="0"/>
              <a:t>Accredited by the Helplines Partnership in the UK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IE" sz="22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E" sz="2200" dirty="0" smtClean="0"/>
              <a:t>12 month pilot – Asthma Adviceline expanded to also provide support to those with COPD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endParaRPr lang="en-IE" sz="22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E" sz="2200" dirty="0" smtClean="0"/>
              <a:t>Evaluation conducted in 2017 – comprehensive and robust evidence the service was effectively delivering agreed objectives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980" y="5854784"/>
            <a:ext cx="943197" cy="9376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176" y="5498275"/>
            <a:ext cx="2098823" cy="1359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708" y="5985984"/>
            <a:ext cx="1924272" cy="8064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475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B0F0"/>
                </a:solidFill>
              </a:rPr>
              <a:t>Joint Asthma and COPD Adviceline</a:t>
            </a:r>
            <a:endParaRPr lang="en-IE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Learning from the evaluation: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IE" dirty="0" smtClean="0"/>
              <a:t>Use of information packs and self-management plans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IE" dirty="0" smtClean="0"/>
              <a:t>Focus on increasing the </a:t>
            </a:r>
            <a:r>
              <a:rPr lang="en-IE" dirty="0"/>
              <a:t>reach of service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IE" dirty="0" smtClean="0"/>
              <a:t>Ongoing </a:t>
            </a:r>
            <a:r>
              <a:rPr lang="en-IE" dirty="0"/>
              <a:t>monitoring and </a:t>
            </a:r>
            <a:r>
              <a:rPr lang="en-IE" dirty="0" smtClean="0"/>
              <a:t>evaluation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IE" dirty="0" smtClean="0"/>
              <a:t>Channels of communication </a:t>
            </a:r>
            <a:endParaRPr lang="en-IE" dirty="0"/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IE" dirty="0" smtClean="0"/>
              <a:t>Use of technology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5276850"/>
            <a:ext cx="288607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494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rgbClr val="00B0F0"/>
                </a:solidFill>
              </a:rPr>
              <a:t>Asthma in the Pharmacy Programme</a:t>
            </a:r>
            <a:endParaRPr lang="en-IE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E" sz="2200" dirty="0" smtClean="0"/>
              <a:t>Private face-to-face consultation with an Asthma Specialist Nurse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000" dirty="0" smtClean="0"/>
              <a:t>Up </a:t>
            </a:r>
            <a:r>
              <a:rPr lang="en-IE" sz="2000" dirty="0"/>
              <a:t>to </a:t>
            </a:r>
            <a:r>
              <a:rPr lang="en-IE" sz="2000" dirty="0" smtClean="0"/>
              <a:t>10 patients can be seen </a:t>
            </a:r>
            <a:r>
              <a:rPr lang="en-IE" sz="2000" dirty="0"/>
              <a:t>over a 6 hour </a:t>
            </a:r>
            <a:r>
              <a:rPr lang="en-IE" sz="2000" dirty="0" smtClean="0"/>
              <a:t>period</a:t>
            </a:r>
          </a:p>
          <a:p>
            <a:pPr>
              <a:buFont typeface="Arial" panose="020B0604020202020204" pitchFamily="34" charset="0"/>
              <a:buChar char="•"/>
            </a:pPr>
            <a:endParaRPr lang="en-IE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IE" sz="2200" dirty="0" smtClean="0"/>
              <a:t>Benefits to patient: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000" dirty="0" smtClean="0"/>
              <a:t>Complete an Asthma Control Test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000" dirty="0" smtClean="0"/>
              <a:t>Personalised asthma education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000" dirty="0" smtClean="0"/>
              <a:t>Inhaler technique review and education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IE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IE" sz="2200" dirty="0" smtClean="0"/>
              <a:t>In 2017: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000" dirty="0" smtClean="0"/>
              <a:t>112 clinics held nationwide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000" dirty="0" smtClean="0"/>
              <a:t>830 people availed of a free consultation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969" y="5432416"/>
            <a:ext cx="1903228" cy="14255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135" y="5473376"/>
            <a:ext cx="1392865" cy="13846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9888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00B0F0"/>
                </a:solidFill>
              </a:rPr>
              <a:t>Asthma and Sport</a:t>
            </a:r>
            <a:endParaRPr lang="en-IE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b="1" dirty="0" smtClean="0"/>
              <a:t>2017:</a:t>
            </a:r>
          </a:p>
          <a:p>
            <a:r>
              <a:rPr lang="en-IE" sz="2400" dirty="0" smtClean="0"/>
              <a:t>Partnership with the Gaelic Athletic Association (GAA)</a:t>
            </a:r>
          </a:p>
          <a:p>
            <a:endParaRPr lang="en-IE" sz="2400" dirty="0"/>
          </a:p>
          <a:p>
            <a:pPr marL="0" indent="0">
              <a:buNone/>
            </a:pPr>
            <a:r>
              <a:rPr lang="en-IE" sz="2400" b="1" dirty="0" smtClean="0"/>
              <a:t>2018:</a:t>
            </a:r>
          </a:p>
          <a:p>
            <a:r>
              <a:rPr lang="en-IE" sz="2400" dirty="0" smtClean="0"/>
              <a:t>Development and launch of ‘Active with Asthma’ resources including:</a:t>
            </a:r>
          </a:p>
          <a:p>
            <a:pPr lvl="1"/>
            <a:r>
              <a:rPr lang="en-IE" sz="2400" dirty="0" smtClean="0"/>
              <a:t>A comprehensive booklet, factsheets, interactive quizzes and videos</a:t>
            </a:r>
            <a:endParaRPr lang="en-IE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620" y="5085608"/>
            <a:ext cx="4726379" cy="177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4" y="69271"/>
            <a:ext cx="1496291" cy="149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211" y="129050"/>
            <a:ext cx="1173110" cy="11661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8658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044" y="423493"/>
            <a:ext cx="3734718" cy="1399035"/>
          </a:xfrm>
        </p:spPr>
        <p:txBody>
          <a:bodyPr>
            <a:normAutofit/>
          </a:bodyPr>
          <a:lstStyle/>
          <a:p>
            <a:r>
              <a:rPr lang="en-IE" b="1" dirty="0">
                <a:solidFill>
                  <a:srgbClr val="00B0F0"/>
                </a:solidFill>
                <a:latin typeface="Trebuchet MS" panose="020B0603020202020204" pitchFamily="34" charset="0"/>
              </a:rPr>
              <a:t>Thank </a:t>
            </a:r>
            <a:r>
              <a:rPr lang="en-IE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You</a:t>
            </a:r>
            <a:endParaRPr lang="en-IE" dirty="0">
              <a:solidFill>
                <a:srgbClr val="00B0F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55042" y="3527204"/>
            <a:ext cx="427672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IE" dirty="0" smtClean="0">
              <a:solidFill>
                <a:schemeClr val="tx2"/>
              </a:solidFill>
            </a:endParaRPr>
          </a:p>
          <a:p>
            <a:pPr algn="ctr"/>
            <a:r>
              <a:rPr lang="en-IE" dirty="0" smtClean="0">
                <a:solidFill>
                  <a:schemeClr val="tx2"/>
                </a:solidFill>
              </a:rPr>
              <a:t>Asthma </a:t>
            </a:r>
            <a:r>
              <a:rPr lang="en-IE" dirty="0">
                <a:solidFill>
                  <a:schemeClr val="tx2"/>
                </a:solidFill>
              </a:rPr>
              <a:t>Society of Ireland</a:t>
            </a:r>
          </a:p>
          <a:p>
            <a:pPr algn="ctr"/>
            <a:r>
              <a:rPr lang="en-IE" dirty="0">
                <a:solidFill>
                  <a:schemeClr val="tx2"/>
                </a:solidFill>
              </a:rPr>
              <a:t>42-43 Amiens Street, </a:t>
            </a:r>
            <a:endParaRPr lang="en-IE" dirty="0" smtClean="0">
              <a:solidFill>
                <a:schemeClr val="tx2"/>
              </a:solidFill>
            </a:endParaRPr>
          </a:p>
          <a:p>
            <a:pPr algn="ctr"/>
            <a:r>
              <a:rPr lang="en-IE" dirty="0" smtClean="0">
                <a:solidFill>
                  <a:schemeClr val="tx2"/>
                </a:solidFill>
              </a:rPr>
              <a:t>Dublin 1</a:t>
            </a:r>
          </a:p>
          <a:p>
            <a:pPr algn="ctr"/>
            <a:endParaRPr lang="en-IE" dirty="0"/>
          </a:p>
          <a:p>
            <a:pPr algn="ctr"/>
            <a:r>
              <a:rPr lang="en-IE" b="1" dirty="0" smtClean="0">
                <a:solidFill>
                  <a:schemeClr val="tx2"/>
                </a:solidFill>
              </a:rPr>
              <a:t>Email: </a:t>
            </a:r>
            <a:r>
              <a:rPr lang="en-IE" dirty="0" smtClean="0">
                <a:solidFill>
                  <a:schemeClr val="tx2"/>
                </a:solidFill>
                <a:hlinkClick r:id="rId4"/>
              </a:rPr>
              <a:t>ashling.jennings@asthma.ie</a:t>
            </a:r>
            <a:endParaRPr lang="en-IE" dirty="0" smtClean="0">
              <a:solidFill>
                <a:schemeClr val="tx2"/>
              </a:solidFill>
            </a:endParaRPr>
          </a:p>
          <a:p>
            <a:pPr algn="ctr"/>
            <a:r>
              <a:rPr lang="en-IE" b="1" dirty="0" smtClean="0">
                <a:solidFill>
                  <a:schemeClr val="tx2"/>
                </a:solidFill>
              </a:rPr>
              <a:t>Phone: </a:t>
            </a:r>
            <a:r>
              <a:rPr lang="en-IE" dirty="0" smtClean="0">
                <a:solidFill>
                  <a:schemeClr val="tx2"/>
                </a:solidFill>
              </a:rPr>
              <a:t>+353 (0)1 5549208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12" y="561861"/>
            <a:ext cx="3138999" cy="3981006"/>
          </a:xfrm>
        </p:spPr>
      </p:pic>
      <p:sp>
        <p:nvSpPr>
          <p:cNvPr id="3" name="AutoShape 2" descr="Image result for ques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4" name="AutoShape 4" descr="Image result for questi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128" y="1838325"/>
            <a:ext cx="28765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51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41174</TotalTime>
  <Words>329</Words>
  <Application>Microsoft Office PowerPoint</Application>
  <PresentationFormat>On-screen Show (4:3)</PresentationFormat>
  <Paragraphs>70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Self-management Support (SMS)</vt:lpstr>
      <vt:lpstr>Joint Asthma and COPD Adviceline</vt:lpstr>
      <vt:lpstr>Joint Asthma and COPD Adviceline</vt:lpstr>
      <vt:lpstr>Asthma in the Pharmacy Programme</vt:lpstr>
      <vt:lpstr>Asthma and Sport</vt:lpstr>
      <vt:lpstr>Thank You</vt:lpstr>
    </vt:vector>
  </TitlesOfParts>
  <Company>Ennovate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Duncan</dc:creator>
  <cp:lastModifiedBy>healthpromotion</cp:lastModifiedBy>
  <cp:revision>861</cp:revision>
  <cp:lastPrinted>2018-03-14T16:30:38Z</cp:lastPrinted>
  <dcterms:created xsi:type="dcterms:W3CDTF">2014-07-09T15:01:19Z</dcterms:created>
  <dcterms:modified xsi:type="dcterms:W3CDTF">2018-03-15T15:13:35Z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C717C458-AD37-41A9-8708-516919589585</vt:lpwstr>
  </property>
  <property fmtid="{D5CDD505-2E9C-101B-9397-08002B2CF9AE}" pid="3" name="ArticulatePath">
    <vt:lpwstr>HP Programmes - AJ Talk - Portlaoise Hospital</vt:lpwstr>
  </property>
</Properties>
</file>