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4" r:id="rId2"/>
    <p:sldId id="275" r:id="rId3"/>
    <p:sldId id="276" r:id="rId4"/>
    <p:sldId id="278" r:id="rId5"/>
    <p:sldId id="279" r:id="rId6"/>
    <p:sldId id="280" r:id="rId7"/>
    <p:sldId id="281" r:id="rId8"/>
    <p:sldId id="277" r:id="rId9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3033" autoAdjust="0"/>
  </p:normalViewPr>
  <p:slideViewPr>
    <p:cSldViewPr>
      <p:cViewPr varScale="1">
        <p:scale>
          <a:sx n="77" d="100"/>
          <a:sy n="77" d="100"/>
        </p:scale>
        <p:origin x="215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DA6A1-94F8-4036-86E9-BA99AA770C43}" type="datetimeFigureOut">
              <a:rPr lang="nl-BE" smtClean="0"/>
              <a:t>20/03/2018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BD6DC-99F6-46CA-AF1E-6DE752B976F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92728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D5B939A-C1A6-4C03-891D-A3101C042B37}" type="slidenum">
              <a:rPr lang="en-GB" altLang="nl-BE"/>
              <a:pPr>
                <a:defRPr/>
              </a:pPr>
              <a:t>‹#›</a:t>
            </a:fld>
            <a:endParaRPr lang="en-GB" altLang="nl-BE"/>
          </a:p>
        </p:txBody>
      </p:sp>
    </p:spTree>
    <p:extLst>
      <p:ext uri="{BB962C8B-B14F-4D97-AF65-F5344CB8AC3E}">
        <p14:creationId xmlns:p14="http://schemas.microsoft.com/office/powerpoint/2010/main" val="18443549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5359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03171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57538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73813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956894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11134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04136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91703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9382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970077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759734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 userDrawn="1"/>
        </p:nvSpPr>
        <p:spPr bwMode="auto">
          <a:xfrm>
            <a:off x="3762375" y="27860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nl-BE" altLang="nl-BE"/>
          </a:p>
        </p:txBody>
      </p:sp>
      <p:graphicFrame>
        <p:nvGraphicFramePr>
          <p:cNvPr id="1027" name="Object 7"/>
          <p:cNvGraphicFramePr>
            <a:graphicFrameLocks noChangeAspect="1"/>
          </p:cNvGraphicFramePr>
          <p:nvPr userDrawn="1"/>
        </p:nvGraphicFramePr>
        <p:xfrm>
          <a:off x="7800975" y="228600"/>
          <a:ext cx="1038225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r:id="rId14" imgW="1615238" imgH="1287619" progId="MSPhotoEd.3">
                  <p:embed/>
                </p:oleObj>
              </mc:Choice>
              <mc:Fallback>
                <p:oleObj r:id="rId14" imgW="1615238" imgH="1287619" progId="MSPhotoEd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0975" y="228600"/>
                        <a:ext cx="1038225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8610600" y="64611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4859E5FF-7B5A-495F-B226-22237CC1946F}" type="slidenum">
              <a:rPr lang="en-GB" altLang="nl-BE" sz="1000" smtClean="0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GB" altLang="nl-BE" sz="1000">
              <a:latin typeface="Arial" panose="020B0604020202020204" pitchFamily="34" charset="0"/>
            </a:endParaRPr>
          </a:p>
        </p:txBody>
      </p:sp>
      <p:grpSp>
        <p:nvGrpSpPr>
          <p:cNvPr id="1029" name="Group 23"/>
          <p:cNvGrpSpPr>
            <a:grpSpLocks/>
          </p:cNvGrpSpPr>
          <p:nvPr userDrawn="1"/>
        </p:nvGrpSpPr>
        <p:grpSpPr bwMode="auto">
          <a:xfrm>
            <a:off x="0" y="0"/>
            <a:ext cx="7543800" cy="6858000"/>
            <a:chOff x="0" y="0"/>
            <a:chExt cx="4752" cy="4320"/>
          </a:xfrm>
        </p:grpSpPr>
        <p:sp>
          <p:nvSpPr>
            <p:cNvPr id="1030" name="Rectangle 21"/>
            <p:cNvSpPr>
              <a:spLocks noChangeArrowheads="1"/>
            </p:cNvSpPr>
            <p:nvPr userDrawn="1"/>
          </p:nvSpPr>
          <p:spPr bwMode="auto">
            <a:xfrm>
              <a:off x="0" y="0"/>
              <a:ext cx="384" cy="4320"/>
            </a:xfrm>
            <a:prstGeom prst="rect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nl-BE" altLang="nl-BE"/>
            </a:p>
          </p:txBody>
        </p:sp>
        <p:sp>
          <p:nvSpPr>
            <p:cNvPr id="1031" name="Rectangle 22"/>
            <p:cNvSpPr>
              <a:spLocks noChangeArrowheads="1"/>
            </p:cNvSpPr>
            <p:nvPr userDrawn="1"/>
          </p:nvSpPr>
          <p:spPr bwMode="auto">
            <a:xfrm>
              <a:off x="384" y="0"/>
              <a:ext cx="4368" cy="816"/>
            </a:xfrm>
            <a:prstGeom prst="rect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nl-BE" altLang="nl-BE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188913" indent="-1889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6358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826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1788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7838" lvl="1" indent="0">
              <a:buNone/>
            </a:pPr>
            <a:r>
              <a:rPr lang="nl-BE" b="1" dirty="0">
                <a:latin typeface="Century Gothic" panose="020B0502020202020204" pitchFamily="34" charset="0"/>
              </a:rPr>
              <a:t>Climbing For Life 2011-2018</a:t>
            </a:r>
          </a:p>
          <a:p>
            <a:pPr marL="477838" lvl="1" indent="0">
              <a:buNone/>
            </a:pPr>
            <a:endParaRPr lang="nl-BE" b="1" dirty="0">
              <a:latin typeface="Century Gothic" panose="020B0502020202020204" pitchFamily="34" charset="0"/>
            </a:endParaRPr>
          </a:p>
          <a:p>
            <a:pPr marL="477838" lvl="1" indent="0">
              <a:buNone/>
            </a:pPr>
            <a:r>
              <a:rPr lang="nl-BE" sz="2400" dirty="0">
                <a:latin typeface="Century Gothic" panose="020B0502020202020204" pitchFamily="34" charset="0"/>
              </a:rPr>
              <a:t>Awareness- </a:t>
            </a:r>
            <a:r>
              <a:rPr lang="nl-BE" sz="2400" dirty="0" err="1">
                <a:latin typeface="Century Gothic" panose="020B0502020202020204" pitchFamily="34" charset="0"/>
              </a:rPr>
              <a:t>and</a:t>
            </a:r>
            <a:r>
              <a:rPr lang="nl-BE" sz="2400" dirty="0">
                <a:latin typeface="Century Gothic" panose="020B0502020202020204" pitchFamily="34" charset="0"/>
              </a:rPr>
              <a:t> fundraising </a:t>
            </a:r>
            <a:r>
              <a:rPr lang="nl-BE" sz="2400" dirty="0" err="1">
                <a:latin typeface="Century Gothic" panose="020B0502020202020204" pitchFamily="34" charset="0"/>
              </a:rPr>
              <a:t>campaign</a:t>
            </a:r>
            <a:r>
              <a:rPr lang="nl-BE" sz="2400" dirty="0">
                <a:latin typeface="Century Gothic" panose="020B0502020202020204" pitchFamily="34" charset="0"/>
              </a:rPr>
              <a:t> on </a:t>
            </a:r>
            <a:r>
              <a:rPr lang="nl-BE" sz="2400" dirty="0" err="1">
                <a:latin typeface="Century Gothic" panose="020B0502020202020204" pitchFamily="34" charset="0"/>
              </a:rPr>
              <a:t>asthma</a:t>
            </a:r>
            <a:r>
              <a:rPr lang="nl-BE" sz="2400" dirty="0">
                <a:latin typeface="Century Gothic" panose="020B0502020202020204" pitchFamily="34" charset="0"/>
              </a:rPr>
              <a:t>, </a:t>
            </a:r>
            <a:r>
              <a:rPr lang="nl-BE" sz="2400" dirty="0" err="1">
                <a:latin typeface="Century Gothic" panose="020B0502020202020204" pitchFamily="34" charset="0"/>
              </a:rPr>
              <a:t>cystic</a:t>
            </a:r>
            <a:r>
              <a:rPr lang="nl-BE" sz="2400" dirty="0">
                <a:latin typeface="Century Gothic" panose="020B0502020202020204" pitchFamily="34" charset="0"/>
              </a:rPr>
              <a:t> fibrosis </a:t>
            </a:r>
            <a:r>
              <a:rPr lang="nl-BE" sz="2400" dirty="0" err="1">
                <a:latin typeface="Century Gothic" panose="020B0502020202020204" pitchFamily="34" charset="0"/>
              </a:rPr>
              <a:t>and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other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lung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diseases</a:t>
            </a:r>
            <a:endParaRPr lang="nl-BE" sz="2400" dirty="0">
              <a:latin typeface="Century Gothic" panose="020B0502020202020204" pitchFamily="34" charset="0"/>
            </a:endParaRPr>
          </a:p>
          <a:p>
            <a:endParaRPr lang="nl-BE" sz="2800" dirty="0">
              <a:latin typeface="Century Gothic" panose="020B0502020202020204" pitchFamily="34" charset="0"/>
            </a:endParaRPr>
          </a:p>
          <a:p>
            <a:pPr marL="477838" lvl="1" indent="0">
              <a:buNone/>
            </a:pPr>
            <a:r>
              <a:rPr lang="nl-BE" sz="2400" dirty="0">
                <a:latin typeface="Century Gothic" panose="020B0502020202020204" pitchFamily="34" charset="0"/>
              </a:rPr>
              <a:t>Draw attention </a:t>
            </a:r>
            <a:r>
              <a:rPr lang="nl-BE" sz="2400" dirty="0" err="1">
                <a:latin typeface="Century Gothic" panose="020B0502020202020204" pitchFamily="34" charset="0"/>
              </a:rPr>
              <a:t>to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asthma</a:t>
            </a:r>
            <a:r>
              <a:rPr lang="nl-BE" sz="2400" dirty="0">
                <a:latin typeface="Century Gothic" panose="020B0502020202020204" pitchFamily="34" charset="0"/>
              </a:rPr>
              <a:t>, </a:t>
            </a:r>
            <a:r>
              <a:rPr lang="nl-BE" sz="2400" dirty="0" err="1">
                <a:latin typeface="Century Gothic" panose="020B0502020202020204" pitchFamily="34" charset="0"/>
              </a:rPr>
              <a:t>cystic</a:t>
            </a:r>
            <a:r>
              <a:rPr lang="nl-BE" sz="2400" dirty="0">
                <a:latin typeface="Century Gothic" panose="020B0502020202020204" pitchFamily="34" charset="0"/>
              </a:rPr>
              <a:t> fibrosis </a:t>
            </a:r>
            <a:r>
              <a:rPr lang="nl-BE" sz="2400" dirty="0" err="1">
                <a:latin typeface="Century Gothic" panose="020B0502020202020204" pitchFamily="34" charset="0"/>
              </a:rPr>
              <a:t>and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other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lung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diseases</a:t>
            </a:r>
            <a:r>
              <a:rPr lang="nl-BE" sz="2400" dirty="0">
                <a:latin typeface="Century Gothic" panose="020B0502020202020204" pitchFamily="34" charset="0"/>
              </a:rPr>
              <a:t> in a </a:t>
            </a:r>
            <a:r>
              <a:rPr lang="nl-BE" sz="2400" dirty="0" err="1">
                <a:latin typeface="Century Gothic" panose="020B0502020202020204" pitchFamily="34" charset="0"/>
              </a:rPr>
              <a:t>positive</a:t>
            </a:r>
            <a:r>
              <a:rPr lang="nl-BE" sz="2400" dirty="0">
                <a:latin typeface="Century Gothic" panose="020B0502020202020204" pitchFamily="34" charset="0"/>
              </a:rPr>
              <a:t> way </a:t>
            </a:r>
          </a:p>
          <a:p>
            <a:pPr marL="477838" lvl="1" indent="0">
              <a:buNone/>
            </a:pPr>
            <a:endParaRPr lang="nl-BE" sz="2400" dirty="0">
              <a:latin typeface="Century Gothic" panose="020B0502020202020204" pitchFamily="34" charset="0"/>
            </a:endParaRPr>
          </a:p>
          <a:p>
            <a:pPr marL="477838" lvl="1" indent="0">
              <a:buNone/>
            </a:pPr>
            <a:r>
              <a:rPr lang="nl-BE" sz="2400" dirty="0" err="1">
                <a:latin typeface="Century Gothic" panose="020B0502020202020204" pitchFamily="34" charset="0"/>
              </a:rPr>
              <a:t>Raise</a:t>
            </a:r>
            <a:r>
              <a:rPr lang="nl-BE" sz="2400" dirty="0">
                <a:latin typeface="Century Gothic" panose="020B0502020202020204" pitchFamily="34" charset="0"/>
              </a:rPr>
              <a:t> awareness on the </a:t>
            </a:r>
            <a:r>
              <a:rPr lang="nl-BE" sz="2400" dirty="0" err="1">
                <a:latin typeface="Century Gothic" panose="020B0502020202020204" pitchFamily="34" charset="0"/>
              </a:rPr>
              <a:t>importance</a:t>
            </a:r>
            <a:r>
              <a:rPr lang="nl-BE" sz="2400" dirty="0">
                <a:latin typeface="Century Gothic" panose="020B0502020202020204" pitchFamily="34" charset="0"/>
              </a:rPr>
              <a:t> of </a:t>
            </a:r>
            <a:r>
              <a:rPr lang="nl-BE" sz="2400" dirty="0" err="1">
                <a:latin typeface="Century Gothic" panose="020B0502020202020204" pitchFamily="34" charset="0"/>
              </a:rPr>
              <a:t>good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patient</a:t>
            </a:r>
            <a:r>
              <a:rPr lang="nl-BE" sz="2400" dirty="0">
                <a:latin typeface="Century Gothic" panose="020B0502020202020204" pitchFamily="34" charset="0"/>
              </a:rPr>
              <a:t> care </a:t>
            </a:r>
            <a:r>
              <a:rPr lang="nl-BE" sz="2400" dirty="0" err="1">
                <a:latin typeface="Century Gothic" panose="020B0502020202020204" pitchFamily="34" charset="0"/>
              </a:rPr>
              <a:t>and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timely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intervention</a:t>
            </a:r>
            <a:r>
              <a:rPr lang="nl-BE" sz="2400" dirty="0">
                <a:latin typeface="Century Gothic" panose="020B0502020202020204" pitchFamily="34" charset="0"/>
              </a:rPr>
              <a:t>  </a:t>
            </a:r>
          </a:p>
          <a:p>
            <a:endParaRPr lang="nl-BE" sz="2800" dirty="0">
              <a:latin typeface="Century Gothic" panose="020B0502020202020204" pitchFamily="34" charset="0"/>
            </a:endParaRPr>
          </a:p>
          <a:p>
            <a:pPr marL="477838" lvl="1" indent="0">
              <a:buNone/>
            </a:pPr>
            <a:endParaRPr lang="nl-BE" b="1" dirty="0">
              <a:latin typeface="Century Gothic" panose="020B0502020202020204" pitchFamily="34" charset="0"/>
            </a:endParaRPr>
          </a:p>
          <a:p>
            <a:pPr marL="477838" lvl="1" indent="0">
              <a:buNone/>
            </a:pPr>
            <a:endParaRPr lang="nl-BE" b="1" dirty="0">
              <a:latin typeface="Century Gothic" panose="020B0502020202020204" pitchFamily="34" charset="0"/>
            </a:endParaRPr>
          </a:p>
          <a:p>
            <a:pPr marL="477838" lvl="1" indent="0">
              <a:buNone/>
            </a:pPr>
            <a:endParaRPr lang="nl-BE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671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8816" y="3501008"/>
            <a:ext cx="1295968" cy="1980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7838" lvl="1" indent="0">
              <a:buNone/>
            </a:pPr>
            <a:r>
              <a:rPr lang="nl-BE" sz="2400" dirty="0" err="1">
                <a:latin typeface="Century Gothic" panose="020B0502020202020204" pitchFamily="34" charset="0"/>
              </a:rPr>
              <a:t>Raise</a:t>
            </a:r>
            <a:r>
              <a:rPr lang="nl-BE" sz="2400" dirty="0">
                <a:latin typeface="Century Gothic" panose="020B0502020202020204" pitchFamily="34" charset="0"/>
              </a:rPr>
              <a:t> awareness on the </a:t>
            </a:r>
            <a:r>
              <a:rPr lang="nl-BE" sz="2400" dirty="0" err="1">
                <a:latin typeface="Century Gothic" panose="020B0502020202020204" pitchFamily="34" charset="0"/>
              </a:rPr>
              <a:t>fact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that</a:t>
            </a:r>
            <a:r>
              <a:rPr lang="nl-BE" sz="2400" dirty="0">
                <a:latin typeface="Century Gothic" panose="020B0502020202020204" pitchFamily="34" charset="0"/>
              </a:rPr>
              <a:t> the environment </a:t>
            </a:r>
            <a:r>
              <a:rPr lang="nl-BE" sz="2400" dirty="0" err="1">
                <a:latin typeface="Century Gothic" panose="020B0502020202020204" pitchFamily="34" charset="0"/>
              </a:rPr>
              <a:t>and</a:t>
            </a:r>
            <a:r>
              <a:rPr lang="nl-BE" sz="2400" dirty="0">
                <a:latin typeface="Century Gothic" panose="020B0502020202020204" pitchFamily="34" charset="0"/>
              </a:rPr>
              <a:t> air </a:t>
            </a:r>
            <a:r>
              <a:rPr lang="nl-BE" sz="2400" dirty="0" err="1">
                <a:latin typeface="Century Gothic" panose="020B0502020202020204" pitchFamily="34" charset="0"/>
              </a:rPr>
              <a:t>pollution</a:t>
            </a:r>
            <a:r>
              <a:rPr lang="nl-BE" sz="2400" dirty="0">
                <a:latin typeface="Century Gothic" panose="020B0502020202020204" pitchFamily="34" charset="0"/>
              </a:rPr>
              <a:t> have a significant impact on the </a:t>
            </a:r>
            <a:r>
              <a:rPr lang="nl-BE" sz="2400" dirty="0" err="1">
                <a:latin typeface="Century Gothic" panose="020B0502020202020204" pitchFamily="34" charset="0"/>
              </a:rPr>
              <a:t>quality</a:t>
            </a:r>
            <a:r>
              <a:rPr lang="nl-BE" sz="2400" dirty="0">
                <a:latin typeface="Century Gothic" panose="020B0502020202020204" pitchFamily="34" charset="0"/>
              </a:rPr>
              <a:t> of life of </a:t>
            </a:r>
            <a:r>
              <a:rPr lang="nl-BE" sz="2400" dirty="0" err="1">
                <a:latin typeface="Century Gothic" panose="020B0502020202020204" pitchFamily="34" charset="0"/>
              </a:rPr>
              <a:t>asthma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patients</a:t>
            </a:r>
            <a:r>
              <a:rPr lang="nl-BE" sz="2400" dirty="0">
                <a:latin typeface="Century Gothic" panose="020B0502020202020204" pitchFamily="34" charset="0"/>
              </a:rPr>
              <a:t>, </a:t>
            </a:r>
            <a:r>
              <a:rPr lang="nl-BE" sz="2400" dirty="0" err="1">
                <a:latin typeface="Century Gothic" panose="020B0502020202020204" pitchFamily="34" charset="0"/>
              </a:rPr>
              <a:t>cystic</a:t>
            </a:r>
            <a:r>
              <a:rPr lang="nl-BE" sz="2400" dirty="0">
                <a:latin typeface="Century Gothic" panose="020B0502020202020204" pitchFamily="34" charset="0"/>
              </a:rPr>
              <a:t> fibrosis </a:t>
            </a:r>
            <a:r>
              <a:rPr lang="nl-BE" sz="2400" dirty="0" err="1">
                <a:latin typeface="Century Gothic" panose="020B0502020202020204" pitchFamily="34" charset="0"/>
              </a:rPr>
              <a:t>patients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and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patients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with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other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lung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diseases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</a:p>
          <a:p>
            <a:pPr marL="477838" lvl="1" indent="0">
              <a:buNone/>
            </a:pPr>
            <a:endParaRPr lang="nl-BE" sz="2400" dirty="0">
              <a:latin typeface="Century Gothic" panose="020B0502020202020204" pitchFamily="34" charset="0"/>
            </a:endParaRPr>
          </a:p>
          <a:p>
            <a:pPr marL="477838" lvl="1" indent="0">
              <a:buNone/>
            </a:pPr>
            <a:r>
              <a:rPr lang="nl-BE" sz="2400" dirty="0" err="1">
                <a:latin typeface="Century Gothic" panose="020B0502020202020204" pitchFamily="34" charset="0"/>
              </a:rPr>
              <a:t>Raise</a:t>
            </a:r>
            <a:r>
              <a:rPr lang="nl-BE" sz="2400" dirty="0">
                <a:latin typeface="Century Gothic" panose="020B0502020202020204" pitchFamily="34" charset="0"/>
              </a:rPr>
              <a:t> awareness on the </a:t>
            </a:r>
            <a:r>
              <a:rPr lang="nl-BE" sz="2400" dirty="0" err="1">
                <a:latin typeface="Century Gothic" panose="020B0502020202020204" pitchFamily="34" charset="0"/>
              </a:rPr>
              <a:t>fact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that</a:t>
            </a:r>
            <a:r>
              <a:rPr lang="nl-BE" sz="2400" dirty="0">
                <a:latin typeface="Century Gothic" panose="020B0502020202020204" pitchFamily="34" charset="0"/>
              </a:rPr>
              <a:t> sport leads </a:t>
            </a:r>
            <a:r>
              <a:rPr lang="nl-BE" sz="2400" dirty="0" err="1">
                <a:latin typeface="Century Gothic" panose="020B0502020202020204" pitchFamily="34" charset="0"/>
              </a:rPr>
              <a:t>to</a:t>
            </a:r>
            <a:r>
              <a:rPr lang="nl-BE" sz="2400" dirty="0">
                <a:latin typeface="Century Gothic" panose="020B0502020202020204" pitchFamily="34" charset="0"/>
              </a:rPr>
              <a:t> a </a:t>
            </a:r>
            <a:r>
              <a:rPr lang="nl-BE" sz="2400" dirty="0" err="1">
                <a:latin typeface="Century Gothic" panose="020B0502020202020204" pitchFamily="34" charset="0"/>
              </a:rPr>
              <a:t>better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condition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and</a:t>
            </a:r>
            <a:r>
              <a:rPr lang="nl-BE" sz="2400" dirty="0">
                <a:latin typeface="Century Gothic" panose="020B0502020202020204" pitchFamily="34" charset="0"/>
              </a:rPr>
              <a:t> a </a:t>
            </a:r>
            <a:r>
              <a:rPr lang="nl-BE" sz="2400" dirty="0" err="1">
                <a:latin typeface="Century Gothic" panose="020B0502020202020204" pitchFamily="34" charset="0"/>
              </a:rPr>
              <a:t>better</a:t>
            </a:r>
            <a:r>
              <a:rPr lang="nl-BE" sz="2400" dirty="0">
                <a:latin typeface="Century Gothic" panose="020B0502020202020204" pitchFamily="34" charset="0"/>
              </a:rPr>
              <a:t> control of </a:t>
            </a:r>
            <a:r>
              <a:rPr lang="nl-BE" sz="2400" dirty="0" err="1">
                <a:latin typeface="Century Gothic" panose="020B0502020202020204" pitchFamily="34" charset="0"/>
              </a:rPr>
              <a:t>breathing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</a:p>
          <a:p>
            <a:pPr marL="477838" lvl="1" indent="0">
              <a:buNone/>
            </a:pPr>
            <a:r>
              <a:rPr lang="nl-BE" sz="2400" dirty="0">
                <a:latin typeface="Century Gothic" panose="020B0502020202020204" pitchFamily="34" charset="0"/>
              </a:rPr>
              <a:t> </a:t>
            </a:r>
          </a:p>
          <a:p>
            <a:pPr marL="477838" lvl="1" indent="0">
              <a:buNone/>
            </a:pPr>
            <a:r>
              <a:rPr lang="nl-BE" sz="2400" dirty="0" err="1">
                <a:latin typeface="Century Gothic" panose="020B0502020202020204" pitchFamily="34" charset="0"/>
              </a:rPr>
              <a:t>Raise</a:t>
            </a:r>
            <a:r>
              <a:rPr lang="nl-BE" sz="2400" dirty="0">
                <a:latin typeface="Century Gothic" panose="020B0502020202020204" pitchFamily="34" charset="0"/>
              </a:rPr>
              <a:t> awareness on the </a:t>
            </a:r>
            <a:r>
              <a:rPr lang="nl-BE" sz="2400" dirty="0" err="1">
                <a:latin typeface="Century Gothic" panose="020B0502020202020204" pitchFamily="34" charset="0"/>
              </a:rPr>
              <a:t>fact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that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practising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sports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under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medical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supervision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helps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to</a:t>
            </a:r>
            <a:r>
              <a:rPr lang="nl-BE" sz="2400" dirty="0">
                <a:latin typeface="Century Gothic" panose="020B0502020202020204" pitchFamily="34" charset="0"/>
              </a:rPr>
              <a:t> push a </a:t>
            </a:r>
            <a:r>
              <a:rPr lang="nl-BE" sz="2400" dirty="0" err="1">
                <a:latin typeface="Century Gothic" panose="020B0502020202020204" pitchFamily="34" charset="0"/>
              </a:rPr>
              <a:t>patient’s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limits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and</a:t>
            </a:r>
            <a:r>
              <a:rPr lang="nl-BE" sz="2400" dirty="0">
                <a:latin typeface="Century Gothic" panose="020B0502020202020204" pitchFamily="34" charset="0"/>
              </a:rPr>
              <a:t> has a </a:t>
            </a:r>
            <a:r>
              <a:rPr lang="nl-BE" sz="2400" dirty="0" err="1">
                <a:latin typeface="Century Gothic" panose="020B0502020202020204" pitchFamily="34" charset="0"/>
              </a:rPr>
              <a:t>positive</a:t>
            </a:r>
            <a:r>
              <a:rPr lang="nl-BE" sz="2400" dirty="0">
                <a:latin typeface="Century Gothic" panose="020B0502020202020204" pitchFamily="34" charset="0"/>
              </a:rPr>
              <a:t> effect on a </a:t>
            </a:r>
            <a:r>
              <a:rPr lang="nl-BE" sz="2400" dirty="0" err="1">
                <a:latin typeface="Century Gothic" panose="020B0502020202020204" pitchFamily="34" charset="0"/>
              </a:rPr>
              <a:t>patient’s</a:t>
            </a:r>
            <a:r>
              <a:rPr lang="nl-BE" sz="2400" dirty="0">
                <a:latin typeface="Century Gothic" panose="020B0502020202020204" pitchFamily="34" charset="0"/>
              </a:rPr>
              <a:t> </a:t>
            </a:r>
            <a:r>
              <a:rPr lang="nl-BE" sz="2400" dirty="0" err="1">
                <a:latin typeface="Century Gothic" panose="020B0502020202020204" pitchFamily="34" charset="0"/>
              </a:rPr>
              <a:t>mood</a:t>
            </a:r>
            <a:endParaRPr lang="nl-BE" sz="2400" dirty="0">
              <a:latin typeface="Century Gothic" panose="020B0502020202020204" pitchFamily="34" charset="0"/>
            </a:endParaRP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30056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  <a:p>
            <a:pPr marL="954088" lvl="2" indent="0">
              <a:buNone/>
            </a:pPr>
            <a:r>
              <a:rPr lang="nl-BE" sz="2800" b="1" dirty="0" err="1">
                <a:latin typeface="Century Gothic" panose="020B0502020202020204" pitchFamily="34" charset="0"/>
              </a:rPr>
              <a:t>Testimonial</a:t>
            </a:r>
            <a:r>
              <a:rPr lang="nl-BE" sz="2800" b="1" dirty="0">
                <a:latin typeface="Century Gothic" panose="020B0502020202020204" pitchFamily="34" charset="0"/>
              </a:rPr>
              <a:t> Wim Wittevrongel</a:t>
            </a:r>
          </a:p>
          <a:p>
            <a:pPr marL="954088" lvl="2" indent="0">
              <a:buNone/>
            </a:pPr>
            <a:endParaRPr lang="nl-BE" sz="2800" b="1" dirty="0">
              <a:latin typeface="Century Gothic" panose="020B0502020202020204" pitchFamily="34" charset="0"/>
            </a:endParaRPr>
          </a:p>
          <a:p>
            <a:pPr marL="954088" lvl="2" indent="0">
              <a:buNone/>
            </a:pPr>
            <a:r>
              <a:rPr lang="nl-BE" sz="2800" b="1" dirty="0">
                <a:latin typeface="Century Gothic" panose="020B0502020202020204" pitchFamily="34" charset="0"/>
              </a:rPr>
              <a:t>Participant Climbing for life 2014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4146163"/>
            <a:ext cx="1584000" cy="19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728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84079" y="1303382"/>
            <a:ext cx="7886700" cy="4801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pPr defTabSz="68580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nl-BE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“Hello astma! </a:t>
            </a:r>
            <a:r>
              <a:rPr lang="nl-BE" sz="1800" b="1" u="sng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NOT</a:t>
            </a:r>
            <a:r>
              <a:rPr lang="nl-BE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happy to meet you...”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52213" y="2132856"/>
            <a:ext cx="5334990" cy="324879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defTabSz="6858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BE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Verschillende “niet-erkende” astma indicaties in mijn jeugd</a:t>
            </a:r>
          </a:p>
          <a:p>
            <a:pPr defTabSz="6858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defRPr/>
            </a:pPr>
            <a:endParaRPr lang="nl-BE" sz="1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BE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Veel allergie vanaf 10 jaar oud</a:t>
            </a:r>
          </a:p>
          <a:p>
            <a:pPr defTabSz="6858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defRPr/>
            </a:pPr>
            <a:endParaRPr lang="nl-BE" sz="1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buFont typeface="Arial" pitchFamily="34" charset="0"/>
              <a:buChar char="•"/>
              <a:defRPr/>
            </a:pPr>
            <a:r>
              <a:rPr lang="nl-BE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Eerste serieuze astma indicaties rond 35 jarige leeftijd  	(huisdokter) -&gt; </a:t>
            </a:r>
            <a:r>
              <a:rPr lang="nl-BE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“the big A”</a:t>
            </a:r>
            <a:endParaRPr lang="nl-BE" sz="1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defRPr/>
            </a:pPr>
            <a:endParaRPr lang="nl-BE" sz="1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BE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2011 </a:t>
            </a:r>
            <a:r>
              <a:rPr lang="nl-BE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br>
              <a:rPr lang="nl-BE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BE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voorbereidingen &amp; controles (cardio) nav “toogweddenschap” CFL Galbier zijn het begin van </a:t>
            </a:r>
            <a:r>
              <a:rPr lang="nl-BE" sz="15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een nieuw leven met moeilijke astma!</a:t>
            </a:r>
          </a:p>
          <a:p>
            <a:pPr defTabSz="6858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defRPr/>
            </a:pPr>
            <a:endParaRPr lang="nl-BE" sz="1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defRPr/>
            </a:pPr>
            <a:endParaRPr lang="nl-BE" sz="1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defRPr/>
            </a:pPr>
            <a:endParaRPr lang="nl-BE" sz="1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defRPr/>
            </a:pPr>
            <a:endParaRPr lang="nl-BE" sz="1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defRPr/>
            </a:pPr>
            <a:endParaRPr lang="nl-BE" sz="1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defRPr/>
            </a:pPr>
            <a:endParaRPr lang="nl-BE" sz="1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defRPr/>
            </a:pPr>
            <a:endParaRPr lang="nl-BE" sz="1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313916" y="1783526"/>
            <a:ext cx="2387727" cy="2993062"/>
            <a:chOff x="857669" y="3402300"/>
            <a:chExt cx="1768052" cy="232789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7669" y="3402300"/>
              <a:ext cx="1679565" cy="2095986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857669" y="5442944"/>
              <a:ext cx="1768052" cy="2872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BE" sz="1800" b="1" dirty="0">
                  <a:latin typeface="Arial Black" panose="020B0A04020102020204" pitchFamily="34" charset="0"/>
                </a:rPr>
                <a:t>20-21/09/2012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25866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262" y="274638"/>
            <a:ext cx="7966440" cy="900271"/>
          </a:xfrm>
        </p:spPr>
        <p:txBody>
          <a:bodyPr/>
          <a:lstStyle/>
          <a:p>
            <a:r>
              <a:rPr lang="nl-BE" b="1" dirty="0"/>
              <a:t>Astma of niet : sporten is gezond... niet?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462" y="4001214"/>
            <a:ext cx="6198919" cy="12310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nl-BE" sz="1500" b="1" dirty="0"/>
              <a:t>My worst nightmares ever!</a:t>
            </a:r>
          </a:p>
          <a:p>
            <a:pPr>
              <a:buNone/>
            </a:pPr>
            <a:endParaRPr lang="nl-BE" sz="1500" b="1" dirty="0"/>
          </a:p>
          <a:p>
            <a:pPr>
              <a:buNone/>
            </a:pPr>
            <a:r>
              <a:rPr lang="nl-BE" sz="1500" b="1" dirty="0"/>
              <a:t>Astma, geen aangepaste training, nog niet “stabiel” genoeg, zwaarlijvig, ... -&gt; “looking for a lot of trouble*”</a:t>
            </a:r>
          </a:p>
          <a:p>
            <a:pPr>
              <a:buNone/>
            </a:pPr>
            <a:endParaRPr lang="nl-BE" sz="1500" b="1" dirty="0"/>
          </a:p>
          <a:p>
            <a:pPr>
              <a:buNone/>
            </a:pPr>
            <a:endParaRPr lang="nl-BE" sz="1500" b="1" dirty="0"/>
          </a:p>
        </p:txBody>
      </p:sp>
      <p:pic>
        <p:nvPicPr>
          <p:cNvPr id="23556" name="Picture 4" descr="IGNORANCE CAN BE EDUCATED. CRAZY CAN BE MEDICATED. BUT THERE'S NO CURE FOR STUPID. &lt;3: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9130" y="3656110"/>
            <a:ext cx="1478478" cy="1478479"/>
          </a:xfrm>
          <a:prstGeom prst="rect">
            <a:avLst/>
          </a:prstGeom>
          <a:noFill/>
        </p:spPr>
      </p:pic>
      <p:grpSp>
        <p:nvGrpSpPr>
          <p:cNvPr id="6" name="Group 5"/>
          <p:cNvGrpSpPr/>
          <p:nvPr/>
        </p:nvGrpSpPr>
        <p:grpSpPr>
          <a:xfrm>
            <a:off x="285007" y="1721179"/>
            <a:ext cx="1113312" cy="1407180"/>
            <a:chOff x="820465" y="3402300"/>
            <a:chExt cx="1768052" cy="235371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7669" y="3402300"/>
              <a:ext cx="1679565" cy="2095986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820465" y="5369914"/>
              <a:ext cx="1768052" cy="3861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BE" sz="900" b="1" dirty="0">
                  <a:latin typeface="Arial Black" panose="020B0A04020102020204" pitchFamily="34" charset="0"/>
                </a:rPr>
                <a:t>20-21/09/2012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463642" y="1801336"/>
            <a:ext cx="1157825" cy="1317049"/>
            <a:chOff x="3535431" y="3624690"/>
            <a:chExt cx="1722369" cy="1727183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35431" y="3624690"/>
              <a:ext cx="1722369" cy="1722369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3716676" y="5071777"/>
              <a:ext cx="1541124" cy="2800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BE" sz="788" b="1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15-16/06/2013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478479" y="1694458"/>
            <a:ext cx="266304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Astma-aanval na 1.5km!</a:t>
            </a:r>
          </a:p>
          <a:p>
            <a:endParaRPr lang="nl-BE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lange pauze op karakter naar boven</a:t>
            </a:r>
          </a:p>
          <a:p>
            <a:endParaRPr lang="nl-BE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l-BE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Gevolg : 2 weken medrol &amp; antibiotica</a:t>
            </a:r>
          </a:p>
          <a:p>
            <a:endParaRPr lang="nl-BE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l-BE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82766" y="1694459"/>
            <a:ext cx="26808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Astma-problemen &gt; 2000 meter</a:t>
            </a:r>
          </a:p>
          <a:p>
            <a:endParaRPr lang="nl-BE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45 minuten gereden over de laatste 4 km...</a:t>
            </a:r>
          </a:p>
          <a:p>
            <a:endParaRPr lang="nl-BE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l-B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Gevolg : 1 week medrol, antibiotica, 2 maanden niet fietsen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40475" y="1641019"/>
            <a:ext cx="3972296" cy="1567543"/>
          </a:xfrm>
          <a:prstGeom prst="rect">
            <a:avLst/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800"/>
          </a:p>
        </p:txBody>
      </p:sp>
      <p:sp>
        <p:nvSpPr>
          <p:cNvPr id="15" name="Rectangle 14"/>
          <p:cNvSpPr/>
          <p:nvPr/>
        </p:nvSpPr>
        <p:spPr>
          <a:xfrm>
            <a:off x="4745659" y="1639534"/>
            <a:ext cx="3972296" cy="1567543"/>
          </a:xfrm>
          <a:prstGeom prst="rect">
            <a:avLst/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800"/>
          </a:p>
        </p:txBody>
      </p:sp>
      <p:sp>
        <p:nvSpPr>
          <p:cNvPr id="16" name="TextBox 15"/>
          <p:cNvSpPr txBox="1"/>
          <p:nvPr/>
        </p:nvSpPr>
        <p:spPr>
          <a:xfrm>
            <a:off x="965519" y="5556747"/>
            <a:ext cx="78020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200" dirty="0"/>
              <a:t>* Astmaaanval met mogelijke complicaties : stuipen, ademhalingsstilstand, hartproblemen, ....</a:t>
            </a:r>
          </a:p>
        </p:txBody>
      </p:sp>
    </p:spTree>
    <p:extLst>
      <p:ext uri="{BB962C8B-B14F-4D97-AF65-F5344CB8AC3E}">
        <p14:creationId xmlns:p14="http://schemas.microsoft.com/office/powerpoint/2010/main" val="3695918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071" y="1035484"/>
            <a:ext cx="7886700" cy="480144"/>
          </a:xfrm>
        </p:spPr>
        <p:txBody>
          <a:bodyPr>
            <a:normAutofit fontScale="90000"/>
          </a:bodyPr>
          <a:lstStyle/>
          <a:p>
            <a:r>
              <a:rPr lang="nl-BE" b="1" dirty="0"/>
              <a:t>Tourmalet 2014 : Climbing for </a:t>
            </a:r>
            <a:r>
              <a:rPr lang="nl-BE" b="1" dirty="0">
                <a:solidFill>
                  <a:srgbClr val="FF0000"/>
                </a:solidFill>
              </a:rPr>
              <a:t>MY</a:t>
            </a:r>
            <a:r>
              <a:rPr lang="nl-BE" b="1" dirty="0"/>
              <a:t> life en Climbing for </a:t>
            </a:r>
            <a:r>
              <a:rPr lang="nl-BE" b="1" dirty="0">
                <a:solidFill>
                  <a:srgbClr val="FF0000"/>
                </a:solidFill>
              </a:rPr>
              <a:t>THEIR</a:t>
            </a:r>
            <a:r>
              <a:rPr lang="nl-BE" b="1" dirty="0"/>
              <a:t> life</a:t>
            </a:r>
          </a:p>
        </p:txBody>
      </p:sp>
      <p:pic>
        <p:nvPicPr>
          <p:cNvPr id="36868" name="Picture 4" descr="Z:\foto's gezin\2014\Wim CFL Tourmalet\sportograf\low res pics\sportograf-53837168_lowres.jpg"/>
          <p:cNvPicPr>
            <a:picLocks noChangeAspect="1" noChangeArrowheads="1"/>
          </p:cNvPicPr>
          <p:nvPr/>
        </p:nvPicPr>
        <p:blipFill>
          <a:blip r:embed="rId2" cstate="print"/>
          <a:srcRect l="42245"/>
          <a:stretch>
            <a:fillRect/>
          </a:stretch>
        </p:blipFill>
        <p:spPr bwMode="auto">
          <a:xfrm>
            <a:off x="899592" y="2091810"/>
            <a:ext cx="2861203" cy="330430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314421" y="2091810"/>
            <a:ext cx="4661065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Geselecteerde 2014 CFL ambassador</a:t>
            </a:r>
          </a:p>
          <a:p>
            <a:endParaRPr lang="nl-BE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l-BE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 maanden intensieve training</a:t>
            </a:r>
          </a:p>
          <a:p>
            <a:endParaRPr lang="nl-BE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Tx/>
              <a:buChar char="-"/>
            </a:pPr>
            <a:r>
              <a:rPr lang="nl-BE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12 kg</a:t>
            </a:r>
          </a:p>
          <a:p>
            <a:pPr>
              <a:buFontTx/>
              <a:buChar char="-"/>
            </a:pPr>
            <a:endParaRPr lang="nl-BE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l-BE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Mijn eerste col zonder noemenswaardige problemen!</a:t>
            </a:r>
          </a:p>
          <a:p>
            <a:endParaRPr lang="nl-BE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l-BE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Gigantische fondsenwerving voor verder onderzoek</a:t>
            </a:r>
          </a:p>
          <a:p>
            <a:endParaRPr lang="nl-BE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l-BE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 2 “astma kinderen” zo fier dat ze zelf ooit deze uitdaging aan willen gaan!</a:t>
            </a:r>
          </a:p>
          <a:p>
            <a:endParaRPr lang="nl-BE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l-BE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l-BE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l-BE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57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93" y="476672"/>
            <a:ext cx="7886700" cy="480144"/>
          </a:xfrm>
        </p:spPr>
        <p:txBody>
          <a:bodyPr>
            <a:normAutofit fontScale="90000"/>
          </a:bodyPr>
          <a:lstStyle/>
          <a:p>
            <a:r>
              <a:rPr lang="nl-BE" b="1" dirty="0"/>
              <a:t>Maar dat was niet het einde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6260" y="1890402"/>
            <a:ext cx="59940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Lid van team Asem</a:t>
            </a:r>
          </a:p>
          <a:p>
            <a:endParaRPr lang="nl-BE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l-BE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Ex-geselecteerde astma- en mucopatiënten die (blijven) aantonen dat fietsen met muco/astma kan, en moet! </a:t>
            </a:r>
            <a:endParaRPr lang="nl-BE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l-BE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89842" y="3794906"/>
            <a:ext cx="5994071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Wim 2.0, “fighting astma” met hulp van de vrienden</a:t>
            </a:r>
          </a:p>
          <a:p>
            <a:endParaRPr lang="nl-BE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l-BE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Woile Fietse, mijn team dat fietst voor het goede doel. </a:t>
            </a:r>
            <a:endParaRPr lang="nl-BE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l-BE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7890" name="Picture 2" descr="https://scontent-vie1-1.xx.fbcdn.net/hphotos-xta1/v/t1.0-9/11949403_516484805176973_2124671696553580132_n.jpg?oh=2368f4e1032487fc115f03b7d8228eff&amp;oe=57AFF9D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445" y="3644982"/>
            <a:ext cx="2979922" cy="1362694"/>
          </a:xfrm>
          <a:prstGeom prst="rect">
            <a:avLst/>
          </a:prstGeom>
          <a:noFill/>
        </p:spPr>
      </p:pic>
      <p:pic>
        <p:nvPicPr>
          <p:cNvPr id="37892" name="Picture 4" descr="https://scontent-vie1-1.xx.fbcdn.net/hphotos-xft1/v/t1.0-9/11222889_10207702194143319_2530719894480394158_n.jpg?oh=bacfed72fa1c15af3b6a3e6f9108ca5c&amp;oe=57B5E78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90019" y="1780132"/>
            <a:ext cx="2586935" cy="1455152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222663" y="1676648"/>
            <a:ext cx="8505701" cy="1649186"/>
          </a:xfrm>
          <a:prstGeom prst="rect">
            <a:avLst/>
          </a:prstGeom>
          <a:noFill/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800"/>
          </a:p>
        </p:txBody>
      </p:sp>
      <p:sp>
        <p:nvSpPr>
          <p:cNvPr id="10" name="Rectangle 9"/>
          <p:cNvSpPr/>
          <p:nvPr/>
        </p:nvSpPr>
        <p:spPr>
          <a:xfrm>
            <a:off x="212272" y="3527714"/>
            <a:ext cx="8505701" cy="1649186"/>
          </a:xfrm>
          <a:prstGeom prst="rect">
            <a:avLst/>
          </a:prstGeom>
          <a:noFill/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800"/>
          </a:p>
        </p:txBody>
      </p:sp>
    </p:spTree>
    <p:extLst>
      <p:ext uri="{BB962C8B-B14F-4D97-AF65-F5344CB8AC3E}">
        <p14:creationId xmlns:p14="http://schemas.microsoft.com/office/powerpoint/2010/main" val="2520990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6529" y="4899543"/>
            <a:ext cx="8844149" cy="538274"/>
          </a:xfrm>
        </p:spPr>
        <p:txBody>
          <a:bodyPr>
            <a:noAutofit/>
          </a:bodyPr>
          <a:lstStyle/>
          <a:p>
            <a:r>
              <a:rPr lang="nl-B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“Rebels” </a:t>
            </a:r>
            <a:r>
              <a:rPr lang="nl-B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with</a:t>
            </a:r>
            <a:r>
              <a:rPr lang="nl-B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 </a:t>
            </a:r>
            <a:r>
              <a:rPr lang="nl-B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the</a:t>
            </a:r>
            <a:r>
              <a:rPr lang="nl-B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 </a:t>
            </a:r>
            <a:r>
              <a:rPr lang="nl-B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same</a:t>
            </a:r>
            <a:r>
              <a:rPr lang="nl-B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 </a:t>
            </a:r>
            <a:r>
              <a:rPr lang="nl-B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cause</a:t>
            </a:r>
            <a:r>
              <a:rPr lang="nl-B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 : </a:t>
            </a:r>
          </a:p>
          <a:p>
            <a:r>
              <a:rPr lang="nl-B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Climbing </a:t>
            </a:r>
            <a:r>
              <a:rPr lang="nl-B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for</a:t>
            </a:r>
            <a:r>
              <a:rPr lang="nl-B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 (</a:t>
            </a:r>
            <a:r>
              <a:rPr lang="nl-B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our</a:t>
            </a:r>
            <a:r>
              <a:rPr lang="nl-B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) life </a:t>
            </a:r>
            <a:r>
              <a:rPr lang="nl-B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and</a:t>
            </a:r>
            <a:r>
              <a:rPr lang="nl-B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 </a:t>
            </a:r>
            <a:r>
              <a:rPr lang="nl-B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fighting</a:t>
            </a:r>
            <a:r>
              <a:rPr lang="nl-B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 astma &amp; muco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612" b="11318"/>
          <a:stretch/>
        </p:blipFill>
        <p:spPr>
          <a:xfrm>
            <a:off x="864953" y="1355252"/>
            <a:ext cx="7601595" cy="336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4886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390</Words>
  <Application>Microsoft Office PowerPoint</Application>
  <PresentationFormat>On-screen Show (4:3)</PresentationFormat>
  <Paragraphs>73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Century Gothic</vt:lpstr>
      <vt:lpstr>Times New Roman</vt:lpstr>
      <vt:lpstr>Default Design</vt:lpstr>
      <vt:lpstr>MSPhotoEd.3</vt:lpstr>
      <vt:lpstr>PowerPoint Presentation</vt:lpstr>
      <vt:lpstr>PowerPoint Presentation</vt:lpstr>
      <vt:lpstr>PowerPoint Presentation</vt:lpstr>
      <vt:lpstr>PowerPoint Presentation</vt:lpstr>
      <vt:lpstr>Astma of niet : sporten is gezond... niet?</vt:lpstr>
      <vt:lpstr>Tourmalet 2014 : Climbing for MY life en Climbing for THEIR life</vt:lpstr>
      <vt:lpstr>Maar dat was niet het einde</vt:lpstr>
      <vt:lpstr>PowerPoint Presentation</vt:lpstr>
    </vt:vector>
  </TitlesOfParts>
  <Company>Prforce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pburin</dc:creator>
  <cp:lastModifiedBy>Giuseppe</cp:lastModifiedBy>
  <cp:revision>79</cp:revision>
  <dcterms:created xsi:type="dcterms:W3CDTF">2005-04-21T14:48:46Z</dcterms:created>
  <dcterms:modified xsi:type="dcterms:W3CDTF">2018-03-20T10:13:20Z</dcterms:modified>
</cp:coreProperties>
</file>