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9" r:id="rId3"/>
    <p:sldId id="258" r:id="rId4"/>
    <p:sldId id="259" r:id="rId5"/>
    <p:sldId id="260" r:id="rId6"/>
    <p:sldId id="261" r:id="rId7"/>
    <p:sldId id="264" r:id="rId8"/>
    <p:sldId id="262" r:id="rId9"/>
    <p:sldId id="263" r:id="rId10"/>
    <p:sldId id="271"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C1811A8-ECB5-403E-B67A-DB2113050FC6}" type="datetimeFigureOut">
              <a:rPr lang="pl-PL" smtClean="0"/>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278864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C1811A8-ECB5-403E-B67A-DB2113050FC6}" type="datetimeFigureOut">
              <a:rPr lang="pl-PL" smtClean="0"/>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337006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C1811A8-ECB5-403E-B67A-DB2113050FC6}" type="datetimeFigureOut">
              <a:rPr lang="pl-PL" smtClean="0"/>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363254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C1811A8-ECB5-403E-B67A-DB2113050FC6}" type="datetimeFigureOut">
              <a:rPr lang="pl-PL" smtClean="0"/>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26560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6C1811A8-ECB5-403E-B67A-DB2113050FC6}" type="datetimeFigureOut">
              <a:rPr lang="pl-PL" smtClean="0"/>
              <a:t>16.04.2018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125581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C1811A8-ECB5-403E-B67A-DB2113050FC6}" type="datetimeFigureOut">
              <a:rPr lang="pl-PL" smtClean="0"/>
              <a:t>16.04.2018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990544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C1811A8-ECB5-403E-B67A-DB2113050FC6}" type="datetimeFigureOut">
              <a:rPr lang="pl-PL" smtClean="0"/>
              <a:t>16.04.2018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42824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C1811A8-ECB5-403E-B67A-DB2113050FC6}" type="datetimeFigureOut">
              <a:rPr lang="pl-PL" smtClean="0"/>
              <a:t>16.04.2018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3343954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C1811A8-ECB5-403E-B67A-DB2113050FC6}" type="datetimeFigureOut">
              <a:rPr lang="pl-PL" smtClean="0"/>
              <a:t>16.04.2018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231479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6C1811A8-ECB5-403E-B67A-DB2113050FC6}" type="datetimeFigureOut">
              <a:rPr lang="pl-PL" smtClean="0"/>
              <a:t>16.04.2018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418196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6C1811A8-ECB5-403E-B67A-DB2113050FC6}" type="datetimeFigureOut">
              <a:rPr lang="pl-PL" smtClean="0"/>
              <a:t>16.04.2018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AF4FBFF-BC13-431F-8389-E7CA35460F19}" type="slidenum">
              <a:rPr lang="pl-PL" smtClean="0"/>
              <a:t>‹#›</a:t>
            </a:fld>
            <a:endParaRPr lang="pl-PL"/>
          </a:p>
        </p:txBody>
      </p:sp>
    </p:spTree>
    <p:extLst>
      <p:ext uri="{BB962C8B-B14F-4D97-AF65-F5344CB8AC3E}">
        <p14:creationId xmlns:p14="http://schemas.microsoft.com/office/powerpoint/2010/main" val="813521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811A8-ECB5-403E-B67A-DB2113050FC6}" type="datetimeFigureOut">
              <a:rPr lang="pl-PL" smtClean="0"/>
              <a:t>16.04.2018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4FBFF-BC13-431F-8389-E7CA35460F19}" type="slidenum">
              <a:rPr lang="pl-PL" smtClean="0"/>
              <a:t>‹#›</a:t>
            </a:fld>
            <a:endParaRPr lang="pl-PL"/>
          </a:p>
        </p:txBody>
      </p:sp>
    </p:spTree>
    <p:extLst>
      <p:ext uri="{BB962C8B-B14F-4D97-AF65-F5344CB8AC3E}">
        <p14:creationId xmlns:p14="http://schemas.microsoft.com/office/powerpoint/2010/main" val="21243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artur.badyda@is.pw.edu.pl"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astma.federacja@gmail.com" TargetMode="External"/><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mailto:astma.federacja@gmail.com" TargetMode="External"/><Relationship Id="rId7" Type="http://schemas.openxmlformats.org/officeDocument/2006/relationships/image" Target="../media/image5.jpg"/><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hyperlink" Target="mailto:astma.federacja@gmail.com" TargetMode="External"/><Relationship Id="rId7" Type="http://schemas.openxmlformats.org/officeDocument/2006/relationships/image" Target="../media/image8.jpg"/><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6" Type="http://schemas.openxmlformats.org/officeDocument/2006/relationships/image" Target="../media/image7.jpg"/><Relationship Id="rId5" Type="http://schemas.openxmlformats.org/officeDocument/2006/relationships/image" Target="../media/image3.jpg"/><Relationship Id="rId4" Type="http://schemas.openxmlformats.org/officeDocument/2006/relationships/image" Target="../media/image1.jpg"/><Relationship Id="rId9" Type="http://schemas.openxmlformats.org/officeDocument/2006/relationships/image" Target="../media/image10.jpg"/></Relationships>
</file>

<file path=ppt/slides/_rels/slide5.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hyperlink" Target="mailto:astma.federacja@gmail.com" TargetMode="External"/><Relationship Id="rId7" Type="http://schemas.openxmlformats.org/officeDocument/2006/relationships/image" Target="../media/image12.jpg"/><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6" Type="http://schemas.openxmlformats.org/officeDocument/2006/relationships/image" Target="../media/image11.jpg"/><Relationship Id="rId5" Type="http://schemas.openxmlformats.org/officeDocument/2006/relationships/image" Target="../media/image3.jpg"/><Relationship Id="rId4" Type="http://schemas.openxmlformats.org/officeDocument/2006/relationships/image" Target="../media/image1.jpg"/><Relationship Id="rId9" Type="http://schemas.openxmlformats.org/officeDocument/2006/relationships/image" Target="../media/image14.jpg"/></Relationships>
</file>

<file path=ppt/slides/_rels/slide6.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hyperlink" Target="mailto:astma.federacja@gmail.com" TargetMode="External"/><Relationship Id="rId7" Type="http://schemas.openxmlformats.org/officeDocument/2006/relationships/image" Target="../media/image16.jpg"/><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6" Type="http://schemas.openxmlformats.org/officeDocument/2006/relationships/image" Target="../media/image15.jpg"/><Relationship Id="rId5" Type="http://schemas.openxmlformats.org/officeDocument/2006/relationships/image" Target="../media/image3.jpg"/><Relationship Id="rId4" Type="http://schemas.openxmlformats.org/officeDocument/2006/relationships/image" Target="../media/image1.jpg"/><Relationship Id="rId9" Type="http://schemas.openxmlformats.org/officeDocument/2006/relationships/image" Target="../media/image18.jpg"/></Relationships>
</file>

<file path=ppt/slides/_rels/slide7.xml.rels><?xml version="1.0" encoding="UTF-8" standalone="yes"?>
<Relationships xmlns="http://schemas.openxmlformats.org/package/2006/relationships"><Relationship Id="rId3" Type="http://schemas.openxmlformats.org/officeDocument/2006/relationships/hyperlink" Target="mailto:astma.federacja@gmail.com" TargetMode="External"/><Relationship Id="rId7" Type="http://schemas.openxmlformats.org/officeDocument/2006/relationships/image" Target="../media/image20.jpg"/><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6" Type="http://schemas.openxmlformats.org/officeDocument/2006/relationships/image" Target="../media/image19.jpg"/><Relationship Id="rId5" Type="http://schemas.openxmlformats.org/officeDocument/2006/relationships/image" Target="../media/image3.jp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8" Type="http://schemas.openxmlformats.org/officeDocument/2006/relationships/image" Target="../media/image22.jpg"/><Relationship Id="rId3" Type="http://schemas.openxmlformats.org/officeDocument/2006/relationships/hyperlink" Target="mailto:astma.federacja@gmail.com" TargetMode="External"/><Relationship Id="rId7" Type="http://schemas.openxmlformats.org/officeDocument/2006/relationships/image" Target="../media/image10.jpg"/><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6" Type="http://schemas.openxmlformats.org/officeDocument/2006/relationships/image" Target="../media/image21.jpeg"/><Relationship Id="rId5" Type="http://schemas.openxmlformats.org/officeDocument/2006/relationships/image" Target="../media/image3.jp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8" Type="http://schemas.openxmlformats.org/officeDocument/2006/relationships/image" Target="../media/image24.jpg"/><Relationship Id="rId3" Type="http://schemas.openxmlformats.org/officeDocument/2006/relationships/hyperlink" Target="mailto:astma.federacja@gmail.com" TargetMode="External"/><Relationship Id="rId7" Type="http://schemas.openxmlformats.org/officeDocument/2006/relationships/image" Target="../media/image23.jpg"/><Relationship Id="rId2" Type="http://schemas.openxmlformats.org/officeDocument/2006/relationships/hyperlink" Target="http://www.astma-alergia-pochp.pl/" TargetMode="External"/><Relationship Id="rId1" Type="http://schemas.openxmlformats.org/officeDocument/2006/relationships/slideLayout" Target="../slideLayouts/slideLayout4.xml"/><Relationship Id="rId6" Type="http://schemas.openxmlformats.org/officeDocument/2006/relationships/image" Target="../media/image3.jpg"/><Relationship Id="rId5" Type="http://schemas.openxmlformats.org/officeDocument/2006/relationships/image" Target="../media/image1.jpg"/><Relationship Id="rId10" Type="http://schemas.openxmlformats.org/officeDocument/2006/relationships/image" Target="../media/image26.jpg"/><Relationship Id="rId4" Type="http://schemas.openxmlformats.org/officeDocument/2006/relationships/hyperlink" Target="http://www.koniecpapierosa.pl/" TargetMode="External"/><Relationship Id="rId9" Type="http://schemas.openxmlformats.org/officeDocument/2006/relationships/image" Target="../media/image2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58788" y="1956865"/>
            <a:ext cx="10395752" cy="2387600"/>
          </a:xfrm>
        </p:spPr>
        <p:txBody>
          <a:bodyPr>
            <a:normAutofit/>
          </a:bodyPr>
          <a:lstStyle/>
          <a:p>
            <a:r>
              <a:rPr lang="en-GB" sz="3600" b="1" dirty="0"/>
              <a:t>Selected activities carried out by the Polish Federation of Asthma, Allergy and COPD Patients’ Associations</a:t>
            </a:r>
          </a:p>
        </p:txBody>
      </p:sp>
      <p:sp>
        <p:nvSpPr>
          <p:cNvPr id="3" name="Podtytuł 2"/>
          <p:cNvSpPr>
            <a:spLocks noGrp="1"/>
          </p:cNvSpPr>
          <p:nvPr>
            <p:ph type="subTitle" idx="1"/>
          </p:nvPr>
        </p:nvSpPr>
        <p:spPr>
          <a:xfrm>
            <a:off x="9250532" y="5821457"/>
            <a:ext cx="2243091" cy="614854"/>
          </a:xfrm>
        </p:spPr>
        <p:txBody>
          <a:bodyPr/>
          <a:lstStyle/>
          <a:p>
            <a:pPr algn="r"/>
            <a:r>
              <a:rPr lang="pl-PL" dirty="0"/>
              <a:t>Artur BADYDA</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878"/>
            <a:ext cx="5948039" cy="1551487"/>
          </a:xfrm>
          <a:prstGeom prst="rect">
            <a:avLst/>
          </a:prstGeom>
        </p:spPr>
      </p:pic>
      <p:pic>
        <p:nvPicPr>
          <p:cNvPr id="6" name="Obraz 5"/>
          <p:cNvPicPr>
            <a:picLocks noChangeAspect="1"/>
          </p:cNvPicPr>
          <p:nvPr/>
        </p:nvPicPr>
        <p:blipFill>
          <a:blip r:embed="rId3"/>
          <a:stretch>
            <a:fillRect/>
          </a:stretch>
        </p:blipFill>
        <p:spPr>
          <a:xfrm>
            <a:off x="6243961" y="0"/>
            <a:ext cx="5948039" cy="1560442"/>
          </a:xfrm>
          <a:prstGeom prst="rect">
            <a:avLst/>
          </a:prstGeom>
        </p:spPr>
      </p:pic>
    </p:spTree>
    <p:extLst>
      <p:ext uri="{BB962C8B-B14F-4D97-AF65-F5344CB8AC3E}">
        <p14:creationId xmlns:p14="http://schemas.microsoft.com/office/powerpoint/2010/main" val="230057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58788" y="1956865"/>
            <a:ext cx="10395752" cy="2387600"/>
          </a:xfrm>
        </p:spPr>
        <p:txBody>
          <a:bodyPr>
            <a:normAutofit/>
          </a:bodyPr>
          <a:lstStyle/>
          <a:p>
            <a:r>
              <a:rPr lang="en-GB" sz="3600" b="1" dirty="0"/>
              <a:t>Selected activities carried out by the Polish Federation of Asthma, Allergy and COPD Patients’ Associations</a:t>
            </a:r>
          </a:p>
        </p:txBody>
      </p:sp>
      <p:sp>
        <p:nvSpPr>
          <p:cNvPr id="3" name="Podtytuł 2"/>
          <p:cNvSpPr>
            <a:spLocks noGrp="1"/>
          </p:cNvSpPr>
          <p:nvPr>
            <p:ph type="subTitle" idx="1"/>
          </p:nvPr>
        </p:nvSpPr>
        <p:spPr>
          <a:xfrm>
            <a:off x="6243962" y="5521911"/>
            <a:ext cx="5249662" cy="914400"/>
          </a:xfrm>
        </p:spPr>
        <p:txBody>
          <a:bodyPr>
            <a:noAutofit/>
          </a:bodyPr>
          <a:lstStyle/>
          <a:p>
            <a:pPr algn="r"/>
            <a:r>
              <a:rPr lang="en-GB" sz="2000" dirty="0"/>
              <a:t>Artur BADYDA</a:t>
            </a:r>
            <a:r>
              <a:rPr lang="pl-PL" sz="2000" dirty="0"/>
              <a:t>, Prof. of WUT,</a:t>
            </a:r>
            <a:r>
              <a:rPr lang="en-GB" sz="2000" dirty="0"/>
              <a:t> PhD, DSc, Eng. </a:t>
            </a:r>
          </a:p>
          <a:p>
            <a:pPr algn="r"/>
            <a:r>
              <a:rPr lang="en-GB" sz="2000" dirty="0"/>
              <a:t>Expert on environmental determinants of health </a:t>
            </a:r>
          </a:p>
          <a:p>
            <a:pPr algn="r"/>
            <a:r>
              <a:rPr lang="en-GB" sz="2000" dirty="0">
                <a:hlinkClick r:id="rId2"/>
              </a:rPr>
              <a:t>artur.badyda@pw.edu.pl</a:t>
            </a:r>
            <a:r>
              <a:rPr lang="en-GB" sz="2000" dirty="0"/>
              <a:t>  </a:t>
            </a: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78"/>
            <a:ext cx="5948039" cy="1551487"/>
          </a:xfrm>
          <a:prstGeom prst="rect">
            <a:avLst/>
          </a:prstGeom>
        </p:spPr>
      </p:pic>
      <p:pic>
        <p:nvPicPr>
          <p:cNvPr id="6" name="Obraz 5"/>
          <p:cNvPicPr>
            <a:picLocks noChangeAspect="1"/>
          </p:cNvPicPr>
          <p:nvPr/>
        </p:nvPicPr>
        <p:blipFill>
          <a:blip r:embed="rId4"/>
          <a:stretch>
            <a:fillRect/>
          </a:stretch>
        </p:blipFill>
        <p:spPr>
          <a:xfrm>
            <a:off x="6243961" y="0"/>
            <a:ext cx="5948039" cy="1560442"/>
          </a:xfrm>
          <a:prstGeom prst="rect">
            <a:avLst/>
          </a:prstGeom>
        </p:spPr>
      </p:pic>
    </p:spTree>
    <p:extLst>
      <p:ext uri="{BB962C8B-B14F-4D97-AF65-F5344CB8AC3E}">
        <p14:creationId xmlns:p14="http://schemas.microsoft.com/office/powerpoint/2010/main" val="250373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p:txBody>
          <a:bodyPr>
            <a:noAutofit/>
          </a:bodyPr>
          <a:lstStyle/>
          <a:p>
            <a:r>
              <a:rPr lang="en-US" sz="2400" dirty="0"/>
              <a:t>The aim of the Polish Federation of Asthma, Allergy and COPD Patients’ Associations is to represent the interests of people with asthma, allergies and chronic obstructive pulmonary disease, defending their rights and freedoms, coordination of activities in this area and creating conditions for full and active participation of people with asthma, allergies and COPD in social life.</a:t>
            </a:r>
          </a:p>
        </p:txBody>
      </p:sp>
      <p:sp>
        <p:nvSpPr>
          <p:cNvPr id="4" name="Symbol zastępczy zawartości 3"/>
          <p:cNvSpPr>
            <a:spLocks noGrp="1"/>
          </p:cNvSpPr>
          <p:nvPr>
            <p:ph sz="half" idx="2"/>
          </p:nvPr>
        </p:nvSpPr>
        <p:spPr/>
        <p:txBody>
          <a:bodyPr>
            <a:normAutofit fontScale="70000" lnSpcReduction="20000"/>
          </a:bodyPr>
          <a:lstStyle/>
          <a:p>
            <a:r>
              <a:rPr lang="en-GB" dirty="0"/>
              <a:t>Participation in the organization of the World Asthma Day</a:t>
            </a:r>
          </a:p>
          <a:p>
            <a:r>
              <a:rPr lang="en-GB" dirty="0"/>
              <a:t>Participation in the organization of the World Allergy </a:t>
            </a:r>
            <a:r>
              <a:rPr lang="pl-PL" dirty="0" err="1"/>
              <a:t>Week</a:t>
            </a:r>
            <a:endParaRPr lang="en-GB" dirty="0"/>
          </a:p>
          <a:p>
            <a:r>
              <a:rPr lang="en-GB" dirty="0"/>
              <a:t>Participation in the organization of the World COPD Day </a:t>
            </a:r>
          </a:p>
          <a:p>
            <a:r>
              <a:rPr lang="en-GB" dirty="0"/>
              <a:t>Participation in the organization of Spirometry Days (World and Polish)</a:t>
            </a:r>
          </a:p>
          <a:p>
            <a:r>
              <a:rPr lang="en-GB" dirty="0"/>
              <a:t>Participation in the Dialogue for Health at the Ministry of Health, Poland</a:t>
            </a:r>
          </a:p>
          <a:p>
            <a:r>
              <a:rPr lang="en-GB" dirty="0"/>
              <a:t>Participation in the project „Every breath counts" at the National Health Fund</a:t>
            </a:r>
          </a:p>
          <a:p>
            <a:r>
              <a:rPr lang="en-GB" dirty="0"/>
              <a:t>Consultations on new drugs for the Agency of Medical Technologies Evaluation and </a:t>
            </a:r>
            <a:r>
              <a:rPr lang="en-GB" dirty="0" err="1"/>
              <a:t>Tarification</a:t>
            </a:r>
            <a:r>
              <a:rPr lang="en-GB" dirty="0"/>
              <a:t> </a:t>
            </a:r>
          </a:p>
        </p:txBody>
      </p:sp>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spTree>
    <p:extLst>
      <p:ext uri="{BB962C8B-B14F-4D97-AF65-F5344CB8AC3E}">
        <p14:creationId xmlns:p14="http://schemas.microsoft.com/office/powerpoint/2010/main" val="415852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p:txBody>
          <a:bodyPr>
            <a:noAutofit/>
          </a:bodyPr>
          <a:lstStyle/>
          <a:p>
            <a:pPr marL="0" indent="0" algn="ctr">
              <a:buNone/>
            </a:pPr>
            <a:r>
              <a:rPr lang="en-GB" dirty="0"/>
              <a:t>Participation in the </a:t>
            </a:r>
            <a:br>
              <a:rPr lang="pl-PL" dirty="0"/>
            </a:br>
            <a:r>
              <a:rPr lang="en-GB" dirty="0"/>
              <a:t>World Asthma Day </a:t>
            </a:r>
          </a:p>
          <a:p>
            <a:r>
              <a:rPr lang="en-GB" dirty="0"/>
              <a:t>Since 2005 we organise the World Asthma Day in Poland</a:t>
            </a:r>
          </a:p>
          <a:p>
            <a:r>
              <a:rPr lang="en-GB" dirty="0"/>
              <a:t>In the </a:t>
            </a:r>
            <a:r>
              <a:rPr lang="pl-PL" dirty="0"/>
              <a:t>1</a:t>
            </a:r>
            <a:r>
              <a:rPr lang="pl-PL" baseline="30000" dirty="0"/>
              <a:t>st</a:t>
            </a:r>
            <a:r>
              <a:rPr lang="en-GB" dirty="0"/>
              <a:t> Tuesday of May specialists invited by the Federation conduct cost-free examination (including allergy tests, pulmonary function tests) </a:t>
            </a:r>
          </a:p>
        </p:txBody>
      </p:sp>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pic>
        <p:nvPicPr>
          <p:cNvPr id="11" name="Symbol zastępczy zawartości 1"/>
          <p:cNvPicPr>
            <a:picLocks noGrp="1" noChangeAspect="1"/>
          </p:cNvPicPr>
          <p:nvPr>
            <p:ph sz="half" idx="2"/>
          </p:nvPr>
        </p:nvPicPr>
        <p:blipFill>
          <a:blip r:embed="rId6">
            <a:extLst>
              <a:ext uri="{28A0092B-C50C-407E-A947-70E740481C1C}">
                <a14:useLocalDpi xmlns:a14="http://schemas.microsoft.com/office/drawing/2010/main" val="0"/>
              </a:ext>
            </a:extLst>
          </a:blip>
          <a:stretch>
            <a:fillRect/>
          </a:stretch>
        </p:blipFill>
        <p:spPr>
          <a:xfrm>
            <a:off x="9223513" y="3573910"/>
            <a:ext cx="2630557" cy="1895475"/>
          </a:xfrm>
        </p:spPr>
      </p:pic>
      <p:pic>
        <p:nvPicPr>
          <p:cNvPr id="12" name="Obraz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84956" y="3573911"/>
            <a:ext cx="2857500" cy="1895475"/>
          </a:xfrm>
          <a:prstGeom prst="rect">
            <a:avLst/>
          </a:prstGeom>
        </p:spPr>
      </p:pic>
      <p:pic>
        <p:nvPicPr>
          <p:cNvPr id="13" name="Obraz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62944" y="1825625"/>
            <a:ext cx="3922229" cy="1276350"/>
          </a:xfrm>
          <a:prstGeom prst="rect">
            <a:avLst/>
          </a:prstGeom>
        </p:spPr>
      </p:pic>
    </p:spTree>
    <p:extLst>
      <p:ext uri="{BB962C8B-B14F-4D97-AF65-F5344CB8AC3E}">
        <p14:creationId xmlns:p14="http://schemas.microsoft.com/office/powerpoint/2010/main" val="359814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p:txBody>
          <a:bodyPr>
            <a:noAutofit/>
          </a:bodyPr>
          <a:lstStyle/>
          <a:p>
            <a:pPr marL="0" indent="0" algn="ctr">
              <a:buNone/>
            </a:pPr>
            <a:r>
              <a:rPr lang="en-GB" dirty="0"/>
              <a:t>Participation in the </a:t>
            </a:r>
            <a:br>
              <a:rPr lang="en-GB" dirty="0"/>
            </a:br>
            <a:r>
              <a:rPr lang="en-GB" dirty="0"/>
              <a:t>World Allergy </a:t>
            </a:r>
            <a:r>
              <a:rPr lang="pl-PL" dirty="0" err="1"/>
              <a:t>Week</a:t>
            </a:r>
            <a:endParaRPr lang="en-GB" dirty="0"/>
          </a:p>
          <a:p>
            <a:r>
              <a:rPr lang="en-GB" dirty="0"/>
              <a:t>Since 2010 we organise the World Allergy Week in Poland </a:t>
            </a:r>
          </a:p>
          <a:p>
            <a:r>
              <a:rPr lang="en-GB" dirty="0"/>
              <a:t>In the </a:t>
            </a:r>
            <a:r>
              <a:rPr lang="pl-PL" dirty="0"/>
              <a:t>2</a:t>
            </a:r>
            <a:r>
              <a:rPr lang="pl-PL" baseline="30000" dirty="0"/>
              <a:t>nd</a:t>
            </a:r>
            <a:r>
              <a:rPr lang="en-GB" dirty="0"/>
              <a:t> week of April we conduct an education campaign</a:t>
            </a:r>
            <a:r>
              <a:rPr lang="pl-PL" dirty="0"/>
              <a:t>s</a:t>
            </a:r>
            <a:r>
              <a:rPr lang="en-GB" dirty="0"/>
              <a:t> dedicated to allergy, living in polluted atmosphere and generally to pulmonary health </a:t>
            </a:r>
          </a:p>
        </p:txBody>
      </p:sp>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pic>
        <p:nvPicPr>
          <p:cNvPr id="10" name="Obraz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72200" y="2247072"/>
            <a:ext cx="1950347" cy="1847850"/>
          </a:xfrm>
          <a:prstGeom prst="rect">
            <a:avLst/>
          </a:prstGeom>
        </p:spPr>
      </p:pic>
      <p:pic>
        <p:nvPicPr>
          <p:cNvPr id="14" name="Obraz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91262" y="4423119"/>
            <a:ext cx="2194478" cy="2027377"/>
          </a:xfrm>
          <a:prstGeom prst="rect">
            <a:avLst/>
          </a:prstGeom>
        </p:spPr>
      </p:pic>
      <p:pic>
        <p:nvPicPr>
          <p:cNvPr id="15" name="Obraz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85740" y="1690688"/>
            <a:ext cx="3490912" cy="2960618"/>
          </a:xfrm>
          <a:prstGeom prst="rect">
            <a:avLst/>
          </a:prstGeom>
        </p:spPr>
      </p:pic>
      <p:pic>
        <p:nvPicPr>
          <p:cNvPr id="16" name="Obraz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712148" y="4440721"/>
            <a:ext cx="2857500" cy="2009775"/>
          </a:xfrm>
          <a:prstGeom prst="rect">
            <a:avLst/>
          </a:prstGeom>
        </p:spPr>
      </p:pic>
    </p:spTree>
    <p:extLst>
      <p:ext uri="{BB962C8B-B14F-4D97-AF65-F5344CB8AC3E}">
        <p14:creationId xmlns:p14="http://schemas.microsoft.com/office/powerpoint/2010/main" val="2860533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p:txBody>
          <a:bodyPr>
            <a:noAutofit/>
          </a:bodyPr>
          <a:lstStyle/>
          <a:p>
            <a:pPr marL="0" indent="0" algn="ctr">
              <a:buNone/>
            </a:pPr>
            <a:r>
              <a:rPr lang="en-GB" dirty="0"/>
              <a:t>Participation in the </a:t>
            </a:r>
            <a:br>
              <a:rPr lang="en-GB" dirty="0"/>
            </a:br>
            <a:r>
              <a:rPr lang="en-GB" dirty="0"/>
              <a:t>World COPD Days </a:t>
            </a:r>
          </a:p>
          <a:p>
            <a:r>
              <a:rPr lang="en-GB" dirty="0"/>
              <a:t>Since 2010 we organise the World COPD Days in Poland </a:t>
            </a:r>
          </a:p>
          <a:p>
            <a:r>
              <a:rPr lang="en-GB" dirty="0"/>
              <a:t>In the 3</a:t>
            </a:r>
            <a:r>
              <a:rPr lang="en-GB" baseline="30000" dirty="0"/>
              <a:t>rd</a:t>
            </a:r>
            <a:r>
              <a:rPr lang="en-GB" dirty="0"/>
              <a:t> week of November we conduct education campaigns dedicated to COPD; we also perform pulmonary function tests and medical consultations </a:t>
            </a:r>
          </a:p>
        </p:txBody>
      </p:sp>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pic>
        <p:nvPicPr>
          <p:cNvPr id="11" name="Symbol zastępczy zawartości 1"/>
          <p:cNvPicPr>
            <a:picLocks noGrp="1" noChangeAspect="1"/>
          </p:cNvPicPr>
          <p:nvPr>
            <p:ph sz="half" idx="2"/>
          </p:nvPr>
        </p:nvPicPr>
        <p:blipFill>
          <a:blip r:embed="rId6">
            <a:extLst>
              <a:ext uri="{28A0092B-C50C-407E-A947-70E740481C1C}">
                <a14:useLocalDpi xmlns:a14="http://schemas.microsoft.com/office/drawing/2010/main" val="0"/>
              </a:ext>
            </a:extLst>
          </a:blip>
          <a:stretch>
            <a:fillRect/>
          </a:stretch>
        </p:blipFill>
        <p:spPr>
          <a:xfrm>
            <a:off x="5775190" y="2314471"/>
            <a:ext cx="4193818" cy="2134100"/>
          </a:xfrm>
        </p:spPr>
      </p:pic>
      <p:pic>
        <p:nvPicPr>
          <p:cNvPr id="12" name="Obraz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29800" y="1866175"/>
            <a:ext cx="2362200" cy="1838325"/>
          </a:xfrm>
          <a:prstGeom prst="rect">
            <a:avLst/>
          </a:prstGeom>
        </p:spPr>
      </p:pic>
      <p:pic>
        <p:nvPicPr>
          <p:cNvPr id="13" name="Obraz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19800" y="3971925"/>
            <a:ext cx="2828925" cy="2095500"/>
          </a:xfrm>
          <a:prstGeom prst="rect">
            <a:avLst/>
          </a:prstGeom>
        </p:spPr>
      </p:pic>
      <p:pic>
        <p:nvPicPr>
          <p:cNvPr id="17" name="Obraz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54805" y="3971925"/>
            <a:ext cx="2857500" cy="2095500"/>
          </a:xfrm>
          <a:prstGeom prst="rect">
            <a:avLst/>
          </a:prstGeom>
        </p:spPr>
      </p:pic>
    </p:spTree>
    <p:extLst>
      <p:ext uri="{BB962C8B-B14F-4D97-AF65-F5344CB8AC3E}">
        <p14:creationId xmlns:p14="http://schemas.microsoft.com/office/powerpoint/2010/main" val="196220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p:txBody>
          <a:bodyPr>
            <a:noAutofit/>
          </a:bodyPr>
          <a:lstStyle/>
          <a:p>
            <a:pPr marL="0" indent="0" algn="ctr">
              <a:buNone/>
            </a:pPr>
            <a:r>
              <a:rPr lang="en-GB" sz="2400" dirty="0"/>
              <a:t>Participation in the World Spirometry Days and organisation of Polish Spirometry Days </a:t>
            </a:r>
          </a:p>
          <a:p>
            <a:r>
              <a:rPr lang="en-GB" sz="2400" dirty="0"/>
              <a:t>Within last 8 years the Federation together with the Polish Society of Lung Diseases and Polish Society of Allergy examined over 60,000 people </a:t>
            </a:r>
          </a:p>
          <a:p>
            <a:r>
              <a:rPr lang="en-GB" sz="2400" dirty="0"/>
              <a:t>In more than 10,000 of them  bronchi obstruction was diagnosed and they received a </a:t>
            </a:r>
            <a:r>
              <a:rPr lang="en-GB" sz="2400" i="1" dirty="0"/>
              <a:t>letter to the doctor</a:t>
            </a:r>
            <a:r>
              <a:rPr lang="en-GB" sz="2400" dirty="0"/>
              <a:t> with a request to further diagnosis of asthma and/or COPD </a:t>
            </a:r>
          </a:p>
        </p:txBody>
      </p:sp>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pic>
        <p:nvPicPr>
          <p:cNvPr id="14" name="Symbol zastępczy zawartości 1"/>
          <p:cNvPicPr>
            <a:picLocks noGrp="1" noChangeAspect="1"/>
          </p:cNvPicPr>
          <p:nvPr>
            <p:ph sz="half" idx="2"/>
          </p:nvPr>
        </p:nvPicPr>
        <p:blipFill>
          <a:blip r:embed="rId6">
            <a:extLst>
              <a:ext uri="{28A0092B-C50C-407E-A947-70E740481C1C}">
                <a14:useLocalDpi xmlns:a14="http://schemas.microsoft.com/office/drawing/2010/main" val="0"/>
              </a:ext>
            </a:extLst>
          </a:blip>
          <a:stretch>
            <a:fillRect/>
          </a:stretch>
        </p:blipFill>
        <p:spPr>
          <a:xfrm>
            <a:off x="8872675" y="4781516"/>
            <a:ext cx="2847975" cy="1600200"/>
          </a:xfrm>
        </p:spPr>
      </p:pic>
      <p:pic>
        <p:nvPicPr>
          <p:cNvPr id="15" name="Obraz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19799" y="4781516"/>
            <a:ext cx="2660432" cy="1562100"/>
          </a:xfrm>
          <a:prstGeom prst="rect">
            <a:avLst/>
          </a:prstGeom>
        </p:spPr>
      </p:pic>
      <p:pic>
        <p:nvPicPr>
          <p:cNvPr id="16" name="Obraz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19799" y="2972006"/>
            <a:ext cx="2660431" cy="1642857"/>
          </a:xfrm>
          <a:prstGeom prst="rect">
            <a:avLst/>
          </a:prstGeom>
        </p:spPr>
      </p:pic>
      <p:pic>
        <p:nvPicPr>
          <p:cNvPr id="18" name="Obraz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872675" y="1812114"/>
            <a:ext cx="2655267" cy="2847975"/>
          </a:xfrm>
          <a:prstGeom prst="rect">
            <a:avLst/>
          </a:prstGeom>
        </p:spPr>
      </p:pic>
    </p:spTree>
    <p:extLst>
      <p:ext uri="{BB962C8B-B14F-4D97-AF65-F5344CB8AC3E}">
        <p14:creationId xmlns:p14="http://schemas.microsoft.com/office/powerpoint/2010/main" val="2447039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a:xfrm>
            <a:off x="83604" y="1825625"/>
            <a:ext cx="5181600" cy="4351338"/>
          </a:xfrm>
        </p:spPr>
        <p:txBody>
          <a:bodyPr>
            <a:noAutofit/>
          </a:bodyPr>
          <a:lstStyle/>
          <a:p>
            <a:r>
              <a:rPr lang="en-GB" sz="2400" dirty="0"/>
              <a:t>In Spirometry Days conducted in Poland we try to focus not only on tobacco addiction but also on environmental issues that could influence pulmonary health </a:t>
            </a:r>
          </a:p>
        </p:txBody>
      </p:sp>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sp>
        <p:nvSpPr>
          <p:cNvPr id="4" name="Symbol zastępczy zawartości 3"/>
          <p:cNvSpPr>
            <a:spLocks noGrp="1"/>
          </p:cNvSpPr>
          <p:nvPr>
            <p:ph sz="half" idx="2"/>
          </p:nvPr>
        </p:nvSpPr>
        <p:spPr/>
        <p:txBody>
          <a:bodyPr>
            <a:normAutofit/>
          </a:bodyPr>
          <a:lstStyle/>
          <a:p>
            <a:r>
              <a:rPr lang="en-GB" sz="2400" dirty="0"/>
              <a:t>Poland has one of the worst air quality in EU, especially in the context of PM</a:t>
            </a:r>
            <a:r>
              <a:rPr lang="en-GB" sz="2400" baseline="-25000" dirty="0"/>
              <a:t>2.5</a:t>
            </a:r>
            <a:r>
              <a:rPr lang="en-GB" sz="2400" dirty="0"/>
              <a:t> and </a:t>
            </a:r>
            <a:r>
              <a:rPr lang="en-GB" sz="2400" dirty="0" err="1"/>
              <a:t>BaP</a:t>
            </a:r>
            <a:r>
              <a:rPr lang="en-GB" sz="2400" dirty="0"/>
              <a:t> </a:t>
            </a:r>
          </a:p>
        </p:txBody>
      </p:sp>
      <p:pic>
        <p:nvPicPr>
          <p:cNvPr id="10" name="Obraz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1620" y="3588654"/>
            <a:ext cx="4128855" cy="3269346"/>
          </a:xfrm>
          <a:prstGeom prst="rect">
            <a:avLst/>
          </a:prstGeom>
        </p:spPr>
      </p:pic>
      <p:pic>
        <p:nvPicPr>
          <p:cNvPr id="12" name="Obraz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51769" y="3585172"/>
            <a:ext cx="4132126" cy="3304093"/>
          </a:xfrm>
          <a:prstGeom prst="rect">
            <a:avLst/>
          </a:prstGeom>
        </p:spPr>
      </p:pic>
    </p:spTree>
    <p:extLst>
      <p:ext uri="{BB962C8B-B14F-4D97-AF65-F5344CB8AC3E}">
        <p14:creationId xmlns:p14="http://schemas.microsoft.com/office/powerpoint/2010/main" val="118128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subTnLst>
                                    <p:set>
                                      <p:cBhvr override="childStyle">
                                        <p:cTn dur="1" fill="hold" display="0" masterRel="nextClick" afterEffect="1"/>
                                        <p:tgtEl>
                                          <p:spTgt spid="4">
                                            <p:txEl>
                                              <p:pRg st="0" end="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p:txBody>
          <a:bodyPr>
            <a:noAutofit/>
          </a:bodyPr>
          <a:lstStyle/>
          <a:p>
            <a:r>
              <a:rPr lang="en-GB" sz="2400" dirty="0"/>
              <a:t>Participation in the </a:t>
            </a:r>
            <a:r>
              <a:rPr lang="en-GB" sz="2400" i="1" dirty="0"/>
              <a:t>Dialogue for Health</a:t>
            </a:r>
            <a:r>
              <a:rPr lang="en-GB" sz="2400" dirty="0"/>
              <a:t> in the Ministry of Health of the Republic of Poland </a:t>
            </a:r>
          </a:p>
          <a:p>
            <a:r>
              <a:rPr lang="en-GB" sz="2400" dirty="0"/>
              <a:t>Consultation of the main legal acts regarding ailing people </a:t>
            </a:r>
          </a:p>
          <a:p>
            <a:r>
              <a:rPr lang="en-GB" sz="2400" dirty="0"/>
              <a:t>Participation in the project </a:t>
            </a:r>
            <a:r>
              <a:rPr lang="en-GB" sz="2400" i="1" dirty="0"/>
              <a:t>Every breath counts</a:t>
            </a:r>
            <a:r>
              <a:rPr lang="en-GB" sz="2400" dirty="0"/>
              <a:t> in the National Health Fund </a:t>
            </a:r>
          </a:p>
          <a:p>
            <a:r>
              <a:rPr lang="en-GB" sz="2400" dirty="0"/>
              <a:t>Education campaigns for patients in the National Health Fund and the </a:t>
            </a:r>
            <a:r>
              <a:rPr lang="en-GB" sz="2400" i="1" dirty="0"/>
              <a:t>School for ailing people </a:t>
            </a:r>
            <a:endParaRPr lang="en-GB" sz="2400" dirty="0"/>
          </a:p>
        </p:txBody>
      </p:sp>
      <p:pic>
        <p:nvPicPr>
          <p:cNvPr id="5" name="Obraz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pic>
        <p:nvPicPr>
          <p:cNvPr id="11" name="Symbol zastępczy zawartości 1"/>
          <p:cNvPicPr>
            <a:picLocks noGrp="1" noChangeAspect="1"/>
          </p:cNvPicPr>
          <p:nvPr>
            <p:ph sz="half" idx="2"/>
          </p:nvPr>
        </p:nvPicPr>
        <p:blipFill>
          <a:blip r:embed="rId6" cstate="print">
            <a:extLst>
              <a:ext uri="{28A0092B-C50C-407E-A947-70E740481C1C}">
                <a14:useLocalDpi xmlns:a14="http://schemas.microsoft.com/office/drawing/2010/main" val="0"/>
              </a:ext>
            </a:extLst>
          </a:blip>
          <a:stretch>
            <a:fillRect/>
          </a:stretch>
        </p:blipFill>
        <p:spPr>
          <a:xfrm>
            <a:off x="5822731" y="3908149"/>
            <a:ext cx="3121152" cy="2072640"/>
          </a:xfrm>
        </p:spPr>
      </p:pic>
      <p:pic>
        <p:nvPicPr>
          <p:cNvPr id="12" name="Obraz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82514" y="3971014"/>
            <a:ext cx="2857500" cy="2009775"/>
          </a:xfrm>
          <a:prstGeom prst="rect">
            <a:avLst/>
          </a:prstGeom>
        </p:spPr>
      </p:pic>
      <p:pic>
        <p:nvPicPr>
          <p:cNvPr id="13" name="Obraz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15133" y="2013606"/>
            <a:ext cx="2857500" cy="1571625"/>
          </a:xfrm>
          <a:prstGeom prst="rect">
            <a:avLst/>
          </a:prstGeom>
        </p:spPr>
      </p:pic>
    </p:spTree>
    <p:extLst>
      <p:ext uri="{BB962C8B-B14F-4D97-AF65-F5344CB8AC3E}">
        <p14:creationId xmlns:p14="http://schemas.microsoft.com/office/powerpoint/2010/main" val="1660129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12817" y="5982789"/>
            <a:ext cx="3799114" cy="856955"/>
          </a:xfrm>
        </p:spPr>
        <p:txBody>
          <a:bodyPr>
            <a:noAutofit/>
          </a:bodyPr>
          <a:lstStyle/>
          <a:p>
            <a:r>
              <a:rPr lang="pl-PL" sz="2400" dirty="0">
                <a:hlinkClick r:id="rId2"/>
              </a:rPr>
              <a:t>www.astma-alergia-pochp.pl</a:t>
            </a:r>
            <a:r>
              <a:rPr lang="pl-PL" sz="2400" dirty="0"/>
              <a:t> </a:t>
            </a:r>
            <a:br>
              <a:rPr lang="pl-PL" sz="2400" dirty="0"/>
            </a:br>
            <a:r>
              <a:rPr lang="pl-PL" sz="2400" dirty="0">
                <a:hlinkClick r:id="rId3"/>
              </a:rPr>
              <a:t>astma.federacja@gmail.com</a:t>
            </a:r>
            <a:r>
              <a:rPr lang="pl-PL" sz="2400" dirty="0"/>
              <a:t> </a:t>
            </a:r>
          </a:p>
        </p:txBody>
      </p:sp>
      <p:sp>
        <p:nvSpPr>
          <p:cNvPr id="3" name="Symbol zastępczy zawartości 2"/>
          <p:cNvSpPr>
            <a:spLocks noGrp="1"/>
          </p:cNvSpPr>
          <p:nvPr>
            <p:ph sz="half" idx="1"/>
          </p:nvPr>
        </p:nvSpPr>
        <p:spPr/>
        <p:txBody>
          <a:bodyPr>
            <a:noAutofit/>
          </a:bodyPr>
          <a:lstStyle/>
          <a:p>
            <a:r>
              <a:rPr lang="en-GB" sz="2200" dirty="0"/>
              <a:t>Anti</a:t>
            </a:r>
            <a:r>
              <a:rPr lang="pl-PL" sz="2200" dirty="0"/>
              <a:t>-</a:t>
            </a:r>
            <a:r>
              <a:rPr lang="en-GB" sz="2200" dirty="0"/>
              <a:t>nicotine education campaign </a:t>
            </a:r>
            <a:r>
              <a:rPr lang="en-GB" sz="2200" i="1" dirty="0"/>
              <a:t>End with cigarette</a:t>
            </a:r>
            <a:r>
              <a:rPr lang="en-GB" sz="2200" dirty="0"/>
              <a:t>, initiated together with the Federation and the Institute of Patient's rights and Health Education </a:t>
            </a:r>
            <a:endParaRPr lang="en-GB" sz="2200" i="1" dirty="0"/>
          </a:p>
          <a:p>
            <a:r>
              <a:rPr lang="en-GB" sz="2200" dirty="0"/>
              <a:t>The organisers created a 12-week motivation program for people who want to stop their addiction and prepare to fight with the</a:t>
            </a:r>
            <a:r>
              <a:rPr lang="pl-PL" sz="2200" dirty="0"/>
              <a:t>ir</a:t>
            </a:r>
            <a:r>
              <a:rPr lang="en-GB" sz="2200" dirty="0"/>
              <a:t> disease (</a:t>
            </a:r>
            <a:r>
              <a:rPr lang="en-GB" sz="2200" dirty="0">
                <a:hlinkClick r:id="rId4"/>
              </a:rPr>
              <a:t>www.koniecpapierosa.pl</a:t>
            </a:r>
            <a:r>
              <a:rPr lang="en-GB" sz="2200" dirty="0"/>
              <a:t>) </a:t>
            </a:r>
          </a:p>
          <a:p>
            <a:r>
              <a:rPr lang="en-GB" sz="2200" dirty="0"/>
              <a:t>There was a possibility to contact the special </a:t>
            </a:r>
            <a:r>
              <a:rPr lang="pl-PL" sz="2200" dirty="0"/>
              <a:t>c</a:t>
            </a:r>
            <a:r>
              <a:rPr lang="en-GB" sz="2200" dirty="0"/>
              <a:t>all-centre for smokers where they could talk with a specialist in addiction therapy </a:t>
            </a:r>
          </a:p>
        </p:txBody>
      </p:sp>
      <p:pic>
        <p:nvPicPr>
          <p:cNvPr id="5" name="Obraz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172200" cy="1609957"/>
          </a:xfrm>
          <a:prstGeom prst="rect">
            <a:avLst/>
          </a:prstGeom>
        </p:spPr>
      </p:pic>
      <p:pic>
        <p:nvPicPr>
          <p:cNvPr id="6" name="Obraz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16091" y="107279"/>
            <a:ext cx="2346015" cy="1586421"/>
          </a:xfrm>
          <a:prstGeom prst="rect">
            <a:avLst/>
          </a:prstGeom>
        </p:spPr>
      </p:pic>
      <p:pic>
        <p:nvPicPr>
          <p:cNvPr id="10" name="Symbol zastępczy zawartości 1"/>
          <p:cNvPicPr>
            <a:picLocks noGrp="1" noChangeAspect="1"/>
          </p:cNvPicPr>
          <p:nvPr>
            <p:ph sz="half" idx="2"/>
          </p:nvPr>
        </p:nvPicPr>
        <p:blipFill>
          <a:blip r:embed="rId7">
            <a:extLst>
              <a:ext uri="{28A0092B-C50C-407E-A947-70E740481C1C}">
                <a14:useLocalDpi xmlns:a14="http://schemas.microsoft.com/office/drawing/2010/main" val="0"/>
              </a:ext>
            </a:extLst>
          </a:blip>
          <a:stretch>
            <a:fillRect/>
          </a:stretch>
        </p:blipFill>
        <p:spPr>
          <a:xfrm>
            <a:off x="6407978" y="1950709"/>
            <a:ext cx="1714500" cy="3088430"/>
          </a:xfrm>
        </p:spPr>
      </p:pic>
      <p:pic>
        <p:nvPicPr>
          <p:cNvPr id="14" name="Obraz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510656" y="1981994"/>
            <a:ext cx="1620218" cy="2729154"/>
          </a:xfrm>
          <a:prstGeom prst="rect">
            <a:avLst/>
          </a:prstGeom>
        </p:spPr>
      </p:pic>
      <p:pic>
        <p:nvPicPr>
          <p:cNvPr id="15" name="Obraz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26316" y="4292600"/>
            <a:ext cx="3468757" cy="2182674"/>
          </a:xfrm>
          <a:prstGeom prst="rect">
            <a:avLst/>
          </a:prstGeom>
        </p:spPr>
      </p:pic>
      <p:pic>
        <p:nvPicPr>
          <p:cNvPr id="16" name="Obraz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379601" y="2277269"/>
            <a:ext cx="1428750" cy="1428750"/>
          </a:xfrm>
          <a:prstGeom prst="rect">
            <a:avLst/>
          </a:prstGeom>
        </p:spPr>
      </p:pic>
    </p:spTree>
    <p:extLst>
      <p:ext uri="{BB962C8B-B14F-4D97-AF65-F5344CB8AC3E}">
        <p14:creationId xmlns:p14="http://schemas.microsoft.com/office/powerpoint/2010/main" val="322907981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4078</TotalTime>
  <Words>493</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Motyw pakietu Office</vt:lpstr>
      <vt:lpstr>Selected activities carried out by the Polish Federation of Asthma, Allergy and COPD Patients’ Associations</vt:lpstr>
      <vt:lpstr>www.astma-alergia-pochp.pl  astma.federacja@gmail.com </vt:lpstr>
      <vt:lpstr>www.astma-alergia-pochp.pl  astma.federacja@gmail.com </vt:lpstr>
      <vt:lpstr>www.astma-alergia-pochp.pl  astma.federacja@gmail.com </vt:lpstr>
      <vt:lpstr>www.astma-alergia-pochp.pl  astma.federacja@gmail.com </vt:lpstr>
      <vt:lpstr>www.astma-alergia-pochp.pl  astma.federacja@gmail.com </vt:lpstr>
      <vt:lpstr>www.astma-alergia-pochp.pl  astma.federacja@gmail.com </vt:lpstr>
      <vt:lpstr>www.astma-alergia-pochp.pl  astma.federacja@gmail.com </vt:lpstr>
      <vt:lpstr>www.astma-alergia-pochp.pl  astma.federacja@gmail.com </vt:lpstr>
      <vt:lpstr>Selected activities carried out by the Polish Federation of Asthma, Allergy and COPD Patients’ Associations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Polska Federacja Stowarzyszeń Chorych na astmę alergię i POCHP www.astma-alergia-pochp.pl astma.federacja@gmail.com</dc:title>
  <dc:creator>Anna Dąbrowiecka</dc:creator>
  <cp:lastModifiedBy>Susanna Palkonen</cp:lastModifiedBy>
  <cp:revision>20</cp:revision>
  <dcterms:created xsi:type="dcterms:W3CDTF">2016-08-22T17:27:11Z</dcterms:created>
  <dcterms:modified xsi:type="dcterms:W3CDTF">2018-04-16T12:10:55Z</dcterms:modified>
</cp:coreProperties>
</file>