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57" r:id="rId4"/>
    <p:sldId id="265" r:id="rId5"/>
    <p:sldId id="266" r:id="rId6"/>
    <p:sldId id="279" r:id="rId7"/>
    <p:sldId id="272" r:id="rId8"/>
    <p:sldId id="280" r:id="rId9"/>
    <p:sldId id="276" r:id="rId10"/>
    <p:sldId id="269" r:id="rId11"/>
    <p:sldId id="277" r:id="rId12"/>
    <p:sldId id="278" r:id="rId13"/>
    <p:sldId id="271" r:id="rId14"/>
    <p:sldId id="270" r:id="rId15"/>
    <p:sldId id="267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Research Funding</c:v>
                </c:pt>
              </c:strCache>
            </c:strRef>
          </c:tx>
          <c:cat>
            <c:strRef>
              <c:f>Blad1!$A$2:$A$3</c:f>
              <c:strCache>
                <c:ptCount val="2"/>
                <c:pt idx="0">
                  <c:v>Member states</c:v>
                </c:pt>
                <c:pt idx="1">
                  <c:v>European Union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1-45DE-8A9E-102A2CB78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09107611548597"/>
          <c:y val="0.29873823698866903"/>
          <c:w val="0.38090892388451397"/>
          <c:h val="0.4025235260226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Cross-border collaboration</c:v>
                </c:pt>
              </c:strCache>
            </c:strRef>
          </c:tx>
          <c:cat>
            <c:strRef>
              <c:f>Blad1!$A$2:$A$3</c:f>
              <c:strCache>
                <c:ptCount val="2"/>
                <c:pt idx="0">
                  <c:v>Member States</c:v>
                </c:pt>
                <c:pt idx="1">
                  <c:v>EU 28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F1-4C3C-B5BD-4F8C0DE0E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5023-1121-490E-871E-7A7041B9176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4D156-5E21-4EF9-AC0B-11FED8390C1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37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and</a:t>
            </a:r>
            <a:r>
              <a:rPr lang="en-US" baseline="0" dirty="0"/>
              <a:t> improved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6D94-2028-4961-ABE7-D73CA110F3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6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Note Horizon2020 interim evaluation- summary.. “The involvement of  non - governmental </a:t>
            </a:r>
            <a:r>
              <a:rPr lang="en-US" dirty="0" err="1"/>
              <a:t>organisations</a:t>
            </a:r>
            <a:r>
              <a:rPr lang="en-US" dirty="0"/>
              <a:t> and  civil society </a:t>
            </a:r>
            <a:r>
              <a:rPr lang="en-US" dirty="0" err="1"/>
              <a:t>organisations</a:t>
            </a:r>
            <a:r>
              <a:rPr lang="en-US" dirty="0"/>
              <a:t> still appears  to  be  low.  48.5%  of  respondents  agree  that  an  increased  involvement  of  citizen  in  priority  setting  is  needed  to  further  maximize  the  socio - economic  impact  of  the  EU  framework  </a:t>
            </a:r>
            <a:r>
              <a:rPr lang="en-US" dirty="0" err="1"/>
              <a:t>programme</a:t>
            </a:r>
            <a:r>
              <a:rPr lang="en-US" dirty="0"/>
              <a:t> for research and innovation whereas 37.9% disagree (13.6% don’t know)”  (https://ec.europa.eu/research/evaluations/pdf/archive/h2020_evaluations/swd(2017)221-interim_evaluation-h2020.pdf#view=fit&amp;pagemode=none )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3 points from Moedas video: 1. patient and people at the center (updated icons</a:t>
            </a:r>
            <a:r>
              <a:rPr lang="en-US" baseline="0" dirty="0"/>
              <a:t>); 2. Open access…not a key item </a:t>
            </a:r>
            <a:r>
              <a:rPr lang="en-US" baseline="0" dirty="0" err="1"/>
              <a:t>today..more</a:t>
            </a:r>
            <a:r>
              <a:rPr lang="en-US" baseline="0" dirty="0"/>
              <a:t> about technology- open science/collaboration….;  3. Comprehensive policy- Focus in earlier slides today…need to focus on policymakers and member states..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6D94-2028-4961-ABE7-D73CA110F3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3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impact of collaborations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To assess the visibility/impact/citations received by collaborative research over time.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Methods: Unit of analysis can also vary (Country, Institution, authors,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Example given: countries chosen. Several indicators can be used for impact- here use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Outcomes:  Countries with high shares of collaborative research papers also tend to have highest impact. Large countries tend to have lower share of internationally collaborative research.  Visualization choices complex- here used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ggplot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 to visualize. China has a relatively low share of internationally collaborative publications and overall the internationally collaborative publications from China have a higher impact/visibility/use by the international research community than do domestic publications from China.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8A937-1771-4022-9DF9-B31D6281179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0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research collaboration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To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cross-fertilization of cardiovascular research by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identifying who is working together – doing research together and publishing together.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Methods: Unit of analysis can also vary (Country, Institution, authors,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Example given: countries chosen. Strength of collaboration is calculated using similarity scores of country-co-author-pairs.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Outcomes:  Strongest collaborations observed between close country neighbors and smaller countries. Visualization choices complex- here used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ggplot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 to visualize. Only strongest collaborations shown. Note: China and Hong Kong collaboration disappears after 1992-1998 because after this all publications from Hong Kong included in China data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China has many collaborations with other countries (not shown) but only one strong collaboration with the USA.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8A937-1771-4022-9DF9-B31D6281179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2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6D94-2028-4961-ABE7-D73CA110F3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8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67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65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98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(Bullet 1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191" y="1363200"/>
            <a:ext cx="7725331" cy="43204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54191" y="1784408"/>
            <a:ext cx="7721499" cy="432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971550" y="2596802"/>
            <a:ext cx="7704138" cy="338913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32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806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55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789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124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33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2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33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562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6546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527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822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152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image06.png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63541" y="-24197"/>
            <a:ext cx="2209800" cy="800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85991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5696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image06.png"/>
          <p:cNvPicPr/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63541" y="-24197"/>
            <a:ext cx="2209800" cy="8001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92859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5306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1833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063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39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85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54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419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04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5D30-B0D6-4C8D-8E51-1C0123514AE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7051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2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56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46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16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77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B9A7-159D-4775-8026-EDE35BB4606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6C12-85C6-4ADA-ACDE-A4F7BF1A557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8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9AD9-BF9E-4147-A92A-2008DC8D7536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9E41-1B53-40FD-81C9-B235E8396B9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43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6F57-FAFF-48D0-89F6-DAA2556764A7}" type="datetimeFigureOut">
              <a:rPr lang="nl-BE" smtClean="0"/>
              <a:t>15/10/2018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 press: European Heart Journal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10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.europa.eu/programmes/horizon2020/en/h2020-section/scientific-panel-health-sph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horizon2020/en/h2020-section/scientific-panel-health-sph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94481" y="507226"/>
            <a:ext cx="7882360" cy="57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sz="3600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How to overcome the barriers to research in chronic NCDs in Europe? 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GB" sz="2800" i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</a:rPr>
              <a:t>case of allergy and asthm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en-US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Parliament, October 9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2018</a:t>
            </a: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Karin Sipido, MD PhD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Chair, Scientific Panel for Health</a:t>
            </a:r>
          </a:p>
          <a:p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altLang="en-US" sz="12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006" y="5577840"/>
            <a:ext cx="1771848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150" y="573755"/>
            <a:ext cx="293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has no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borders</a:t>
            </a:r>
            <a:endParaRPr lang="nl-B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22025" r="10234" b="17300"/>
          <a:stretch/>
        </p:blipFill>
        <p:spPr>
          <a:xfrm>
            <a:off x="557192" y="1237957"/>
            <a:ext cx="7344137" cy="4161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0424" y="5399056"/>
            <a:ext cx="4458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/>
              <a:t>Worldwide prevalence of clinical asthma.</a:t>
            </a:r>
            <a:endParaRPr lang="nl-BE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5031463" y="6317413"/>
            <a:ext cx="3992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To</a:t>
            </a:r>
            <a:r>
              <a:rPr lang="nl-BE" dirty="0" smtClean="0"/>
              <a:t> et al. BMC </a:t>
            </a:r>
            <a:r>
              <a:rPr lang="nl-BE" dirty="0"/>
              <a:t>Public </a:t>
            </a:r>
            <a:r>
              <a:rPr lang="nl-BE" dirty="0" smtClean="0"/>
              <a:t>Health 2012; </a:t>
            </a:r>
            <a:r>
              <a:rPr lang="nl-BE" b="1" dirty="0" smtClean="0"/>
              <a:t>12</a:t>
            </a:r>
            <a:r>
              <a:rPr lang="nl-BE" dirty="0" smtClean="0"/>
              <a:t>:204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85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84196" y="6239381"/>
            <a:ext cx="75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Gal et al. European Heart Journal 2016   </a:t>
            </a:r>
            <a:r>
              <a:rPr kumimoji="0" lang="en-US" altLang="nl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kumimoji="0" lang="en-US" altLang="nl-B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Thomson Reuters Web of Science Core </a:t>
            </a:r>
            <a:r>
              <a:rPr kumimoji="0" lang="en-US" altLang="nl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</a:t>
            </a:r>
            <a:endParaRPr kumimoji="0" lang="en-US" altLang="nl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222234"/>
            <a:ext cx="7225119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Impact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of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collaboration -  a study of cardiovascular </a:t>
            </a:r>
            <a:r>
              <a:rPr lang="en-GB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d</a:t>
            </a:r>
            <a:r>
              <a:rPr kumimoji="0" lang="en-GB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isease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 research</a:t>
            </a:r>
            <a:endParaRPr kumimoji="0" lang="nl-BE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88973"/>
            <a:ext cx="8928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 with high shares of collaborative research papers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b="31502"/>
          <a:stretch/>
        </p:blipFill>
        <p:spPr>
          <a:xfrm>
            <a:off x="107504" y="1703391"/>
            <a:ext cx="8922320" cy="39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5083"/>
            <a:ext cx="4884350" cy="40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collaborations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kumimoji="0" lang="en-GB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endParaRPr kumimoji="0" lang="nl-BE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3" y="742490"/>
            <a:ext cx="7733787" cy="5800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4988" y="5273195"/>
            <a:ext cx="3975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Strongest collaborations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(&gt;0.09) observed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 close country neighbors and smaller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countries. USA, UK, Germany and France central to strong collaboration in CVR.</a:t>
            </a:r>
            <a:endParaRPr kumimoji="0" lang="nl-BE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029" y="6481964"/>
            <a:ext cx="75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Gal et al. European Heart Journal 2016   </a:t>
            </a:r>
            <a:r>
              <a:rPr kumimoji="0" lang="en-US" altLang="nl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kumimoji="0" lang="en-US" altLang="nl-B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Thomson Reuters Web of Science Core </a:t>
            </a:r>
            <a:r>
              <a:rPr kumimoji="0" lang="en-US" altLang="nl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Collection</a:t>
            </a:r>
            <a:endParaRPr kumimoji="0" lang="en-US" altLang="nl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>
            <p:extLst/>
          </p:nvPr>
        </p:nvGraphicFramePr>
        <p:xfrm>
          <a:off x="1058283" y="2521264"/>
          <a:ext cx="3499969" cy="291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0130" y="2376885"/>
            <a:ext cx="1533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funding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R&amp;D - all</a:t>
            </a:r>
            <a:endParaRPr kumimoji="0" lang="nl-BE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216" y="851339"/>
            <a:ext cx="7209776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it comes to collaborative research across borders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EU is the prime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public funding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8283" y="2356716"/>
            <a:ext cx="7888044" cy="4342094"/>
            <a:chOff x="576842" y="1742540"/>
            <a:chExt cx="9195938" cy="4888065"/>
          </a:xfrm>
        </p:grpSpPr>
        <p:graphicFrame>
          <p:nvGraphicFramePr>
            <p:cNvPr id="12" name="Grafiek 4"/>
            <p:cNvGraphicFramePr/>
            <p:nvPr>
              <p:extLst/>
            </p:nvPr>
          </p:nvGraphicFramePr>
          <p:xfrm>
            <a:off x="4806999" y="2249177"/>
            <a:ext cx="3649616" cy="259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657131" y="1742540"/>
              <a:ext cx="40741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*Public funding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multinational collaborative research </a:t>
              </a:r>
              <a:endParaRPr kumimoji="0" lang="nl-BE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842" y="6230496"/>
              <a:ext cx="919593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*Scientific Panel for Health, K. Sipido - estimate based on MS funding schemes and EC reporting</a:t>
              </a:r>
              <a:endParaRPr kumimoji="0" lang="nl-B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00455" y="5178272"/>
            <a:ext cx="7209776" cy="4616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but needs a common policy with national funding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7">
            <a:extLst>
              <a:ext uri="{FF2B5EF4-FFF2-40B4-BE49-F238E27FC236}">
                <a16:creationId xmlns:a16="http://schemas.microsoft.com/office/drawing/2014/main" xmlns="" id="{FBD5D3EF-9A7B-9342-AF4D-6250B64E5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>
          <a:xfrm>
            <a:off x="5185577" y="998284"/>
            <a:ext cx="2706765" cy="345941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body" sz="quarter" idx="11"/>
          </p:nvPr>
        </p:nvSpPr>
        <p:spPr>
          <a:xfrm>
            <a:off x="800100" y="1788671"/>
            <a:ext cx="4573358" cy="27432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EU-</a:t>
            </a: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wide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across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sectors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borders</a:t>
            </a:r>
            <a:endParaRPr lang="de-DE" sz="165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900"/>
              </a:spcBef>
            </a:pP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Synergy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cohesive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aligned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initiatives </a:t>
            </a:r>
            <a:endParaRPr lang="de-DE" sz="16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900"/>
              </a:spcBef>
            </a:pP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Continuity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in a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long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-term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increase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efficiency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facilitate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sustainable</a:t>
            </a:r>
            <a:r>
              <a:rPr lang="de-DE" sz="165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de-DE" sz="16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900"/>
              </a:spcBef>
            </a:pP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Visibility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leadership</a:t>
            </a:r>
            <a:endParaRPr lang="de-DE" sz="165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900"/>
              </a:spcBef>
            </a:pP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More </a:t>
            </a:r>
            <a:r>
              <a:rPr lang="de-DE" sz="1650" b="1" dirty="0" err="1">
                <a:ea typeface="Verdana" panose="020B0604030504040204" pitchFamily="34" charset="0"/>
                <a:cs typeface="Verdana" panose="020B0604030504040204" pitchFamily="34" charset="0"/>
              </a:rPr>
              <a:t>equality</a:t>
            </a:r>
            <a:r>
              <a:rPr lang="de-DE" sz="1650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50" dirty="0" err="1"/>
              <a:t>between</a:t>
            </a:r>
            <a:r>
              <a:rPr lang="de-DE" sz="1650" dirty="0"/>
              <a:t> European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705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082" y="4751060"/>
            <a:ext cx="4743450" cy="14403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00749" y="4478623"/>
            <a:ext cx="1812161" cy="1522127"/>
          </a:xfrm>
          <a:prstGeom prst="roundRect">
            <a:avLst/>
          </a:prstGeom>
          <a:solidFill>
            <a:srgbClr val="205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Comprehensive policy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/>
              <a:t>Synergy of programs</a:t>
            </a:r>
            <a:endParaRPr lang="nl-BE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" y="1200150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increase</a:t>
            </a:r>
            <a:r>
              <a:rPr lang="de-DE" b="1" dirty="0"/>
              <a:t> </a:t>
            </a:r>
            <a:r>
              <a:rPr lang="de-DE" b="1" dirty="0" err="1"/>
              <a:t>impact</a:t>
            </a:r>
            <a:r>
              <a:rPr lang="de-DE" b="1" dirty="0"/>
              <a:t>, European </a:t>
            </a:r>
            <a:r>
              <a:rPr lang="de-DE" b="1" dirty="0" err="1"/>
              <a:t>health</a:t>
            </a:r>
            <a:r>
              <a:rPr lang="de-DE" b="1" dirty="0"/>
              <a:t> </a:t>
            </a:r>
            <a:r>
              <a:rPr lang="de-DE" b="1" dirty="0" err="1"/>
              <a:t>research</a:t>
            </a:r>
            <a:r>
              <a:rPr lang="de-DE" b="1" dirty="0"/>
              <a:t> </a:t>
            </a:r>
            <a:r>
              <a:rPr lang="de-DE" b="1" dirty="0" err="1"/>
              <a:t>would</a:t>
            </a:r>
            <a:r>
              <a:rPr lang="de-DE" b="1" dirty="0"/>
              <a:t> </a:t>
            </a:r>
            <a:r>
              <a:rPr lang="de-DE" b="1" dirty="0" err="1"/>
              <a:t>benefit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7829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049" y="568199"/>
            <a:ext cx="8229600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is a domain where Europe has the potential to lead in the global competition yet it still is an underdeveloped domain of common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Europe.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Scientific Panel for Health therefore proposes to develop a comprehensive vision and strategy for health and health research, with a strong, visible leadership under the form of a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Council for Health Research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all stakeholders.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3EC3B5A4-3060-A74F-AB06-199FE14A19DA}"/>
              </a:ext>
            </a:extLst>
          </p:cNvPr>
          <p:cNvSpPr txBox="1">
            <a:spLocks/>
          </p:cNvSpPr>
          <p:nvPr/>
        </p:nvSpPr>
        <p:spPr>
          <a:xfrm>
            <a:off x="462985" y="3914835"/>
            <a:ext cx="8171728" cy="40783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i="1" dirty="0" smtClean="0">
                <a:latin typeface="+mn-lt"/>
              </a:rPr>
              <a:t>.. to </a:t>
            </a:r>
            <a:r>
              <a:rPr lang="it-IT" sz="2000" b="1" i="1" dirty="0" err="1">
                <a:latin typeface="+mn-lt"/>
              </a:rPr>
              <a:t>secure</a:t>
            </a:r>
            <a:r>
              <a:rPr lang="it-IT" sz="2000" b="1" i="1" dirty="0">
                <a:latin typeface="+mn-lt"/>
              </a:rPr>
              <a:t> the future of </a:t>
            </a:r>
            <a:r>
              <a:rPr lang="it-IT" sz="2000" b="1" i="1" dirty="0" err="1">
                <a:latin typeface="+mn-lt"/>
              </a:rPr>
              <a:t>health</a:t>
            </a:r>
            <a:r>
              <a:rPr lang="it-IT" sz="2000" b="1" i="1" dirty="0">
                <a:latin typeface="+mn-lt"/>
              </a:rPr>
              <a:t> </a:t>
            </a:r>
            <a:r>
              <a:rPr lang="it-IT" sz="2000" b="1" i="1" dirty="0" err="1" smtClean="0">
                <a:latin typeface="+mn-lt"/>
              </a:rPr>
              <a:t>research</a:t>
            </a:r>
            <a:r>
              <a:rPr lang="it-IT" sz="2000" b="1" i="1" dirty="0" smtClean="0">
                <a:latin typeface="+mn-lt"/>
              </a:rPr>
              <a:t>, to </a:t>
            </a:r>
            <a:r>
              <a:rPr lang="it-IT" sz="2000" b="1" i="1" dirty="0" err="1" smtClean="0">
                <a:latin typeface="+mn-lt"/>
              </a:rPr>
              <a:t>improve</a:t>
            </a:r>
            <a:r>
              <a:rPr lang="it-IT" sz="2000" b="1" i="1" dirty="0" smtClean="0">
                <a:latin typeface="+mn-lt"/>
              </a:rPr>
              <a:t> the life of </a:t>
            </a:r>
            <a:r>
              <a:rPr lang="it-IT" sz="2000" b="1" i="1" dirty="0" err="1" smtClean="0">
                <a:latin typeface="+mn-lt"/>
              </a:rPr>
              <a:t>citizens</a:t>
            </a:r>
            <a:endParaRPr lang="en-US" sz="2000" b="1" i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59789" y="4715301"/>
            <a:ext cx="3852286" cy="770051"/>
            <a:chOff x="3794895" y="5334000"/>
            <a:chExt cx="5136381" cy="1026735"/>
          </a:xfrm>
        </p:grpSpPr>
        <p:pic>
          <p:nvPicPr>
            <p:cNvPr id="5" name="Picture 2" descr="http://www.europarl.europa.eu/downloadcentre/sites/europarl.europa.eu.downloadcentre/files/EN2_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9" t="18580" r="18532" b="10993"/>
            <a:stretch/>
          </p:blipFill>
          <p:spPr bwMode="auto">
            <a:xfrm>
              <a:off x="5469975" y="5370135"/>
              <a:ext cx="1350062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eu council of ministers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52" y="5448616"/>
              <a:ext cx="1911324" cy="912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895" y="5334000"/>
              <a:ext cx="1495009" cy="102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5723" y="6032666"/>
            <a:ext cx="862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Building the Future of Health Research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A consensus document of the Scientific Panel for Health. </a:t>
            </a:r>
            <a:endParaRPr lang="en-US" sz="14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BE" sz="1400" u="sng" dirty="0" smtClean="0">
                <a:solidFill>
                  <a:prstClr val="black"/>
                </a:solidFill>
                <a:hlinkClick r:id="rId5"/>
              </a:rPr>
              <a:t>https</a:t>
            </a:r>
            <a:r>
              <a:rPr lang="nl-BE" sz="1400" u="sng" dirty="0">
                <a:solidFill>
                  <a:prstClr val="black"/>
                </a:solidFill>
                <a:hlinkClick r:id="rId5"/>
              </a:rPr>
              <a:t>://ec.europa.eu/programmes/horizon2020/en/h2020-section/scientific-panel-health-sph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3935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13" y="1749084"/>
            <a:ext cx="5062438" cy="822667"/>
          </a:xfrm>
        </p:spPr>
        <p:txBody>
          <a:bodyPr rtlCol="0">
            <a:normAutofit/>
          </a:bodyPr>
          <a:lstStyle/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6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across disciplines and activities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6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 and liaisons to the community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42238" y="258768"/>
            <a:ext cx="6172200" cy="651600"/>
          </a:xfrm>
        </p:spPr>
        <p:txBody>
          <a:bodyPr>
            <a:normAutofit/>
          </a:bodyPr>
          <a:lstStyle/>
          <a:p>
            <a:pPr algn="l"/>
            <a:r>
              <a:rPr lang="en-US" altLang="nl-B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Scientific Panel for Health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8" y="5693326"/>
            <a:ext cx="1339322" cy="9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827238" y="2571750"/>
            <a:ext cx="4586542" cy="12573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mandate</a:t>
            </a: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 foresight, overall vision,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identify bottlenecks to innovation and propose solutions</a:t>
            </a:r>
            <a:endParaRPr kumimoji="0" lang="nl-BE" sz="16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1885" y="4114800"/>
            <a:ext cx="3252814" cy="664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to consult and connect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recommendations</a:t>
            </a:r>
            <a:endParaRPr kumimoji="0" lang="nl-B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r="1961" b="3333"/>
          <a:stretch/>
        </p:blipFill>
        <p:spPr>
          <a:xfrm>
            <a:off x="2873741" y="908110"/>
            <a:ext cx="5658246" cy="50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onut 54"/>
          <p:cNvSpPr/>
          <p:nvPr/>
        </p:nvSpPr>
        <p:spPr>
          <a:xfrm>
            <a:off x="1143001" y="857251"/>
            <a:ext cx="6857999" cy="5165225"/>
          </a:xfrm>
          <a:prstGeom prst="donut">
            <a:avLst>
              <a:gd name="adj" fmla="val 18284"/>
            </a:avLst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lumMod val="20000"/>
                <a:lumOff val="8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239" y="5175335"/>
            <a:ext cx="96532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mechanisms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41" y="3145075"/>
            <a:ext cx="779930" cy="779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56" y="3097561"/>
            <a:ext cx="809117" cy="809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1490892"/>
            <a:ext cx="57150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01" y="5420020"/>
            <a:ext cx="447458" cy="447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42" y="4875493"/>
            <a:ext cx="472346" cy="472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7648" y="2539371"/>
            <a:ext cx="9802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&amp; discovery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4570" y="2539371"/>
            <a:ext cx="84875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innovation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70" y="3985561"/>
            <a:ext cx="571313" cy="571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2" y="2093360"/>
            <a:ext cx="656091" cy="6560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35411" y="1143000"/>
            <a:ext cx="98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3448" y="3103799"/>
            <a:ext cx="128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health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systems medicine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 data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37" y="4888663"/>
            <a:ext cx="531357" cy="5313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65" y="3865525"/>
            <a:ext cx="529742" cy="5297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09565" y="5086351"/>
            <a:ext cx="6487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devices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Block Arc 35"/>
          <p:cNvSpPr/>
          <p:nvPr/>
        </p:nvSpPr>
        <p:spPr>
          <a:xfrm>
            <a:off x="2992762" y="1792789"/>
            <a:ext cx="3149266" cy="1379448"/>
          </a:xfrm>
          <a:prstGeom prst="blockArc">
            <a:avLst>
              <a:gd name="adj1" fmla="val 10784978"/>
              <a:gd name="adj2" fmla="val 0"/>
              <a:gd name="adj3" fmla="val 8082"/>
            </a:avLst>
          </a:prstGeom>
          <a:solidFill>
            <a:schemeClr val="accent1">
              <a:alpha val="6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7800" y="1317557"/>
            <a:ext cx="10120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6017" y="5372100"/>
            <a:ext cx="10348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&amp; economic value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3129" y="3209709"/>
            <a:ext cx="101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novel technologies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01466" y="4857751"/>
            <a:ext cx="6277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market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5028783" y="4096825"/>
            <a:ext cx="853402" cy="76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21376" y="4114202"/>
            <a:ext cx="876401" cy="81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80265" y="4032556"/>
            <a:ext cx="14102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multi-stakeholder collaboration</a:t>
            </a:r>
            <a:endParaRPr kumimoji="0" lang="nl-BE" sz="1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Equal 53"/>
          <p:cNvSpPr/>
          <p:nvPr/>
        </p:nvSpPr>
        <p:spPr>
          <a:xfrm>
            <a:off x="3685251" y="5091901"/>
            <a:ext cx="1860166" cy="3221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44307" y="2060465"/>
            <a:ext cx="13420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societal participation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benefit</a:t>
            </a:r>
            <a:endParaRPr kumimoji="0" lang="nl-BE" sz="1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5" y="1377788"/>
            <a:ext cx="520773" cy="5207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28" y="2237442"/>
            <a:ext cx="474820" cy="4748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51" y="5560211"/>
            <a:ext cx="247025" cy="247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24" y="2817294"/>
            <a:ext cx="1200122" cy="1200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01" y="5411719"/>
            <a:ext cx="549058" cy="549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73" y="1685946"/>
            <a:ext cx="632108" cy="63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89" y="4413431"/>
            <a:ext cx="584185" cy="584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50" y="4376651"/>
            <a:ext cx="636439" cy="636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235082"/>
            <a:ext cx="688415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research in a connected and 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participative society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3749" y="873747"/>
            <a:ext cx="2582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9</a:t>
            </a:r>
            <a:r>
              <a:rPr kumimoji="0" lang="en-US" sz="1350" b="1" i="1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2017 – EC, Brussels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3" y="5778929"/>
            <a:ext cx="1339322" cy="9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39" y="434051"/>
            <a:ext cx="8327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Citizens and patients at the center of health </a:t>
            </a:r>
            <a:r>
              <a:rPr lang="en-US" sz="2000" b="1" dirty="0" smtClean="0">
                <a:solidFill>
                  <a:srgbClr val="000000"/>
                </a:solidFill>
              </a:rPr>
              <a:t>research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.. patient </a:t>
            </a:r>
            <a:r>
              <a:rPr lang="en-US" sz="2000" dirty="0">
                <a:solidFill>
                  <a:srgbClr val="000000"/>
                </a:solidFill>
              </a:rPr>
              <a:t>and public involvement in </a:t>
            </a:r>
            <a:r>
              <a:rPr lang="en-US" sz="2000" dirty="0" smtClean="0">
                <a:solidFill>
                  <a:srgbClr val="000000"/>
                </a:solidFill>
              </a:rPr>
              <a:t>health research </a:t>
            </a:r>
            <a:r>
              <a:rPr lang="en-US" sz="2000" dirty="0">
                <a:solidFill>
                  <a:srgbClr val="000000"/>
                </a:solidFill>
              </a:rPr>
              <a:t>and health care are still </a:t>
            </a:r>
            <a:r>
              <a:rPr lang="en-US" sz="2000" dirty="0" smtClean="0">
                <a:solidFill>
                  <a:srgbClr val="000000"/>
                </a:solidFill>
              </a:rPr>
              <a:t>underachieving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Patients have </a:t>
            </a:r>
            <a:r>
              <a:rPr lang="en-US" sz="2000" dirty="0">
                <a:solidFill>
                  <a:srgbClr val="000000"/>
                </a:solidFill>
              </a:rPr>
              <a:t>different roles: as co-researchers to generate ideas and </a:t>
            </a:r>
            <a:r>
              <a:rPr lang="en-US" sz="2000" dirty="0" smtClean="0">
                <a:solidFill>
                  <a:srgbClr val="000000"/>
                </a:solidFill>
              </a:rPr>
              <a:t>facilitate data </a:t>
            </a:r>
            <a:r>
              <a:rPr lang="en-US" sz="2000" dirty="0">
                <a:solidFill>
                  <a:srgbClr val="000000"/>
                </a:solidFill>
              </a:rPr>
              <a:t>collection, capture and review; as advisers; and as participants in policy</a:t>
            </a:r>
            <a:r>
              <a:rPr lang="en-US" sz="2000" dirty="0" smtClean="0">
                <a:solidFill>
                  <a:srgbClr val="000000"/>
                </a:solidFill>
              </a:rPr>
              <a:t>. Educating </a:t>
            </a:r>
            <a:r>
              <a:rPr lang="en-US" sz="2000" dirty="0">
                <a:solidFill>
                  <a:srgbClr val="000000"/>
                </a:solidFill>
              </a:rPr>
              <a:t>patients leads to patient experts.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Novel </a:t>
            </a:r>
            <a:r>
              <a:rPr lang="en-US" sz="2000" dirty="0">
                <a:solidFill>
                  <a:srgbClr val="000000"/>
                </a:solidFill>
              </a:rPr>
              <a:t>trial design </a:t>
            </a:r>
            <a:r>
              <a:rPr lang="en-US" sz="2000" dirty="0" smtClean="0">
                <a:solidFill>
                  <a:srgbClr val="000000"/>
                </a:solidFill>
              </a:rPr>
              <a:t>can optimize </a:t>
            </a:r>
            <a:r>
              <a:rPr lang="en-US" sz="2000" dirty="0">
                <a:solidFill>
                  <a:srgbClr val="000000"/>
                </a:solidFill>
              </a:rPr>
              <a:t>patient access and participation in novel </a:t>
            </a:r>
            <a:r>
              <a:rPr lang="en-US" sz="2000" dirty="0" smtClean="0">
                <a:solidFill>
                  <a:srgbClr val="000000"/>
                </a:solidFill>
              </a:rPr>
              <a:t>treatments.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rgbClr val="000000"/>
                </a:solidFill>
              </a:rPr>
              <a:t>achieve authentic patient empowerment, patients need to have a say in </a:t>
            </a:r>
            <a:r>
              <a:rPr lang="en-US" sz="2000" dirty="0" smtClean="0">
                <a:solidFill>
                  <a:srgbClr val="000000"/>
                </a:solidFill>
              </a:rPr>
              <a:t>how value </a:t>
            </a:r>
            <a:r>
              <a:rPr lang="en-US" sz="2000" dirty="0">
                <a:solidFill>
                  <a:srgbClr val="000000"/>
                </a:solidFill>
              </a:rPr>
              <a:t>is measured in health care.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lack of </a:t>
            </a:r>
            <a:r>
              <a:rPr lang="en-US" sz="2000" dirty="0" smtClean="0">
                <a:solidFill>
                  <a:srgbClr val="000000"/>
                </a:solidFill>
              </a:rPr>
              <a:t>access of </a:t>
            </a:r>
            <a:r>
              <a:rPr lang="en-US" sz="2000" dirty="0">
                <a:solidFill>
                  <a:srgbClr val="000000"/>
                </a:solidFill>
              </a:rPr>
              <a:t>patients to their own data is a waste of co-creation opportunity: it </a:t>
            </a:r>
            <a:r>
              <a:rPr lang="en-US" sz="2000" dirty="0" smtClean="0">
                <a:solidFill>
                  <a:srgbClr val="000000"/>
                </a:solidFill>
              </a:rPr>
              <a:t>disengages and </a:t>
            </a:r>
            <a:r>
              <a:rPr lang="en-US" sz="2000" dirty="0">
                <a:solidFill>
                  <a:srgbClr val="000000"/>
                </a:solidFill>
              </a:rPr>
              <a:t>disempowers patients, and wastes positive use of those data.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Participation </a:t>
            </a:r>
            <a:r>
              <a:rPr lang="en-US" sz="2000" dirty="0">
                <a:solidFill>
                  <a:srgbClr val="000000"/>
                </a:solidFill>
              </a:rPr>
              <a:t>is not about </a:t>
            </a:r>
            <a:r>
              <a:rPr lang="en-US" sz="2000" i="1" dirty="0">
                <a:solidFill>
                  <a:srgbClr val="000000"/>
                </a:solidFill>
              </a:rPr>
              <a:t>involvement </a:t>
            </a:r>
            <a:r>
              <a:rPr lang="en-US" sz="2000" dirty="0">
                <a:solidFill>
                  <a:srgbClr val="000000"/>
                </a:solidFill>
              </a:rPr>
              <a:t>of patients, but about </a:t>
            </a:r>
            <a:r>
              <a:rPr lang="en-US" sz="2000" i="1" dirty="0">
                <a:solidFill>
                  <a:srgbClr val="000000"/>
                </a:solidFill>
              </a:rPr>
              <a:t>engaging </a:t>
            </a:r>
            <a:r>
              <a:rPr lang="en-US" sz="2000" dirty="0" smtClean="0">
                <a:solidFill>
                  <a:srgbClr val="000000"/>
                </a:solidFill>
              </a:rPr>
              <a:t>patients</a:t>
            </a:r>
            <a:endParaRPr lang="nl-BE" sz="2000" dirty="0"/>
          </a:p>
        </p:txBody>
      </p:sp>
      <p:sp>
        <p:nvSpPr>
          <p:cNvPr id="4" name="Rectangle 3"/>
          <p:cNvSpPr/>
          <p:nvPr/>
        </p:nvSpPr>
        <p:spPr>
          <a:xfrm>
            <a:off x="532436" y="6319651"/>
            <a:ext cx="8779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https://ec.europa.eu/programmes/horizon2020/en/h2020-section/scientific-panel-health-sph</a:t>
            </a:r>
            <a:r>
              <a:rPr kumimoji="0" lang="nl-B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nl-B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999" t="5000" r="10001"/>
          <a:stretch/>
        </p:blipFill>
        <p:spPr>
          <a:xfrm>
            <a:off x="6491227" y="1571170"/>
            <a:ext cx="971550" cy="12306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3440" y="1466320"/>
            <a:ext cx="5086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“</a:t>
            </a:r>
            <a:r>
              <a:rPr lang="en-US" i="1" dirty="0">
                <a:solidFill>
                  <a:srgbClr val="002060"/>
                </a:solidFill>
                <a:cs typeface="Arial" panose="020B0604020202020204" pitchFamily="34" charset="0"/>
              </a:rPr>
              <a:t>There are many competing political priorities, so we must all shout about the importance of health research and innovation systems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.”</a:t>
            </a:r>
          </a:p>
          <a:p>
            <a:pPr algn="r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Carlos Moedas, EU Commissioner</a:t>
            </a:r>
          </a:p>
          <a:p>
            <a:pPr algn="r"/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Research, Science &amp; Innovation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37986" y="4021481"/>
            <a:ext cx="6229350" cy="1477328"/>
            <a:chOff x="457200" y="3810000"/>
            <a:chExt cx="8305800" cy="1969772"/>
          </a:xfrm>
        </p:grpSpPr>
        <p:sp>
          <p:nvSpPr>
            <p:cNvPr id="5" name="Rectangle 4"/>
            <p:cNvSpPr/>
            <p:nvPr/>
          </p:nvSpPr>
          <p:spPr>
            <a:xfrm>
              <a:off x="1981200" y="3810000"/>
              <a:ext cx="6781800" cy="1969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“</a:t>
              </a:r>
              <a:r>
                <a:rPr lang="en-US" i="1" dirty="0">
                  <a:solidFill>
                    <a:srgbClr val="002060"/>
                  </a:solidFill>
                  <a:cs typeface="Arial" panose="020B0604020202020204" pitchFamily="34" charset="0"/>
                </a:rPr>
                <a:t>Specific needs for health research need further investment and require a collective effort in the years to come</a:t>
              </a:r>
              <a:r>
                <a:rPr 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.”</a:t>
              </a:r>
            </a:p>
            <a:p>
              <a:pPr algn="r"/>
              <a:r>
                <a:rPr 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Manuel </a:t>
              </a:r>
              <a:r>
                <a:rPr 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Heitor</a:t>
              </a:r>
              <a:r>
                <a:rPr 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, Minister of Science, Technology &amp; Education, Portugal</a:t>
              </a:r>
            </a:p>
          </p:txBody>
        </p:sp>
        <p:pic>
          <p:nvPicPr>
            <p:cNvPr id="1028" name="Picture 4" descr="https://upload.wikimedia.org/wikipedia/pt/thumb/c/c3/Retrato_oficial_Manuel_Heitor.jpg/200px-Retrato_oficial_Manuel_Heit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3" r="11935" b="28790"/>
            <a:stretch/>
          </p:blipFill>
          <p:spPr bwMode="auto">
            <a:xfrm>
              <a:off x="457200" y="3955790"/>
              <a:ext cx="1356609" cy="1606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57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742"/>
          <a:stretch/>
        </p:blipFill>
        <p:spPr>
          <a:xfrm>
            <a:off x="443334" y="4560425"/>
            <a:ext cx="8477250" cy="6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4548" b="21116"/>
          <a:stretch/>
        </p:blipFill>
        <p:spPr>
          <a:xfrm>
            <a:off x="258139" y="2220253"/>
            <a:ext cx="8477250" cy="85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1" b="84737"/>
          <a:stretch/>
        </p:blipFill>
        <p:spPr>
          <a:xfrm>
            <a:off x="209913" y="1192944"/>
            <a:ext cx="8477250" cy="905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73" y="592832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*https</a:t>
            </a: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://ec.europa.eu/programmes/horizon2020/en/h2020-section/scientific-panel-health-sph </a:t>
            </a:r>
            <a:endParaRPr lang="nl-BE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55248"/>
            <a:ext cx="7658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needs and opportunities for health research</a:t>
            </a:r>
            <a:endParaRPr lang="nl-B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14500"/>
            <a:ext cx="822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Health, health care and health research form a unique and interdependent ecosystem</a:t>
            </a:r>
            <a:endParaRPr lang="nl-B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85" y="2262850"/>
            <a:ext cx="6738078" cy="3483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48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381000"/>
            <a:ext cx="891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Europe as a whole spends about 10% of its gross domestic product on health care .. but only 0.4% on health-related R&amp;D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377832"/>
            <a:ext cx="761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Bouillon et al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Lancet. 2015; Deloitte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Deloitte Health Economics </a:t>
            </a: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2013</a:t>
            </a: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7" y="1276410"/>
            <a:ext cx="7950575" cy="4913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201" y="742227"/>
            <a:ext cx="771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rising costs in health care can only be managed through research underpinning decisions for implementation</a:t>
            </a:r>
            <a:endParaRPr lang="nl-BE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7000" contrast="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225" y="1767310"/>
            <a:ext cx="6209131" cy="3210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Box 12"/>
          <p:cNvSpPr txBox="1"/>
          <p:nvPr/>
        </p:nvSpPr>
        <p:spPr>
          <a:xfrm>
            <a:off x="6418162" y="4543063"/>
            <a:ext cx="2557608" cy="2063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Health care is a national competence but cannot be separated from research. Health research at the EU-level can identify and address mechanisms that reduce health inequality</a:t>
            </a:r>
            <a:endParaRPr lang="nl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1142</Words>
  <Application>Microsoft Office PowerPoint</Application>
  <PresentationFormat>On-screen Show (4:3)</PresentationFormat>
  <Paragraphs>114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The Scientific Panel for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Sipido</dc:creator>
  <cp:lastModifiedBy>Caroline </cp:lastModifiedBy>
  <cp:revision>10</cp:revision>
  <dcterms:created xsi:type="dcterms:W3CDTF">2018-10-09T09:52:38Z</dcterms:created>
  <dcterms:modified xsi:type="dcterms:W3CDTF">2018-10-15T15:11:18Z</dcterms:modified>
</cp:coreProperties>
</file>