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293" r:id="rId3"/>
    <p:sldId id="298" r:id="rId4"/>
    <p:sldId id="303" r:id="rId5"/>
    <p:sldId id="306" r:id="rId6"/>
    <p:sldId id="311" r:id="rId7"/>
    <p:sldId id="312" r:id="rId8"/>
    <p:sldId id="313" r:id="rId9"/>
    <p:sldId id="31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ana Agache" initials="I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76B"/>
    <a:srgbClr val="D50050"/>
    <a:srgbClr val="F29400"/>
    <a:srgbClr val="37A963"/>
    <a:srgbClr val="00A096"/>
    <a:srgbClr val="3AAADC"/>
    <a:srgbClr val="00CC99"/>
    <a:srgbClr val="5087C7"/>
    <a:srgbClr val="EAEAEA"/>
    <a:srgbClr val="044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>
        <p:scale>
          <a:sx n="82" d="100"/>
          <a:sy n="82" d="100"/>
        </p:scale>
        <p:origin x="996" y="-78"/>
      </p:cViewPr>
      <p:guideLst>
        <p:guide orient="horz" pos="2205"/>
        <p:guide pos="28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323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B6E3-827A-4D85-95A0-FBA78E02E8BA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9484-DE75-4727-B000-C1B467690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1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F499-E6C0-49A8-BCE4-A00F4D572FFD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A892C-CFF0-4C3C-A46A-FC6E1A17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9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1234" y="185124"/>
            <a:ext cx="7752766" cy="3740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234" y="707373"/>
            <a:ext cx="7752766" cy="324833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044B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8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1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565" y="89707"/>
            <a:ext cx="6779147" cy="531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428053"/>
            <a:ext cx="9144000" cy="4299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 txBox="1">
            <a:spLocks/>
          </p:cNvSpPr>
          <p:nvPr userDrawn="1"/>
        </p:nvSpPr>
        <p:spPr>
          <a:xfrm>
            <a:off x="3210968" y="6428053"/>
            <a:ext cx="5791200" cy="429947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The goal is to go further and do better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1096044"/>
            <a:ext cx="9144000" cy="5293390"/>
          </a:xfrm>
          <a:prstGeom prst="rect">
            <a:avLst/>
          </a:prstGeom>
          <a:solidFill>
            <a:srgbClr val="F4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0" y="1096044"/>
            <a:ext cx="9144000" cy="0"/>
          </a:xfrm>
          <a:prstGeom prst="line">
            <a:avLst/>
          </a:prstGeom>
          <a:ln w="6350">
            <a:solidFill>
              <a:srgbClr val="508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6389434"/>
            <a:ext cx="9144000" cy="0"/>
          </a:xfrm>
          <a:prstGeom prst="line">
            <a:avLst/>
          </a:prstGeom>
          <a:ln w="6350">
            <a:solidFill>
              <a:srgbClr val="508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7" y="132401"/>
            <a:ext cx="847680" cy="8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8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7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la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0710.3333"/>
                </p14:media>
              </p:ext>
            </p:extLst>
          </p:nvPr>
        </p:nvPicPr>
        <p:blipFill rotWithShape="1">
          <a:blip r:embed="rId4"/>
          <a:srcRect t="13466" b="11862"/>
          <a:stretch>
            <a:fillRect/>
          </a:stretch>
        </p:blipFill>
        <p:spPr>
          <a:xfrm>
            <a:off x="0" y="1158239"/>
            <a:ext cx="9162841" cy="5131191"/>
          </a:xfrm>
          <a:prstGeom prst="rect">
            <a:avLst/>
          </a:prstGeom>
        </p:spPr>
      </p:pic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0" y="5091725"/>
            <a:ext cx="9144000" cy="1295400"/>
          </a:xfrm>
          <a:solidFill>
            <a:srgbClr val="044B89"/>
          </a:solidFill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15" y="5323844"/>
            <a:ext cx="891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C000"/>
                </a:solidFill>
              </a:rPr>
              <a:t>Prioritising research challenges and funding for allergy, asthma and the need for translational research</a:t>
            </a: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709AB9-21C9-EA46-9756-39A84AD5EA87}"/>
              </a:ext>
            </a:extLst>
          </p:cNvPr>
          <p:cNvSpPr txBox="1"/>
          <p:nvPr/>
        </p:nvSpPr>
        <p:spPr>
          <a:xfrm>
            <a:off x="3445727" y="323385"/>
            <a:ext cx="51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Ioana Agache – EAACI President</a:t>
            </a:r>
          </a:p>
        </p:txBody>
      </p:sp>
    </p:spTree>
    <p:extLst>
      <p:ext uri="{BB962C8B-B14F-4D97-AF65-F5344CB8AC3E}">
        <p14:creationId xmlns:p14="http://schemas.microsoft.com/office/powerpoint/2010/main" val="24814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670997" y="987209"/>
            <a:ext cx="5413715" cy="3584997"/>
            <a:chOff x="3579557" y="1187927"/>
            <a:chExt cx="5413715" cy="35849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557" y="1896029"/>
              <a:ext cx="2786034" cy="28768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80819" y="1187927"/>
              <a:ext cx="3012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Research priorities</a:t>
              </a:r>
              <a:endParaRPr lang="en-US" sz="20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07124" y="2021709"/>
              <a:ext cx="295984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developmental exposome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Allergic diseases and asthma in the context of population and environmental health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Drug development and biomedical engineering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134453" y="1915200"/>
              <a:ext cx="276570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05419" y="2626820"/>
            <a:ext cx="5827572" cy="4078271"/>
            <a:chOff x="3213979" y="2626820"/>
            <a:chExt cx="5827572" cy="40782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79" y="2626820"/>
              <a:ext cx="3227460" cy="32293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31840" y="4864815"/>
              <a:ext cx="3120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000" b="1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Grow </a:t>
              </a:r>
              <a:r>
                <a:rPr lang="en-US" altLang="en-US" sz="20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a sustainable way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62948" y="5874094"/>
              <a:ext cx="3978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Clinical care pathways</a:t>
              </a:r>
            </a:p>
            <a:p>
              <a:pPr algn="ctr"/>
              <a:r>
                <a:rPr lang="en-US" altLang="en-US" sz="1600" dirty="0" err="1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Harmonisation</a:t>
              </a:r>
              <a:r>
                <a:rPr lang="en-US" altLang="en-US" sz="16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and </a:t>
              </a:r>
              <a:r>
                <a:rPr lang="en-US" altLang="en-US" sz="1600" dirty="0" err="1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standardisation</a:t>
              </a:r>
              <a:endParaRPr lang="en-US" altLang="en-US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n-US" altLang="en-US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134453" y="5835318"/>
              <a:ext cx="276570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2039" y="1235027"/>
            <a:ext cx="4353929" cy="3670031"/>
            <a:chOff x="130599" y="1235027"/>
            <a:chExt cx="4353929" cy="3670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449" y="1905894"/>
              <a:ext cx="1961079" cy="29991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3026" y="1235027"/>
              <a:ext cx="3982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44B8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1.Connect science with the transformation of care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0599" y="1888247"/>
              <a:ext cx="32830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0584" indent="-100584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600" dirty="0">
                  <a:solidFill>
                    <a:srgbClr val="044B8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Big data and artificial intelligence</a:t>
              </a:r>
            </a:p>
            <a:p>
              <a:pPr marL="100584" indent="-100584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600" dirty="0">
                  <a:solidFill>
                    <a:srgbClr val="044B8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Translational research and implementation science</a:t>
              </a:r>
            </a:p>
            <a:p>
              <a:pPr marL="100584" indent="-100584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600" dirty="0">
                  <a:solidFill>
                    <a:srgbClr val="044B8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“omics”-technologies towards personalized therapeutic and prevention approaches </a:t>
              </a:r>
            </a:p>
            <a:p>
              <a:pPr marL="100584" indent="-100584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1600" dirty="0">
                  <a:solidFill>
                    <a:srgbClr val="044B8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E-Health and M-Health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7180" y="1929600"/>
              <a:ext cx="2622318" cy="0"/>
            </a:xfrm>
            <a:prstGeom prst="line">
              <a:avLst/>
            </a:prstGeom>
            <a:ln w="38100">
              <a:solidFill>
                <a:srgbClr val="044B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35229" y="2326830"/>
            <a:ext cx="5507194" cy="3968165"/>
            <a:chOff x="143789" y="2326830"/>
            <a:chExt cx="5507194" cy="39681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963" y="2326830"/>
              <a:ext cx="3061020" cy="31070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3789" y="4353265"/>
              <a:ext cx="3612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Meet the changing needs of our stakeholders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1549" y="5463998"/>
              <a:ext cx="51958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Standards and quality criteria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Purposeful education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Patient empowerment and patient centeredness 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67180" y="5416160"/>
              <a:ext cx="262231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495040" y="3174018"/>
            <a:ext cx="223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</a:p>
          <a:p>
            <a:pPr algn="ctr"/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pillars</a:t>
            </a:r>
          </a:p>
        </p:txBody>
      </p:sp>
      <p:sp>
        <p:nvSpPr>
          <p:cNvPr id="25" name="Title 3"/>
          <p:cNvSpPr>
            <a:spLocks noGrp="1"/>
          </p:cNvSpPr>
          <p:nvPr>
            <p:ph type="ctrTitle"/>
          </p:nvPr>
        </p:nvSpPr>
        <p:spPr>
          <a:xfrm>
            <a:off x="1237200" y="416238"/>
            <a:ext cx="7754400" cy="374076"/>
          </a:xfrm>
        </p:spPr>
        <p:txBody>
          <a:bodyPr/>
          <a:lstStyle/>
          <a:p>
            <a:r>
              <a:rPr lang="en-US" altLang="en-US" b="1" dirty="0">
                <a:solidFill>
                  <a:srgbClr val="5087C7"/>
                </a:solidFill>
              </a:rPr>
              <a:t>EAACI vision for the management of allergy and asthma</a:t>
            </a:r>
          </a:p>
        </p:txBody>
      </p:sp>
    </p:spTree>
    <p:extLst>
      <p:ext uri="{BB962C8B-B14F-4D97-AF65-F5344CB8AC3E}">
        <p14:creationId xmlns:p14="http://schemas.microsoft.com/office/powerpoint/2010/main" val="12839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00489" y="1273172"/>
            <a:ext cx="2413682" cy="2413682"/>
            <a:chOff x="388361" y="1230157"/>
            <a:chExt cx="2413682" cy="2413682"/>
          </a:xfrm>
        </p:grpSpPr>
        <p:sp>
          <p:nvSpPr>
            <p:cNvPr id="11" name="Rounded Rectangle 10"/>
            <p:cNvSpPr/>
            <p:nvPr/>
          </p:nvSpPr>
          <p:spPr>
            <a:xfrm>
              <a:off x="388361" y="1230157"/>
              <a:ext cx="2413682" cy="2413682"/>
            </a:xfrm>
            <a:prstGeom prst="roundRect">
              <a:avLst>
                <a:gd name="adj" fmla="val 7606"/>
              </a:avLst>
            </a:prstGeom>
            <a:solidFill>
              <a:srgbClr val="EAEA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74285" y="1316081"/>
              <a:ext cx="2241834" cy="2241834"/>
              <a:chOff x="474285" y="1316081"/>
              <a:chExt cx="2241834" cy="224183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74285" y="1316081"/>
                <a:ext cx="2241834" cy="2241834"/>
              </a:xfrm>
              <a:prstGeom prst="roundRect">
                <a:avLst>
                  <a:gd name="adj" fmla="val 7606"/>
                </a:avLst>
              </a:prstGeom>
              <a:solidFill>
                <a:srgbClr val="3AAAD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300876" y="1512422"/>
                <a:ext cx="674289" cy="674289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3897" y="2333704"/>
                <a:ext cx="212260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EAACI White Paper on Research, Innovation and Quality Care</a:t>
                </a:r>
                <a:endParaRPr lang="en-US" altLang="en-US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9730" y="1571718"/>
                <a:ext cx="558417" cy="519026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3410522" y="1273172"/>
            <a:ext cx="2413682" cy="2413682"/>
            <a:chOff x="3285654" y="1254626"/>
            <a:chExt cx="2413682" cy="2413682"/>
          </a:xfrm>
        </p:grpSpPr>
        <p:sp>
          <p:nvSpPr>
            <p:cNvPr id="18" name="Rounded Rectangle 17"/>
            <p:cNvSpPr/>
            <p:nvPr/>
          </p:nvSpPr>
          <p:spPr>
            <a:xfrm>
              <a:off x="3285654" y="1254626"/>
              <a:ext cx="2413682" cy="2413682"/>
            </a:xfrm>
            <a:prstGeom prst="roundRect">
              <a:avLst>
                <a:gd name="adj" fmla="val 7606"/>
              </a:avLst>
            </a:prstGeom>
            <a:solidFill>
              <a:srgbClr val="EAEA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371578" y="1340550"/>
              <a:ext cx="2241834" cy="2241834"/>
              <a:chOff x="3371578" y="1340550"/>
              <a:chExt cx="2241834" cy="2241834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371578" y="1340550"/>
                <a:ext cx="2241834" cy="2241834"/>
              </a:xfrm>
              <a:prstGeom prst="roundRect">
                <a:avLst>
                  <a:gd name="adj" fmla="val 7606"/>
                </a:avLst>
              </a:prstGeom>
              <a:solidFill>
                <a:srgbClr val="00A096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225601" y="1536891"/>
                <a:ext cx="674289" cy="674289"/>
              </a:xfrm>
              <a:prstGeom prst="round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471592" y="2604394"/>
                <a:ext cx="2041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EAACI Guidelines, Consensus Documents</a:t>
                </a: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9771" y="1571718"/>
                <a:ext cx="584874" cy="568243"/>
              </a:xfrm>
              <a:prstGeom prst="rect">
                <a:avLst/>
              </a:prstGeom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5902268" y="1273172"/>
            <a:ext cx="2413682" cy="2413682"/>
            <a:chOff x="6441311" y="1153453"/>
            <a:chExt cx="2413682" cy="2413682"/>
          </a:xfrm>
        </p:grpSpPr>
        <p:sp>
          <p:nvSpPr>
            <p:cNvPr id="22" name="Rounded Rectangle 21"/>
            <p:cNvSpPr/>
            <p:nvPr/>
          </p:nvSpPr>
          <p:spPr>
            <a:xfrm>
              <a:off x="6441311" y="1153453"/>
              <a:ext cx="2413682" cy="2413682"/>
            </a:xfrm>
            <a:prstGeom prst="roundRect">
              <a:avLst>
                <a:gd name="adj" fmla="val 7606"/>
              </a:avLst>
            </a:prstGeom>
            <a:solidFill>
              <a:srgbClr val="EAEA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527235" y="1239377"/>
              <a:ext cx="2241834" cy="2241834"/>
            </a:xfrm>
            <a:prstGeom prst="roundRect">
              <a:avLst>
                <a:gd name="adj" fmla="val 7606"/>
              </a:avLst>
            </a:prstGeom>
            <a:solidFill>
              <a:srgbClr val="37A96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298962" y="1435718"/>
              <a:ext cx="674289" cy="674289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86104" y="2387514"/>
              <a:ext cx="19240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Innovative educational portfolio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975" y="1544279"/>
              <a:ext cx="371616" cy="431979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3410522" y="3788973"/>
            <a:ext cx="2413682" cy="2413682"/>
            <a:chOff x="3274351" y="3730968"/>
            <a:chExt cx="2413682" cy="2413682"/>
          </a:xfrm>
        </p:grpSpPr>
        <p:sp>
          <p:nvSpPr>
            <p:cNvPr id="30" name="Rounded Rectangle 29"/>
            <p:cNvSpPr/>
            <p:nvPr/>
          </p:nvSpPr>
          <p:spPr>
            <a:xfrm>
              <a:off x="3274351" y="3730968"/>
              <a:ext cx="2413682" cy="2413682"/>
            </a:xfrm>
            <a:prstGeom prst="roundRect">
              <a:avLst>
                <a:gd name="adj" fmla="val 7606"/>
              </a:avLst>
            </a:prstGeom>
            <a:solidFill>
              <a:srgbClr val="EAEA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360275" y="3816892"/>
              <a:ext cx="2241834" cy="2241834"/>
            </a:xfrm>
            <a:prstGeom prst="roundRect">
              <a:avLst>
                <a:gd name="adj" fmla="val 7606"/>
              </a:avLst>
            </a:prstGeom>
            <a:solidFill>
              <a:srgbClr val="D50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96010" y="4013233"/>
              <a:ext cx="674289" cy="674289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09213" y="4730975"/>
              <a:ext cx="2165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941" y="4063994"/>
              <a:ext cx="494426" cy="522709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3602027" y="3788973"/>
            <a:ext cx="4713923" cy="2413682"/>
            <a:chOff x="4024369" y="3668308"/>
            <a:chExt cx="4713923" cy="2413682"/>
          </a:xfrm>
        </p:grpSpPr>
        <p:sp>
          <p:nvSpPr>
            <p:cNvPr id="34" name="Rounded Rectangle 33"/>
            <p:cNvSpPr/>
            <p:nvPr/>
          </p:nvSpPr>
          <p:spPr>
            <a:xfrm>
              <a:off x="6324610" y="3668308"/>
              <a:ext cx="2413682" cy="2413682"/>
            </a:xfrm>
            <a:prstGeom prst="roundRect">
              <a:avLst>
                <a:gd name="adj" fmla="val 7606"/>
              </a:avLst>
            </a:prstGeom>
            <a:solidFill>
              <a:srgbClr val="EAEAEA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10534" y="3754232"/>
              <a:ext cx="2241834" cy="2241834"/>
            </a:xfrm>
            <a:prstGeom prst="roundRect">
              <a:avLst>
                <a:gd name="adj" fmla="val 7606"/>
              </a:avLst>
            </a:prstGeom>
            <a:solidFill>
              <a:srgbClr val="93176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173117" y="3950573"/>
              <a:ext cx="674289" cy="674289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55332" y="4796217"/>
              <a:ext cx="21098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Health policies based on priorities and social equanimity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818" y="4039099"/>
              <a:ext cx="471745" cy="49723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8ABF093-F748-BE42-9353-F28B9A017892}"/>
                </a:ext>
              </a:extLst>
            </p:cNvPr>
            <p:cNvSpPr txBox="1"/>
            <p:nvPr/>
          </p:nvSpPr>
          <p:spPr>
            <a:xfrm>
              <a:off x="4024369" y="4762763"/>
              <a:ext cx="2109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5Ps and 5Es of patient </a:t>
              </a:r>
              <a:r>
                <a:rPr lang="en-US" altLang="en-US" sz="16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empowerement</a:t>
              </a:r>
              <a:endParaRPr lang="en-US" alt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9" name="Title 3"/>
          <p:cNvSpPr>
            <a:spLocks noGrp="1"/>
          </p:cNvSpPr>
          <p:nvPr>
            <p:ph type="ctrTitle"/>
          </p:nvPr>
        </p:nvSpPr>
        <p:spPr>
          <a:xfrm>
            <a:off x="1391234" y="320104"/>
            <a:ext cx="7752766" cy="374076"/>
          </a:xfrm>
        </p:spPr>
        <p:txBody>
          <a:bodyPr/>
          <a:lstStyle/>
          <a:p>
            <a:r>
              <a:rPr lang="en-US" altLang="en-US" b="1" dirty="0">
                <a:solidFill>
                  <a:srgbClr val="5087C7"/>
                </a:solidFill>
              </a:rPr>
              <a:t>Key tools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900489" y="3788973"/>
            <a:ext cx="2413682" cy="2413682"/>
            <a:chOff x="-1952439" y="3953565"/>
            <a:chExt cx="2413682" cy="2413682"/>
          </a:xfrm>
        </p:grpSpPr>
        <p:grpSp>
          <p:nvGrpSpPr>
            <p:cNvPr id="63" name="Group 62"/>
            <p:cNvGrpSpPr/>
            <p:nvPr/>
          </p:nvGrpSpPr>
          <p:grpSpPr>
            <a:xfrm>
              <a:off x="-1952439" y="3953565"/>
              <a:ext cx="2413682" cy="2413682"/>
              <a:chOff x="900489" y="3788973"/>
              <a:chExt cx="2413682" cy="241368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900489" y="3788973"/>
                <a:ext cx="2413682" cy="2413682"/>
                <a:chOff x="443062" y="3808202"/>
                <a:chExt cx="2413682" cy="2413682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443062" y="3808202"/>
                  <a:ext cx="2413682" cy="2413682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EAEAEA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528986" y="3894126"/>
                  <a:ext cx="2241834" cy="2241834"/>
                </a:xfrm>
                <a:prstGeom prst="roundRect">
                  <a:avLst>
                    <a:gd name="adj" fmla="val 7606"/>
                  </a:avLst>
                </a:prstGeom>
                <a:solidFill>
                  <a:srgbClr val="F294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092917" y="4912090"/>
                <a:ext cx="202882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Training, competencies, clinical decision support systems</a:t>
                </a: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-1084090" y="4266347"/>
              <a:ext cx="674289" cy="674289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4129" y="4398088"/>
              <a:ext cx="369232" cy="44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6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437453" y="147644"/>
            <a:ext cx="531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Challenges and unmet needs (1)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059" y="1538423"/>
            <a:ext cx="8344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European legislation on environment control 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air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smoking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indoor and outdoor pollution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invasive allergenic plants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standard occupational exposure</a:t>
            </a:r>
          </a:p>
        </p:txBody>
      </p:sp>
    </p:spTree>
    <p:extLst>
      <p:ext uri="{BB962C8B-B14F-4D97-AF65-F5344CB8AC3E}">
        <p14:creationId xmlns:p14="http://schemas.microsoft.com/office/powerpoint/2010/main" val="359106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437453" y="147644"/>
            <a:ext cx="531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Challenges and unmet needs (2)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538423"/>
            <a:ext cx="8942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All patients should have easy access to new safe and effective drugs and other management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260EF8-FF64-4840-8F76-2CE9C46148FC}"/>
              </a:ext>
            </a:extLst>
          </p:cNvPr>
          <p:cNvSpPr txBox="1"/>
          <p:nvPr/>
        </p:nvSpPr>
        <p:spPr>
          <a:xfrm>
            <a:off x="0" y="3266861"/>
            <a:ext cx="8942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Reimbursement policies should ideally be aligned across European states</a:t>
            </a:r>
          </a:p>
        </p:txBody>
      </p:sp>
    </p:spTree>
    <p:extLst>
      <p:ext uri="{BB962C8B-B14F-4D97-AF65-F5344CB8AC3E}">
        <p14:creationId xmlns:p14="http://schemas.microsoft.com/office/powerpoint/2010/main" val="98482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437453" y="147644"/>
            <a:ext cx="531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Challenges and unmet needs (3)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538423"/>
            <a:ext cx="8942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Implementing precision/</a:t>
            </a:r>
            <a:r>
              <a:rPr lang="en-US" sz="3200" dirty="0" err="1"/>
              <a:t>personalised</a:t>
            </a:r>
            <a:r>
              <a:rPr lang="en-US" sz="3200" dirty="0"/>
              <a:t> medicine in the clinical setting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260EF8-FF64-4840-8F76-2CE9C46148FC}"/>
              </a:ext>
            </a:extLst>
          </p:cNvPr>
          <p:cNvSpPr txBox="1"/>
          <p:nvPr/>
        </p:nvSpPr>
        <p:spPr>
          <a:xfrm>
            <a:off x="201282" y="2742754"/>
            <a:ext cx="8942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Global, multi-discipline partnerships/the open collaborative approach/free knowledge exchange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Rethinking healthcare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Encourage “valuable” innovation and enterprises willing to assume the risk in developing precision-medicine approaches</a:t>
            </a:r>
          </a:p>
        </p:txBody>
      </p:sp>
    </p:spTree>
    <p:extLst>
      <p:ext uri="{BB962C8B-B14F-4D97-AF65-F5344CB8AC3E}">
        <p14:creationId xmlns:p14="http://schemas.microsoft.com/office/powerpoint/2010/main" val="2256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437453" y="147644"/>
            <a:ext cx="531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Translational research – 3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260EF8-FF64-4840-8F76-2CE9C46148FC}"/>
              </a:ext>
            </a:extLst>
          </p:cNvPr>
          <p:cNvSpPr txBox="1"/>
          <p:nvPr/>
        </p:nvSpPr>
        <p:spPr>
          <a:xfrm>
            <a:off x="201282" y="1360003"/>
            <a:ext cx="89427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Movement between basic research and patient-oriented research that leads to new or improved scientific understanding or standards of care.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Movement between patient-oriented research and population-based research that leads to better patient outcomes, the implementation of best practices, and improved health status in communities.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Interaction between laboratory-based research and population-based research to stimulate a robust scientific understanding of human health and disease.</a:t>
            </a:r>
          </a:p>
        </p:txBody>
      </p:sp>
    </p:spTree>
    <p:extLst>
      <p:ext uri="{BB962C8B-B14F-4D97-AF65-F5344CB8AC3E}">
        <p14:creationId xmlns:p14="http://schemas.microsoft.com/office/powerpoint/2010/main" val="199939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437453" y="147644"/>
            <a:ext cx="531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Implementation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260EF8-FF64-4840-8F76-2CE9C46148FC}"/>
              </a:ext>
            </a:extLst>
          </p:cNvPr>
          <p:cNvSpPr txBox="1"/>
          <p:nvPr/>
        </p:nvSpPr>
        <p:spPr>
          <a:xfrm>
            <a:off x="201282" y="1360003"/>
            <a:ext cx="8942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Promotes the systematic uptake of research findings and other evidence-based practices into routine practice, and, hence, to improve the quality and effectiveness of health services” </a:t>
            </a:r>
          </a:p>
          <a:p>
            <a:endParaRPr lang="en-US" sz="2800" dirty="0"/>
          </a:p>
          <a:p>
            <a:r>
              <a:rPr lang="en-US" sz="2800" dirty="0"/>
              <a:t>Focus on the patient level, provider, organization, and policy levels of healthcare </a:t>
            </a:r>
          </a:p>
        </p:txBody>
      </p:sp>
    </p:spTree>
    <p:extLst>
      <p:ext uri="{BB962C8B-B14F-4D97-AF65-F5344CB8AC3E}">
        <p14:creationId xmlns:p14="http://schemas.microsoft.com/office/powerpoint/2010/main" val="129205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51376"/>
            <a:ext cx="9144000" cy="2695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84099" y="4907363"/>
            <a:ext cx="3639391" cy="17469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goal is to go further and do better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151376"/>
            <a:ext cx="9144000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6E1D7B-DC74-CA4A-AEB1-50C130AF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491" y="-44605"/>
            <a:ext cx="528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1122"/>
      </p:ext>
    </p:extLst>
  </p:cSld>
  <p:clrMapOvr>
    <a:masterClrMapping/>
  </p:clrMapOvr>
</p:sld>
</file>

<file path=ppt/theme/theme1.xml><?xml version="1.0" encoding="utf-8"?>
<a:theme xmlns:a="http://schemas.openxmlformats.org/drawingml/2006/main" name="Main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(4:3)</PresentationFormat>
  <Paragraphs>54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Main Slide</vt:lpstr>
      <vt:lpstr>None</vt:lpstr>
      <vt:lpstr>PowerPoint Presentation</vt:lpstr>
      <vt:lpstr>EAACI vision for the management of allergy and asthma</vt:lpstr>
      <vt:lpstr>Key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</dc:creator>
  <cp:lastModifiedBy>Caroline </cp:lastModifiedBy>
  <cp:revision>387</cp:revision>
  <dcterms:created xsi:type="dcterms:W3CDTF">2016-06-06T14:18:32Z</dcterms:created>
  <dcterms:modified xsi:type="dcterms:W3CDTF">2018-10-15T15:20:02Z</dcterms:modified>
</cp:coreProperties>
</file>