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</p:sldMasterIdLst>
  <p:notesMasterIdLst>
    <p:notesMasterId r:id="rId12"/>
  </p:notesMasterIdLst>
  <p:sldIdLst>
    <p:sldId id="265" r:id="rId6"/>
    <p:sldId id="386" r:id="rId7"/>
    <p:sldId id="392" r:id="rId8"/>
    <p:sldId id="399" r:id="rId9"/>
    <p:sldId id="400" r:id="rId10"/>
    <p:sldId id="39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64DBC2-12FD-CA59-9665-6650F82ACC75}" name="Polina Peredera" initials="PP" userId="S::polina.peredera@efanet.org::d19cf563-aea9-4423-96d1-5cb91a307806" providerId="AD"/>
  <p188:author id="{E094A2DE-5C5D-A598-88BE-2EEE1F547248}" name="Roberto Blandino" initials="RB" userId="S::roberto.blandino@efanet.org::67d36145-f4db-4018-9f67-91d9eaa56e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9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02EEA-B3A4-4696-9A8B-CE0B4D28F0E6}" v="25" dt="2024-02-14T22:17:24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AC3C8-EBF7-4E6E-AA83-655DA2CE8D2B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C6320B01-64D8-4E39-8AF6-54B129804EAA}">
      <dgm:prSet phldrT="[Text]" custT="1"/>
      <dgm:spPr/>
      <dgm:t>
        <a:bodyPr/>
        <a:lstStyle/>
        <a:p>
          <a:r>
            <a:rPr lang="en-GB" sz="1800" b="1">
              <a:solidFill>
                <a:srgbClr val="4490CE"/>
              </a:solidFill>
            </a:rPr>
            <a:t>INFORM</a:t>
          </a:r>
          <a:endParaRPr lang="en-BE" sz="1800" b="1">
            <a:solidFill>
              <a:srgbClr val="4490CE"/>
            </a:solidFill>
          </a:endParaRPr>
        </a:p>
      </dgm:t>
    </dgm:pt>
    <dgm:pt modelId="{944ECFC4-85A2-4A13-AC55-4C6383E9321A}" type="parTrans" cxnId="{EBF578DD-4948-484B-9430-9872D4954B31}">
      <dgm:prSet/>
      <dgm:spPr/>
      <dgm:t>
        <a:bodyPr/>
        <a:lstStyle/>
        <a:p>
          <a:endParaRPr lang="en-BE"/>
        </a:p>
      </dgm:t>
    </dgm:pt>
    <dgm:pt modelId="{D867ABE0-B6CC-48AB-81B2-ED26551D2B31}" type="sibTrans" cxnId="{EBF578DD-4948-484B-9430-9872D4954B31}">
      <dgm:prSet/>
      <dgm:spPr/>
      <dgm:t>
        <a:bodyPr/>
        <a:lstStyle/>
        <a:p>
          <a:endParaRPr lang="en-BE"/>
        </a:p>
      </dgm:t>
    </dgm:pt>
    <dgm:pt modelId="{491C45D8-552D-41AF-A4F9-9C85F21AA344}">
      <dgm:prSet phldrT="[Text]"/>
      <dgm:spPr/>
      <dgm:t>
        <a:bodyPr/>
        <a:lstStyle/>
        <a:p>
          <a:r>
            <a:rPr lang="en-GB" b="1">
              <a:solidFill>
                <a:srgbClr val="92D050"/>
              </a:solidFill>
            </a:rPr>
            <a:t>PREVENT</a:t>
          </a:r>
          <a:endParaRPr lang="en-BE" b="1">
            <a:solidFill>
              <a:srgbClr val="92D050"/>
            </a:solidFill>
          </a:endParaRPr>
        </a:p>
      </dgm:t>
    </dgm:pt>
    <dgm:pt modelId="{5DA1AE21-6D47-4CAA-B8B8-CA2B42CFBB2B}" type="parTrans" cxnId="{D89D6010-F8D1-4B0B-BB4E-FF64856C3163}">
      <dgm:prSet/>
      <dgm:spPr/>
      <dgm:t>
        <a:bodyPr/>
        <a:lstStyle/>
        <a:p>
          <a:endParaRPr lang="en-BE"/>
        </a:p>
      </dgm:t>
    </dgm:pt>
    <dgm:pt modelId="{65F2D7DA-E97C-48E1-82B0-8ABAF59FE932}" type="sibTrans" cxnId="{D89D6010-F8D1-4B0B-BB4E-FF64856C3163}">
      <dgm:prSet/>
      <dgm:spPr/>
      <dgm:t>
        <a:bodyPr/>
        <a:lstStyle/>
        <a:p>
          <a:endParaRPr lang="en-BE"/>
        </a:p>
      </dgm:t>
    </dgm:pt>
    <dgm:pt modelId="{E340F39A-6609-4F85-9693-9C81DFC1E8A8}">
      <dgm:prSet phldrT="[Text]"/>
      <dgm:spPr/>
      <dgm:t>
        <a:bodyPr/>
        <a:lstStyle/>
        <a:p>
          <a:pPr algn="ctr"/>
          <a:r>
            <a:rPr lang="en-GB" b="1">
              <a:solidFill>
                <a:srgbClr val="8F45C7"/>
              </a:solidFill>
            </a:rPr>
            <a:t>CARE</a:t>
          </a:r>
          <a:endParaRPr lang="en-BE" b="1">
            <a:solidFill>
              <a:srgbClr val="8F45C7"/>
            </a:solidFill>
          </a:endParaRPr>
        </a:p>
      </dgm:t>
    </dgm:pt>
    <dgm:pt modelId="{681DE7EF-F39F-40DF-B89F-44C290DB33C8}" type="parTrans" cxnId="{95636280-FC47-4757-AB76-40BC9DD86AD0}">
      <dgm:prSet/>
      <dgm:spPr/>
      <dgm:t>
        <a:bodyPr/>
        <a:lstStyle/>
        <a:p>
          <a:endParaRPr lang="en-BE"/>
        </a:p>
      </dgm:t>
    </dgm:pt>
    <dgm:pt modelId="{EA6F9123-70B6-4577-9C27-4C2E25FAC651}" type="sibTrans" cxnId="{95636280-FC47-4757-AB76-40BC9DD86AD0}">
      <dgm:prSet/>
      <dgm:spPr/>
      <dgm:t>
        <a:bodyPr/>
        <a:lstStyle/>
        <a:p>
          <a:endParaRPr lang="en-BE"/>
        </a:p>
      </dgm:t>
    </dgm:pt>
    <dgm:pt modelId="{66F04628-D28C-4707-A988-6674D98FD68A}" type="pres">
      <dgm:prSet presAssocID="{066AC3C8-EBF7-4E6E-AA83-655DA2CE8D2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A43698A-5B22-4F20-B49B-7C36E0E1C045}" type="pres">
      <dgm:prSet presAssocID="{C6320B01-64D8-4E39-8AF6-54B129804EAA}" presName="Accent1" presStyleCnt="0"/>
      <dgm:spPr/>
    </dgm:pt>
    <dgm:pt modelId="{DC5C8805-7A67-48BC-879E-5E2157C8B381}" type="pres">
      <dgm:prSet presAssocID="{C6320B01-64D8-4E39-8AF6-54B129804EAA}" presName="Accent" presStyleLbl="node1" presStyleIdx="0" presStyleCnt="3"/>
      <dgm:spPr>
        <a:solidFill>
          <a:srgbClr val="4490CE"/>
        </a:solidFill>
      </dgm:spPr>
    </dgm:pt>
    <dgm:pt modelId="{09974EB2-0A92-49B2-A840-56F00A919AA2}" type="pres">
      <dgm:prSet presAssocID="{C6320B01-64D8-4E39-8AF6-54B129804EA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84789509-5138-4036-928F-0BB9681C218D}" type="pres">
      <dgm:prSet presAssocID="{491C45D8-552D-41AF-A4F9-9C85F21AA344}" presName="Accent2" presStyleCnt="0"/>
      <dgm:spPr/>
    </dgm:pt>
    <dgm:pt modelId="{50B01665-0109-4477-A014-AD55D1E321E0}" type="pres">
      <dgm:prSet presAssocID="{491C45D8-552D-41AF-A4F9-9C85F21AA344}" presName="Accent" presStyleLbl="node1" presStyleIdx="1" presStyleCnt="3"/>
      <dgm:spPr>
        <a:solidFill>
          <a:srgbClr val="92D050"/>
        </a:solidFill>
      </dgm:spPr>
    </dgm:pt>
    <dgm:pt modelId="{512EF1E1-FC8B-4A69-820C-76FDD51E5A4E}" type="pres">
      <dgm:prSet presAssocID="{491C45D8-552D-41AF-A4F9-9C85F21AA34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6077AFA-BF85-455C-9AF5-4D4389D697DD}" type="pres">
      <dgm:prSet presAssocID="{E340F39A-6609-4F85-9693-9C81DFC1E8A8}" presName="Accent3" presStyleCnt="0"/>
      <dgm:spPr/>
    </dgm:pt>
    <dgm:pt modelId="{AE8399D9-1F49-4A04-A7E2-3A53CD19A8B6}" type="pres">
      <dgm:prSet presAssocID="{E340F39A-6609-4F85-9693-9C81DFC1E8A8}" presName="Accent" presStyleLbl="node1" presStyleIdx="2" presStyleCnt="3"/>
      <dgm:spPr>
        <a:solidFill>
          <a:srgbClr val="8F45C7"/>
        </a:solidFill>
      </dgm:spPr>
    </dgm:pt>
    <dgm:pt modelId="{15338D75-7E0E-4B53-8800-CECF12D03794}" type="pres">
      <dgm:prSet presAssocID="{E340F39A-6609-4F85-9693-9C81DFC1E8A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605503-1C9C-4FBC-9F2F-6CF23670E7B3}" type="presOf" srcId="{491C45D8-552D-41AF-A4F9-9C85F21AA344}" destId="{512EF1E1-FC8B-4A69-820C-76FDD51E5A4E}" srcOrd="0" destOrd="0" presId="urn:microsoft.com/office/officeart/2009/layout/CircleArrowProcess"/>
    <dgm:cxn modelId="{D89D6010-F8D1-4B0B-BB4E-FF64856C3163}" srcId="{066AC3C8-EBF7-4E6E-AA83-655DA2CE8D2B}" destId="{491C45D8-552D-41AF-A4F9-9C85F21AA344}" srcOrd="1" destOrd="0" parTransId="{5DA1AE21-6D47-4CAA-B8B8-CA2B42CFBB2B}" sibTransId="{65F2D7DA-E97C-48E1-82B0-8ABAF59FE932}"/>
    <dgm:cxn modelId="{34380A76-2EBE-47FA-8024-35A8335F38A6}" type="presOf" srcId="{066AC3C8-EBF7-4E6E-AA83-655DA2CE8D2B}" destId="{66F04628-D28C-4707-A988-6674D98FD68A}" srcOrd="0" destOrd="0" presId="urn:microsoft.com/office/officeart/2009/layout/CircleArrowProcess"/>
    <dgm:cxn modelId="{95636280-FC47-4757-AB76-40BC9DD86AD0}" srcId="{066AC3C8-EBF7-4E6E-AA83-655DA2CE8D2B}" destId="{E340F39A-6609-4F85-9693-9C81DFC1E8A8}" srcOrd="2" destOrd="0" parTransId="{681DE7EF-F39F-40DF-B89F-44C290DB33C8}" sibTransId="{EA6F9123-70B6-4577-9C27-4C2E25FAC651}"/>
    <dgm:cxn modelId="{54A609CE-CDEF-410D-AC0F-7B6018FEA8BE}" type="presOf" srcId="{C6320B01-64D8-4E39-8AF6-54B129804EAA}" destId="{09974EB2-0A92-49B2-A840-56F00A919AA2}" srcOrd="0" destOrd="0" presId="urn:microsoft.com/office/officeart/2009/layout/CircleArrowProcess"/>
    <dgm:cxn modelId="{642119D3-8CCA-4E5E-91DF-D42618DDDCEF}" type="presOf" srcId="{E340F39A-6609-4F85-9693-9C81DFC1E8A8}" destId="{15338D75-7E0E-4B53-8800-CECF12D03794}" srcOrd="0" destOrd="0" presId="urn:microsoft.com/office/officeart/2009/layout/CircleArrowProcess"/>
    <dgm:cxn modelId="{EBF578DD-4948-484B-9430-9872D4954B31}" srcId="{066AC3C8-EBF7-4E6E-AA83-655DA2CE8D2B}" destId="{C6320B01-64D8-4E39-8AF6-54B129804EAA}" srcOrd="0" destOrd="0" parTransId="{944ECFC4-85A2-4A13-AC55-4C6383E9321A}" sibTransId="{D867ABE0-B6CC-48AB-81B2-ED26551D2B31}"/>
    <dgm:cxn modelId="{0CC69A40-DC55-413C-9D01-C7C8D206EAFF}" type="presParOf" srcId="{66F04628-D28C-4707-A988-6674D98FD68A}" destId="{9A43698A-5B22-4F20-B49B-7C36E0E1C045}" srcOrd="0" destOrd="0" presId="urn:microsoft.com/office/officeart/2009/layout/CircleArrowProcess"/>
    <dgm:cxn modelId="{ED3F5162-C09B-435A-A403-AFD93EEF8FBB}" type="presParOf" srcId="{9A43698A-5B22-4F20-B49B-7C36E0E1C045}" destId="{DC5C8805-7A67-48BC-879E-5E2157C8B381}" srcOrd="0" destOrd="0" presId="urn:microsoft.com/office/officeart/2009/layout/CircleArrowProcess"/>
    <dgm:cxn modelId="{671D079C-5BE6-4E69-9CFA-4FE77BFA00BD}" type="presParOf" srcId="{66F04628-D28C-4707-A988-6674D98FD68A}" destId="{09974EB2-0A92-49B2-A840-56F00A919AA2}" srcOrd="1" destOrd="0" presId="urn:microsoft.com/office/officeart/2009/layout/CircleArrowProcess"/>
    <dgm:cxn modelId="{D3420969-F1B0-4E3D-B7A6-A8D823F909B3}" type="presParOf" srcId="{66F04628-D28C-4707-A988-6674D98FD68A}" destId="{84789509-5138-4036-928F-0BB9681C218D}" srcOrd="2" destOrd="0" presId="urn:microsoft.com/office/officeart/2009/layout/CircleArrowProcess"/>
    <dgm:cxn modelId="{1E0039EF-6A6D-4F24-AF0B-B17207EBC291}" type="presParOf" srcId="{84789509-5138-4036-928F-0BB9681C218D}" destId="{50B01665-0109-4477-A014-AD55D1E321E0}" srcOrd="0" destOrd="0" presId="urn:microsoft.com/office/officeart/2009/layout/CircleArrowProcess"/>
    <dgm:cxn modelId="{053A9D72-A1D2-4E83-BCEB-B2DE7C1D458C}" type="presParOf" srcId="{66F04628-D28C-4707-A988-6674D98FD68A}" destId="{512EF1E1-FC8B-4A69-820C-76FDD51E5A4E}" srcOrd="3" destOrd="0" presId="urn:microsoft.com/office/officeart/2009/layout/CircleArrowProcess"/>
    <dgm:cxn modelId="{E6BCBEA6-C1B3-4802-9106-A2981CA7E5EA}" type="presParOf" srcId="{66F04628-D28C-4707-A988-6674D98FD68A}" destId="{16077AFA-BF85-455C-9AF5-4D4389D697DD}" srcOrd="4" destOrd="0" presId="urn:microsoft.com/office/officeart/2009/layout/CircleArrowProcess"/>
    <dgm:cxn modelId="{4594B137-E327-4BED-8C18-3C907596E885}" type="presParOf" srcId="{16077AFA-BF85-455C-9AF5-4D4389D697DD}" destId="{AE8399D9-1F49-4A04-A7E2-3A53CD19A8B6}" srcOrd="0" destOrd="0" presId="urn:microsoft.com/office/officeart/2009/layout/CircleArrowProcess"/>
    <dgm:cxn modelId="{64ADC42C-CD51-44AC-B077-8B0A0BF4E135}" type="presParOf" srcId="{66F04628-D28C-4707-A988-6674D98FD68A}" destId="{15338D75-7E0E-4B53-8800-CECF12D0379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C8805-7A67-48BC-879E-5E2157C8B381}">
      <dsp:nvSpPr>
        <dsp:cNvPr id="0" name=""/>
        <dsp:cNvSpPr/>
      </dsp:nvSpPr>
      <dsp:spPr>
        <a:xfrm>
          <a:off x="2762754" y="0"/>
          <a:ext cx="2062922" cy="206323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4490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74EB2-0A92-49B2-A840-56F00A919AA2}">
      <dsp:nvSpPr>
        <dsp:cNvPr id="0" name=""/>
        <dsp:cNvSpPr/>
      </dsp:nvSpPr>
      <dsp:spPr>
        <a:xfrm>
          <a:off x="3218727" y="744890"/>
          <a:ext cx="1146326" cy="573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srgbClr val="4490CE"/>
              </a:solidFill>
            </a:rPr>
            <a:t>INFORM</a:t>
          </a:r>
          <a:endParaRPr lang="en-BE" sz="1800" b="1" kern="1200">
            <a:solidFill>
              <a:srgbClr val="4490CE"/>
            </a:solidFill>
          </a:endParaRPr>
        </a:p>
      </dsp:txBody>
      <dsp:txXfrm>
        <a:off x="3218727" y="744890"/>
        <a:ext cx="1146326" cy="573025"/>
      </dsp:txXfrm>
    </dsp:sp>
    <dsp:sp modelId="{50B01665-0109-4477-A014-AD55D1E321E0}">
      <dsp:nvSpPr>
        <dsp:cNvPr id="0" name=""/>
        <dsp:cNvSpPr/>
      </dsp:nvSpPr>
      <dsp:spPr>
        <a:xfrm>
          <a:off x="2189784" y="1185482"/>
          <a:ext cx="2062922" cy="206323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EF1E1-FC8B-4A69-820C-76FDD51E5A4E}">
      <dsp:nvSpPr>
        <dsp:cNvPr id="0" name=""/>
        <dsp:cNvSpPr/>
      </dsp:nvSpPr>
      <dsp:spPr>
        <a:xfrm>
          <a:off x="2648082" y="1937230"/>
          <a:ext cx="1146326" cy="573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>
              <a:solidFill>
                <a:srgbClr val="92D050"/>
              </a:solidFill>
            </a:rPr>
            <a:t>PREVENT</a:t>
          </a:r>
          <a:endParaRPr lang="en-BE" sz="2300" b="1" kern="1200">
            <a:solidFill>
              <a:srgbClr val="92D050"/>
            </a:solidFill>
          </a:endParaRPr>
        </a:p>
      </dsp:txBody>
      <dsp:txXfrm>
        <a:off x="2648082" y="1937230"/>
        <a:ext cx="1146326" cy="573025"/>
      </dsp:txXfrm>
    </dsp:sp>
    <dsp:sp modelId="{AE8399D9-1F49-4A04-A7E2-3A53CD19A8B6}">
      <dsp:nvSpPr>
        <dsp:cNvPr id="0" name=""/>
        <dsp:cNvSpPr/>
      </dsp:nvSpPr>
      <dsp:spPr>
        <a:xfrm>
          <a:off x="2909579" y="2512827"/>
          <a:ext cx="1772369" cy="177308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8F45C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38D75-7E0E-4B53-8800-CECF12D03794}">
      <dsp:nvSpPr>
        <dsp:cNvPr id="0" name=""/>
        <dsp:cNvSpPr/>
      </dsp:nvSpPr>
      <dsp:spPr>
        <a:xfrm>
          <a:off x="3221439" y="3131284"/>
          <a:ext cx="1146326" cy="573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>
              <a:solidFill>
                <a:srgbClr val="8F45C7"/>
              </a:solidFill>
            </a:rPr>
            <a:t>CARE</a:t>
          </a:r>
          <a:endParaRPr lang="en-BE" sz="2300" b="1" kern="1200">
            <a:solidFill>
              <a:srgbClr val="8F45C7"/>
            </a:solidFill>
          </a:endParaRPr>
        </a:p>
      </dsp:txBody>
      <dsp:txXfrm>
        <a:off x="3221439" y="3131284"/>
        <a:ext cx="1146326" cy="573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6EF68-67D0-45E9-98DB-E0245FAAB21B}" type="datetimeFigureOut">
              <a:rPr lang="en-BE" smtClean="0"/>
              <a:t>14/02/2024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14748-C564-4995-80EF-23E50C0A3F9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3244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1C322-1CE7-40DB-8383-F384E6F65F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94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E6FA2-424E-1575-0733-7263CD195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5C9378-A965-04CB-1411-735EBA0E3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C88BDE-6E11-3C75-8E31-13093C24F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0BC09-8700-6D3D-E2B1-F399918CB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1C322-1CE7-40DB-8383-F384E6F65F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514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C638F-E958-4199-0518-52055754B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74DF43-DCBE-6053-7883-84184DF69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62C9F8-1F38-A26C-DDD9-8FF12F5CB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EA40-958B-CAEB-B755-B89EB9B93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1C322-1CE7-40DB-8383-F384E6F65F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31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72B7-DAB7-D4AF-0DA9-79B6EF78D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D42C0-0F2D-6D25-07A0-E21E921AE3F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6684"/>
            <a:ext cx="5156200" cy="434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Content 1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CFFD7-F9BF-AB07-3E39-C97921482D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7600" y="1826684"/>
            <a:ext cx="5156200" cy="434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Content 2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21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A3405-C0AA-1640-6FF9-6A02B2A6A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8"/>
          <a:stretch/>
        </p:blipFill>
        <p:spPr>
          <a:xfrm>
            <a:off x="-91304" y="0"/>
            <a:ext cx="12283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3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5/10/16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Name EFA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E8C23-9EC2-4BF0-AB89-FEB3A12F8F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Title of Presentation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4759E-4A8E-67D8-D810-554DB8850D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Speaker, </a:t>
            </a:r>
            <a:r>
              <a:rPr lang="en-US" err="1"/>
              <a:t>Organisation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8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380EA-C26F-CCD7-1E63-C4DDEEAABC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3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E8C23-9EC2-4BF0-AB89-FEB3A12F8F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Title of Presentation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4759E-4A8E-67D8-D810-554DB8850D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Speaker, </a:t>
            </a:r>
            <a:r>
              <a:rPr lang="en-US" err="1"/>
              <a:t>Organisation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06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72B7-DAB7-D4AF-0DA9-79B6EF78D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D42C0-0F2D-6D25-07A0-E21E921AE3F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6684"/>
            <a:ext cx="5156200" cy="434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Content 1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CFFD7-F9BF-AB07-3E39-C97921482D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7600" y="1826684"/>
            <a:ext cx="5156200" cy="434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Content 2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67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506689"/>
            <a:ext cx="10515600" cy="110814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333"/>
            </a:lvl1pPr>
          </a:lstStyle>
          <a:p>
            <a:r>
              <a:rPr lang="en-US"/>
              <a:t>Slide 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1791553"/>
            <a:ext cx="10515600" cy="38684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Content </a:t>
            </a:r>
          </a:p>
        </p:txBody>
      </p:sp>
    </p:spTree>
    <p:extLst>
      <p:ext uri="{BB962C8B-B14F-4D97-AF65-F5344CB8AC3E}">
        <p14:creationId xmlns:p14="http://schemas.microsoft.com/office/powerpoint/2010/main" val="429043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7D09-7990-D76D-4582-3C7C46BA9B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367FE-1774-334D-F301-AD259D584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C55B0-D5ED-F89D-6327-ECCE2502873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Content </a:t>
            </a:r>
          </a:p>
        </p:txBody>
      </p:sp>
    </p:spTree>
    <p:extLst>
      <p:ext uri="{BB962C8B-B14F-4D97-AF65-F5344CB8AC3E}">
        <p14:creationId xmlns:p14="http://schemas.microsoft.com/office/powerpoint/2010/main" val="383523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5/10/16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Document Name EFA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AE3D-20E4-4640-9AB9-4394421DC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7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406313-2EB0-0A01-81AD-683226A0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5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266EA1-EE06-D4EA-4386-24BD73EDB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930901"/>
            <a:ext cx="12192000" cy="9271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A9483F-D0DB-F4D4-E6C7-73002F08F72A}"/>
              </a:ext>
            </a:extLst>
          </p:cNvPr>
          <p:cNvCxnSpPr/>
          <p:nvPr userDrawn="1"/>
        </p:nvCxnSpPr>
        <p:spPr>
          <a:xfrm>
            <a:off x="11667179" y="1277234"/>
            <a:ext cx="0" cy="4303533"/>
          </a:xfrm>
          <a:prstGeom prst="line">
            <a:avLst/>
          </a:prstGeom>
          <a:ln w="6350">
            <a:solidFill>
              <a:srgbClr val="449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3B4AF73-8AE1-56C6-D155-3A87FD91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2751AD-63BC-75DE-AE22-6EF388259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3968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41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5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90CE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07070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07070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707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707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266EA1-EE06-D4EA-4386-24BD73EDBC8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5930901"/>
            <a:ext cx="12192000" cy="9271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A9483F-D0DB-F4D4-E6C7-73002F08F72A}"/>
              </a:ext>
            </a:extLst>
          </p:cNvPr>
          <p:cNvCxnSpPr/>
          <p:nvPr userDrawn="1"/>
        </p:nvCxnSpPr>
        <p:spPr>
          <a:xfrm>
            <a:off x="11667179" y="1277234"/>
            <a:ext cx="0" cy="4303533"/>
          </a:xfrm>
          <a:prstGeom prst="line">
            <a:avLst/>
          </a:prstGeom>
          <a:ln w="6350">
            <a:solidFill>
              <a:srgbClr val="449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3B4AF73-8AE1-56C6-D155-3A87FD91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2751AD-63BC-75DE-AE22-6EF388259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3968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98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90CE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07070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07070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707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707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45A5-B64D-7357-FDCE-A5555AA50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22474"/>
            <a:ext cx="12046688" cy="1509824"/>
          </a:xfrm>
        </p:spPr>
        <p:txBody>
          <a:bodyPr>
            <a:normAutofit/>
          </a:bodyPr>
          <a:lstStyle/>
          <a:p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public health dimension of indoor air pollution </a:t>
            </a:r>
            <a:r>
              <a:rPr lang="en-GB" sz="3200" i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Patients' perspectives</a:t>
            </a:r>
            <a:endParaRPr lang="en-GB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A4E1D-7132-50CC-83C0-438C2D99D292}"/>
              </a:ext>
            </a:extLst>
          </p:cNvPr>
          <p:cNvSpPr txBox="1"/>
          <p:nvPr/>
        </p:nvSpPr>
        <p:spPr>
          <a:xfrm>
            <a:off x="7512424" y="5482389"/>
            <a:ext cx="4249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90C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15 February 2024, 08h30 – 11h00 CET</a:t>
            </a:r>
            <a:endParaRPr lang="en-BE" sz="11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1B94E-C3E8-73B0-2C25-DEB36497D426}"/>
              </a:ext>
            </a:extLst>
          </p:cNvPr>
          <p:cNvSpPr txBox="1"/>
          <p:nvPr/>
        </p:nvSpPr>
        <p:spPr>
          <a:xfrm>
            <a:off x="555813" y="5051502"/>
            <a:ext cx="6051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90C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Panagiotis Chaslaridis</a:t>
            </a:r>
          </a:p>
          <a:p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Senior Policy Advisor</a:t>
            </a:r>
          </a:p>
          <a:p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European Federation of Allergy and Airways Diseases Patients’ Associations (EFA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BE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7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FFD3C-05E5-9ED5-798D-C0B00D1D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1849" y="1349065"/>
            <a:ext cx="3386143" cy="5239131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marL="141390"/>
            <a:r>
              <a:rPr lang="en-GB" sz="2000"/>
              <a:t>Created in 1991 as a non-for-profit patient organisation</a:t>
            </a:r>
          </a:p>
          <a:p>
            <a:pPr marL="141390"/>
            <a:r>
              <a:rPr lang="en-GB" sz="2000"/>
              <a:t>Covering allergy, Atopic Dermatitis, asthma, COPD</a:t>
            </a:r>
          </a:p>
          <a:p>
            <a:pPr marL="141390"/>
            <a:r>
              <a:rPr lang="en-GB" sz="2000"/>
              <a:t>Currently 45 Members in 26 European countries and growing</a:t>
            </a:r>
          </a:p>
          <a:p>
            <a:pPr marL="141390"/>
            <a:r>
              <a:rPr lang="en-GB" sz="2000"/>
              <a:t>Advocating change for all people with allergy and airways diseases in Europe </a:t>
            </a:r>
          </a:p>
          <a:p>
            <a:pPr marL="141390"/>
            <a:r>
              <a:rPr lang="en-GB" sz="2000"/>
              <a:t>Bringing the patient voice to EU and WHO policy-making</a:t>
            </a:r>
          </a:p>
          <a:p>
            <a:pPr marL="141390"/>
            <a:endParaRPr lang="en-GB" sz="2133"/>
          </a:p>
          <a:p>
            <a:pPr marL="141390"/>
            <a:endParaRPr lang="en-GB" sz="2133"/>
          </a:p>
          <a:p>
            <a:pPr marL="380990" indent="-239601">
              <a:buFont typeface="Arial" panose="020B0604020202020204" pitchFamily="34" charset="0"/>
              <a:buChar char="•"/>
            </a:pPr>
            <a:endParaRPr lang="en-GB" sz="2133"/>
          </a:p>
        </p:txBody>
      </p:sp>
      <p:pic>
        <p:nvPicPr>
          <p:cNvPr id="1028" name="Picture 4" descr="Check">
            <a:extLst>
              <a:ext uri="{FF2B5EF4-FFF2-40B4-BE49-F238E27FC236}">
                <a16:creationId xmlns:a16="http://schemas.microsoft.com/office/drawing/2014/main" id="{B708E5AD-F50A-8D3B-AACC-A93F62413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4" y="2027757"/>
            <a:ext cx="415388" cy="4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eck">
            <a:extLst>
              <a:ext uri="{FF2B5EF4-FFF2-40B4-BE49-F238E27FC236}">
                <a16:creationId xmlns:a16="http://schemas.microsoft.com/office/drawing/2014/main" id="{94C5AB8E-E27F-8CA5-BB42-3CFA499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3" y="2746059"/>
            <a:ext cx="415388" cy="4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heck">
            <a:extLst>
              <a:ext uri="{FF2B5EF4-FFF2-40B4-BE49-F238E27FC236}">
                <a16:creationId xmlns:a16="http://schemas.microsoft.com/office/drawing/2014/main" id="{BB20F46C-0F71-54B6-B5CB-9B047BA0C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3" y="3677293"/>
            <a:ext cx="415388" cy="4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heck">
            <a:extLst>
              <a:ext uri="{FF2B5EF4-FFF2-40B4-BE49-F238E27FC236}">
                <a16:creationId xmlns:a16="http://schemas.microsoft.com/office/drawing/2014/main" id="{FBFBFD28-E753-71AA-DA7D-73BB2DBB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5" y="1317582"/>
            <a:ext cx="415388" cy="4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heck">
            <a:extLst>
              <a:ext uri="{FF2B5EF4-FFF2-40B4-BE49-F238E27FC236}">
                <a16:creationId xmlns:a16="http://schemas.microsoft.com/office/drawing/2014/main" id="{4471323E-5632-E47B-5BAB-6143A160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3" y="4608526"/>
            <a:ext cx="415388" cy="4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heck">
            <a:extLst>
              <a:ext uri="{FF2B5EF4-FFF2-40B4-BE49-F238E27FC236}">
                <a16:creationId xmlns:a16="http://schemas.microsoft.com/office/drawing/2014/main" id="{3897DAEB-B1E6-84E4-7CA0-E892CEF8D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91" y="1317582"/>
            <a:ext cx="415388" cy="4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heck">
            <a:extLst>
              <a:ext uri="{FF2B5EF4-FFF2-40B4-BE49-F238E27FC236}">
                <a16:creationId xmlns:a16="http://schemas.microsoft.com/office/drawing/2014/main" id="{BCE36DA8-BF31-F3AB-D45C-98D531DF5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91" y="2054630"/>
            <a:ext cx="415388" cy="4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heck">
            <a:extLst>
              <a:ext uri="{FF2B5EF4-FFF2-40B4-BE49-F238E27FC236}">
                <a16:creationId xmlns:a16="http://schemas.microsoft.com/office/drawing/2014/main" id="{45C6C853-B248-F7E0-6E53-791BBC0A4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26" y="2901206"/>
            <a:ext cx="415388" cy="4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heck">
            <a:extLst>
              <a:ext uri="{FF2B5EF4-FFF2-40B4-BE49-F238E27FC236}">
                <a16:creationId xmlns:a16="http://schemas.microsoft.com/office/drawing/2014/main" id="{028372A7-F799-A4FA-6F1F-6F83B74CC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26" y="3796515"/>
            <a:ext cx="415388" cy="4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heck">
            <a:extLst>
              <a:ext uri="{FF2B5EF4-FFF2-40B4-BE49-F238E27FC236}">
                <a16:creationId xmlns:a16="http://schemas.microsoft.com/office/drawing/2014/main" id="{36696A7D-E05C-BA28-5F4B-D08FE18F4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25" y="4385982"/>
            <a:ext cx="415388" cy="4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34456AFF-DB4E-BA98-4B00-86A77FA7F63A}"/>
              </a:ext>
            </a:extLst>
          </p:cNvPr>
          <p:cNvGraphicFramePr/>
          <p:nvPr/>
        </p:nvGraphicFramePr>
        <p:xfrm>
          <a:off x="2125322" y="1173639"/>
          <a:ext cx="7015461" cy="428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F2F3ED1-18D2-CC27-8E9D-58E7F5DF4B0A}"/>
              </a:ext>
            </a:extLst>
          </p:cNvPr>
          <p:cNvSpPr txBox="1">
            <a:spLocks/>
          </p:cNvSpPr>
          <p:nvPr/>
        </p:nvSpPr>
        <p:spPr>
          <a:xfrm>
            <a:off x="7656399" y="1342484"/>
            <a:ext cx="3386143" cy="523913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390" defTabSz="914377">
              <a:spcBef>
                <a:spcPts val="1000"/>
              </a:spcBef>
            </a:pPr>
            <a:r>
              <a:rPr lang="en-GB" sz="20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Generating patient evidence through own projects</a:t>
            </a:r>
          </a:p>
          <a:p>
            <a:pPr marL="141390" defTabSz="914377">
              <a:spcBef>
                <a:spcPts val="1000"/>
              </a:spcBef>
            </a:pPr>
            <a:r>
              <a:rPr lang="en-GB" sz="20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Participating in high-end EU research and partnering with medical societies</a:t>
            </a:r>
          </a:p>
          <a:p>
            <a:pPr marL="141390" defTabSz="914377">
              <a:spcBef>
                <a:spcPts val="1000"/>
              </a:spcBef>
            </a:pPr>
            <a:r>
              <a:rPr lang="en-GB" sz="20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Investing in national capacity building and youth patient advocates</a:t>
            </a:r>
          </a:p>
          <a:p>
            <a:pPr marL="141390" defTabSz="914377">
              <a:spcBef>
                <a:spcPts val="1000"/>
              </a:spcBef>
            </a:pPr>
            <a:r>
              <a:rPr lang="en-GB" sz="20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Sharing best practices</a:t>
            </a:r>
          </a:p>
          <a:p>
            <a:pPr marL="141390" defTabSz="914377">
              <a:spcBef>
                <a:spcPts val="1000"/>
              </a:spcBef>
            </a:pPr>
            <a:r>
              <a:rPr lang="en-GB" sz="20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Partnering with European level organisations</a:t>
            </a:r>
          </a:p>
          <a:p>
            <a:pPr marL="141390" defTabSz="914377">
              <a:spcBef>
                <a:spcPts val="1000"/>
              </a:spcBef>
            </a:pPr>
            <a:endParaRPr lang="en-GB" sz="2133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pPr marL="141390" defTabSz="914377">
              <a:spcBef>
                <a:spcPts val="1000"/>
              </a:spcBef>
            </a:pPr>
            <a:endParaRPr lang="en-GB" sz="2133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pPr marL="380990" indent="-239601" defTabSz="914377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133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718126A-A436-35A1-B0F1-D1594CEF35D8}"/>
              </a:ext>
            </a:extLst>
          </p:cNvPr>
          <p:cNvSpPr txBox="1">
            <a:spLocks/>
          </p:cNvSpPr>
          <p:nvPr/>
        </p:nvSpPr>
        <p:spPr>
          <a:xfrm>
            <a:off x="10035934" y="174295"/>
            <a:ext cx="2320119" cy="5497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4490CE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2800" b="1">
                <a:solidFill>
                  <a:srgbClr val="8CC63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#InformPreventCare</a:t>
            </a:r>
            <a:endParaRPr lang="en-US" sz="2133" b="1">
              <a:solidFill>
                <a:srgbClr val="8CC63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B8799C-64F1-54D4-C4F2-2E2D9156A8EB}"/>
              </a:ext>
            </a:extLst>
          </p:cNvPr>
          <p:cNvSpPr/>
          <p:nvPr/>
        </p:nvSpPr>
        <p:spPr>
          <a:xfrm>
            <a:off x="10117541" y="0"/>
            <a:ext cx="2074460" cy="271976"/>
          </a:xfrm>
          <a:prstGeom prst="rect">
            <a:avLst/>
          </a:prstGeom>
          <a:solidFill>
            <a:srgbClr val="4490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BE" sz="2400">
              <a:solidFill>
                <a:srgbClr val="1B75BB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3150EA-26C0-B3AC-7398-8B79AAE7C64A}"/>
              </a:ext>
            </a:extLst>
          </p:cNvPr>
          <p:cNvSpPr/>
          <p:nvPr/>
        </p:nvSpPr>
        <p:spPr>
          <a:xfrm>
            <a:off x="11618795" y="1238367"/>
            <a:ext cx="95531" cy="44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BE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A9DFABC4-2265-591B-697B-B7218269240F}"/>
              </a:ext>
            </a:extLst>
          </p:cNvPr>
          <p:cNvSpPr txBox="1">
            <a:spLocks/>
          </p:cNvSpPr>
          <p:nvPr/>
        </p:nvSpPr>
        <p:spPr>
          <a:xfrm>
            <a:off x="680393" y="325087"/>
            <a:ext cx="10515600" cy="612700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4490CE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GB" sz="2800" b="1" dirty="0">
                <a:latin typeface="Calibri Light" panose="020F0302020204030204"/>
              </a:rPr>
              <a:t>EFA - One voice for patients at EU and European levels</a:t>
            </a:r>
            <a:endParaRPr lang="en-BE" sz="2800" b="1" dirty="0">
              <a:latin typeface="Calibri Light" panose="020F03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761C3F-7A6B-0AA3-55E2-0FC011754819}"/>
              </a:ext>
            </a:extLst>
          </p:cNvPr>
          <p:cNvSpPr/>
          <p:nvPr/>
        </p:nvSpPr>
        <p:spPr>
          <a:xfrm>
            <a:off x="812176" y="908211"/>
            <a:ext cx="1465908" cy="105397"/>
          </a:xfrm>
          <a:prstGeom prst="rect">
            <a:avLst/>
          </a:prstGeom>
          <a:solidFill>
            <a:srgbClr val="A6CD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BE" sz="2400">
              <a:solidFill>
                <a:srgbClr val="4490C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191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A718126A-A436-35A1-B0F1-D1594CEF35D8}"/>
              </a:ext>
            </a:extLst>
          </p:cNvPr>
          <p:cNvSpPr txBox="1">
            <a:spLocks/>
          </p:cNvSpPr>
          <p:nvPr/>
        </p:nvSpPr>
        <p:spPr>
          <a:xfrm>
            <a:off x="10035934" y="174295"/>
            <a:ext cx="2320119" cy="5497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4490CE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2800" b="1">
                <a:solidFill>
                  <a:srgbClr val="8CC63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#InformPreventCare</a:t>
            </a:r>
            <a:endParaRPr lang="en-US" sz="2133" b="1">
              <a:solidFill>
                <a:srgbClr val="8CC63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B8799C-64F1-54D4-C4F2-2E2D9156A8EB}"/>
              </a:ext>
            </a:extLst>
          </p:cNvPr>
          <p:cNvSpPr/>
          <p:nvPr/>
        </p:nvSpPr>
        <p:spPr>
          <a:xfrm>
            <a:off x="10117541" y="0"/>
            <a:ext cx="2074460" cy="271976"/>
          </a:xfrm>
          <a:prstGeom prst="rect">
            <a:avLst/>
          </a:prstGeom>
          <a:solidFill>
            <a:srgbClr val="4490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BE" sz="2400">
              <a:solidFill>
                <a:srgbClr val="1B75BB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3150EA-26C0-B3AC-7398-8B79AAE7C64A}"/>
              </a:ext>
            </a:extLst>
          </p:cNvPr>
          <p:cNvSpPr/>
          <p:nvPr/>
        </p:nvSpPr>
        <p:spPr>
          <a:xfrm>
            <a:off x="11618795" y="1238367"/>
            <a:ext cx="95531" cy="44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BE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3C3D2C-2761-4F55-94FA-6F12F73A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71" y="596341"/>
            <a:ext cx="10515600" cy="444338"/>
          </a:xfrm>
        </p:spPr>
        <p:txBody>
          <a:bodyPr>
            <a:noAutofit/>
          </a:bodyPr>
          <a:lstStyle/>
          <a:p>
            <a:r>
              <a:rPr lang="en-GB" sz="2800" b="1" dirty="0"/>
              <a:t>IAQ and health</a:t>
            </a:r>
            <a:endParaRPr lang="en-BE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ABBB2-41EB-46B6-9AC3-B957CDB75FB3}"/>
              </a:ext>
            </a:extLst>
          </p:cNvPr>
          <p:cNvSpPr/>
          <p:nvPr/>
        </p:nvSpPr>
        <p:spPr>
          <a:xfrm>
            <a:off x="753035" y="1040679"/>
            <a:ext cx="1465908" cy="105397"/>
          </a:xfrm>
          <a:prstGeom prst="rect">
            <a:avLst/>
          </a:prstGeom>
          <a:solidFill>
            <a:srgbClr val="A6CD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BE" sz="2400">
              <a:solidFill>
                <a:srgbClr val="4490C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563DE-8873-93C9-E8F4-99603CB6F41A}"/>
              </a:ext>
            </a:extLst>
          </p:cNvPr>
          <p:cNvSpPr txBox="1"/>
          <p:nvPr/>
        </p:nvSpPr>
        <p:spPr>
          <a:xfrm>
            <a:off x="753035" y="1533677"/>
            <a:ext cx="10515600" cy="411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IAQ as a key health determinant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i="1" dirty="0">
                <a:solidFill>
                  <a:srgbClr val="92D050"/>
                </a:solidFill>
              </a:rPr>
              <a:t>Responsible for 10% of non-communicable diseases globally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i="1" dirty="0">
                <a:solidFill>
                  <a:srgbClr val="92D050"/>
                </a:solidFill>
              </a:rPr>
              <a:t>Loss of 86 million healthy life years (2019)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i="1" dirty="0">
                <a:solidFill>
                  <a:srgbClr val="92D050"/>
                </a:solidFill>
              </a:rPr>
              <a:t>Approx. 10-15% of new cases of childhood asthma &amp; 3% of COPD deaths in Europe </a:t>
            </a:r>
          </a:p>
          <a:p>
            <a:pPr marL="285750" lvl="1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dirty="0"/>
              <a:t>Allergens, dampness, mould, dust, chemicals from cleaning products, emissions from heating/cooking, construction materials, furniture, tobacco smoke</a:t>
            </a:r>
          </a:p>
          <a:p>
            <a:pPr marL="285750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dirty="0"/>
              <a:t>Disproportionate impact on vulnerable populations</a:t>
            </a:r>
          </a:p>
          <a:p>
            <a:pPr marL="285750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dirty="0"/>
              <a:t>Interlinks with outdoor conditions e.g. temperature, humidity, ambient pollution</a:t>
            </a:r>
          </a:p>
          <a:p>
            <a:pPr marL="285750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dirty="0"/>
              <a:t>Strong socioeconomic aspects</a:t>
            </a:r>
          </a:p>
          <a:p>
            <a:pPr marL="285750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dirty="0"/>
              <a:t>Complete health impact from indoor air pollution remains largely unknown</a:t>
            </a:r>
            <a:endParaRPr lang="en-BE" sz="2400" dirty="0"/>
          </a:p>
        </p:txBody>
      </p:sp>
    </p:spTree>
    <p:extLst>
      <p:ext uri="{BB962C8B-B14F-4D97-AF65-F5344CB8AC3E}">
        <p14:creationId xmlns:p14="http://schemas.microsoft.com/office/powerpoint/2010/main" val="121754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31D85-41EA-3020-59B4-0EC11BFFC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6B80E6FB-1755-90F3-8144-9FFB62F7BBF6}"/>
              </a:ext>
            </a:extLst>
          </p:cNvPr>
          <p:cNvSpPr txBox="1">
            <a:spLocks/>
          </p:cNvSpPr>
          <p:nvPr/>
        </p:nvSpPr>
        <p:spPr>
          <a:xfrm>
            <a:off x="10035934" y="174295"/>
            <a:ext cx="2320119" cy="5497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4490C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CC63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#InformPreventCare</a:t>
            </a: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8CC63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08E2DB-0B0B-1AF3-37CC-A61BCC8CD945}"/>
              </a:ext>
            </a:extLst>
          </p:cNvPr>
          <p:cNvSpPr/>
          <p:nvPr/>
        </p:nvSpPr>
        <p:spPr>
          <a:xfrm>
            <a:off x="10117541" y="0"/>
            <a:ext cx="2074460" cy="271976"/>
          </a:xfrm>
          <a:prstGeom prst="rect">
            <a:avLst/>
          </a:prstGeom>
          <a:solidFill>
            <a:srgbClr val="4490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2400" b="0" i="0" u="none" strike="noStrike" kern="1200" cap="none" spc="0" normalizeH="0" baseline="0" noProof="0">
              <a:ln>
                <a:noFill/>
              </a:ln>
              <a:solidFill>
                <a:srgbClr val="1B75B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FF5CAA-1D4F-0466-A4A0-C1EEED5B9682}"/>
              </a:ext>
            </a:extLst>
          </p:cNvPr>
          <p:cNvSpPr/>
          <p:nvPr/>
        </p:nvSpPr>
        <p:spPr>
          <a:xfrm>
            <a:off x="11618795" y="1238367"/>
            <a:ext cx="95531" cy="44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B6861C-7E75-6303-CB34-010AAD11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71" y="546883"/>
            <a:ext cx="10515600" cy="444338"/>
          </a:xfrm>
        </p:spPr>
        <p:txBody>
          <a:bodyPr>
            <a:noAutofit/>
          </a:bodyPr>
          <a:lstStyle/>
          <a:p>
            <a:r>
              <a:rPr lang="en-GB" sz="2800" b="1" dirty="0"/>
              <a:t>Current status of IAQ policies in the EU</a:t>
            </a:r>
            <a:endParaRPr lang="en-BE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3C7E6B-7B98-A096-7778-4ACC191F75CC}"/>
              </a:ext>
            </a:extLst>
          </p:cNvPr>
          <p:cNvSpPr/>
          <p:nvPr/>
        </p:nvSpPr>
        <p:spPr>
          <a:xfrm>
            <a:off x="733942" y="991221"/>
            <a:ext cx="1465908" cy="105397"/>
          </a:xfrm>
          <a:prstGeom prst="rect">
            <a:avLst/>
          </a:prstGeom>
          <a:solidFill>
            <a:srgbClr val="A6CD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2400" b="0" i="0" u="none" strike="noStrike" kern="1200" cap="none" spc="0" normalizeH="0" baseline="0" noProof="0">
              <a:ln>
                <a:noFill/>
              </a:ln>
              <a:solidFill>
                <a:srgbClr val="4490C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26D16-4EAF-D2E8-A8F5-B2FF40C943F5}"/>
              </a:ext>
            </a:extLst>
          </p:cNvPr>
          <p:cNvSpPr txBox="1"/>
          <p:nvPr/>
        </p:nvSpPr>
        <p:spPr>
          <a:xfrm>
            <a:off x="753035" y="1533677"/>
            <a:ext cx="105156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dirty="0"/>
              <a:t>For many years, IAQ remained on the margins of policy debates at the EU level</a:t>
            </a:r>
          </a:p>
          <a:p>
            <a:pPr marL="285750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dirty="0"/>
              <a:t>Emerging discussion, if at a slow pace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EU Zero Pollution Action Plan (2021)</a:t>
            </a:r>
          </a:p>
          <a:p>
            <a:r>
              <a:rPr lang="en-GB" i="1" dirty="0">
                <a:solidFill>
                  <a:srgbClr val="92D050"/>
                </a:solidFill>
              </a:rPr>
              <a:t>‘…the Commission will assess pathways and policy options to </a:t>
            </a:r>
          </a:p>
          <a:p>
            <a:r>
              <a:rPr lang="en-GB" i="1" dirty="0">
                <a:solidFill>
                  <a:srgbClr val="92D050"/>
                </a:solidFill>
              </a:rPr>
              <a:t>Improve IAQ, focusing on key determinants and pollution sources </a:t>
            </a:r>
          </a:p>
          <a:p>
            <a:pPr>
              <a:spcAft>
                <a:spcPts val="600"/>
              </a:spcAft>
            </a:pPr>
            <a:r>
              <a:rPr lang="en-GB" i="1" dirty="0">
                <a:solidFill>
                  <a:srgbClr val="92D050"/>
                </a:solidFill>
              </a:rPr>
              <a:t>And exploring ways to raise awareness and reduce risks’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Still fragmented across various different </a:t>
            </a:r>
          </a:p>
          <a:p>
            <a:pPr>
              <a:spcAft>
                <a:spcPts val="800"/>
              </a:spcAft>
            </a:pPr>
            <a:r>
              <a:rPr lang="en-GB" sz="2400" dirty="0"/>
              <a:t>policy domains</a:t>
            </a:r>
          </a:p>
          <a:p>
            <a:pPr marL="285750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GB" sz="2400" dirty="0"/>
          </a:p>
        </p:txBody>
      </p:sp>
      <p:pic>
        <p:nvPicPr>
          <p:cNvPr id="1026" name="Picture 2" descr="Zero pollution targets - European Commission">
            <a:extLst>
              <a:ext uri="{FF2B5EF4-FFF2-40B4-BE49-F238E27FC236}">
                <a16:creationId xmlns:a16="http://schemas.microsoft.com/office/drawing/2014/main" id="{BE08C0FC-433B-4762-F205-6D0C6446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18" y="2316422"/>
            <a:ext cx="4042153" cy="26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3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83F1D-3A8F-87A6-30E7-35F038EC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EA202B6E-0642-4FC1-D607-7CA562D7C440}"/>
              </a:ext>
            </a:extLst>
          </p:cNvPr>
          <p:cNvSpPr txBox="1">
            <a:spLocks/>
          </p:cNvSpPr>
          <p:nvPr/>
        </p:nvSpPr>
        <p:spPr>
          <a:xfrm>
            <a:off x="10035934" y="174295"/>
            <a:ext cx="2320119" cy="5497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4490C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CC63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#InformPreventCare</a:t>
            </a: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8CC63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50B955-82AC-671B-B71D-BD9282639F62}"/>
              </a:ext>
            </a:extLst>
          </p:cNvPr>
          <p:cNvSpPr/>
          <p:nvPr/>
        </p:nvSpPr>
        <p:spPr>
          <a:xfrm>
            <a:off x="10117541" y="0"/>
            <a:ext cx="2074460" cy="271976"/>
          </a:xfrm>
          <a:prstGeom prst="rect">
            <a:avLst/>
          </a:prstGeom>
          <a:solidFill>
            <a:srgbClr val="4490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2400" b="0" i="0" u="none" strike="noStrike" kern="1200" cap="none" spc="0" normalizeH="0" baseline="0" noProof="0">
              <a:ln>
                <a:noFill/>
              </a:ln>
              <a:solidFill>
                <a:srgbClr val="1B75B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C81C9C-B276-1CF0-AD61-2CD561923EBE}"/>
              </a:ext>
            </a:extLst>
          </p:cNvPr>
          <p:cNvSpPr/>
          <p:nvPr/>
        </p:nvSpPr>
        <p:spPr>
          <a:xfrm>
            <a:off x="11618795" y="1238367"/>
            <a:ext cx="95531" cy="44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3049FD-4F2A-AD06-204E-DC9424339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71" y="546883"/>
            <a:ext cx="10515600" cy="444338"/>
          </a:xfrm>
        </p:spPr>
        <p:txBody>
          <a:bodyPr>
            <a:noAutofit/>
          </a:bodyPr>
          <a:lstStyle/>
          <a:p>
            <a:r>
              <a:rPr lang="en-GB" sz="2800" b="1" dirty="0"/>
              <a:t>What EFA is doing advocating for better IAQ</a:t>
            </a:r>
            <a:endParaRPr lang="en-BE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1D33EC-BCDF-04BC-0A24-7C5C4E1ACCD9}"/>
              </a:ext>
            </a:extLst>
          </p:cNvPr>
          <p:cNvSpPr/>
          <p:nvPr/>
        </p:nvSpPr>
        <p:spPr>
          <a:xfrm>
            <a:off x="733942" y="991221"/>
            <a:ext cx="1465908" cy="105397"/>
          </a:xfrm>
          <a:prstGeom prst="rect">
            <a:avLst/>
          </a:prstGeom>
          <a:solidFill>
            <a:srgbClr val="A6CD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2400" b="0" i="0" u="none" strike="noStrike" kern="1200" cap="none" spc="0" normalizeH="0" baseline="0" noProof="0">
              <a:ln>
                <a:noFill/>
              </a:ln>
              <a:solidFill>
                <a:srgbClr val="4490C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B6FAA7-9F55-6843-F0D0-3111D18EE339}"/>
              </a:ext>
            </a:extLst>
          </p:cNvPr>
          <p:cNvSpPr txBox="1"/>
          <p:nvPr/>
        </p:nvSpPr>
        <p:spPr>
          <a:xfrm>
            <a:off x="753035" y="1533677"/>
            <a:ext cx="10515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Contribution to the public consultations on EU Renovation Wave and the Energy Performance of Buildings Directive (EPBD)</a:t>
            </a:r>
          </a:p>
          <a:p>
            <a:pPr marL="627063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Performance Certificates (EPCs) that inform about indoor air quality</a:t>
            </a:r>
          </a:p>
          <a:p>
            <a:pPr marL="627063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000" dirty="0">
                <a:solidFill>
                  <a:srgbClr val="92D050"/>
                </a:solidFill>
                <a:latin typeface="Calibri" panose="020F0502020204030204"/>
              </a:rPr>
              <a:t>Health-related financial tools for renovations</a:t>
            </a:r>
            <a:endParaRPr lang="en-GB" sz="2400" dirty="0"/>
          </a:p>
          <a:p>
            <a:pPr marL="285750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dirty="0"/>
              <a:t>Inserting the health perspective into the revision of the Construction Products Regulation (CPR)</a:t>
            </a:r>
          </a:p>
          <a:p>
            <a:pPr marL="285750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 dirty="0"/>
              <a:t>Participation in EU-funded projects e.g. IDEAL Cluster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Ventilation is key to minimise exposure to harmful pollutants</a:t>
            </a:r>
          </a:p>
          <a:p>
            <a:pPr marL="627063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92D050"/>
                </a:solidFill>
              </a:rPr>
              <a:t>Clear legal definition of ventilation that relates to IAQ</a:t>
            </a:r>
          </a:p>
          <a:p>
            <a:pPr marL="62706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92D050"/>
                </a:solidFill>
              </a:rPr>
              <a:t>Information regarding ventilation rates in the most common space categories</a:t>
            </a:r>
          </a:p>
          <a:p>
            <a:pPr marL="285750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400"/>
              <a:t>Technologies for </a:t>
            </a:r>
            <a:r>
              <a:rPr lang="en-GB" sz="2400" dirty="0"/>
              <a:t>decontaminated </a:t>
            </a:r>
            <a:r>
              <a:rPr lang="en-GB" sz="2400"/>
              <a:t>indoor spaces (HERA-JRC)</a:t>
            </a:r>
            <a:endParaRPr lang="en-GB" sz="2400" dirty="0"/>
          </a:p>
          <a:p>
            <a:pPr marL="285750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7992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613F-D8E7-A256-B845-B5F833A5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422" y="1325951"/>
            <a:ext cx="11068823" cy="1859956"/>
          </a:xfrm>
        </p:spPr>
        <p:txBody>
          <a:bodyPr>
            <a:normAutofit/>
          </a:bodyPr>
          <a:lstStyle/>
          <a:p>
            <a:r>
              <a:rPr lang="en-US" sz="5867" b="1">
                <a:solidFill>
                  <a:srgbClr val="1B75B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YOU!</a:t>
            </a:r>
            <a:endParaRPr lang="en-BE" sz="5867">
              <a:solidFill>
                <a:srgbClr val="1B75B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15426-EFFE-CF2E-99E8-FBA2DE5B8653}"/>
              </a:ext>
            </a:extLst>
          </p:cNvPr>
          <p:cNvSpPr/>
          <p:nvPr/>
        </p:nvSpPr>
        <p:spPr>
          <a:xfrm>
            <a:off x="1909689" y="2659695"/>
            <a:ext cx="1944633" cy="193919"/>
          </a:xfrm>
          <a:prstGeom prst="rect">
            <a:avLst/>
          </a:prstGeom>
          <a:solidFill>
            <a:srgbClr val="A6CD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BE" sz="2400">
              <a:solidFill>
                <a:srgbClr val="4490CE"/>
              </a:solidFill>
              <a:latin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EC5847-15BD-DDFB-2E86-020F9745061B}"/>
              </a:ext>
            </a:extLst>
          </p:cNvPr>
          <p:cNvSpPr txBox="1">
            <a:spLocks/>
          </p:cNvSpPr>
          <p:nvPr/>
        </p:nvSpPr>
        <p:spPr>
          <a:xfrm>
            <a:off x="10035934" y="174295"/>
            <a:ext cx="2320119" cy="5497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4490CE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2800" b="1">
                <a:solidFill>
                  <a:srgbClr val="8CC63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#InformPreventCare</a:t>
            </a:r>
            <a:endParaRPr lang="en-US" sz="2133" b="1">
              <a:solidFill>
                <a:srgbClr val="8CC63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F017AD-B407-953D-99EF-18EC5AC7480F}"/>
              </a:ext>
            </a:extLst>
          </p:cNvPr>
          <p:cNvSpPr txBox="1"/>
          <p:nvPr/>
        </p:nvSpPr>
        <p:spPr>
          <a:xfrm>
            <a:off x="1795422" y="3367952"/>
            <a:ext cx="9716068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sz="3733" b="1" dirty="0">
                <a:solidFill>
                  <a:srgbClr val="1B75BB"/>
                </a:solidFill>
                <a:latin typeface="Calibri" panose="020F0502020204030204"/>
                <a:cs typeface="Calibri"/>
              </a:rPr>
              <a:t>Panagiotis Chaslaridis</a:t>
            </a:r>
          </a:p>
          <a:p>
            <a:pPr defTabSz="609585"/>
            <a:r>
              <a:rPr lang="en-GB" sz="2400" dirty="0">
                <a:solidFill>
                  <a:srgbClr val="1B75BB"/>
                </a:solidFill>
                <a:latin typeface="Calibri" panose="020F0502020204030204"/>
                <a:cs typeface="Calibri"/>
              </a:rPr>
              <a:t>panagiotis.chaslaridis@efanet.org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7103A-03B4-E9DF-1282-8A965E093278}"/>
              </a:ext>
            </a:extLst>
          </p:cNvPr>
          <p:cNvSpPr/>
          <p:nvPr/>
        </p:nvSpPr>
        <p:spPr>
          <a:xfrm>
            <a:off x="11618795" y="1238367"/>
            <a:ext cx="95531" cy="44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BE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C8235-12B4-5E62-1E65-DCF176F7F974}"/>
              </a:ext>
            </a:extLst>
          </p:cNvPr>
          <p:cNvSpPr/>
          <p:nvPr/>
        </p:nvSpPr>
        <p:spPr>
          <a:xfrm>
            <a:off x="10117541" y="0"/>
            <a:ext cx="2074460" cy="271976"/>
          </a:xfrm>
          <a:prstGeom prst="rect">
            <a:avLst/>
          </a:prstGeom>
          <a:solidFill>
            <a:srgbClr val="4490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BE" sz="2400">
              <a:solidFill>
                <a:srgbClr val="1B75BB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91580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A27D2F5DD13498C0F35E587E5C221" ma:contentTypeVersion="17" ma:contentTypeDescription="Een nieuw document maken." ma:contentTypeScope="" ma:versionID="35048c5aa7f74437dae3ed2d8abf39dd">
  <xsd:schema xmlns:xsd="http://www.w3.org/2001/XMLSchema" xmlns:xs="http://www.w3.org/2001/XMLSchema" xmlns:p="http://schemas.microsoft.com/office/2006/metadata/properties" xmlns:ns2="be109046-d47a-4534-8dee-7feb9394bc05" xmlns:ns3="389972db-2b70-44c8-b751-7f6b6aee074c" targetNamespace="http://schemas.microsoft.com/office/2006/metadata/properties" ma:root="true" ma:fieldsID="d339cca4dcce639805001cf1dab69465" ns2:_="" ns3:_="">
    <xsd:import namespace="be109046-d47a-4534-8dee-7feb9394bc05"/>
    <xsd:import namespace="389972db-2b70-44c8-b751-7f6b6aee07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09046-d47a-4534-8dee-7feb9394bc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33664160-505f-4c47-a0ce-4af3c6cb91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972db-2b70-44c8-b751-7f6b6aee074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8883a0d-59a7-48c1-9c77-7f3b2342e93b}" ma:internalName="TaxCatchAll" ma:showField="CatchAllData" ma:web="389972db-2b70-44c8-b751-7f6b6aee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9972db-2b70-44c8-b751-7f6b6aee074c" xsi:nil="true"/>
    <lcf76f155ced4ddcb4097134ff3c332f xmlns="be109046-d47a-4534-8dee-7feb9394bc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E73E761-9C55-47FF-AD8E-078EAE9A6E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109046-d47a-4534-8dee-7feb9394bc05"/>
    <ds:schemaRef ds:uri="389972db-2b70-44c8-b751-7f6b6aee0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0191EA-9065-4C84-AEBB-F493CD0F6C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3EC994-0E28-45DB-8F89-FE034BC774AA}">
  <ds:schemaRefs>
    <ds:schemaRef ds:uri="http://purl.org/dc/terms/"/>
    <ds:schemaRef ds:uri="http://www.w3.org/XML/1998/namespace"/>
    <ds:schemaRef ds:uri="389972db-2b70-44c8-b751-7f6b6aee074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e109046-d47a-4534-8dee-7feb9394bc0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8279</TotalTime>
  <Words>441</Words>
  <Application>Microsoft Office PowerPoint</Application>
  <PresentationFormat>Widescreen</PresentationFormat>
  <Paragraphs>61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Wingdings</vt:lpstr>
      <vt:lpstr>1_Office Theme</vt:lpstr>
      <vt:lpstr>Office Theme</vt:lpstr>
      <vt:lpstr>The public health dimension of indoor air pollution Patients' perspectives</vt:lpstr>
      <vt:lpstr>PowerPoint Presentation</vt:lpstr>
      <vt:lpstr>IAQ and health</vt:lpstr>
      <vt:lpstr>Current status of IAQ policies in the EU</vt:lpstr>
      <vt:lpstr>What EFA is doing advocating for better IAQ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Markaya Henderson</dc:creator>
  <cp:lastModifiedBy>Panagiotis Chaslaridis - EFA </cp:lastModifiedBy>
  <cp:revision>17</cp:revision>
  <dcterms:created xsi:type="dcterms:W3CDTF">2022-06-08T12:42:05Z</dcterms:created>
  <dcterms:modified xsi:type="dcterms:W3CDTF">2024-02-14T22:30:25Z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0x010100EA8A27D2F5DD13498C0F35E587E5C221</vt:lpwstr>
  </property>
  <property fmtid="{D5CDD505-2E9C-101B-9397-08002B2CF9AE}" pid="3" name="MediaServiceImageTags">
    <vt:lpwstr/>
  </property>
</Properties>
</file>