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
  </p:notesMasterIdLst>
  <p:sldIdLst>
    <p:sldId id="264" r:id="rId2"/>
    <p:sldId id="382" r:id="rId3"/>
    <p:sldId id="377" r:id="rId4"/>
    <p:sldId id="353" r:id="rId5"/>
    <p:sldId id="387" r:id="rId6"/>
    <p:sldId id="388" r:id="rId7"/>
    <p:sldId id="381" r:id="rId8"/>
    <p:sldId id="389" r:id="rId9"/>
    <p:sldId id="385" r:id="rId10"/>
    <p:sldId id="390" r:id="rId11"/>
    <p:sldId id="275" r:id="rId12"/>
  </p:sldIdLst>
  <p:sldSz cx="9906000" cy="6858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erta" initials="R" lastIdx="0" clrIdx="0">
    <p:extLst>
      <p:ext uri="{19B8F6BF-5375-455C-9EA6-DF929625EA0E}">
        <p15:presenceInfo xmlns:p15="http://schemas.microsoft.com/office/powerpoint/2012/main" userId="Robert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0099FF"/>
    <a:srgbClr val="33CCFF"/>
    <a:srgbClr val="02BFF3"/>
    <a:srgbClr val="9966FF"/>
    <a:srgbClr val="F5877F"/>
    <a:srgbClr val="95D7EF"/>
    <a:srgbClr val="EF4235"/>
    <a:srgbClr val="FF3300"/>
    <a:srgbClr val="9495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56604" autoAdjust="0"/>
  </p:normalViewPr>
  <p:slideViewPr>
    <p:cSldViewPr snapToGrid="0" snapToObjects="1">
      <p:cViewPr varScale="1">
        <p:scale>
          <a:sx n="42" d="100"/>
          <a:sy n="42" d="100"/>
        </p:scale>
        <p:origin x="211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D1EA7A-F4FD-B14F-8415-3A847445C5C2}" type="datetimeFigureOut">
              <a:rPr lang="en-US" smtClean="0"/>
              <a:t>8/27/2018</a:t>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57C1ED-C812-5C41-91C1-FB3475E68266}" type="slidenum">
              <a:rPr lang="en-US" smtClean="0"/>
              <a:t>‹#›</a:t>
            </a:fld>
            <a:endParaRPr lang="en-US"/>
          </a:p>
        </p:txBody>
      </p:sp>
    </p:spTree>
    <p:extLst>
      <p:ext uri="{BB962C8B-B14F-4D97-AF65-F5344CB8AC3E}">
        <p14:creationId xmlns:p14="http://schemas.microsoft.com/office/powerpoint/2010/main" val="1789774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European Federation of Allergy and Airways Diseases Patients’ Association is representing people with Allergy, Asthma and COPD.</a:t>
            </a:r>
          </a:p>
          <a:p>
            <a:endParaRPr lang="en-GB" dirty="0" smtClean="0"/>
          </a:p>
          <a:p>
            <a:r>
              <a:rPr lang="en-GB" dirty="0" smtClean="0"/>
              <a:t>EFA represents</a:t>
            </a:r>
            <a:r>
              <a:rPr lang="en-GB" baseline="0" dirty="0" smtClean="0"/>
              <a:t> members at the European level:</a:t>
            </a:r>
          </a:p>
          <a:p>
            <a:pPr marL="171450" indent="-171450">
              <a:buFontTx/>
              <a:buChar char="-"/>
            </a:pPr>
            <a:r>
              <a:rPr lang="en-GB" baseline="0" dirty="0" smtClean="0"/>
              <a:t>EU advocacy, links patients into EU institutions and agencies: EMA (European Medicines Agency), EFSA (European Food Safety Authority), ECHA (European Chemicals Agency) and WHO (World Health Organisation)</a:t>
            </a:r>
          </a:p>
          <a:p>
            <a:pPr marL="171450" indent="-171450">
              <a:buFontTx/>
              <a:buChar char="-"/>
            </a:pPr>
            <a:r>
              <a:rPr lang="en-GB" baseline="0" dirty="0" smtClean="0"/>
              <a:t>EFA is involved in raising awareness of patients’ with asthma, allergy and COPD needs on a European level</a:t>
            </a:r>
          </a:p>
          <a:p>
            <a:pPr marL="171450" indent="-171450">
              <a:buFontTx/>
              <a:buChar char="-"/>
            </a:pPr>
            <a:r>
              <a:rPr lang="en-GB" baseline="0" dirty="0" smtClean="0"/>
              <a:t>EFA is also very involved in sharing best practices</a:t>
            </a:r>
          </a:p>
          <a:p>
            <a:pPr marL="171450" indent="-171450">
              <a:buFontTx/>
              <a:buChar char="-"/>
            </a:pPr>
            <a:r>
              <a:rPr lang="en-GB" baseline="0" dirty="0" smtClean="0"/>
              <a:t>As well as capacity building for its members</a:t>
            </a:r>
          </a:p>
          <a:p>
            <a:pPr marL="171450" indent="-171450">
              <a:buFontTx/>
              <a:buChar char="-"/>
            </a:pPr>
            <a:r>
              <a:rPr lang="en-GB" baseline="0" dirty="0" smtClean="0"/>
              <a:t>EFA contributes to patient driven evidence through various projects and surveys</a:t>
            </a:r>
          </a:p>
          <a:p>
            <a:pPr marL="171450" indent="-171450">
              <a:buFontTx/>
              <a:buChar char="-"/>
            </a:pPr>
            <a:r>
              <a:rPr lang="en-GB" baseline="0" dirty="0" smtClean="0"/>
              <a:t>And it partners with European organisations such as ERS (European Respiratory Society), EAACI (European Academy of Allergy and Clinical Immunology ) and EADV (</a:t>
            </a:r>
            <a:r>
              <a:rPr lang="en-GB" i="0" dirty="0" smtClean="0"/>
              <a:t>European Academy of Dermatology and Venereology</a:t>
            </a:r>
            <a:r>
              <a:rPr lang="en-GB" i="1" dirty="0" smtClean="0"/>
              <a:t>)</a:t>
            </a:r>
          </a:p>
          <a:p>
            <a:pPr marL="171450" indent="-171450">
              <a:buFontTx/>
              <a:buChar char="-"/>
            </a:pPr>
            <a:r>
              <a:rPr lang="en-GB" i="0" dirty="0" smtClean="0"/>
              <a:t>EFA is also actively involved in participating in EU research for its topics of interest</a:t>
            </a:r>
            <a:endParaRPr lang="en-GB" i="0" dirty="0"/>
          </a:p>
        </p:txBody>
      </p:sp>
      <p:sp>
        <p:nvSpPr>
          <p:cNvPr id="4" name="Slide Number Placeholder 3"/>
          <p:cNvSpPr>
            <a:spLocks noGrp="1"/>
          </p:cNvSpPr>
          <p:nvPr>
            <p:ph type="sldNum" sz="quarter" idx="10"/>
          </p:nvPr>
        </p:nvSpPr>
        <p:spPr/>
        <p:txBody>
          <a:bodyPr/>
          <a:lstStyle/>
          <a:p>
            <a:fld id="{9657C1ED-C812-5C41-91C1-FB3475E68266}" type="slidenum">
              <a:rPr lang="en-US" smtClean="0"/>
              <a:t>2</a:t>
            </a:fld>
            <a:endParaRPr lang="en-US"/>
          </a:p>
        </p:txBody>
      </p:sp>
    </p:spTree>
    <p:extLst>
      <p:ext uri="{BB962C8B-B14F-4D97-AF65-F5344CB8AC3E}">
        <p14:creationId xmlns:p14="http://schemas.microsoft.com/office/powerpoint/2010/main" val="2306070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As you can see from this slide</a:t>
            </a:r>
            <a:r>
              <a:rPr lang="en-GB" dirty="0" smtClean="0"/>
              <a:t>,</a:t>
            </a:r>
            <a:r>
              <a:rPr lang="en-GB" baseline="0" dirty="0" smtClean="0"/>
              <a:t> “prevention through healthy environments and lifestyles” makes part of EFA’s absolute core objectives. </a:t>
            </a:r>
          </a:p>
          <a:p>
            <a:r>
              <a:rPr lang="en-GB" baseline="0" dirty="0" smtClean="0"/>
              <a:t>We are absolutely transparent, you can check our beautiful annual report online  </a:t>
            </a:r>
            <a:endParaRPr lang="en-GB" dirty="0"/>
          </a:p>
        </p:txBody>
      </p:sp>
      <p:sp>
        <p:nvSpPr>
          <p:cNvPr id="4" name="Slide Number Placeholder 3"/>
          <p:cNvSpPr>
            <a:spLocks noGrp="1"/>
          </p:cNvSpPr>
          <p:nvPr>
            <p:ph type="sldNum" sz="quarter" idx="10"/>
          </p:nvPr>
        </p:nvSpPr>
        <p:spPr/>
        <p:txBody>
          <a:bodyPr/>
          <a:lstStyle/>
          <a:p>
            <a:fld id="{9657C1ED-C812-5C41-91C1-FB3475E68266}" type="slidenum">
              <a:rPr lang="en-US" smtClean="0"/>
              <a:t>3</a:t>
            </a:fld>
            <a:endParaRPr lang="en-US"/>
          </a:p>
        </p:txBody>
      </p:sp>
    </p:spTree>
    <p:extLst>
      <p:ext uri="{BB962C8B-B14F-4D97-AF65-F5344CB8AC3E}">
        <p14:creationId xmlns:p14="http://schemas.microsoft.com/office/powerpoint/2010/main" val="2019073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EFA we believe that there needs to be more investment</a:t>
            </a:r>
            <a:r>
              <a:rPr lang="en-GB" baseline="0" dirty="0" smtClean="0"/>
              <a:t> in patients, and increase in prevention</a:t>
            </a:r>
          </a:p>
          <a:p>
            <a:endParaRPr lang="en-GB" baseline="0" dirty="0" smtClean="0"/>
          </a:p>
          <a:p>
            <a:r>
              <a:rPr lang="en-GB" b="1" baseline="0" dirty="0" smtClean="0"/>
              <a:t>Patients need to be enabled to self-manage</a:t>
            </a:r>
          </a:p>
          <a:p>
            <a:pPr marL="171450" indent="-171450">
              <a:buFontTx/>
              <a:buChar char="-"/>
            </a:pPr>
            <a:r>
              <a:rPr lang="en-GB" baseline="0" dirty="0" smtClean="0"/>
              <a:t>This would improve the current situation, as it will reduce the asymmetric dialogue between patients and health carers</a:t>
            </a:r>
          </a:p>
          <a:p>
            <a:pPr marL="171450" indent="-171450">
              <a:buFontTx/>
              <a:buChar char="-"/>
            </a:pPr>
            <a:r>
              <a:rPr lang="en-GB" baseline="0" dirty="0" smtClean="0"/>
              <a:t>It would help to recalibrate the role that patient has in managing their own conditions. </a:t>
            </a:r>
          </a:p>
          <a:p>
            <a:pPr marL="171450" indent="-171450">
              <a:buFontTx/>
              <a:buChar char="-"/>
            </a:pPr>
            <a:r>
              <a:rPr lang="en-GB" baseline="0" dirty="0" smtClean="0"/>
              <a:t>Self-management of patients will also help manage their healthcare risk (for instance the risk on the quality of life, the risk of non-adherence to medication, risk of side effects to medication) </a:t>
            </a:r>
          </a:p>
          <a:p>
            <a:pPr marL="171450" indent="-171450">
              <a:buFontTx/>
              <a:buChar char="-"/>
            </a:pPr>
            <a:r>
              <a:rPr lang="en-GB" baseline="0" dirty="0" smtClean="0"/>
              <a:t>It will also help increase clinical trial participation. Understanding barriers for patient participation in clinical trials and creating pathways to alleviate these obstacles are critical. </a:t>
            </a:r>
          </a:p>
          <a:p>
            <a:pPr marL="171450" indent="-171450">
              <a:buFontTx/>
              <a:buChar char="-"/>
            </a:pPr>
            <a:endParaRPr lang="en-GB" b="1" baseline="0" dirty="0" smtClean="0"/>
          </a:p>
          <a:p>
            <a:pPr marL="0" indent="0">
              <a:buFontTx/>
              <a:buNone/>
            </a:pPr>
            <a:r>
              <a:rPr lang="en-GB" b="1" baseline="0" dirty="0" smtClean="0"/>
              <a:t>We believe that it is also important to promote the empowerment of patients, this can be done by:</a:t>
            </a:r>
          </a:p>
          <a:p>
            <a:pPr marL="171450" indent="-171450">
              <a:buFontTx/>
              <a:buChar char="-"/>
            </a:pPr>
            <a:r>
              <a:rPr lang="en-GB" baseline="0" dirty="0" smtClean="0"/>
              <a:t>patient representatives should be included in all decisions for prevention, as, sadly this is not the case in many countries</a:t>
            </a:r>
          </a:p>
          <a:p>
            <a:pPr marL="171450" indent="-171450">
              <a:buFontTx/>
              <a:buChar char="-"/>
            </a:pPr>
            <a:r>
              <a:rPr lang="en-GB" baseline="0" dirty="0" smtClean="0"/>
              <a:t>By investing in patient literacy/education. Being health literate empowers patients to understand information about their health and make more informed decisions. Low health literacy, or the lack of health literacy-friendly information can make daily life choices difficult for patients. Therefore we believe that it is important to have public investment, whether at school or by health professionals, on healthy living, and on prevention </a:t>
            </a:r>
          </a:p>
          <a:p>
            <a:pPr marL="0" indent="0">
              <a:buFontTx/>
              <a:buNone/>
            </a:pPr>
            <a:endParaRPr lang="en-GB" baseline="0" dirty="0" smtClean="0"/>
          </a:p>
        </p:txBody>
      </p:sp>
      <p:sp>
        <p:nvSpPr>
          <p:cNvPr id="4" name="Slide Number Placeholder 3"/>
          <p:cNvSpPr>
            <a:spLocks noGrp="1"/>
          </p:cNvSpPr>
          <p:nvPr>
            <p:ph type="sldNum" sz="quarter" idx="10"/>
          </p:nvPr>
        </p:nvSpPr>
        <p:spPr/>
        <p:txBody>
          <a:bodyPr/>
          <a:lstStyle/>
          <a:p>
            <a:fld id="{9657C1ED-C812-5C41-91C1-FB3475E68266}" type="slidenum">
              <a:rPr lang="en-US" smtClean="0"/>
              <a:t>5</a:t>
            </a:fld>
            <a:endParaRPr lang="en-US"/>
          </a:p>
        </p:txBody>
      </p:sp>
    </p:spTree>
    <p:extLst>
      <p:ext uri="{BB962C8B-B14F-4D97-AF65-F5344CB8AC3E}">
        <p14:creationId xmlns:p14="http://schemas.microsoft.com/office/powerpoint/2010/main" val="1139753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believe in tackling the respiratory diseases through patient-driven policy. </a:t>
            </a:r>
            <a:r>
              <a:rPr lang="en-GB" b="1" baseline="0" dirty="0" smtClean="0"/>
              <a:t>Let me give you an example that EFA has done in the past</a:t>
            </a:r>
            <a:r>
              <a:rPr lang="en-GB" baseline="0" dirty="0" smtClean="0"/>
              <a:t>, of a proactive policy influence.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In 2016, EFA has launched a Written Declaration on chronic respiratory diseases. This initiative was patient-led but it was supported by the likes of the European Respiratory Society, the International Primary Care Respiratory Group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To give you some background, a written declaration is a tool to draw the attention of EU policymakers to a matter falling within the competence of the European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text is then launched for a 3-month period to have the Written Declaration signed by the majority of the Members of the European Parliament (which is an impressive 376 MEPs out of 751).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In a nutshell, the asks towards the EU policymakers were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•Increase prevention and timely and accurate diagnosis by: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 combating known risk factors such as smoking and environmental aspects;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 – strengthening respiratory education for medical students and primary care physicians;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 – systematising lung health and allergy tests as part of the existing free health checks for all those at risk of developing chronic respiratory disease;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9657C1ED-C812-5C41-91C1-FB3475E68266}" type="slidenum">
              <a:rPr lang="en-US" smtClean="0"/>
              <a:t>6</a:t>
            </a:fld>
            <a:endParaRPr lang="en-US"/>
          </a:p>
        </p:txBody>
      </p:sp>
    </p:spTree>
    <p:extLst>
      <p:ext uri="{BB962C8B-B14F-4D97-AF65-F5344CB8AC3E}">
        <p14:creationId xmlns:p14="http://schemas.microsoft.com/office/powerpoint/2010/main" val="6173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Another example</a:t>
            </a:r>
            <a:r>
              <a:rPr lang="en-GB" baseline="0" dirty="0" smtClean="0"/>
              <a:t> of EFA’s work is EFA project </a:t>
            </a:r>
            <a:r>
              <a:rPr lang="en-GB" baseline="0" dirty="0" err="1" smtClean="0"/>
              <a:t>COPDMove</a:t>
            </a:r>
            <a:r>
              <a:rPr lang="en-GB" baseline="0" dirty="0" smtClean="0"/>
              <a:t>. This project was created to raise awareness about the benefits of practicing physical activity among COPD patients and to motivate them in taking own initiatives with the aim of slowing down the progression of their disease.</a:t>
            </a:r>
          </a:p>
          <a:p>
            <a:r>
              <a:rPr lang="en-GB" baseline="0" dirty="0" smtClean="0"/>
              <a:t>At the beginning of 2017, we started to publish a series of videos where COPD patients show, together with their caregiver, what kind of exercises and sports they do. Patients share what motivates them to keep going and what are the benefits of their activities: engagement with physical activity and regular sport practice helps to improve breathing status and quality of life as well as hope for physical and psychological progress. Moreover, sports groups and support from caregivers make the activities more enjoyable, ensuring continuous trainings and self-</a:t>
            </a:r>
            <a:r>
              <a:rPr lang="en-GB" baseline="0" dirty="0" err="1" smtClean="0"/>
              <a:t>steem</a:t>
            </a:r>
            <a:r>
              <a:rPr lang="en-GB" baseline="0" dirty="0" smtClean="0"/>
              <a:t> improvements</a:t>
            </a:r>
          </a:p>
          <a:p>
            <a:endParaRPr lang="en-GB" dirty="0"/>
          </a:p>
        </p:txBody>
      </p:sp>
      <p:sp>
        <p:nvSpPr>
          <p:cNvPr id="4" name="Slide Number Placeholder 3"/>
          <p:cNvSpPr>
            <a:spLocks noGrp="1"/>
          </p:cNvSpPr>
          <p:nvPr>
            <p:ph type="sldNum" sz="quarter" idx="10"/>
          </p:nvPr>
        </p:nvSpPr>
        <p:spPr/>
        <p:txBody>
          <a:bodyPr/>
          <a:lstStyle/>
          <a:p>
            <a:fld id="{9657C1ED-C812-5C41-91C1-FB3475E68266}" type="slidenum">
              <a:rPr lang="en-US" smtClean="0"/>
              <a:t>7</a:t>
            </a:fld>
            <a:endParaRPr lang="en-US"/>
          </a:p>
        </p:txBody>
      </p:sp>
    </p:spTree>
    <p:extLst>
      <p:ext uri="{BB962C8B-B14F-4D97-AF65-F5344CB8AC3E}">
        <p14:creationId xmlns:p14="http://schemas.microsoft.com/office/powerpoint/2010/main" val="2305352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Tobacco remains the most significant cause of premature death in the EU, responsible for 700,000 deaths every year. </a:t>
            </a:r>
          </a:p>
          <a:p>
            <a:r>
              <a:rPr lang="en-GB" b="1" dirty="0" smtClean="0"/>
              <a:t>Patients need to know about the harmful impact of tobacco, it should be made very clear.</a:t>
            </a:r>
          </a:p>
          <a:p>
            <a:r>
              <a:rPr lang="en-GB" dirty="0" smtClean="0"/>
              <a:t>Conversely, as patients’ representatives at EFA we advocate for:</a:t>
            </a:r>
          </a:p>
          <a:p>
            <a:r>
              <a:rPr lang="en-GB" dirty="0" smtClean="0"/>
              <a:t>•	Conversion of all public places across the EU into smoke-free areas (including parks and playgrounds);</a:t>
            </a:r>
          </a:p>
          <a:p>
            <a:r>
              <a:rPr lang="en-GB" dirty="0" smtClean="0"/>
              <a:t>•	Adoption of stricter tobacco control policies, including plain tobacco packaging in all European countries;</a:t>
            </a:r>
          </a:p>
          <a:p>
            <a:r>
              <a:rPr lang="en-GB" dirty="0" smtClean="0"/>
              <a:t>•	Clearer regulations on selling and consumption of electronic cigarettes;</a:t>
            </a:r>
          </a:p>
          <a:p>
            <a:r>
              <a:rPr lang="en-GB" dirty="0" smtClean="0"/>
              <a:t>•	Higher investments on quitting campaigns and support programmes for ex-smokers.</a:t>
            </a:r>
          </a:p>
          <a:p>
            <a:r>
              <a:rPr lang="en-GB" b="1" dirty="0" smtClean="0"/>
              <a:t>In the picture, </a:t>
            </a:r>
            <a:r>
              <a:rPr lang="en-GB" dirty="0" smtClean="0"/>
              <a:t>you see a</a:t>
            </a:r>
            <a:r>
              <a:rPr lang="en-GB" baseline="0" dirty="0" smtClean="0"/>
              <a:t> campaign by our Member the Dutch Lung Foundation, they start every year a peer programme through social media to help people stop smoking.</a:t>
            </a:r>
            <a:endParaRPr lang="en-GB" dirty="0"/>
          </a:p>
        </p:txBody>
      </p:sp>
      <p:sp>
        <p:nvSpPr>
          <p:cNvPr id="4" name="Slide Number Placeholder 3"/>
          <p:cNvSpPr>
            <a:spLocks noGrp="1"/>
          </p:cNvSpPr>
          <p:nvPr>
            <p:ph type="sldNum" sz="quarter" idx="10"/>
          </p:nvPr>
        </p:nvSpPr>
        <p:spPr/>
        <p:txBody>
          <a:bodyPr/>
          <a:lstStyle/>
          <a:p>
            <a:fld id="{9657C1ED-C812-5C41-91C1-FB3475E68266}" type="slidenum">
              <a:rPr lang="en-US" smtClean="0"/>
              <a:t>8</a:t>
            </a:fld>
            <a:endParaRPr lang="en-US"/>
          </a:p>
        </p:txBody>
      </p:sp>
    </p:spTree>
    <p:extLst>
      <p:ext uri="{BB962C8B-B14F-4D97-AF65-F5344CB8AC3E}">
        <p14:creationId xmlns:p14="http://schemas.microsoft.com/office/powerpoint/2010/main" val="3096551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Air pollution is of major concern for respiratory health, and activities involving the burning of fossil fuels, such as certain industrial activities, power generation, vehicle emissions and household heating and cooking, as well as natural phenomena (i.e. volcanic eruptions or dust storms) can potentially cause respiratory diseases. </a:t>
            </a:r>
          </a:p>
          <a:p>
            <a:r>
              <a:rPr lang="en-GB" b="1" dirty="0" smtClean="0"/>
              <a:t>However, most outdoor air pollution sources remain beyond the control of individuals </a:t>
            </a:r>
            <a:r>
              <a:rPr lang="en-GB" dirty="0" smtClean="0"/>
              <a:t>and require action by regional, national or international policymakers.</a:t>
            </a:r>
          </a:p>
          <a:p>
            <a:endParaRPr lang="en-GB" dirty="0" smtClean="0"/>
          </a:p>
          <a:p>
            <a:r>
              <a:rPr lang="en-GB" dirty="0" smtClean="0"/>
              <a:t>As patients we ask to have reduce air pollution concentrations to levels in line with WHO recommendations;</a:t>
            </a:r>
          </a:p>
          <a:p>
            <a:r>
              <a:rPr lang="en-GB" dirty="0" smtClean="0"/>
              <a:t>We</a:t>
            </a:r>
            <a:r>
              <a:rPr lang="en-GB" baseline="0" dirty="0" smtClean="0"/>
              <a:t> also want patients to have access </a:t>
            </a:r>
            <a:r>
              <a:rPr lang="en-GB" dirty="0" smtClean="0"/>
              <a:t>to updated local information on air quality, </a:t>
            </a:r>
          </a:p>
          <a:p>
            <a:r>
              <a:rPr lang="en-GB" dirty="0" smtClean="0"/>
              <a:t>Allow crowd air quality information </a:t>
            </a:r>
          </a:p>
          <a:p>
            <a:r>
              <a:rPr lang="en-GB" dirty="0" smtClean="0"/>
              <a:t>Providing education to patients and citizens about the quality of the air we breathe is of paramount importance</a:t>
            </a:r>
          </a:p>
          <a:p>
            <a:endParaRPr lang="en-GB" dirty="0" smtClean="0"/>
          </a:p>
          <a:p>
            <a:r>
              <a:rPr lang="en-GB" dirty="0" smtClean="0"/>
              <a:t>As affected patients, air quality is one of EFA’s areas of work and at EFA we advocate for</a:t>
            </a:r>
            <a:r>
              <a:rPr lang="en-GB" baseline="0" dirty="0" smtClean="0"/>
              <a:t> an EU strategy to tackle bad indoor air quality and by lay-consumer information about what products contain which chemicals and the adverse reactions they can cause</a:t>
            </a:r>
            <a:endParaRPr lang="en-GB" dirty="0" smtClean="0"/>
          </a:p>
          <a:p>
            <a:r>
              <a:rPr lang="en-GB" dirty="0" smtClean="0"/>
              <a:t>•</a:t>
            </a:r>
            <a:r>
              <a:rPr lang="en-GB" baseline="0" dirty="0" smtClean="0"/>
              <a:t> We are also advocating to s</a:t>
            </a:r>
            <a:r>
              <a:rPr lang="en-GB" dirty="0" smtClean="0"/>
              <a:t>ecure pollen information and forecasting services and surveys.</a:t>
            </a:r>
          </a:p>
          <a:p>
            <a:endParaRPr lang="en-GB" dirty="0" smtClean="0"/>
          </a:p>
          <a:p>
            <a:r>
              <a:rPr lang="en-GB" b="1" dirty="0" smtClean="0"/>
              <a:t>On the right side,</a:t>
            </a:r>
            <a:r>
              <a:rPr lang="en-GB" b="1" baseline="0" dirty="0" smtClean="0"/>
              <a:t> you will see pictures of the </a:t>
            </a:r>
            <a:r>
              <a:rPr lang="en-GB" b="1" dirty="0" smtClean="0"/>
              <a:t>EFA</a:t>
            </a:r>
            <a:r>
              <a:rPr lang="en-GB" b="1" baseline="0" dirty="0" smtClean="0"/>
              <a:t> project called “Severely Asthma” .</a:t>
            </a:r>
            <a:r>
              <a:rPr lang="en-GB" baseline="0" dirty="0" smtClean="0"/>
              <a:t>  The project is meant to show to policy makers, healthcare professionals, carers and patients that severe asthma can become controlled with the right diagnosis and the right treatment. To do so, EFA launched on World Asthma Day 2018 the first of a series of 6 severe asthma video testimonials to get a real picture of what it is to live with this disease: what are the tricks patients use to keep going with their lives and getting to know their dreams and hopes and expectations for new drugs designed </a:t>
            </a:r>
            <a:r>
              <a:rPr lang="en-GB" baseline="0" dirty="0" smtClean="0"/>
              <a:t>specifically </a:t>
            </a:r>
            <a:r>
              <a:rPr lang="en-GB" baseline="0" dirty="0" smtClean="0"/>
              <a:t>to help them.</a:t>
            </a:r>
          </a:p>
          <a:p>
            <a:r>
              <a:rPr lang="en-GB" baseline="0" dirty="0" smtClean="0"/>
              <a:t>The Severely, Asthma! video series will shed light into scientific data about severe asthma and </a:t>
            </a:r>
            <a:r>
              <a:rPr lang="en-GB" baseline="0" dirty="0" smtClean="0"/>
              <a:t>exemplify </a:t>
            </a:r>
            <a:r>
              <a:rPr lang="en-GB" baseline="0" dirty="0" smtClean="0"/>
              <a:t>the data in the daily lives of patients. The videos might help other patients to </a:t>
            </a:r>
            <a:r>
              <a:rPr lang="en-GB" baseline="0" dirty="0" smtClean="0"/>
              <a:t>recognise </a:t>
            </a:r>
            <a:r>
              <a:rPr lang="en-GB" baseline="0" dirty="0" smtClean="0"/>
              <a:t>themselves and their symptoms, to go back to their doctors to request the fitting diagnosis and best available treatment for them.</a:t>
            </a:r>
            <a:endParaRPr lang="en-GB" dirty="0"/>
          </a:p>
        </p:txBody>
      </p:sp>
      <p:sp>
        <p:nvSpPr>
          <p:cNvPr id="4" name="Slide Number Placeholder 3"/>
          <p:cNvSpPr>
            <a:spLocks noGrp="1"/>
          </p:cNvSpPr>
          <p:nvPr>
            <p:ph type="sldNum" sz="quarter" idx="10"/>
          </p:nvPr>
        </p:nvSpPr>
        <p:spPr/>
        <p:txBody>
          <a:bodyPr/>
          <a:lstStyle/>
          <a:p>
            <a:fld id="{9657C1ED-C812-5C41-91C1-FB3475E68266}" type="slidenum">
              <a:rPr lang="en-US" smtClean="0"/>
              <a:t>9</a:t>
            </a:fld>
            <a:endParaRPr lang="en-US"/>
          </a:p>
        </p:txBody>
      </p:sp>
    </p:spTree>
    <p:extLst>
      <p:ext uri="{BB962C8B-B14F-4D97-AF65-F5344CB8AC3E}">
        <p14:creationId xmlns:p14="http://schemas.microsoft.com/office/powerpoint/2010/main" val="3170316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5/10/16</a:t>
            </a:r>
          </a:p>
        </p:txBody>
      </p:sp>
      <p:sp>
        <p:nvSpPr>
          <p:cNvPr id="5" name="Footer Placeholder 4"/>
          <p:cNvSpPr>
            <a:spLocks noGrp="1"/>
          </p:cNvSpPr>
          <p:nvPr>
            <p:ph type="ftr" sz="quarter" idx="11"/>
          </p:nvPr>
        </p:nvSpPr>
        <p:spPr/>
        <p:txBody>
          <a:bodyPr/>
          <a:lstStyle/>
          <a:p>
            <a:r>
              <a:rPr lang="en-US"/>
              <a:t>Document Name EFA</a:t>
            </a:r>
          </a:p>
        </p:txBody>
      </p:sp>
      <p:sp>
        <p:nvSpPr>
          <p:cNvPr id="6" name="Slide Number Placeholder 5"/>
          <p:cNvSpPr>
            <a:spLocks noGrp="1"/>
          </p:cNvSpPr>
          <p:nvPr>
            <p:ph type="sldNum" sz="quarter" idx="12"/>
          </p:nvPr>
        </p:nvSpPr>
        <p:spPr/>
        <p:txBody>
          <a:bodyPr/>
          <a:lstStyle/>
          <a:p>
            <a:fld id="{8723AE3D-20E4-4640-9AB9-4394421DC461}" type="slidenum">
              <a:rPr lang="en-US" smtClean="0"/>
              <a:t>‹#›</a:t>
            </a:fld>
            <a:endParaRPr lang="en-US"/>
          </a:p>
        </p:txBody>
      </p:sp>
    </p:spTree>
    <p:extLst>
      <p:ext uri="{BB962C8B-B14F-4D97-AF65-F5344CB8AC3E}">
        <p14:creationId xmlns:p14="http://schemas.microsoft.com/office/powerpoint/2010/main" val="126898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5/10/16</a:t>
            </a:r>
          </a:p>
        </p:txBody>
      </p:sp>
      <p:sp>
        <p:nvSpPr>
          <p:cNvPr id="5" name="Footer Placeholder 4"/>
          <p:cNvSpPr>
            <a:spLocks noGrp="1"/>
          </p:cNvSpPr>
          <p:nvPr>
            <p:ph type="ftr" sz="quarter" idx="11"/>
          </p:nvPr>
        </p:nvSpPr>
        <p:spPr/>
        <p:txBody>
          <a:bodyPr/>
          <a:lstStyle/>
          <a:p>
            <a:r>
              <a:rPr lang="en-US"/>
              <a:t>Document Name EFA</a:t>
            </a:r>
          </a:p>
        </p:txBody>
      </p:sp>
      <p:sp>
        <p:nvSpPr>
          <p:cNvPr id="6" name="Slide Number Placeholder 5"/>
          <p:cNvSpPr>
            <a:spLocks noGrp="1"/>
          </p:cNvSpPr>
          <p:nvPr>
            <p:ph type="sldNum" sz="quarter" idx="12"/>
          </p:nvPr>
        </p:nvSpPr>
        <p:spPr/>
        <p:txBody>
          <a:bodyPr/>
          <a:lstStyle/>
          <a:p>
            <a:fld id="{8723AE3D-20E4-4640-9AB9-4394421DC461}" type="slidenum">
              <a:rPr lang="en-US" smtClean="0"/>
              <a:t>‹#›</a:t>
            </a:fld>
            <a:endParaRPr lang="en-US"/>
          </a:p>
        </p:txBody>
      </p:sp>
    </p:spTree>
    <p:extLst>
      <p:ext uri="{BB962C8B-B14F-4D97-AF65-F5344CB8AC3E}">
        <p14:creationId xmlns:p14="http://schemas.microsoft.com/office/powerpoint/2010/main" val="2044342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5/10/16</a:t>
            </a:r>
          </a:p>
        </p:txBody>
      </p:sp>
      <p:sp>
        <p:nvSpPr>
          <p:cNvPr id="5" name="Footer Placeholder 4"/>
          <p:cNvSpPr>
            <a:spLocks noGrp="1"/>
          </p:cNvSpPr>
          <p:nvPr>
            <p:ph type="ftr" sz="quarter" idx="11"/>
          </p:nvPr>
        </p:nvSpPr>
        <p:spPr/>
        <p:txBody>
          <a:bodyPr/>
          <a:lstStyle/>
          <a:p>
            <a:r>
              <a:rPr lang="en-US"/>
              <a:t>Document Name EFA</a:t>
            </a:r>
          </a:p>
        </p:txBody>
      </p:sp>
      <p:sp>
        <p:nvSpPr>
          <p:cNvPr id="6" name="Slide Number Placeholder 5"/>
          <p:cNvSpPr>
            <a:spLocks noGrp="1"/>
          </p:cNvSpPr>
          <p:nvPr>
            <p:ph type="sldNum" sz="quarter" idx="12"/>
          </p:nvPr>
        </p:nvSpPr>
        <p:spPr/>
        <p:txBody>
          <a:bodyPr/>
          <a:lstStyle/>
          <a:p>
            <a:fld id="{8723AE3D-20E4-4640-9AB9-4394421DC461}" type="slidenum">
              <a:rPr lang="en-US" smtClean="0"/>
              <a:t>‹#›</a:t>
            </a:fld>
            <a:endParaRPr lang="en-US"/>
          </a:p>
        </p:txBody>
      </p:sp>
    </p:spTree>
    <p:extLst>
      <p:ext uri="{BB962C8B-B14F-4D97-AF65-F5344CB8AC3E}">
        <p14:creationId xmlns:p14="http://schemas.microsoft.com/office/powerpoint/2010/main" val="1671680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5/10/16</a:t>
            </a:r>
          </a:p>
        </p:txBody>
      </p:sp>
      <p:sp>
        <p:nvSpPr>
          <p:cNvPr id="5" name="Footer Placeholder 4"/>
          <p:cNvSpPr>
            <a:spLocks noGrp="1"/>
          </p:cNvSpPr>
          <p:nvPr>
            <p:ph type="ftr" sz="quarter" idx="11"/>
          </p:nvPr>
        </p:nvSpPr>
        <p:spPr/>
        <p:txBody>
          <a:bodyPr/>
          <a:lstStyle/>
          <a:p>
            <a:r>
              <a:rPr lang="en-US"/>
              <a:t>Document Name EFA</a:t>
            </a:r>
          </a:p>
        </p:txBody>
      </p:sp>
      <p:sp>
        <p:nvSpPr>
          <p:cNvPr id="6" name="Slide Number Placeholder 5"/>
          <p:cNvSpPr>
            <a:spLocks noGrp="1"/>
          </p:cNvSpPr>
          <p:nvPr>
            <p:ph type="sldNum" sz="quarter" idx="12"/>
          </p:nvPr>
        </p:nvSpPr>
        <p:spPr/>
        <p:txBody>
          <a:bodyPr/>
          <a:lstStyle/>
          <a:p>
            <a:fld id="{8723AE3D-20E4-4640-9AB9-4394421DC461}" type="slidenum">
              <a:rPr lang="en-US" smtClean="0"/>
              <a:t>‹#›</a:t>
            </a:fld>
            <a:endParaRPr lang="en-US"/>
          </a:p>
        </p:txBody>
      </p:sp>
    </p:spTree>
    <p:extLst>
      <p:ext uri="{BB962C8B-B14F-4D97-AF65-F5344CB8AC3E}">
        <p14:creationId xmlns:p14="http://schemas.microsoft.com/office/powerpoint/2010/main" val="324281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5/10/16</a:t>
            </a:r>
          </a:p>
        </p:txBody>
      </p:sp>
      <p:sp>
        <p:nvSpPr>
          <p:cNvPr id="5" name="Footer Placeholder 4"/>
          <p:cNvSpPr>
            <a:spLocks noGrp="1"/>
          </p:cNvSpPr>
          <p:nvPr>
            <p:ph type="ftr" sz="quarter" idx="11"/>
          </p:nvPr>
        </p:nvSpPr>
        <p:spPr/>
        <p:txBody>
          <a:bodyPr/>
          <a:lstStyle/>
          <a:p>
            <a:r>
              <a:rPr lang="en-US"/>
              <a:t>Document Name EFA</a:t>
            </a:r>
          </a:p>
        </p:txBody>
      </p:sp>
      <p:sp>
        <p:nvSpPr>
          <p:cNvPr id="6" name="Slide Number Placeholder 5"/>
          <p:cNvSpPr>
            <a:spLocks noGrp="1"/>
          </p:cNvSpPr>
          <p:nvPr>
            <p:ph type="sldNum" sz="quarter" idx="12"/>
          </p:nvPr>
        </p:nvSpPr>
        <p:spPr/>
        <p:txBody>
          <a:bodyPr/>
          <a:lstStyle/>
          <a:p>
            <a:fld id="{8723AE3D-20E4-4640-9AB9-4394421DC461}" type="slidenum">
              <a:rPr lang="en-US" smtClean="0"/>
              <a:t>‹#›</a:t>
            </a:fld>
            <a:endParaRPr lang="en-US"/>
          </a:p>
        </p:txBody>
      </p:sp>
    </p:spTree>
    <p:extLst>
      <p:ext uri="{BB962C8B-B14F-4D97-AF65-F5344CB8AC3E}">
        <p14:creationId xmlns:p14="http://schemas.microsoft.com/office/powerpoint/2010/main" val="2036284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5/10/16</a:t>
            </a:r>
          </a:p>
        </p:txBody>
      </p:sp>
      <p:sp>
        <p:nvSpPr>
          <p:cNvPr id="6" name="Footer Placeholder 5"/>
          <p:cNvSpPr>
            <a:spLocks noGrp="1"/>
          </p:cNvSpPr>
          <p:nvPr>
            <p:ph type="ftr" sz="quarter" idx="11"/>
          </p:nvPr>
        </p:nvSpPr>
        <p:spPr/>
        <p:txBody>
          <a:bodyPr/>
          <a:lstStyle/>
          <a:p>
            <a:r>
              <a:rPr lang="en-US"/>
              <a:t>Document Name EFA</a:t>
            </a:r>
          </a:p>
        </p:txBody>
      </p:sp>
      <p:sp>
        <p:nvSpPr>
          <p:cNvPr id="7" name="Slide Number Placeholder 6"/>
          <p:cNvSpPr>
            <a:spLocks noGrp="1"/>
          </p:cNvSpPr>
          <p:nvPr>
            <p:ph type="sldNum" sz="quarter" idx="12"/>
          </p:nvPr>
        </p:nvSpPr>
        <p:spPr/>
        <p:txBody>
          <a:bodyPr/>
          <a:lstStyle/>
          <a:p>
            <a:fld id="{8723AE3D-20E4-4640-9AB9-4394421DC461}" type="slidenum">
              <a:rPr lang="en-US" smtClean="0"/>
              <a:t>‹#›</a:t>
            </a:fld>
            <a:endParaRPr lang="en-US"/>
          </a:p>
        </p:txBody>
      </p:sp>
    </p:spTree>
    <p:extLst>
      <p:ext uri="{BB962C8B-B14F-4D97-AF65-F5344CB8AC3E}">
        <p14:creationId xmlns:p14="http://schemas.microsoft.com/office/powerpoint/2010/main" val="1528528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5/10/16</a:t>
            </a:r>
          </a:p>
        </p:txBody>
      </p:sp>
      <p:sp>
        <p:nvSpPr>
          <p:cNvPr id="8" name="Footer Placeholder 7"/>
          <p:cNvSpPr>
            <a:spLocks noGrp="1"/>
          </p:cNvSpPr>
          <p:nvPr>
            <p:ph type="ftr" sz="quarter" idx="11"/>
          </p:nvPr>
        </p:nvSpPr>
        <p:spPr/>
        <p:txBody>
          <a:bodyPr/>
          <a:lstStyle/>
          <a:p>
            <a:r>
              <a:rPr lang="en-US"/>
              <a:t>Document Name EFA</a:t>
            </a:r>
          </a:p>
        </p:txBody>
      </p:sp>
      <p:sp>
        <p:nvSpPr>
          <p:cNvPr id="9" name="Slide Number Placeholder 8"/>
          <p:cNvSpPr>
            <a:spLocks noGrp="1"/>
          </p:cNvSpPr>
          <p:nvPr>
            <p:ph type="sldNum" sz="quarter" idx="12"/>
          </p:nvPr>
        </p:nvSpPr>
        <p:spPr/>
        <p:txBody>
          <a:bodyPr/>
          <a:lstStyle/>
          <a:p>
            <a:fld id="{8723AE3D-20E4-4640-9AB9-4394421DC461}" type="slidenum">
              <a:rPr lang="en-US" smtClean="0"/>
              <a:t>‹#›</a:t>
            </a:fld>
            <a:endParaRPr lang="en-US"/>
          </a:p>
        </p:txBody>
      </p:sp>
    </p:spTree>
    <p:extLst>
      <p:ext uri="{BB962C8B-B14F-4D97-AF65-F5344CB8AC3E}">
        <p14:creationId xmlns:p14="http://schemas.microsoft.com/office/powerpoint/2010/main" val="1786660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5/10/16</a:t>
            </a:r>
          </a:p>
        </p:txBody>
      </p:sp>
      <p:sp>
        <p:nvSpPr>
          <p:cNvPr id="4" name="Footer Placeholder 3"/>
          <p:cNvSpPr>
            <a:spLocks noGrp="1"/>
          </p:cNvSpPr>
          <p:nvPr>
            <p:ph type="ftr" sz="quarter" idx="11"/>
          </p:nvPr>
        </p:nvSpPr>
        <p:spPr/>
        <p:txBody>
          <a:bodyPr/>
          <a:lstStyle/>
          <a:p>
            <a:r>
              <a:rPr lang="en-US"/>
              <a:t>Document Name EFA</a:t>
            </a:r>
          </a:p>
        </p:txBody>
      </p:sp>
      <p:sp>
        <p:nvSpPr>
          <p:cNvPr id="5" name="Slide Number Placeholder 4"/>
          <p:cNvSpPr>
            <a:spLocks noGrp="1"/>
          </p:cNvSpPr>
          <p:nvPr>
            <p:ph type="sldNum" sz="quarter" idx="12"/>
          </p:nvPr>
        </p:nvSpPr>
        <p:spPr/>
        <p:txBody>
          <a:bodyPr/>
          <a:lstStyle/>
          <a:p>
            <a:fld id="{8723AE3D-20E4-4640-9AB9-4394421DC461}" type="slidenum">
              <a:rPr lang="en-US" smtClean="0"/>
              <a:t>‹#›</a:t>
            </a:fld>
            <a:endParaRPr lang="en-US"/>
          </a:p>
        </p:txBody>
      </p:sp>
    </p:spTree>
    <p:extLst>
      <p:ext uri="{BB962C8B-B14F-4D97-AF65-F5344CB8AC3E}">
        <p14:creationId xmlns:p14="http://schemas.microsoft.com/office/powerpoint/2010/main" val="137994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5/10/16</a:t>
            </a:r>
          </a:p>
        </p:txBody>
      </p:sp>
      <p:sp>
        <p:nvSpPr>
          <p:cNvPr id="3" name="Footer Placeholder 2"/>
          <p:cNvSpPr>
            <a:spLocks noGrp="1"/>
          </p:cNvSpPr>
          <p:nvPr>
            <p:ph type="ftr" sz="quarter" idx="11"/>
          </p:nvPr>
        </p:nvSpPr>
        <p:spPr/>
        <p:txBody>
          <a:bodyPr/>
          <a:lstStyle/>
          <a:p>
            <a:r>
              <a:rPr lang="en-US"/>
              <a:t>Document Name EFA</a:t>
            </a:r>
          </a:p>
        </p:txBody>
      </p:sp>
      <p:sp>
        <p:nvSpPr>
          <p:cNvPr id="4" name="Slide Number Placeholder 3"/>
          <p:cNvSpPr>
            <a:spLocks noGrp="1"/>
          </p:cNvSpPr>
          <p:nvPr>
            <p:ph type="sldNum" sz="quarter" idx="12"/>
          </p:nvPr>
        </p:nvSpPr>
        <p:spPr/>
        <p:txBody>
          <a:bodyPr/>
          <a:lstStyle/>
          <a:p>
            <a:fld id="{8723AE3D-20E4-4640-9AB9-4394421DC461}" type="slidenum">
              <a:rPr lang="en-US" smtClean="0"/>
              <a:t>‹#›</a:t>
            </a:fld>
            <a:endParaRPr lang="en-US"/>
          </a:p>
        </p:txBody>
      </p:sp>
    </p:spTree>
    <p:extLst>
      <p:ext uri="{BB962C8B-B14F-4D97-AF65-F5344CB8AC3E}">
        <p14:creationId xmlns:p14="http://schemas.microsoft.com/office/powerpoint/2010/main" val="2133697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5/10/16</a:t>
            </a:r>
          </a:p>
        </p:txBody>
      </p:sp>
      <p:sp>
        <p:nvSpPr>
          <p:cNvPr id="6" name="Footer Placeholder 5"/>
          <p:cNvSpPr>
            <a:spLocks noGrp="1"/>
          </p:cNvSpPr>
          <p:nvPr>
            <p:ph type="ftr" sz="quarter" idx="11"/>
          </p:nvPr>
        </p:nvSpPr>
        <p:spPr/>
        <p:txBody>
          <a:bodyPr/>
          <a:lstStyle/>
          <a:p>
            <a:r>
              <a:rPr lang="en-US"/>
              <a:t>Document Name EFA</a:t>
            </a:r>
          </a:p>
        </p:txBody>
      </p:sp>
      <p:sp>
        <p:nvSpPr>
          <p:cNvPr id="7" name="Slide Number Placeholder 6"/>
          <p:cNvSpPr>
            <a:spLocks noGrp="1"/>
          </p:cNvSpPr>
          <p:nvPr>
            <p:ph type="sldNum" sz="quarter" idx="12"/>
          </p:nvPr>
        </p:nvSpPr>
        <p:spPr/>
        <p:txBody>
          <a:bodyPr/>
          <a:lstStyle/>
          <a:p>
            <a:fld id="{8723AE3D-20E4-4640-9AB9-4394421DC461}" type="slidenum">
              <a:rPr lang="en-US" smtClean="0"/>
              <a:t>‹#›</a:t>
            </a:fld>
            <a:endParaRPr lang="en-US"/>
          </a:p>
        </p:txBody>
      </p:sp>
    </p:spTree>
    <p:extLst>
      <p:ext uri="{BB962C8B-B14F-4D97-AF65-F5344CB8AC3E}">
        <p14:creationId xmlns:p14="http://schemas.microsoft.com/office/powerpoint/2010/main" val="231200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5/10/16</a:t>
            </a:r>
          </a:p>
        </p:txBody>
      </p:sp>
      <p:sp>
        <p:nvSpPr>
          <p:cNvPr id="6" name="Footer Placeholder 5"/>
          <p:cNvSpPr>
            <a:spLocks noGrp="1"/>
          </p:cNvSpPr>
          <p:nvPr>
            <p:ph type="ftr" sz="quarter" idx="11"/>
          </p:nvPr>
        </p:nvSpPr>
        <p:spPr/>
        <p:txBody>
          <a:bodyPr/>
          <a:lstStyle/>
          <a:p>
            <a:r>
              <a:rPr lang="en-US"/>
              <a:t>Document Name EFA</a:t>
            </a:r>
          </a:p>
        </p:txBody>
      </p:sp>
      <p:sp>
        <p:nvSpPr>
          <p:cNvPr id="7" name="Slide Number Placeholder 6"/>
          <p:cNvSpPr>
            <a:spLocks noGrp="1"/>
          </p:cNvSpPr>
          <p:nvPr>
            <p:ph type="sldNum" sz="quarter" idx="12"/>
          </p:nvPr>
        </p:nvSpPr>
        <p:spPr/>
        <p:txBody>
          <a:bodyPr/>
          <a:lstStyle/>
          <a:p>
            <a:fld id="{8723AE3D-20E4-4640-9AB9-4394421DC461}" type="slidenum">
              <a:rPr lang="en-US" smtClean="0"/>
              <a:t>‹#›</a:t>
            </a:fld>
            <a:endParaRPr lang="en-US"/>
          </a:p>
        </p:txBody>
      </p:sp>
    </p:spTree>
    <p:extLst>
      <p:ext uri="{BB962C8B-B14F-4D97-AF65-F5344CB8AC3E}">
        <p14:creationId xmlns:p14="http://schemas.microsoft.com/office/powerpoint/2010/main" val="994835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5/10/16</a:t>
            </a: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Document Name EFA</a:t>
            </a: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23AE3D-20E4-4640-9AB9-4394421DC461}" type="slidenum">
              <a:rPr lang="en-US" smtClean="0"/>
              <a:t>‹#›</a:t>
            </a:fld>
            <a:endParaRPr lang="en-US"/>
          </a:p>
        </p:txBody>
      </p:sp>
    </p:spTree>
    <p:extLst>
      <p:ext uri="{BB962C8B-B14F-4D97-AF65-F5344CB8AC3E}">
        <p14:creationId xmlns:p14="http://schemas.microsoft.com/office/powerpoint/2010/main" val="5563319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hyperlink" Target="http://www.efanet.org/who-we-are/members"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0104120" cy="6858000"/>
          </a:xfrm>
          <a:prstGeom prst="rect">
            <a:avLst/>
          </a:prstGeom>
          <a:solidFill>
            <a:srgbClr val="449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75" dirty="0"/>
          </a:p>
        </p:txBody>
      </p:sp>
      <p:pic>
        <p:nvPicPr>
          <p:cNvPr id="7"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407" y="215082"/>
            <a:ext cx="3651756" cy="2021193"/>
          </a:xfrm>
          <a:prstGeom prst="rect">
            <a:avLst/>
          </a:prstGeom>
        </p:spPr>
      </p:pic>
      <p:sp>
        <p:nvSpPr>
          <p:cNvPr id="2" name="Titre 1"/>
          <p:cNvSpPr>
            <a:spLocks noGrp="1"/>
          </p:cNvSpPr>
          <p:nvPr>
            <p:ph type="ctrTitle"/>
          </p:nvPr>
        </p:nvSpPr>
        <p:spPr>
          <a:xfrm>
            <a:off x="842010" y="2807760"/>
            <a:ext cx="8420100" cy="1531256"/>
          </a:xfrm>
        </p:spPr>
        <p:txBody>
          <a:bodyPr lIns="0" tIns="0" rIns="0">
            <a:normAutofit fontScale="90000"/>
          </a:bodyPr>
          <a:lstStyle/>
          <a:p>
            <a:r>
              <a:rPr lang="en-GB" b="1" dirty="0">
                <a:solidFill>
                  <a:schemeClr val="bg1"/>
                </a:solidFill>
                <a:latin typeface="Gotham Bold" charset="0"/>
                <a:ea typeface="Gotham Bold" charset="0"/>
                <a:cs typeface="Gotham Bold" charset="0"/>
              </a:rPr>
              <a:t/>
            </a:r>
            <a:br>
              <a:rPr lang="en-GB" b="1" dirty="0">
                <a:solidFill>
                  <a:schemeClr val="bg1"/>
                </a:solidFill>
                <a:latin typeface="Gotham Bold" charset="0"/>
                <a:ea typeface="Gotham Bold" charset="0"/>
                <a:cs typeface="Gotham Bold" charset="0"/>
              </a:rPr>
            </a:br>
            <a:r>
              <a:rPr lang="en-GB" sz="4400" b="1" dirty="0" smtClean="0">
                <a:solidFill>
                  <a:schemeClr val="bg1"/>
                </a:solidFill>
                <a:latin typeface="Gotham Bold" charset="0"/>
                <a:ea typeface="Gotham Bold" charset="0"/>
                <a:cs typeface="Gotham Bold" charset="0"/>
              </a:rPr>
              <a:t>Are we neglecting the role of patients in the prevention of respiratory disease</a:t>
            </a:r>
            <a:endParaRPr lang="fr-FR" sz="4400" b="1" dirty="0">
              <a:solidFill>
                <a:schemeClr val="bg2"/>
              </a:solidFill>
              <a:latin typeface="Gotham Bold" charset="0"/>
              <a:ea typeface="Gotham Bold" charset="0"/>
              <a:cs typeface="Gotham Bold" charset="0"/>
            </a:endParaRPr>
          </a:p>
        </p:txBody>
      </p:sp>
      <p:sp>
        <p:nvSpPr>
          <p:cNvPr id="3" name="Sous-titre 2"/>
          <p:cNvSpPr>
            <a:spLocks noGrp="1"/>
          </p:cNvSpPr>
          <p:nvPr>
            <p:ph type="subTitle" idx="1"/>
          </p:nvPr>
        </p:nvSpPr>
        <p:spPr>
          <a:xfrm>
            <a:off x="1238250" y="4319081"/>
            <a:ext cx="7429500" cy="2329775"/>
          </a:xfrm>
        </p:spPr>
        <p:txBody>
          <a:bodyPr>
            <a:normAutofit/>
          </a:bodyPr>
          <a:lstStyle/>
          <a:p>
            <a:endParaRPr lang="fr-FR" b="1" dirty="0">
              <a:solidFill>
                <a:schemeClr val="bg1"/>
              </a:solidFill>
              <a:latin typeface="Gotham Bold" charset="0"/>
              <a:ea typeface="Gotham Bold" charset="0"/>
              <a:cs typeface="Gotham Bold" charset="0"/>
            </a:endParaRPr>
          </a:p>
          <a:p>
            <a:pPr>
              <a:lnSpc>
                <a:spcPct val="100000"/>
              </a:lnSpc>
              <a:spcBef>
                <a:spcPts val="600"/>
              </a:spcBef>
            </a:pPr>
            <a:r>
              <a:rPr lang="fr-FR" dirty="0" smtClean="0">
                <a:solidFill>
                  <a:schemeClr val="bg1">
                    <a:lumMod val="95000"/>
                  </a:schemeClr>
                </a:solidFill>
                <a:latin typeface="Gotham Book" charset="0"/>
                <a:ea typeface="Gotham Book" charset="0"/>
                <a:cs typeface="Gotham Book" charset="0"/>
              </a:rPr>
              <a:t>Hubert Nettel</a:t>
            </a:r>
            <a:endParaRPr lang="fr-FR" dirty="0">
              <a:solidFill>
                <a:schemeClr val="bg1">
                  <a:lumMod val="95000"/>
                </a:schemeClr>
              </a:solidFill>
              <a:latin typeface="Gotham Book" charset="0"/>
              <a:ea typeface="Gotham Book" charset="0"/>
              <a:cs typeface="Gotham Book" charset="0"/>
            </a:endParaRPr>
          </a:p>
          <a:p>
            <a:pPr>
              <a:lnSpc>
                <a:spcPct val="100000"/>
              </a:lnSpc>
              <a:spcBef>
                <a:spcPts val="600"/>
              </a:spcBef>
            </a:pPr>
            <a:r>
              <a:rPr lang="fr-FR" dirty="0" smtClean="0">
                <a:solidFill>
                  <a:schemeClr val="bg1">
                    <a:lumMod val="95000"/>
                  </a:schemeClr>
                </a:solidFill>
                <a:latin typeface="Gotham Book" charset="0"/>
                <a:ea typeface="Gotham Book" charset="0"/>
                <a:cs typeface="Gotham Book" charset="0"/>
              </a:rPr>
              <a:t>EFA </a:t>
            </a:r>
            <a:r>
              <a:rPr lang="fr-FR" dirty="0" err="1" smtClean="0">
                <a:solidFill>
                  <a:schemeClr val="bg1">
                    <a:lumMod val="95000"/>
                  </a:schemeClr>
                </a:solidFill>
                <a:latin typeface="Gotham Book" charset="0"/>
                <a:ea typeface="Gotham Book" charset="0"/>
                <a:cs typeface="Gotham Book" charset="0"/>
              </a:rPr>
              <a:t>Treasurer</a:t>
            </a:r>
            <a:endParaRPr lang="fr-FR" dirty="0">
              <a:solidFill>
                <a:schemeClr val="bg1">
                  <a:lumMod val="95000"/>
                </a:schemeClr>
              </a:solidFill>
              <a:latin typeface="Gotham Book" charset="0"/>
              <a:ea typeface="Gotham Book" charset="0"/>
              <a:cs typeface="Gotham Book" charset="0"/>
            </a:endParaRPr>
          </a:p>
          <a:p>
            <a:pPr>
              <a:lnSpc>
                <a:spcPct val="100000"/>
              </a:lnSpc>
              <a:spcBef>
                <a:spcPts val="600"/>
              </a:spcBef>
            </a:pPr>
            <a:r>
              <a:rPr lang="fr-FR" dirty="0" smtClean="0">
                <a:solidFill>
                  <a:schemeClr val="bg1">
                    <a:lumMod val="95000"/>
                  </a:schemeClr>
                </a:solidFill>
                <a:latin typeface="Gotham Book" charset="0"/>
                <a:ea typeface="Gotham Book" charset="0"/>
                <a:cs typeface="Gotham Book" charset="0"/>
              </a:rPr>
              <a:t>Helsinki 30/08/2018</a:t>
            </a:r>
            <a:endParaRPr lang="fr-FR" dirty="0">
              <a:solidFill>
                <a:schemeClr val="bg1">
                  <a:lumMod val="95000"/>
                </a:schemeClr>
              </a:solidFill>
              <a:latin typeface="Gotham Book" charset="0"/>
              <a:ea typeface="Gotham Book" charset="0"/>
              <a:cs typeface="Gotham Book" charset="0"/>
            </a:endParaRPr>
          </a:p>
        </p:txBody>
      </p:sp>
    </p:spTree>
    <p:extLst>
      <p:ext uri="{BB962C8B-B14F-4D97-AF65-F5344CB8AC3E}">
        <p14:creationId xmlns:p14="http://schemas.microsoft.com/office/powerpoint/2010/main" val="11500399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71401" y="1471022"/>
            <a:ext cx="8853561" cy="4832092"/>
          </a:xfrm>
          <a:prstGeom prst="rect">
            <a:avLst/>
          </a:prstGeom>
          <a:noFill/>
        </p:spPr>
        <p:txBody>
          <a:bodyPr wrap="square" lIns="0" tIns="0" rIns="0" bIns="0" rtlCol="0">
            <a:spAutoFit/>
          </a:bodyPr>
          <a:lstStyle/>
          <a:p>
            <a:pPr marL="285750" lvl="0" indent="-285750">
              <a:buClr>
                <a:srgbClr val="1C76BD"/>
              </a:buClr>
              <a:buFont typeface="Arial" panose="020B0604020202020204" pitchFamily="34" charset="0"/>
              <a:buChar char="•"/>
              <a:defRPr/>
            </a:pPr>
            <a:r>
              <a:rPr lang="en-US" sz="2400" b="1" dirty="0">
                <a:solidFill>
                  <a:srgbClr val="3399FF"/>
                </a:solidFill>
                <a:latin typeface="Gotham Book" charset="0"/>
                <a:ea typeface="Gotham Book" charset="0"/>
                <a:cs typeface="Gotham Book" charset="0"/>
              </a:rPr>
              <a:t>Patients deserve better</a:t>
            </a:r>
          </a:p>
          <a:p>
            <a:pPr lvl="0">
              <a:buClr>
                <a:srgbClr val="1C76BD"/>
              </a:buClr>
              <a:defRPr/>
            </a:pPr>
            <a:r>
              <a:rPr lang="en-US" sz="2400" dirty="0">
                <a:solidFill>
                  <a:srgbClr val="E7E6E6">
                    <a:lumMod val="25000"/>
                  </a:srgbClr>
                </a:solidFill>
                <a:latin typeface="Gotham Book" charset="0"/>
                <a:ea typeface="Gotham Book" charset="0"/>
                <a:cs typeface="Gotham Book" charset="0"/>
              </a:rPr>
              <a:t/>
            </a:r>
            <a:br>
              <a:rPr lang="en-US" sz="2400" dirty="0">
                <a:solidFill>
                  <a:srgbClr val="E7E6E6">
                    <a:lumMod val="25000"/>
                  </a:srgbClr>
                </a:solidFill>
                <a:latin typeface="Gotham Book" charset="0"/>
                <a:ea typeface="Gotham Book" charset="0"/>
                <a:cs typeface="Gotham Book" charset="0"/>
              </a:rPr>
            </a:br>
            <a:r>
              <a:rPr lang="en-US" sz="2400" dirty="0">
                <a:solidFill>
                  <a:srgbClr val="E7E6E6">
                    <a:lumMod val="25000"/>
                  </a:srgbClr>
                </a:solidFill>
                <a:latin typeface="Gotham Book" charset="0"/>
                <a:ea typeface="Gotham Book" charset="0"/>
                <a:cs typeface="Gotham Book" charset="0"/>
              </a:rPr>
              <a:t>They have demonstrated, unequivocally, that they are interested in healthcare and rather than discourage them we must do more to </a:t>
            </a:r>
            <a:r>
              <a:rPr lang="en-US" sz="2400" dirty="0" err="1">
                <a:solidFill>
                  <a:srgbClr val="E7E6E6">
                    <a:lumMod val="25000"/>
                  </a:srgbClr>
                </a:solidFill>
                <a:latin typeface="Gotham Book" charset="0"/>
                <a:ea typeface="Gotham Book" charset="0"/>
                <a:cs typeface="Gotham Book" charset="0"/>
              </a:rPr>
              <a:t>democratise</a:t>
            </a:r>
            <a:r>
              <a:rPr lang="en-US" sz="2400" dirty="0">
                <a:solidFill>
                  <a:srgbClr val="E7E6E6">
                    <a:lumMod val="25000"/>
                  </a:srgbClr>
                </a:solidFill>
                <a:latin typeface="Gotham Book" charset="0"/>
                <a:ea typeface="Gotham Book" charset="0"/>
                <a:cs typeface="Gotham Book" charset="0"/>
              </a:rPr>
              <a:t> medicine by providing </a:t>
            </a:r>
            <a:r>
              <a:rPr lang="en-US" sz="2400" dirty="0" smtClean="0">
                <a:solidFill>
                  <a:srgbClr val="E7E6E6">
                    <a:lumMod val="25000"/>
                  </a:srgbClr>
                </a:solidFill>
                <a:latin typeface="Gotham Book" charset="0"/>
                <a:ea typeface="Gotham Book" charset="0"/>
                <a:cs typeface="Gotham Book" charset="0"/>
              </a:rPr>
              <a:t>tools </a:t>
            </a:r>
            <a:r>
              <a:rPr lang="en-US" sz="2400" dirty="0">
                <a:solidFill>
                  <a:srgbClr val="E7E6E6">
                    <a:lumMod val="25000"/>
                  </a:srgbClr>
                </a:solidFill>
                <a:latin typeface="Gotham Book" charset="0"/>
                <a:ea typeface="Gotham Book" charset="0"/>
                <a:cs typeface="Gotham Book" charset="0"/>
              </a:rPr>
              <a:t>that support patients’ decisions. </a:t>
            </a:r>
            <a:endParaRPr lang="en-US" sz="2400" dirty="0" smtClean="0">
              <a:solidFill>
                <a:srgbClr val="E7E6E6">
                  <a:lumMod val="25000"/>
                </a:srgbClr>
              </a:solidFill>
              <a:latin typeface="Gotham Book" charset="0"/>
              <a:ea typeface="Gotham Book" charset="0"/>
              <a:cs typeface="Gotham Book" charset="0"/>
            </a:endParaRPr>
          </a:p>
          <a:p>
            <a:pPr lvl="0">
              <a:buClr>
                <a:srgbClr val="1C76BD"/>
              </a:buClr>
              <a:defRPr/>
            </a:pPr>
            <a:endParaRPr lang="en-US" sz="2400" dirty="0">
              <a:solidFill>
                <a:srgbClr val="E7E6E6">
                  <a:lumMod val="25000"/>
                </a:srgbClr>
              </a:solidFill>
              <a:latin typeface="Gotham Book" charset="0"/>
              <a:ea typeface="Gotham Book" charset="0"/>
              <a:cs typeface="Gotham Book" charset="0"/>
            </a:endParaRPr>
          </a:p>
          <a:p>
            <a:pPr marL="285750" lvl="0" indent="-285750">
              <a:buClr>
                <a:srgbClr val="1C76BD"/>
              </a:buClr>
              <a:buFont typeface="Arial" panose="020B0604020202020204" pitchFamily="34" charset="0"/>
              <a:buChar char="•"/>
              <a:defRPr/>
            </a:pPr>
            <a:r>
              <a:rPr lang="en-US" sz="2400" b="1" dirty="0" smtClean="0">
                <a:solidFill>
                  <a:srgbClr val="3399FF"/>
                </a:solidFill>
                <a:latin typeface="Gotham Book" charset="0"/>
                <a:ea typeface="Gotham Book" charset="0"/>
                <a:cs typeface="Gotham Book" charset="0"/>
              </a:rPr>
              <a:t>Prevention is better than cure</a:t>
            </a:r>
          </a:p>
          <a:p>
            <a:pPr lvl="0">
              <a:buClr>
                <a:srgbClr val="1C76BD"/>
              </a:buClr>
              <a:defRPr/>
            </a:pPr>
            <a:r>
              <a:rPr lang="en-US" sz="2400" dirty="0">
                <a:solidFill>
                  <a:srgbClr val="E7E6E6">
                    <a:lumMod val="25000"/>
                  </a:srgbClr>
                </a:solidFill>
                <a:latin typeface="Gotham Book" charset="0"/>
                <a:ea typeface="Gotham Book" charset="0"/>
                <a:cs typeface="Gotham Book" charset="0"/>
              </a:rPr>
              <a:t/>
            </a:r>
            <a:br>
              <a:rPr lang="en-US" sz="2400" dirty="0">
                <a:solidFill>
                  <a:srgbClr val="E7E6E6">
                    <a:lumMod val="25000"/>
                  </a:srgbClr>
                </a:solidFill>
                <a:latin typeface="Gotham Book" charset="0"/>
                <a:ea typeface="Gotham Book" charset="0"/>
                <a:cs typeface="Gotham Book" charset="0"/>
              </a:rPr>
            </a:br>
            <a:r>
              <a:rPr lang="en-US" sz="2400" dirty="0">
                <a:solidFill>
                  <a:srgbClr val="E7E6E6">
                    <a:lumMod val="25000"/>
                  </a:srgbClr>
                </a:solidFill>
                <a:latin typeface="Gotham Book" charset="0"/>
                <a:ea typeface="Gotham Book" charset="0"/>
                <a:cs typeface="Gotham Book" charset="0"/>
              </a:rPr>
              <a:t>As a patient </a:t>
            </a:r>
            <a:r>
              <a:rPr lang="en-US" sz="2400" dirty="0" err="1">
                <a:solidFill>
                  <a:srgbClr val="E7E6E6">
                    <a:lumMod val="25000"/>
                  </a:srgbClr>
                </a:solidFill>
                <a:latin typeface="Gotham Book" charset="0"/>
                <a:ea typeface="Gotham Book" charset="0"/>
                <a:cs typeface="Gotham Book" charset="0"/>
              </a:rPr>
              <a:t>organisation</a:t>
            </a:r>
            <a:r>
              <a:rPr lang="en-US" sz="2400" dirty="0">
                <a:solidFill>
                  <a:srgbClr val="E7E6E6">
                    <a:lumMod val="25000"/>
                  </a:srgbClr>
                </a:solidFill>
                <a:latin typeface="Gotham Book" charset="0"/>
                <a:ea typeface="Gotham Book" charset="0"/>
                <a:cs typeface="Gotham Book" charset="0"/>
              </a:rPr>
              <a:t> representing patients with allergies and airways diseases, </a:t>
            </a:r>
            <a:r>
              <a:rPr lang="en-US" sz="2400" dirty="0" smtClean="0">
                <a:solidFill>
                  <a:srgbClr val="E7E6E6">
                    <a:lumMod val="25000"/>
                  </a:srgbClr>
                </a:solidFill>
                <a:latin typeface="Gotham Book" charset="0"/>
                <a:ea typeface="Gotham Book" charset="0"/>
                <a:cs typeface="Gotham Book" charset="0"/>
              </a:rPr>
              <a:t>we </a:t>
            </a:r>
            <a:r>
              <a:rPr lang="en-US" sz="2400" dirty="0">
                <a:solidFill>
                  <a:srgbClr val="E7E6E6">
                    <a:lumMod val="25000"/>
                  </a:srgbClr>
                </a:solidFill>
                <a:latin typeface="Gotham Book" charset="0"/>
                <a:ea typeface="Gotham Book" charset="0"/>
                <a:cs typeface="Gotham Book" charset="0"/>
              </a:rPr>
              <a:t>believe that prevention is better than cure. </a:t>
            </a:r>
            <a:endParaRPr kumimoji="0" lang="en-GB" sz="2000" b="0" i="0" u="none" strike="noStrike" kern="1200" cap="none" spc="0" normalizeH="0" baseline="0" noProof="0" dirty="0">
              <a:ln>
                <a:noFill/>
              </a:ln>
              <a:solidFill>
                <a:srgbClr val="E7E6E6">
                  <a:lumMod val="25000"/>
                </a:srgbClr>
              </a:solidFill>
              <a:effectLst/>
              <a:uLnTx/>
              <a:uFillTx/>
              <a:latin typeface="Gotham Book" charset="0"/>
              <a:ea typeface="Gotham Book" charset="0"/>
              <a:cs typeface="Gotham Book" charset="0"/>
            </a:endParaRPr>
          </a:p>
          <a:p>
            <a:pPr marL="285750" marR="0" lvl="0" indent="-285750" algn="l" defTabSz="914400" rtl="0" eaLnBrk="1" fontAlgn="auto" latinLnBrk="0" hangingPunct="1">
              <a:lnSpc>
                <a:spcPct val="100000"/>
              </a:lnSpc>
              <a:spcBef>
                <a:spcPts val="0"/>
              </a:spcBef>
              <a:spcAft>
                <a:spcPts val="0"/>
              </a:spcAft>
              <a:buClr>
                <a:srgbClr val="1C76BD"/>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E7E6E6">
                  <a:lumMod val="25000"/>
                </a:srgbClr>
              </a:solidFill>
              <a:effectLst/>
              <a:uLnTx/>
              <a:uFillTx/>
              <a:latin typeface="Gotham Book" charset="0"/>
              <a:ea typeface="Gotham Book" charset="0"/>
              <a:cs typeface="Gotham Book" charset="0"/>
            </a:endParaRPr>
          </a:p>
          <a:p>
            <a:pPr marL="457200" marR="0" lvl="1" indent="0" algn="l" defTabSz="914400" rtl="0" eaLnBrk="1" fontAlgn="auto" latinLnBrk="0" hangingPunct="1">
              <a:lnSpc>
                <a:spcPct val="100000"/>
              </a:lnSpc>
              <a:spcBef>
                <a:spcPts val="0"/>
              </a:spcBef>
              <a:spcAft>
                <a:spcPts val="0"/>
              </a:spcAft>
              <a:buClr>
                <a:srgbClr val="1C76BD"/>
              </a:buClr>
              <a:buSzTx/>
              <a:buFontTx/>
              <a:buNone/>
              <a:tabLst/>
              <a:defRPr/>
            </a:pPr>
            <a:endParaRPr kumimoji="0" lang="en-GB" sz="1000" b="0" i="0" u="none" strike="noStrike" kern="1200" cap="none" spc="0" normalizeH="0" baseline="0" noProof="0" dirty="0">
              <a:ln>
                <a:noFill/>
              </a:ln>
              <a:solidFill>
                <a:srgbClr val="E7E6E6">
                  <a:lumMod val="25000"/>
                </a:srgbClr>
              </a:solidFill>
              <a:effectLst/>
              <a:uLnTx/>
              <a:uFillTx/>
              <a:latin typeface="Gotham Book" charset="0"/>
              <a:ea typeface="Gotham Book" charset="0"/>
              <a:cs typeface="Gotham Book" charset="0"/>
            </a:endParaRPr>
          </a:p>
          <a:p>
            <a:pPr marL="0" marR="0" lvl="0" indent="0" algn="l" defTabSz="914400" rtl="0" eaLnBrk="1" fontAlgn="auto" latinLnBrk="0" hangingPunct="1">
              <a:lnSpc>
                <a:spcPct val="100000"/>
              </a:lnSpc>
              <a:spcBef>
                <a:spcPts val="0"/>
              </a:spcBef>
              <a:spcAft>
                <a:spcPts val="0"/>
              </a:spcAft>
              <a:buClr>
                <a:srgbClr val="1C76BD"/>
              </a:buClr>
              <a:buSzTx/>
              <a:buFontTx/>
              <a:buNone/>
              <a:tabLst/>
              <a:defRPr/>
            </a:pPr>
            <a:endParaRPr kumimoji="0" lang="en-GB" sz="1600" b="0" i="0" u="none" strike="noStrike" kern="1200" cap="none" spc="0" normalizeH="0" baseline="0" noProof="0" dirty="0">
              <a:ln>
                <a:noFill/>
              </a:ln>
              <a:solidFill>
                <a:srgbClr val="E7E6E6">
                  <a:lumMod val="25000"/>
                </a:srgbClr>
              </a:solidFill>
              <a:effectLst/>
              <a:uLnTx/>
              <a:uFillTx/>
              <a:latin typeface="Gotham Book" charset="0"/>
              <a:ea typeface="Gotham Book" charset="0"/>
              <a:cs typeface="Gotham Book" charset="0"/>
            </a:endParaRPr>
          </a:p>
        </p:txBody>
      </p:sp>
      <p:sp>
        <p:nvSpPr>
          <p:cNvPr id="5" name="TextBox 10"/>
          <p:cNvSpPr txBox="1"/>
          <p:nvPr/>
        </p:nvSpPr>
        <p:spPr>
          <a:xfrm>
            <a:off x="2215319" y="288687"/>
            <a:ext cx="6941127" cy="584775"/>
          </a:xfrm>
          <a:prstGeom prst="rect">
            <a:avLst/>
          </a:prstGeom>
          <a:noFill/>
          <a:effectLst>
            <a:outerShdw sx="1000" sy="1000" algn="ctr" rotWithShape="0">
              <a:schemeClr val="accent1">
                <a:lumMod val="50000"/>
              </a:schemeClr>
            </a:outerShdw>
          </a:effectLst>
        </p:spPr>
        <p:txBody>
          <a:bodyPr wrap="square" l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noProof="0" dirty="0" smtClean="0">
                <a:solidFill>
                  <a:srgbClr val="4490CE"/>
                </a:solidFill>
                <a:latin typeface="Gotham Bold" charset="0"/>
                <a:ea typeface="Gotham Bold" charset="0"/>
                <a:cs typeface="Gotham Bold" charset="0"/>
              </a:rPr>
              <a:t>CONCLUSIONS</a:t>
            </a:r>
            <a:endParaRPr kumimoji="0" lang="en-GB" sz="3200" b="1" u="none" strike="noStrike" kern="1200" cap="none" spc="0" normalizeH="0" baseline="0" noProof="0" dirty="0">
              <a:ln>
                <a:noFill/>
              </a:ln>
              <a:solidFill>
                <a:srgbClr val="4490CE"/>
              </a:solidFill>
              <a:effectLst/>
              <a:uLnTx/>
              <a:uFillTx/>
              <a:latin typeface="Gotham Bold" charset="0"/>
              <a:ea typeface="Gotham Bold" charset="0"/>
              <a:cs typeface="Gotham Bold"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01" y="260991"/>
            <a:ext cx="1843918" cy="1020581"/>
          </a:xfrm>
          <a:prstGeom prst="rect">
            <a:avLst/>
          </a:prstGeom>
        </p:spPr>
      </p:pic>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23AE3D-20E4-4640-9AB9-4394421DC46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 name="Straight Connector 2"/>
          <p:cNvCxnSpPr/>
          <p:nvPr/>
        </p:nvCxnSpPr>
        <p:spPr>
          <a:xfrm flipV="1">
            <a:off x="371401" y="1361209"/>
            <a:ext cx="8980417" cy="1039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9080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10104120" cy="6858000"/>
          </a:xfrm>
          <a:prstGeom prst="rect">
            <a:avLst/>
          </a:prstGeom>
          <a:solidFill>
            <a:srgbClr val="449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75" dirty="0"/>
          </a:p>
        </p:txBody>
      </p:sp>
      <p:sp>
        <p:nvSpPr>
          <p:cNvPr id="11" name="TextBox 10"/>
          <p:cNvSpPr txBox="1"/>
          <p:nvPr/>
        </p:nvSpPr>
        <p:spPr>
          <a:xfrm>
            <a:off x="2311850" y="2520498"/>
            <a:ext cx="5480417" cy="707886"/>
          </a:xfrm>
          <a:prstGeom prst="rect">
            <a:avLst/>
          </a:prstGeom>
          <a:noFill/>
        </p:spPr>
        <p:txBody>
          <a:bodyPr wrap="square" rtlCol="0">
            <a:spAutoFit/>
          </a:bodyPr>
          <a:lstStyle/>
          <a:p>
            <a:pPr algn="ctr"/>
            <a:r>
              <a:rPr lang="en-US" sz="4000" b="1" dirty="0">
                <a:solidFill>
                  <a:schemeClr val="bg1"/>
                </a:solidFill>
                <a:latin typeface="Gotham Bold" charset="0"/>
                <a:ea typeface="Gotham Bold" charset="0"/>
                <a:cs typeface="Gotham Bold" charset="0"/>
              </a:rPr>
              <a:t>Questions?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113" y="202531"/>
            <a:ext cx="2347075" cy="1299071"/>
          </a:xfrm>
          <a:prstGeom prst="rect">
            <a:avLst/>
          </a:prstGeom>
        </p:spPr>
      </p:pic>
      <p:pic>
        <p:nvPicPr>
          <p:cNvPr id="8" name="Picture 2"/>
          <p:cNvPicPr>
            <a:picLocks noChangeAspect="1"/>
          </p:cNvPicPr>
          <p:nvPr/>
        </p:nvPicPr>
        <p:blipFill rotWithShape="1">
          <a:blip r:embed="rId3">
            <a:extLst>
              <a:ext uri="{28A0092B-C50C-407E-A947-70E740481C1C}">
                <a14:useLocalDpi xmlns:a14="http://schemas.microsoft.com/office/drawing/2010/main" val="0"/>
              </a:ext>
            </a:extLst>
          </a:blip>
          <a:srcRect r="26374" b="14571"/>
          <a:stretch/>
        </p:blipFill>
        <p:spPr>
          <a:xfrm>
            <a:off x="6867301" y="3569848"/>
            <a:ext cx="3189516" cy="3248604"/>
          </a:xfrm>
          <a:prstGeom prst="rect">
            <a:avLst/>
          </a:prstGeom>
        </p:spPr>
      </p:pic>
      <p:sp>
        <p:nvSpPr>
          <p:cNvPr id="6" name="TextBox 5"/>
          <p:cNvSpPr txBox="1"/>
          <p:nvPr/>
        </p:nvSpPr>
        <p:spPr>
          <a:xfrm>
            <a:off x="2311851" y="3930575"/>
            <a:ext cx="5480417" cy="707886"/>
          </a:xfrm>
          <a:prstGeom prst="rect">
            <a:avLst/>
          </a:prstGeom>
          <a:noFill/>
        </p:spPr>
        <p:txBody>
          <a:bodyPr wrap="square" rtlCol="0">
            <a:spAutoFit/>
          </a:bodyPr>
          <a:lstStyle/>
          <a:p>
            <a:pPr algn="ctr"/>
            <a:r>
              <a:rPr lang="en-US" sz="4000" b="1" dirty="0">
                <a:solidFill>
                  <a:schemeClr val="bg1"/>
                </a:solidFill>
                <a:latin typeface="Gotham Bold" charset="0"/>
                <a:ea typeface="Gotham Bold" charset="0"/>
                <a:cs typeface="Gotham Bold" charset="0"/>
              </a:rPr>
              <a:t>THANK YOU! </a:t>
            </a:r>
          </a:p>
        </p:txBody>
      </p:sp>
    </p:spTree>
    <p:extLst>
      <p:ext uri="{BB962C8B-B14F-4D97-AF65-F5344CB8AC3E}">
        <p14:creationId xmlns:p14="http://schemas.microsoft.com/office/powerpoint/2010/main" val="42625277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3997" r="28743" b="16778"/>
          <a:stretch/>
        </p:blipFill>
        <p:spPr>
          <a:xfrm>
            <a:off x="8201025" y="5397049"/>
            <a:ext cx="1704975" cy="1460951"/>
          </a:xfrm>
          <a:prstGeom prst="rect">
            <a:avLst/>
          </a:prstGeom>
        </p:spPr>
      </p:pic>
      <p:sp>
        <p:nvSpPr>
          <p:cNvPr id="11" name="TextBox 10"/>
          <p:cNvSpPr txBox="1"/>
          <p:nvPr/>
        </p:nvSpPr>
        <p:spPr>
          <a:xfrm>
            <a:off x="371401" y="1708926"/>
            <a:ext cx="9534599" cy="4955203"/>
          </a:xfrm>
          <a:prstGeom prst="rect">
            <a:avLst/>
          </a:prstGeom>
          <a:noFill/>
        </p:spPr>
        <p:txBody>
          <a:bodyPr wrap="square" lIns="0" tIns="0" rIns="0" bIns="0" rtlCol="0">
            <a:spAutoFit/>
          </a:bodyPr>
          <a:lstStyle/>
          <a:p>
            <a:pPr marL="285750" indent="-285750">
              <a:buClr>
                <a:srgbClr val="1C76BD"/>
              </a:buClr>
              <a:buFont typeface="Arial" panose="020B0604020202020204" pitchFamily="34" charset="0"/>
              <a:buChar char="•"/>
              <a:defRPr/>
            </a:pPr>
            <a:r>
              <a:rPr lang="en-GB" sz="2400" dirty="0">
                <a:solidFill>
                  <a:srgbClr val="E7E6E6">
                    <a:lumMod val="25000"/>
                  </a:srgbClr>
                </a:solidFill>
                <a:latin typeface="Gotham Book" charset="0"/>
                <a:ea typeface="Gotham Book" charset="0"/>
                <a:cs typeface="Gotham Book" charset="0"/>
              </a:rPr>
              <a:t>Democratic patient organisation governed by AGM who elects the board of 5 members representatives </a:t>
            </a:r>
          </a:p>
          <a:p>
            <a:pPr marL="285750" indent="-285750">
              <a:buClr>
                <a:srgbClr val="1C76BD"/>
              </a:buClr>
              <a:buFont typeface="Arial" panose="020B0604020202020204" pitchFamily="34" charset="0"/>
              <a:buChar char="•"/>
              <a:defRPr/>
            </a:pPr>
            <a:r>
              <a:rPr lang="en-GB" sz="2400" dirty="0" smtClean="0">
                <a:solidFill>
                  <a:srgbClr val="E7E6E6">
                    <a:lumMod val="25000"/>
                  </a:srgbClr>
                </a:solidFill>
                <a:latin typeface="Gotham Book" charset="0"/>
                <a:ea typeface="Gotham Book" charset="0"/>
                <a:cs typeface="Gotham Book" charset="0"/>
              </a:rPr>
              <a:t>Founded </a:t>
            </a:r>
            <a:r>
              <a:rPr lang="en-GB" sz="2400" dirty="0">
                <a:solidFill>
                  <a:srgbClr val="E7E6E6">
                    <a:lumMod val="25000"/>
                  </a:srgbClr>
                </a:solidFill>
                <a:latin typeface="Gotham Book" charset="0"/>
                <a:ea typeface="Gotham Book" charset="0"/>
                <a:cs typeface="Gotham Book" charset="0"/>
              </a:rPr>
              <a:t>1991, registered as charity 1996</a:t>
            </a:r>
          </a:p>
          <a:p>
            <a:pPr marL="285750" marR="0" lvl="0" indent="-285750" algn="l" defTabSz="914400" rtl="0" eaLnBrk="1" fontAlgn="auto" latinLnBrk="0" hangingPunct="1">
              <a:lnSpc>
                <a:spcPct val="100000"/>
              </a:lnSpc>
              <a:spcBef>
                <a:spcPts val="0"/>
              </a:spcBef>
              <a:spcAft>
                <a:spcPts val="0"/>
              </a:spcAft>
              <a:buClr>
                <a:srgbClr val="1C76BD"/>
              </a:buClr>
              <a:buSzTx/>
              <a:buFont typeface="Arial" panose="020B0604020202020204" pitchFamily="34" charset="0"/>
              <a:buChar char="•"/>
              <a:tabLst/>
              <a:defRPr/>
            </a:pPr>
            <a:r>
              <a:rPr kumimoji="0" lang="en-GB" sz="2400" b="0" i="0" u="none" strike="noStrike" kern="1200" cap="none" spc="0" normalizeH="0" baseline="0" noProof="0" dirty="0" smtClean="0">
                <a:ln>
                  <a:noFill/>
                </a:ln>
                <a:solidFill>
                  <a:srgbClr val="E7E6E6">
                    <a:lumMod val="25000"/>
                  </a:srgbClr>
                </a:solidFill>
                <a:effectLst/>
                <a:uLnTx/>
                <a:uFillTx/>
                <a:latin typeface="Gotham Book" charset="0"/>
                <a:ea typeface="Gotham Book" charset="0"/>
                <a:cs typeface="Gotham Book" charset="0"/>
              </a:rPr>
              <a:t>Represents members at </a:t>
            </a:r>
            <a:r>
              <a:rPr kumimoji="0" lang="en-GB" sz="2400" b="0" i="0" u="none" strike="noStrike" kern="1200" cap="none" spc="0" normalizeH="0" baseline="0" noProof="0" dirty="0">
                <a:ln>
                  <a:noFill/>
                </a:ln>
                <a:solidFill>
                  <a:srgbClr val="E7E6E6">
                    <a:lumMod val="25000"/>
                  </a:srgbClr>
                </a:solidFill>
                <a:effectLst/>
                <a:uLnTx/>
                <a:uFillTx/>
                <a:latin typeface="Gotham Book" charset="0"/>
                <a:ea typeface="Gotham Book" charset="0"/>
                <a:cs typeface="Gotham Book" charset="0"/>
              </a:rPr>
              <a:t>the European level</a:t>
            </a:r>
          </a:p>
          <a:p>
            <a:pPr marL="742950" marR="0" lvl="1" indent="-285750" algn="l" defTabSz="914400" rtl="0" eaLnBrk="1" fontAlgn="auto" latinLnBrk="0" hangingPunct="1">
              <a:lnSpc>
                <a:spcPct val="100000"/>
              </a:lnSpc>
              <a:spcBef>
                <a:spcPts val="0"/>
              </a:spcBef>
              <a:spcAft>
                <a:spcPts val="0"/>
              </a:spcAft>
              <a:buClr>
                <a:srgbClr val="1C76BD"/>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E7E6E6">
                    <a:lumMod val="25000"/>
                  </a:srgbClr>
                </a:solidFill>
                <a:effectLst/>
                <a:uLnTx/>
                <a:uFillTx/>
                <a:latin typeface="Gotham Book" charset="0"/>
                <a:ea typeface="Gotham Book" charset="0"/>
                <a:cs typeface="Gotham Book" charset="0"/>
              </a:rPr>
              <a:t>EU advocacy, links patients into EU institutions </a:t>
            </a:r>
            <a:endParaRPr kumimoji="0" lang="en-US" sz="2000" b="0" i="0" u="none" strike="noStrike" kern="1200" cap="none" spc="0" normalizeH="0" baseline="0" noProof="0" dirty="0" smtClean="0">
              <a:ln>
                <a:noFill/>
              </a:ln>
              <a:solidFill>
                <a:srgbClr val="E7E6E6">
                  <a:lumMod val="25000"/>
                </a:srgbClr>
              </a:solidFill>
              <a:effectLst/>
              <a:uLnTx/>
              <a:uFillTx/>
              <a:latin typeface="Gotham Book" charset="0"/>
              <a:ea typeface="Gotham Book" charset="0"/>
              <a:cs typeface="Gotham Book" charset="0"/>
            </a:endParaRPr>
          </a:p>
          <a:p>
            <a:pPr marR="0" lvl="1" algn="l" defTabSz="914400" rtl="0" eaLnBrk="1" fontAlgn="auto" latinLnBrk="0" hangingPunct="1">
              <a:lnSpc>
                <a:spcPct val="100000"/>
              </a:lnSpc>
              <a:spcBef>
                <a:spcPts val="0"/>
              </a:spcBef>
              <a:spcAft>
                <a:spcPts val="0"/>
              </a:spcAft>
              <a:buClr>
                <a:srgbClr val="1C76BD"/>
              </a:buClr>
              <a:buSzTx/>
              <a:tabLst/>
              <a:defRPr/>
            </a:pPr>
            <a:r>
              <a:rPr lang="en-US" sz="2000" dirty="0">
                <a:solidFill>
                  <a:srgbClr val="E7E6E6">
                    <a:lumMod val="25000"/>
                  </a:srgbClr>
                </a:solidFill>
                <a:latin typeface="Gotham Book" charset="0"/>
                <a:ea typeface="Gotham Book" charset="0"/>
                <a:cs typeface="Gotham Book" charset="0"/>
              </a:rPr>
              <a:t> </a:t>
            </a:r>
            <a:r>
              <a:rPr lang="en-US" sz="2000" dirty="0" smtClean="0">
                <a:solidFill>
                  <a:srgbClr val="E7E6E6">
                    <a:lumMod val="25000"/>
                  </a:srgbClr>
                </a:solidFill>
                <a:latin typeface="Gotham Book" charset="0"/>
                <a:ea typeface="Gotham Book" charset="0"/>
                <a:cs typeface="Gotham Book" charset="0"/>
              </a:rPr>
              <a:t>   </a:t>
            </a:r>
            <a:r>
              <a:rPr kumimoji="0" lang="en-US" sz="2000" b="0" i="0" u="none" strike="noStrike" kern="1200" cap="none" spc="0" normalizeH="0" baseline="0" noProof="0" dirty="0" smtClean="0">
                <a:ln>
                  <a:noFill/>
                </a:ln>
                <a:solidFill>
                  <a:srgbClr val="E7E6E6">
                    <a:lumMod val="25000"/>
                  </a:srgbClr>
                </a:solidFill>
                <a:effectLst/>
                <a:uLnTx/>
                <a:uFillTx/>
                <a:latin typeface="Gotham Book" charset="0"/>
                <a:ea typeface="Gotham Book" charset="0"/>
                <a:cs typeface="Gotham Book" charset="0"/>
              </a:rPr>
              <a:t>and </a:t>
            </a:r>
            <a:r>
              <a:rPr kumimoji="0" lang="en-US" sz="2000" b="0" i="0" u="none" strike="noStrike" kern="1200" cap="none" spc="0" normalizeH="0" baseline="0" noProof="0" dirty="0">
                <a:ln>
                  <a:noFill/>
                </a:ln>
                <a:solidFill>
                  <a:srgbClr val="E7E6E6">
                    <a:lumMod val="25000"/>
                  </a:srgbClr>
                </a:solidFill>
                <a:effectLst/>
                <a:uLnTx/>
                <a:uFillTx/>
                <a:latin typeface="Gotham Book" charset="0"/>
                <a:ea typeface="Gotham Book" charset="0"/>
                <a:cs typeface="Gotham Book" charset="0"/>
              </a:rPr>
              <a:t>agencies: </a:t>
            </a:r>
            <a:r>
              <a:rPr kumimoji="0" lang="en-US" sz="2000" b="0" i="0" u="none" strike="noStrike" kern="1200" cap="none" spc="0" normalizeH="0" baseline="0" noProof="0" dirty="0" smtClean="0">
                <a:ln>
                  <a:noFill/>
                </a:ln>
                <a:solidFill>
                  <a:srgbClr val="E7E6E6">
                    <a:lumMod val="25000"/>
                  </a:srgbClr>
                </a:solidFill>
                <a:effectLst/>
                <a:uLnTx/>
                <a:uFillTx/>
                <a:latin typeface="Gotham Book" charset="0"/>
                <a:ea typeface="Gotham Book" charset="0"/>
                <a:cs typeface="Gotham Book" charset="0"/>
              </a:rPr>
              <a:t>EMA</a:t>
            </a:r>
            <a:r>
              <a:rPr kumimoji="0" lang="en-US" sz="2000" b="0" i="0" u="none" strike="noStrike" kern="1200" cap="none" spc="0" normalizeH="0" baseline="0" noProof="0" dirty="0">
                <a:ln>
                  <a:noFill/>
                </a:ln>
                <a:solidFill>
                  <a:srgbClr val="E7E6E6">
                    <a:lumMod val="25000"/>
                  </a:srgbClr>
                </a:solidFill>
                <a:effectLst/>
                <a:uLnTx/>
                <a:uFillTx/>
                <a:latin typeface="Gotham Book" charset="0"/>
                <a:ea typeface="Gotham Book" charset="0"/>
                <a:cs typeface="Gotham Book" charset="0"/>
              </a:rPr>
              <a:t>, EFSA, ECHA, </a:t>
            </a:r>
            <a:r>
              <a:rPr kumimoji="0" lang="en-US" sz="2000" b="0" i="0" u="none" strike="noStrike" kern="1200" cap="none" spc="0" normalizeH="0" baseline="0" noProof="0" dirty="0" smtClean="0">
                <a:ln>
                  <a:noFill/>
                </a:ln>
                <a:solidFill>
                  <a:srgbClr val="E7E6E6">
                    <a:lumMod val="25000"/>
                  </a:srgbClr>
                </a:solidFill>
                <a:effectLst/>
                <a:uLnTx/>
                <a:uFillTx/>
                <a:latin typeface="Gotham Book" charset="0"/>
                <a:ea typeface="Gotham Book" charset="0"/>
                <a:cs typeface="Gotham Book" charset="0"/>
              </a:rPr>
              <a:t>WHO</a:t>
            </a:r>
          </a:p>
          <a:p>
            <a:pPr marL="800100" marR="0" lvl="1" indent="-342900" algn="l" defTabSz="914400" rtl="0" eaLnBrk="1" fontAlgn="auto" latinLnBrk="0" hangingPunct="1">
              <a:lnSpc>
                <a:spcPct val="100000"/>
              </a:lnSpc>
              <a:spcBef>
                <a:spcPts val="0"/>
              </a:spcBef>
              <a:spcAft>
                <a:spcPts val="0"/>
              </a:spcAft>
              <a:buClr>
                <a:srgbClr val="1C76BD"/>
              </a:buClr>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E7E6E6">
                    <a:lumMod val="25000"/>
                  </a:srgbClr>
                </a:solidFill>
                <a:effectLst/>
                <a:uLnTx/>
                <a:uFillTx/>
                <a:latin typeface="Gotham Book" charset="0"/>
                <a:ea typeface="Gotham Book" charset="0"/>
                <a:cs typeface="Gotham Book" charset="0"/>
              </a:rPr>
              <a:t>European </a:t>
            </a:r>
            <a:r>
              <a:rPr kumimoji="0" lang="en-US" sz="2000" b="0" i="0" u="none" strike="noStrike" kern="1200" cap="none" spc="0" normalizeH="0" baseline="0" noProof="0" dirty="0">
                <a:ln>
                  <a:noFill/>
                </a:ln>
                <a:solidFill>
                  <a:srgbClr val="E7E6E6">
                    <a:lumMod val="25000"/>
                  </a:srgbClr>
                </a:solidFill>
                <a:effectLst/>
                <a:uLnTx/>
                <a:uFillTx/>
                <a:latin typeface="Gotham Book" charset="0"/>
                <a:ea typeface="Gotham Book" charset="0"/>
                <a:cs typeface="Gotham Book" charset="0"/>
              </a:rPr>
              <a:t>awareness</a:t>
            </a:r>
          </a:p>
          <a:p>
            <a:pPr marL="742950" marR="0" lvl="1" indent="-285750" algn="l" defTabSz="914400" rtl="0" eaLnBrk="1" fontAlgn="auto" latinLnBrk="0" hangingPunct="1">
              <a:lnSpc>
                <a:spcPct val="100000"/>
              </a:lnSpc>
              <a:spcBef>
                <a:spcPts val="0"/>
              </a:spcBef>
              <a:spcAft>
                <a:spcPts val="0"/>
              </a:spcAft>
              <a:buClr>
                <a:srgbClr val="1C76BD"/>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E7E6E6">
                    <a:lumMod val="25000"/>
                  </a:srgbClr>
                </a:solidFill>
                <a:effectLst/>
                <a:uLnTx/>
                <a:uFillTx/>
                <a:latin typeface="Gotham Book" charset="0"/>
                <a:ea typeface="Gotham Book" charset="0"/>
                <a:cs typeface="Gotham Book" charset="0"/>
              </a:rPr>
              <a:t>Sharing best practices</a:t>
            </a:r>
          </a:p>
          <a:p>
            <a:pPr marL="742950" marR="0" lvl="1" indent="-285750" algn="l" defTabSz="914400" rtl="0" eaLnBrk="1" fontAlgn="auto" latinLnBrk="0" hangingPunct="1">
              <a:lnSpc>
                <a:spcPct val="100000"/>
              </a:lnSpc>
              <a:spcBef>
                <a:spcPts val="0"/>
              </a:spcBef>
              <a:spcAft>
                <a:spcPts val="0"/>
              </a:spcAft>
              <a:buClr>
                <a:srgbClr val="1C76BD"/>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E7E6E6">
                    <a:lumMod val="25000"/>
                  </a:srgbClr>
                </a:solidFill>
                <a:effectLst/>
                <a:uLnTx/>
                <a:uFillTx/>
                <a:latin typeface="Gotham Book" charset="0"/>
                <a:ea typeface="Gotham Book" charset="0"/>
                <a:cs typeface="Gotham Book" charset="0"/>
              </a:rPr>
              <a:t>Capacity building</a:t>
            </a:r>
          </a:p>
          <a:p>
            <a:pPr marL="742950" marR="0" lvl="1" indent="-285750" algn="l" defTabSz="914400" rtl="0" eaLnBrk="1" fontAlgn="auto" latinLnBrk="0" hangingPunct="1">
              <a:lnSpc>
                <a:spcPct val="100000"/>
              </a:lnSpc>
              <a:spcBef>
                <a:spcPts val="0"/>
              </a:spcBef>
              <a:spcAft>
                <a:spcPts val="0"/>
              </a:spcAft>
              <a:buClr>
                <a:srgbClr val="1C76BD"/>
              </a:buClr>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E7E6E6">
                    <a:lumMod val="25000"/>
                  </a:srgbClr>
                </a:solidFill>
                <a:effectLst/>
                <a:uLnTx/>
                <a:uFillTx/>
                <a:latin typeface="Gotham Book" charset="0"/>
                <a:ea typeface="Gotham Book" charset="0"/>
                <a:cs typeface="Gotham Book" charset="0"/>
              </a:rPr>
              <a:t>Patient driven evidence </a:t>
            </a:r>
            <a:r>
              <a:rPr kumimoji="0" lang="en-US" sz="2000" b="0" i="0" u="none" strike="noStrike" kern="1200" cap="none" spc="0" normalizeH="0" baseline="0" noProof="0" dirty="0">
                <a:ln>
                  <a:noFill/>
                </a:ln>
                <a:solidFill>
                  <a:srgbClr val="E7E6E6">
                    <a:lumMod val="25000"/>
                  </a:srgbClr>
                </a:solidFill>
                <a:effectLst/>
                <a:uLnTx/>
                <a:uFillTx/>
                <a:latin typeface="Gotham Book" charset="0"/>
                <a:ea typeface="Gotham Book" charset="0"/>
                <a:cs typeface="Gotham Book" charset="0"/>
              </a:rPr>
              <a:t>through projects/surveys</a:t>
            </a:r>
          </a:p>
          <a:p>
            <a:pPr marL="742950" lvl="1" indent="-285750">
              <a:buClr>
                <a:srgbClr val="1C76BD"/>
              </a:buClr>
              <a:buFont typeface="Arial" panose="020B0604020202020204" pitchFamily="34" charset="0"/>
              <a:buChar char="•"/>
              <a:defRPr/>
            </a:pPr>
            <a:r>
              <a:rPr kumimoji="0" lang="en-US" sz="2000" b="0" i="0" u="none" strike="noStrike" kern="1200" cap="none" spc="0" normalizeH="0" baseline="0" noProof="0" dirty="0">
                <a:ln>
                  <a:noFill/>
                </a:ln>
                <a:solidFill>
                  <a:srgbClr val="E7E6E6">
                    <a:lumMod val="25000"/>
                  </a:srgbClr>
                </a:solidFill>
                <a:effectLst/>
                <a:uLnTx/>
                <a:uFillTx/>
                <a:latin typeface="Gotham Book" charset="0"/>
                <a:ea typeface="Gotham Book" charset="0"/>
                <a:cs typeface="Gotham Book" charset="0"/>
              </a:rPr>
              <a:t>Partnership with European level </a:t>
            </a:r>
            <a:r>
              <a:rPr kumimoji="0" lang="en-US" sz="2000" b="0" i="0" u="none" strike="noStrike" kern="1200" cap="none" spc="0" normalizeH="0" baseline="0" noProof="0" dirty="0" err="1" smtClean="0">
                <a:ln>
                  <a:noFill/>
                </a:ln>
                <a:solidFill>
                  <a:srgbClr val="E7E6E6">
                    <a:lumMod val="25000"/>
                  </a:srgbClr>
                </a:solidFill>
                <a:effectLst/>
                <a:uLnTx/>
                <a:uFillTx/>
                <a:latin typeface="Gotham Book" charset="0"/>
                <a:ea typeface="Gotham Book" charset="0"/>
                <a:cs typeface="Gotham Book" charset="0"/>
              </a:rPr>
              <a:t>organisations</a:t>
            </a:r>
            <a:r>
              <a:rPr kumimoji="0" lang="en-US" sz="2000" b="0" i="0" u="none" strike="noStrike" kern="1200" cap="none" spc="0" normalizeH="0" baseline="0" noProof="0" dirty="0" smtClean="0">
                <a:ln>
                  <a:noFill/>
                </a:ln>
                <a:solidFill>
                  <a:srgbClr val="E7E6E6">
                    <a:lumMod val="25000"/>
                  </a:srgbClr>
                </a:solidFill>
                <a:effectLst/>
                <a:uLnTx/>
                <a:uFillTx/>
                <a:latin typeface="Gotham Book" charset="0"/>
                <a:ea typeface="Gotham Book" charset="0"/>
                <a:cs typeface="Gotham Book" charset="0"/>
              </a:rPr>
              <a:t>:</a:t>
            </a:r>
            <a:r>
              <a:rPr kumimoji="0" lang="en-US" sz="2000" b="0" i="0" u="none" strike="noStrike" kern="1200" cap="none" spc="0" normalizeH="0" noProof="0" dirty="0" smtClean="0">
                <a:ln>
                  <a:noFill/>
                </a:ln>
                <a:solidFill>
                  <a:srgbClr val="E7E6E6">
                    <a:lumMod val="25000"/>
                  </a:srgbClr>
                </a:solidFill>
                <a:effectLst/>
                <a:uLnTx/>
                <a:uFillTx/>
                <a:latin typeface="Gotham Book" charset="0"/>
                <a:ea typeface="Gotham Book" charset="0"/>
                <a:cs typeface="Gotham Book" charset="0"/>
              </a:rPr>
              <a:t> </a:t>
            </a:r>
          </a:p>
          <a:p>
            <a:pPr lvl="1">
              <a:buClr>
                <a:srgbClr val="1C76BD"/>
              </a:buClr>
              <a:defRPr/>
            </a:pPr>
            <a:r>
              <a:rPr lang="en-US" sz="2000" baseline="0" dirty="0">
                <a:solidFill>
                  <a:srgbClr val="E7E6E6">
                    <a:lumMod val="25000"/>
                  </a:srgbClr>
                </a:solidFill>
                <a:latin typeface="Gotham Book" charset="0"/>
                <a:ea typeface="Gotham Book" charset="0"/>
                <a:cs typeface="Gotham Book" charset="0"/>
              </a:rPr>
              <a:t> </a:t>
            </a:r>
            <a:r>
              <a:rPr lang="en-US" sz="2000" baseline="0" dirty="0" smtClean="0">
                <a:solidFill>
                  <a:srgbClr val="E7E6E6">
                    <a:lumMod val="25000"/>
                  </a:srgbClr>
                </a:solidFill>
                <a:latin typeface="Gotham Book" charset="0"/>
                <a:ea typeface="Gotham Book" charset="0"/>
                <a:cs typeface="Gotham Book" charset="0"/>
              </a:rPr>
              <a:t>    </a:t>
            </a:r>
            <a:r>
              <a:rPr kumimoji="0" lang="en-US" sz="2000" b="0" i="0" u="none" strike="noStrike" kern="1200" cap="none" spc="0" normalizeH="0" baseline="0" noProof="0" dirty="0" smtClean="0">
                <a:ln>
                  <a:noFill/>
                </a:ln>
                <a:solidFill>
                  <a:srgbClr val="E7E6E6">
                    <a:lumMod val="25000"/>
                  </a:srgbClr>
                </a:solidFill>
                <a:effectLst/>
                <a:uLnTx/>
                <a:uFillTx/>
                <a:latin typeface="Gotham Book" charset="0"/>
                <a:ea typeface="Gotham Book" charset="0"/>
                <a:cs typeface="Gotham Book" charset="0"/>
              </a:rPr>
              <a:t>ERS, EAACI</a:t>
            </a:r>
            <a:r>
              <a:rPr lang="en-US" sz="2000" noProof="0" dirty="0" smtClean="0">
                <a:solidFill>
                  <a:srgbClr val="E7E6E6">
                    <a:lumMod val="25000"/>
                  </a:srgbClr>
                </a:solidFill>
                <a:latin typeface="Gotham Book" charset="0"/>
                <a:ea typeface="Gotham Book" charset="0"/>
                <a:cs typeface="Gotham Book" charset="0"/>
              </a:rPr>
              <a:t>, </a:t>
            </a:r>
            <a:r>
              <a:rPr lang="en-US" sz="2000" dirty="0" smtClean="0">
                <a:solidFill>
                  <a:srgbClr val="E7E6E6">
                    <a:lumMod val="25000"/>
                  </a:srgbClr>
                </a:solidFill>
                <a:latin typeface="Gotham Book" charset="0"/>
                <a:ea typeface="Gotham Book" charset="0"/>
                <a:cs typeface="Gotham Book" charset="0"/>
              </a:rPr>
              <a:t>EADV</a:t>
            </a:r>
          </a:p>
          <a:p>
            <a:pPr marL="800100" lvl="1" indent="-342900">
              <a:buClr>
                <a:srgbClr val="1C76BD"/>
              </a:buClr>
              <a:buFont typeface="Arial" panose="020B0604020202020204" pitchFamily="34" charset="0"/>
              <a:buChar char="•"/>
              <a:defRPr/>
            </a:pPr>
            <a:r>
              <a:rPr lang="en-US" sz="2000" dirty="0" smtClean="0">
                <a:solidFill>
                  <a:srgbClr val="E7E6E6">
                    <a:lumMod val="25000"/>
                  </a:srgbClr>
                </a:solidFill>
                <a:latin typeface="Gotham Book" charset="0"/>
                <a:ea typeface="Gotham Book" charset="0"/>
                <a:cs typeface="Gotham Book" charset="0"/>
              </a:rPr>
              <a:t>Participation </a:t>
            </a:r>
            <a:r>
              <a:rPr lang="en-US" sz="2000" dirty="0">
                <a:solidFill>
                  <a:srgbClr val="E7E6E6">
                    <a:lumMod val="25000"/>
                  </a:srgbClr>
                </a:solidFill>
                <a:latin typeface="Gotham Book" charset="0"/>
                <a:ea typeface="Gotham Book" charset="0"/>
                <a:cs typeface="Gotham Book" charset="0"/>
              </a:rPr>
              <a:t>in EU research </a:t>
            </a:r>
          </a:p>
          <a:p>
            <a:pPr lvl="1">
              <a:buClr>
                <a:srgbClr val="1C76BD"/>
              </a:buClr>
              <a:defRPr/>
            </a:pPr>
            <a:endParaRPr kumimoji="0" lang="en-US" sz="2000" b="0" i="0" u="none" strike="noStrike" kern="1200" cap="none" spc="0" normalizeH="0" baseline="0" noProof="0" dirty="0">
              <a:ln>
                <a:noFill/>
              </a:ln>
              <a:solidFill>
                <a:srgbClr val="E7E6E6">
                  <a:lumMod val="25000"/>
                </a:srgbClr>
              </a:solidFill>
              <a:effectLst/>
              <a:uLnTx/>
              <a:uFillTx/>
              <a:latin typeface="Gotham Book" charset="0"/>
              <a:ea typeface="Gotham Book" charset="0"/>
              <a:cs typeface="Gotham Book" charset="0"/>
            </a:endParaRPr>
          </a:p>
          <a:p>
            <a:pPr marL="457200" marR="0" lvl="1" indent="0" algn="l" defTabSz="914400" rtl="0" eaLnBrk="1" fontAlgn="auto" latinLnBrk="0" hangingPunct="1">
              <a:lnSpc>
                <a:spcPct val="100000"/>
              </a:lnSpc>
              <a:spcBef>
                <a:spcPts val="0"/>
              </a:spcBef>
              <a:spcAft>
                <a:spcPts val="0"/>
              </a:spcAft>
              <a:buClr>
                <a:srgbClr val="1C76BD"/>
              </a:buClr>
              <a:buSzTx/>
              <a:buFontTx/>
              <a:buNone/>
              <a:tabLst/>
              <a:defRPr/>
            </a:pPr>
            <a:endParaRPr kumimoji="0" lang="en-GB" sz="1000" b="0" i="0" u="none" strike="noStrike" kern="1200" cap="none" spc="0" normalizeH="0" baseline="0" noProof="0" dirty="0">
              <a:ln>
                <a:noFill/>
              </a:ln>
              <a:solidFill>
                <a:srgbClr val="E7E6E6">
                  <a:lumMod val="25000"/>
                </a:srgbClr>
              </a:solidFill>
              <a:effectLst/>
              <a:uLnTx/>
              <a:uFillTx/>
              <a:latin typeface="Gotham Book" charset="0"/>
              <a:ea typeface="Gotham Book" charset="0"/>
              <a:cs typeface="Gotham Book" charset="0"/>
            </a:endParaRPr>
          </a:p>
          <a:p>
            <a:pPr marL="0" marR="0" lvl="0" indent="0" algn="l" defTabSz="914400" rtl="0" eaLnBrk="1" fontAlgn="auto" latinLnBrk="0" hangingPunct="1">
              <a:lnSpc>
                <a:spcPct val="100000"/>
              </a:lnSpc>
              <a:spcBef>
                <a:spcPts val="0"/>
              </a:spcBef>
              <a:spcAft>
                <a:spcPts val="0"/>
              </a:spcAft>
              <a:buClr>
                <a:srgbClr val="1C76BD"/>
              </a:buClr>
              <a:buSzTx/>
              <a:buFontTx/>
              <a:buNone/>
              <a:tabLst/>
              <a:defRPr/>
            </a:pPr>
            <a:endParaRPr kumimoji="0" lang="en-GB" sz="1600" b="0" i="0" u="none" strike="noStrike" kern="1200" cap="none" spc="0" normalizeH="0" baseline="0" noProof="0" dirty="0">
              <a:ln>
                <a:noFill/>
              </a:ln>
              <a:solidFill>
                <a:srgbClr val="E7E6E6">
                  <a:lumMod val="25000"/>
                </a:srgbClr>
              </a:solidFill>
              <a:effectLst/>
              <a:uLnTx/>
              <a:uFillTx/>
              <a:latin typeface="Gotham Book" charset="0"/>
              <a:ea typeface="Gotham Book" charset="0"/>
              <a:cs typeface="Gotham Book" charset="0"/>
            </a:endParaRPr>
          </a:p>
        </p:txBody>
      </p:sp>
      <p:sp>
        <p:nvSpPr>
          <p:cNvPr id="5" name="TextBox 10"/>
          <p:cNvSpPr txBox="1"/>
          <p:nvPr/>
        </p:nvSpPr>
        <p:spPr>
          <a:xfrm>
            <a:off x="2327092" y="333440"/>
            <a:ext cx="6941127" cy="584775"/>
          </a:xfrm>
          <a:prstGeom prst="rect">
            <a:avLst/>
          </a:prstGeom>
          <a:noFill/>
          <a:effectLst>
            <a:outerShdw sx="1000" sy="1000" algn="ctr" rotWithShape="0">
              <a:schemeClr val="accent1">
                <a:lumMod val="50000"/>
              </a:schemeClr>
            </a:outerShdw>
          </a:effectLst>
        </p:spPr>
        <p:txBody>
          <a:bodyPr wrap="square" l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90CE"/>
                </a:solidFill>
                <a:effectLst/>
                <a:uLnTx/>
                <a:uFillTx/>
                <a:latin typeface="Gotham Bold" charset="0"/>
                <a:ea typeface="Gotham Bold" charset="0"/>
                <a:cs typeface="Gotham Bold" charset="0"/>
              </a:rPr>
              <a:t>@</a:t>
            </a:r>
            <a:r>
              <a:rPr kumimoji="0" lang="en-GB" sz="3200" b="1" i="0" u="none" strike="noStrike" kern="1200" cap="none" spc="0" normalizeH="0" baseline="0" noProof="0">
                <a:ln>
                  <a:noFill/>
                </a:ln>
                <a:solidFill>
                  <a:srgbClr val="4490CE"/>
                </a:solidFill>
                <a:effectLst/>
                <a:uLnTx/>
                <a:uFillTx/>
                <a:latin typeface="Gotham Bold" charset="0"/>
                <a:ea typeface="Gotham Bold" charset="0"/>
                <a:cs typeface="Gotham Bold" charset="0"/>
              </a:rPr>
              <a:t>EFA_Patients</a:t>
            </a:r>
            <a:endParaRPr kumimoji="0" lang="en-GB" sz="3200" b="1" i="0" u="none" strike="noStrike" kern="1200" cap="none" spc="0" normalizeH="0" baseline="0" noProof="0" dirty="0">
              <a:ln>
                <a:noFill/>
              </a:ln>
              <a:solidFill>
                <a:srgbClr val="4490CE"/>
              </a:solidFill>
              <a:effectLst/>
              <a:uLnTx/>
              <a:uFillTx/>
              <a:latin typeface="Gotham Bold" charset="0"/>
              <a:ea typeface="Gotham Bold" charset="0"/>
              <a:cs typeface="Gotham Bold"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401" y="260991"/>
            <a:ext cx="1843918" cy="1020581"/>
          </a:xfrm>
          <a:prstGeom prst="rect">
            <a:avLst/>
          </a:prstGeom>
        </p:spPr>
      </p:pic>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23AE3D-20E4-4640-9AB9-4394421DC46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 name="Straight Connector 2"/>
          <p:cNvCxnSpPr/>
          <p:nvPr/>
        </p:nvCxnSpPr>
        <p:spPr>
          <a:xfrm flipV="1">
            <a:off x="371401" y="1361209"/>
            <a:ext cx="8980417" cy="10391"/>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xmlns="" id="{13397396-CE25-4FEB-A4BF-F1EEC49782F3}"/>
              </a:ext>
            </a:extLst>
          </p:cNvPr>
          <p:cNvPicPr>
            <a:picLocks noChangeAspect="1"/>
          </p:cNvPicPr>
          <p:nvPr/>
        </p:nvPicPr>
        <p:blipFill rotWithShape="1">
          <a:blip r:embed="rId5"/>
          <a:srcRect t="18861" b="21274"/>
          <a:stretch/>
        </p:blipFill>
        <p:spPr>
          <a:xfrm>
            <a:off x="5054522" y="5397049"/>
            <a:ext cx="4851478" cy="1460951"/>
          </a:xfrm>
          <a:prstGeom prst="rect">
            <a:avLst/>
          </a:prstGeom>
        </p:spPr>
      </p:pic>
    </p:spTree>
    <p:extLst>
      <p:ext uri="{BB962C8B-B14F-4D97-AF65-F5344CB8AC3E}">
        <p14:creationId xmlns:p14="http://schemas.microsoft.com/office/powerpoint/2010/main" val="2436798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65F57BB-91DA-4DB7-8D83-AF6F3F58B434}"/>
              </a:ext>
            </a:extLst>
          </p:cNvPr>
          <p:cNvPicPr>
            <a:picLocks noChangeAspect="1"/>
          </p:cNvPicPr>
          <p:nvPr/>
        </p:nvPicPr>
        <p:blipFill rotWithShape="1">
          <a:blip r:embed="rId3"/>
          <a:srcRect t="9928" b="18302"/>
          <a:stretch/>
        </p:blipFill>
        <p:spPr>
          <a:xfrm>
            <a:off x="1036897" y="1842943"/>
            <a:ext cx="7832205" cy="4987637"/>
          </a:xfrm>
          <a:prstGeom prst="rect">
            <a:avLst/>
          </a:prstGeom>
        </p:spPr>
      </p:pic>
      <p:sp>
        <p:nvSpPr>
          <p:cNvPr id="6" name="Slide Number Placeholder 5">
            <a:extLst>
              <a:ext uri="{FF2B5EF4-FFF2-40B4-BE49-F238E27FC236}">
                <a16:creationId xmlns:a16="http://schemas.microsoft.com/office/drawing/2014/main" xmlns="" id="{0CF1E75A-8675-4BA1-839C-FA2A41D80992}"/>
              </a:ext>
            </a:extLst>
          </p:cNvPr>
          <p:cNvSpPr>
            <a:spLocks noGrp="1"/>
          </p:cNvSpPr>
          <p:nvPr>
            <p:ph type="sldNum" sz="quarter" idx="12"/>
          </p:nvPr>
        </p:nvSpPr>
        <p:spPr/>
        <p:txBody>
          <a:bodyPr/>
          <a:lstStyle/>
          <a:p>
            <a:fld id="{8723AE3D-20E4-4640-9AB9-4394421DC461}" type="slidenum">
              <a:rPr lang="en-US" smtClean="0"/>
              <a:t>3</a:t>
            </a:fld>
            <a:endParaRPr lang="en-US"/>
          </a:p>
        </p:txBody>
      </p:sp>
      <p:pic>
        <p:nvPicPr>
          <p:cNvPr id="9" name="Picture 8">
            <a:extLst>
              <a:ext uri="{FF2B5EF4-FFF2-40B4-BE49-F238E27FC236}">
                <a16:creationId xmlns:a16="http://schemas.microsoft.com/office/drawing/2014/main" xmlns="" id="{F4AEE02D-0A3F-46F4-8E27-73D23FE493E8}"/>
              </a:ext>
            </a:extLst>
          </p:cNvPr>
          <p:cNvPicPr>
            <a:picLocks noChangeAspect="1"/>
          </p:cNvPicPr>
          <p:nvPr/>
        </p:nvPicPr>
        <p:blipFill>
          <a:blip r:embed="rId4"/>
          <a:stretch>
            <a:fillRect/>
          </a:stretch>
        </p:blipFill>
        <p:spPr>
          <a:xfrm rot="10800000">
            <a:off x="0" y="0"/>
            <a:ext cx="1707028" cy="1463167"/>
          </a:xfrm>
          <a:prstGeom prst="rect">
            <a:avLst/>
          </a:prstGeom>
        </p:spPr>
      </p:pic>
      <p:pic>
        <p:nvPicPr>
          <p:cNvPr id="11" name="Picture 10">
            <a:extLst>
              <a:ext uri="{FF2B5EF4-FFF2-40B4-BE49-F238E27FC236}">
                <a16:creationId xmlns:a16="http://schemas.microsoft.com/office/drawing/2014/main" xmlns="" id="{FF9EC8B3-F545-49FC-86CC-43033A7141DF}"/>
              </a:ext>
            </a:extLst>
          </p:cNvPr>
          <p:cNvPicPr>
            <a:picLocks noChangeAspect="1"/>
          </p:cNvPicPr>
          <p:nvPr/>
        </p:nvPicPr>
        <p:blipFill>
          <a:blip r:embed="rId5"/>
          <a:stretch>
            <a:fillRect/>
          </a:stretch>
        </p:blipFill>
        <p:spPr>
          <a:xfrm>
            <a:off x="6685543" y="369871"/>
            <a:ext cx="1488227" cy="822960"/>
          </a:xfrm>
          <a:prstGeom prst="rect">
            <a:avLst/>
          </a:prstGeom>
        </p:spPr>
      </p:pic>
      <p:cxnSp>
        <p:nvCxnSpPr>
          <p:cNvPr id="8" name="Straight Arrow Connector 7">
            <a:extLst>
              <a:ext uri="{FF2B5EF4-FFF2-40B4-BE49-F238E27FC236}">
                <a16:creationId xmlns:a16="http://schemas.microsoft.com/office/drawing/2014/main" xmlns="" id="{3080963F-3084-4FD5-904C-F18F6FE2E4D5}"/>
              </a:ext>
            </a:extLst>
          </p:cNvPr>
          <p:cNvCxnSpPr>
            <a:cxnSpLocks/>
          </p:cNvCxnSpPr>
          <p:nvPr/>
        </p:nvCxnSpPr>
        <p:spPr>
          <a:xfrm flipV="1">
            <a:off x="975111" y="2404299"/>
            <a:ext cx="5381281" cy="228128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01114675-C56F-4E4C-AF80-DFEA4A9A7675}"/>
              </a:ext>
            </a:extLst>
          </p:cNvPr>
          <p:cNvSpPr txBox="1"/>
          <p:nvPr/>
        </p:nvSpPr>
        <p:spPr>
          <a:xfrm rot="20255430">
            <a:off x="2640912" y="3125182"/>
            <a:ext cx="1464248" cy="353943"/>
          </a:xfrm>
          <a:prstGeom prst="rect">
            <a:avLst/>
          </a:prstGeom>
          <a:noFill/>
        </p:spPr>
        <p:txBody>
          <a:bodyPr wrap="square" lIns="0" tIns="0" rIns="0" numCol="1" spcCol="360000" rtlCol="0">
            <a:spAutoFit/>
          </a:bodyPr>
          <a:lstStyle/>
          <a:p>
            <a:pPr algn="ctr"/>
            <a:r>
              <a:rPr lang="en-US" sz="2000" b="1" dirty="0">
                <a:solidFill>
                  <a:srgbClr val="02BFF3"/>
                </a:solidFill>
                <a:latin typeface="Gotham Book" charset="0"/>
                <a:ea typeface="Gotham Book" charset="0"/>
                <a:cs typeface="Gotham Book" charset="0"/>
              </a:rPr>
              <a:t>EQUALITY</a:t>
            </a:r>
          </a:p>
        </p:txBody>
      </p:sp>
      <p:sp>
        <p:nvSpPr>
          <p:cNvPr id="3" name="Rectangle 2"/>
          <p:cNvSpPr/>
          <p:nvPr/>
        </p:nvSpPr>
        <p:spPr>
          <a:xfrm>
            <a:off x="2069969" y="1612110"/>
            <a:ext cx="5879076" cy="461665"/>
          </a:xfrm>
          <a:prstGeom prst="rect">
            <a:avLst/>
          </a:prstGeom>
          <a:solidFill>
            <a:srgbClr val="00B0F0"/>
          </a:solidFill>
        </p:spPr>
        <p:txBody>
          <a:bodyPr wrap="square">
            <a:spAutoFit/>
          </a:bodyPr>
          <a:lstStyle/>
          <a:p>
            <a:pPr lvl="1">
              <a:buClr>
                <a:srgbClr val="1C76BD"/>
              </a:buClr>
              <a:defRPr/>
            </a:pPr>
            <a:r>
              <a:rPr lang="en-GB" sz="2400" b="1" dirty="0" smtClean="0">
                <a:solidFill>
                  <a:srgbClr val="FFFF00"/>
                </a:solidFill>
                <a:latin typeface="Gotham Book" charset="0"/>
                <a:ea typeface="Gotham Book" charset="0"/>
                <a:cs typeface="Gotham Book" charset="0"/>
              </a:rPr>
              <a:t>www.efanet.org/annual-report-2017</a:t>
            </a:r>
            <a:r>
              <a:rPr lang="en-GB" sz="2400" dirty="0" smtClean="0">
                <a:solidFill>
                  <a:srgbClr val="E7E6E6">
                    <a:lumMod val="25000"/>
                  </a:srgbClr>
                </a:solidFill>
                <a:latin typeface="Gotham Book" charset="0"/>
                <a:ea typeface="Gotham Book" charset="0"/>
                <a:cs typeface="Gotham Book" charset="0"/>
              </a:rPr>
              <a:t> </a:t>
            </a:r>
            <a:endParaRPr lang="en-GB" sz="2400" dirty="0">
              <a:solidFill>
                <a:srgbClr val="E7E6E6">
                  <a:lumMod val="25000"/>
                </a:srgbClr>
              </a:solidFill>
              <a:latin typeface="Gotham Book" charset="0"/>
              <a:ea typeface="Gotham Book" charset="0"/>
              <a:cs typeface="Gotham Book" charset="0"/>
            </a:endParaRPr>
          </a:p>
        </p:txBody>
      </p:sp>
    </p:spTree>
    <p:extLst>
      <p:ext uri="{BB962C8B-B14F-4D97-AF65-F5344CB8AC3E}">
        <p14:creationId xmlns:p14="http://schemas.microsoft.com/office/powerpoint/2010/main" val="3122247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3997" r="28743" b="16778"/>
          <a:stretch/>
        </p:blipFill>
        <p:spPr>
          <a:xfrm>
            <a:off x="8201025" y="5397049"/>
            <a:ext cx="1704975" cy="146095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01" y="260991"/>
            <a:ext cx="1843918" cy="1020581"/>
          </a:xfrm>
          <a:prstGeom prst="rect">
            <a:avLst/>
          </a:prstGeom>
        </p:spPr>
      </p:pic>
      <p:sp>
        <p:nvSpPr>
          <p:cNvPr id="8" name="Slide Number Placeholder 7"/>
          <p:cNvSpPr>
            <a:spLocks noGrp="1"/>
          </p:cNvSpPr>
          <p:nvPr>
            <p:ph type="sldNum" sz="quarter" idx="12"/>
          </p:nvPr>
        </p:nvSpPr>
        <p:spPr/>
        <p:txBody>
          <a:bodyPr/>
          <a:lstStyle/>
          <a:p>
            <a:fld id="{8723AE3D-20E4-4640-9AB9-4394421DC461}" type="slidenum">
              <a:rPr lang="en-US" smtClean="0">
                <a:solidFill>
                  <a:schemeClr val="bg1"/>
                </a:solidFill>
              </a:rPr>
              <a:t>4</a:t>
            </a:fld>
            <a:endParaRPr lang="en-US" dirty="0">
              <a:solidFill>
                <a:schemeClr val="bg1"/>
              </a:solidFill>
            </a:endParaRPr>
          </a:p>
        </p:txBody>
      </p:sp>
      <p:cxnSp>
        <p:nvCxnSpPr>
          <p:cNvPr id="3" name="Straight Connector 2"/>
          <p:cNvCxnSpPr/>
          <p:nvPr/>
        </p:nvCxnSpPr>
        <p:spPr>
          <a:xfrm flipV="1">
            <a:off x="371401" y="1361209"/>
            <a:ext cx="8980417" cy="10391"/>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xmlns="" id="{696DB641-594A-4B86-A65D-BC705B9ECF67}"/>
              </a:ext>
            </a:extLst>
          </p:cNvPr>
          <p:cNvPicPr>
            <a:picLocks noChangeAspect="1"/>
          </p:cNvPicPr>
          <p:nvPr/>
        </p:nvPicPr>
        <p:blipFill>
          <a:blip r:embed="rId4"/>
          <a:stretch>
            <a:fillRect/>
          </a:stretch>
        </p:blipFill>
        <p:spPr>
          <a:xfrm>
            <a:off x="11315" y="5577840"/>
            <a:ext cx="1449311" cy="1280160"/>
          </a:xfrm>
          <a:prstGeom prst="rect">
            <a:avLst/>
          </a:prstGeom>
        </p:spPr>
      </p:pic>
      <p:sp>
        <p:nvSpPr>
          <p:cNvPr id="11" name="TextBox 10">
            <a:extLst>
              <a:ext uri="{FF2B5EF4-FFF2-40B4-BE49-F238E27FC236}">
                <a16:creationId xmlns:a16="http://schemas.microsoft.com/office/drawing/2014/main" xmlns="" id="{E704705C-4AE9-4363-8DDE-1F7F2A7D19D3}"/>
              </a:ext>
            </a:extLst>
          </p:cNvPr>
          <p:cNvSpPr txBox="1"/>
          <p:nvPr/>
        </p:nvSpPr>
        <p:spPr>
          <a:xfrm>
            <a:off x="1293360" y="5719226"/>
            <a:ext cx="9432475" cy="2154436"/>
          </a:xfrm>
          <a:prstGeom prst="rect">
            <a:avLst/>
          </a:prstGeom>
          <a:noFill/>
        </p:spPr>
        <p:txBody>
          <a:bodyPr wrap="square" lIns="0" tIns="0" rIns="0" bIns="0" rtlCol="0">
            <a:spAutoFit/>
          </a:bodyPr>
          <a:lstStyle/>
          <a:p>
            <a:pPr marL="285750" indent="-285750">
              <a:buClr>
                <a:srgbClr val="1C76BD"/>
              </a:buClr>
              <a:buFont typeface="Arial" panose="020B0604020202020204" pitchFamily="34" charset="0"/>
              <a:buChar char="•"/>
            </a:pPr>
            <a:r>
              <a:rPr lang="en-GB" sz="2400" dirty="0">
                <a:solidFill>
                  <a:schemeClr val="bg2">
                    <a:lumMod val="25000"/>
                  </a:schemeClr>
                </a:solidFill>
                <a:latin typeface="Gotham Book" charset="0"/>
                <a:ea typeface="Gotham Book" charset="0"/>
                <a:cs typeface="Gotham Book" charset="0"/>
              </a:rPr>
              <a:t>EFA Members: 43 associations in 25 countries in Europe</a:t>
            </a:r>
          </a:p>
          <a:p>
            <a:pPr marL="285750" indent="-285750">
              <a:buClr>
                <a:srgbClr val="1C76BD"/>
              </a:buClr>
              <a:buFont typeface="Arial" panose="020B0604020202020204" pitchFamily="34" charset="0"/>
              <a:buChar char="•"/>
            </a:pPr>
            <a:r>
              <a:rPr lang="en-GB" sz="2400" dirty="0">
                <a:solidFill>
                  <a:schemeClr val="bg2">
                    <a:lumMod val="25000"/>
                  </a:schemeClr>
                </a:solidFill>
                <a:latin typeface="Gotham Book" charset="0"/>
                <a:ea typeface="Gotham Book" charset="0"/>
                <a:cs typeface="Gotham Book" charset="0"/>
                <a:hlinkClick r:id="rId5"/>
              </a:rPr>
              <a:t>http://www.efanet.org/who-we-are/members</a:t>
            </a:r>
            <a:r>
              <a:rPr lang="en-GB" sz="2400" dirty="0">
                <a:solidFill>
                  <a:schemeClr val="bg2">
                    <a:lumMod val="25000"/>
                  </a:schemeClr>
                </a:solidFill>
                <a:latin typeface="Gotham Book" charset="0"/>
                <a:ea typeface="Gotham Book" charset="0"/>
                <a:cs typeface="Gotham Book" charset="0"/>
              </a:rPr>
              <a:t> </a:t>
            </a:r>
          </a:p>
          <a:p>
            <a:pPr marL="285750" indent="-285750">
              <a:buClr>
                <a:srgbClr val="1C76BD"/>
              </a:buClr>
              <a:buFont typeface="Arial" panose="020B0604020202020204" pitchFamily="34" charset="0"/>
              <a:buChar char="•"/>
            </a:pPr>
            <a:endParaRPr lang="en-GB" sz="2800" dirty="0">
              <a:solidFill>
                <a:schemeClr val="bg2">
                  <a:lumMod val="25000"/>
                </a:schemeClr>
              </a:solidFill>
              <a:latin typeface="Gotham Book" charset="0"/>
              <a:ea typeface="Gotham Book" charset="0"/>
              <a:cs typeface="Gotham Book" charset="0"/>
            </a:endParaRPr>
          </a:p>
          <a:p>
            <a:pPr marL="742950" lvl="1" indent="-285750">
              <a:buClr>
                <a:srgbClr val="1C76BD"/>
              </a:buClr>
              <a:buFont typeface="Arial" panose="020B0604020202020204" pitchFamily="34" charset="0"/>
              <a:buChar char="•"/>
            </a:pPr>
            <a:endParaRPr lang="en-GB" sz="2400" i="1" dirty="0">
              <a:solidFill>
                <a:schemeClr val="bg2">
                  <a:lumMod val="25000"/>
                </a:schemeClr>
              </a:solidFill>
              <a:latin typeface="Gotham Book" charset="0"/>
              <a:ea typeface="Gotham Book" charset="0"/>
              <a:cs typeface="Gotham Book" charset="0"/>
            </a:endParaRPr>
          </a:p>
          <a:p>
            <a:pPr marL="285750" indent="-285750">
              <a:buClr>
                <a:srgbClr val="1C76BD"/>
              </a:buClr>
              <a:buFont typeface="Arial" panose="020B0604020202020204" pitchFamily="34" charset="0"/>
              <a:buChar char="•"/>
            </a:pPr>
            <a:endParaRPr lang="en-GB" sz="2400" i="1" dirty="0">
              <a:solidFill>
                <a:schemeClr val="bg2">
                  <a:lumMod val="25000"/>
                </a:schemeClr>
              </a:solidFill>
              <a:latin typeface="Gotham Book" charset="0"/>
              <a:ea typeface="Gotham Book" charset="0"/>
              <a:cs typeface="Gotham Book" charset="0"/>
            </a:endParaRPr>
          </a:p>
          <a:p>
            <a:pPr>
              <a:buClr>
                <a:srgbClr val="1C76BD"/>
              </a:buClr>
            </a:pPr>
            <a:endParaRPr lang="en-GB" sz="1600" dirty="0">
              <a:solidFill>
                <a:schemeClr val="bg2">
                  <a:lumMod val="25000"/>
                </a:schemeClr>
              </a:solidFill>
              <a:latin typeface="Gotham Book" charset="0"/>
              <a:ea typeface="Gotham Book" charset="0"/>
              <a:cs typeface="Gotham Book" charset="0"/>
            </a:endParaRPr>
          </a:p>
        </p:txBody>
      </p:sp>
      <p:sp>
        <p:nvSpPr>
          <p:cNvPr id="12" name="TextBox 10">
            <a:extLst>
              <a:ext uri="{FF2B5EF4-FFF2-40B4-BE49-F238E27FC236}">
                <a16:creationId xmlns:a16="http://schemas.microsoft.com/office/drawing/2014/main" xmlns="" id="{7E4DD420-C59B-4F45-90A7-D3B085967784}"/>
              </a:ext>
            </a:extLst>
          </p:cNvPr>
          <p:cNvSpPr txBox="1"/>
          <p:nvPr/>
        </p:nvSpPr>
        <p:spPr>
          <a:xfrm>
            <a:off x="2410691" y="406595"/>
            <a:ext cx="6941127" cy="584775"/>
          </a:xfrm>
          <a:prstGeom prst="rect">
            <a:avLst/>
          </a:prstGeom>
          <a:noFill/>
          <a:effectLst>
            <a:outerShdw sx="1000" sy="1000" algn="ctr" rotWithShape="0">
              <a:schemeClr val="accent1">
                <a:lumMod val="50000"/>
              </a:schemeClr>
            </a:outerShdw>
          </a:effectLst>
        </p:spPr>
        <p:txBody>
          <a:bodyPr wrap="square" lIns="0" rtlCol="0">
            <a:spAutoFit/>
          </a:bodyPr>
          <a:lstStyle/>
          <a:p>
            <a:pPr lvl="0" algn="ctr">
              <a:defRPr/>
            </a:pPr>
            <a:r>
              <a:rPr lang="en-US" sz="3200" b="1" dirty="0">
                <a:solidFill>
                  <a:srgbClr val="4490CE"/>
                </a:solidFill>
                <a:latin typeface="Gotham Bold" charset="0"/>
                <a:ea typeface="Gotham Bold" charset="0"/>
                <a:cs typeface="Gotham Bold" charset="0"/>
              </a:rPr>
              <a:t>“Nothing about us without us” </a:t>
            </a:r>
            <a:endParaRPr lang="en-GB" sz="3200" b="1" dirty="0">
              <a:solidFill>
                <a:srgbClr val="4490CE"/>
              </a:solidFill>
              <a:latin typeface="Gotham Bold" charset="0"/>
              <a:ea typeface="Gotham Bold" charset="0"/>
              <a:cs typeface="Gotham Bold" charset="0"/>
            </a:endParaRPr>
          </a:p>
        </p:txBody>
      </p:sp>
      <p:pic>
        <p:nvPicPr>
          <p:cNvPr id="5" name="Picture 4">
            <a:extLst>
              <a:ext uri="{FF2B5EF4-FFF2-40B4-BE49-F238E27FC236}">
                <a16:creationId xmlns:a16="http://schemas.microsoft.com/office/drawing/2014/main" xmlns="" id="{8CF06564-26E7-4B73-B3C2-2052F1EB3D6E}"/>
              </a:ext>
            </a:extLst>
          </p:cNvPr>
          <p:cNvPicPr>
            <a:picLocks noChangeAspect="1"/>
          </p:cNvPicPr>
          <p:nvPr/>
        </p:nvPicPr>
        <p:blipFill>
          <a:blip r:embed="rId6"/>
          <a:stretch>
            <a:fillRect/>
          </a:stretch>
        </p:blipFill>
        <p:spPr>
          <a:xfrm>
            <a:off x="591733" y="1396573"/>
            <a:ext cx="8539751" cy="4206240"/>
          </a:xfrm>
          <a:prstGeom prst="rect">
            <a:avLst/>
          </a:prstGeom>
        </p:spPr>
      </p:pic>
    </p:spTree>
    <p:extLst>
      <p:ext uri="{BB962C8B-B14F-4D97-AF65-F5344CB8AC3E}">
        <p14:creationId xmlns:p14="http://schemas.microsoft.com/office/powerpoint/2010/main" val="42492637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6867" y="1484842"/>
            <a:ext cx="2379133" cy="2379133"/>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3997" r="28743" b="16778"/>
          <a:stretch/>
        </p:blipFill>
        <p:spPr>
          <a:xfrm>
            <a:off x="8201025" y="5397049"/>
            <a:ext cx="1704975" cy="1460951"/>
          </a:xfrm>
          <a:prstGeom prst="rect">
            <a:avLst/>
          </a:prstGeom>
        </p:spPr>
      </p:pic>
      <p:sp>
        <p:nvSpPr>
          <p:cNvPr id="11" name="TextBox 10"/>
          <p:cNvSpPr txBox="1"/>
          <p:nvPr/>
        </p:nvSpPr>
        <p:spPr>
          <a:xfrm>
            <a:off x="371401" y="1721014"/>
            <a:ext cx="7172399" cy="2477601"/>
          </a:xfrm>
          <a:prstGeom prst="rect">
            <a:avLst/>
          </a:prstGeom>
          <a:noFill/>
        </p:spPr>
        <p:txBody>
          <a:bodyPr wrap="square" lIns="0" tIns="0" rIns="0" bIns="0" rtlCol="0">
            <a:spAutoFit/>
          </a:bodyPr>
          <a:lstStyle/>
          <a:p>
            <a:pPr>
              <a:buClr>
                <a:srgbClr val="1C76BD"/>
              </a:buClr>
              <a:defRPr/>
            </a:pPr>
            <a:r>
              <a:rPr lang="en-US" sz="2300" b="1" dirty="0" smtClean="0">
                <a:solidFill>
                  <a:srgbClr val="0099FF"/>
                </a:solidFill>
                <a:latin typeface="Gotham Book" charset="0"/>
                <a:ea typeface="Gotham Book" charset="0"/>
                <a:cs typeface="Gotham Book" charset="0"/>
              </a:rPr>
              <a:t>Enable patients to self-manage</a:t>
            </a:r>
          </a:p>
          <a:p>
            <a:pPr marL="285750" indent="-285750">
              <a:buClr>
                <a:srgbClr val="1C76BD"/>
              </a:buClr>
              <a:buFont typeface="Arial" panose="020B0604020202020204" pitchFamily="34" charset="0"/>
              <a:buChar char="•"/>
              <a:defRPr/>
            </a:pPr>
            <a:r>
              <a:rPr lang="en-US" sz="2300" dirty="0" smtClean="0">
                <a:solidFill>
                  <a:srgbClr val="E7E6E6">
                    <a:lumMod val="25000"/>
                  </a:srgbClr>
                </a:solidFill>
                <a:latin typeface="Gotham Book" charset="0"/>
                <a:ea typeface="Gotham Book" charset="0"/>
                <a:cs typeface="Gotham Book" charset="0"/>
              </a:rPr>
              <a:t>To reduce the asymmetric dialogue patients-health </a:t>
            </a:r>
            <a:r>
              <a:rPr lang="en-US" sz="2300" dirty="0" err="1" smtClean="0">
                <a:solidFill>
                  <a:srgbClr val="E7E6E6">
                    <a:lumMod val="25000"/>
                  </a:srgbClr>
                </a:solidFill>
                <a:latin typeface="Gotham Book" charset="0"/>
                <a:ea typeface="Gotham Book" charset="0"/>
                <a:cs typeface="Gotham Book" charset="0"/>
              </a:rPr>
              <a:t>carers</a:t>
            </a:r>
            <a:endParaRPr lang="en-US" sz="2300" dirty="0">
              <a:solidFill>
                <a:srgbClr val="E7E6E6">
                  <a:lumMod val="25000"/>
                </a:srgbClr>
              </a:solidFill>
              <a:latin typeface="Gotham Book" charset="0"/>
              <a:ea typeface="Gotham Book" charset="0"/>
              <a:cs typeface="Gotham Book" charset="0"/>
            </a:endParaRPr>
          </a:p>
          <a:p>
            <a:pPr marL="285750" indent="-285750">
              <a:buClr>
                <a:srgbClr val="1C76BD"/>
              </a:buClr>
              <a:buFont typeface="Arial" panose="020B0604020202020204" pitchFamily="34" charset="0"/>
              <a:buChar char="•"/>
              <a:defRPr/>
            </a:pPr>
            <a:r>
              <a:rPr lang="en-US" sz="2300" dirty="0" smtClean="0">
                <a:solidFill>
                  <a:srgbClr val="E7E6E6">
                    <a:lumMod val="25000"/>
                  </a:srgbClr>
                </a:solidFill>
                <a:latin typeface="Gotham Book" charset="0"/>
                <a:ea typeface="Gotham Book" charset="0"/>
                <a:cs typeface="Gotham Book" charset="0"/>
              </a:rPr>
              <a:t>To recalibrate the patient’s role managing their </a:t>
            </a:r>
            <a:r>
              <a:rPr lang="en-US" sz="2300" dirty="0">
                <a:solidFill>
                  <a:srgbClr val="E7E6E6">
                    <a:lumMod val="25000"/>
                  </a:srgbClr>
                </a:solidFill>
                <a:latin typeface="Gotham Book" charset="0"/>
                <a:ea typeface="Gotham Book" charset="0"/>
                <a:cs typeface="Gotham Book" charset="0"/>
              </a:rPr>
              <a:t>conditions</a:t>
            </a:r>
          </a:p>
          <a:p>
            <a:pPr marL="285750" indent="-285750">
              <a:buClr>
                <a:srgbClr val="1C76BD"/>
              </a:buClr>
              <a:buFont typeface="Arial" panose="020B0604020202020204" pitchFamily="34" charset="0"/>
              <a:buChar char="•"/>
              <a:defRPr/>
            </a:pPr>
            <a:r>
              <a:rPr lang="en-US" sz="2300" dirty="0" smtClean="0">
                <a:solidFill>
                  <a:srgbClr val="E7E6E6">
                    <a:lumMod val="25000"/>
                  </a:srgbClr>
                </a:solidFill>
                <a:latin typeface="Gotham Book" charset="0"/>
                <a:ea typeface="Gotham Book" charset="0"/>
                <a:cs typeface="Gotham Book" charset="0"/>
              </a:rPr>
              <a:t>To help </a:t>
            </a:r>
            <a:r>
              <a:rPr lang="en-US" sz="2300" dirty="0">
                <a:solidFill>
                  <a:srgbClr val="E7E6E6">
                    <a:lumMod val="25000"/>
                  </a:srgbClr>
                </a:solidFill>
                <a:latin typeface="Gotham Book" charset="0"/>
                <a:ea typeface="Gotham Book" charset="0"/>
                <a:cs typeface="Gotham Book" charset="0"/>
              </a:rPr>
              <a:t>manage their healthcare risk</a:t>
            </a:r>
          </a:p>
          <a:p>
            <a:pPr marL="285750" indent="-285750">
              <a:buClr>
                <a:srgbClr val="1C76BD"/>
              </a:buClr>
              <a:buFont typeface="Arial" panose="020B0604020202020204" pitchFamily="34" charset="0"/>
              <a:buChar char="•"/>
              <a:defRPr/>
            </a:pPr>
            <a:r>
              <a:rPr lang="en-US" sz="2300" dirty="0" smtClean="0">
                <a:solidFill>
                  <a:srgbClr val="E7E6E6">
                    <a:lumMod val="25000"/>
                  </a:srgbClr>
                </a:solidFill>
                <a:latin typeface="Gotham Book" charset="0"/>
                <a:ea typeface="Gotham Book" charset="0"/>
                <a:cs typeface="Gotham Book" charset="0"/>
              </a:rPr>
              <a:t>To increase participation in clinical trials</a:t>
            </a:r>
            <a:endParaRPr lang="en-US" sz="2300" dirty="0">
              <a:solidFill>
                <a:srgbClr val="E7E6E6">
                  <a:lumMod val="25000"/>
                </a:srgbClr>
              </a:solidFill>
              <a:latin typeface="Gotham Book" charset="0"/>
              <a:ea typeface="Gotham Book" charset="0"/>
              <a:cs typeface="Gotham Book" charset="0"/>
            </a:endParaRPr>
          </a:p>
        </p:txBody>
      </p:sp>
      <p:sp>
        <p:nvSpPr>
          <p:cNvPr id="5" name="TextBox 10"/>
          <p:cNvSpPr txBox="1"/>
          <p:nvPr/>
        </p:nvSpPr>
        <p:spPr>
          <a:xfrm>
            <a:off x="2215319" y="232672"/>
            <a:ext cx="7136499" cy="1077218"/>
          </a:xfrm>
          <a:prstGeom prst="rect">
            <a:avLst/>
          </a:prstGeom>
          <a:noFill/>
          <a:effectLst>
            <a:outerShdw sx="1000" sy="1000" algn="ctr" rotWithShape="0">
              <a:schemeClr val="accent1">
                <a:lumMod val="50000"/>
              </a:schemeClr>
            </a:outerShdw>
          </a:effectLst>
        </p:spPr>
        <p:txBody>
          <a:bodyPr wrap="square" l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smtClean="0">
                <a:solidFill>
                  <a:srgbClr val="4490CE"/>
                </a:solidFill>
                <a:latin typeface="Gotham Bold" charset="0"/>
                <a:ea typeface="Gotham Bold" charset="0"/>
                <a:cs typeface="Gotham Bold" charset="0"/>
              </a:rPr>
              <a:t>Invest in patients,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smtClean="0">
                <a:solidFill>
                  <a:srgbClr val="4490CE"/>
                </a:solidFill>
                <a:latin typeface="Gotham Bold" charset="0"/>
                <a:ea typeface="Gotham Bold" charset="0"/>
                <a:cs typeface="Gotham Bold" charset="0"/>
              </a:rPr>
              <a:t>increase prevention</a:t>
            </a:r>
            <a:endParaRPr kumimoji="0" lang="en-GB" sz="3200" b="1" i="0" u="none" strike="noStrike" kern="1200" cap="none" spc="0" normalizeH="0" baseline="0" noProof="0" dirty="0">
              <a:ln>
                <a:noFill/>
              </a:ln>
              <a:solidFill>
                <a:srgbClr val="4490CE"/>
              </a:solidFill>
              <a:effectLst/>
              <a:uLnTx/>
              <a:uFillTx/>
              <a:latin typeface="Gotham Bold" charset="0"/>
              <a:ea typeface="Gotham Bold" charset="0"/>
              <a:cs typeface="Gotham Bold"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401" y="260991"/>
            <a:ext cx="1843918" cy="1020581"/>
          </a:xfrm>
          <a:prstGeom prst="rect">
            <a:avLst/>
          </a:prstGeom>
        </p:spPr>
      </p:pic>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23AE3D-20E4-4640-9AB9-4394421DC46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 name="Straight Connector 2"/>
          <p:cNvCxnSpPr/>
          <p:nvPr/>
        </p:nvCxnSpPr>
        <p:spPr>
          <a:xfrm flipV="1">
            <a:off x="371401" y="1361209"/>
            <a:ext cx="8980417" cy="10391"/>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339" y="4548029"/>
            <a:ext cx="2891357" cy="1927571"/>
          </a:xfrm>
          <a:prstGeom prst="rect">
            <a:avLst/>
          </a:prstGeom>
        </p:spPr>
      </p:pic>
      <p:sp>
        <p:nvSpPr>
          <p:cNvPr id="13" name="TextBox 12"/>
          <p:cNvSpPr txBox="1"/>
          <p:nvPr/>
        </p:nvSpPr>
        <p:spPr>
          <a:xfrm>
            <a:off x="3314701" y="4434787"/>
            <a:ext cx="6856460" cy="2385268"/>
          </a:xfrm>
          <a:prstGeom prst="rect">
            <a:avLst/>
          </a:prstGeom>
          <a:noFill/>
        </p:spPr>
        <p:txBody>
          <a:bodyPr wrap="square" lIns="0" tIns="0" rIns="0" numCol="1" spcCol="360000" rtlCol="0">
            <a:spAutoFit/>
          </a:bodyPr>
          <a:lstStyle/>
          <a:p>
            <a:pPr>
              <a:buClr>
                <a:srgbClr val="1C76BD"/>
              </a:buClr>
              <a:defRPr/>
            </a:pPr>
            <a:r>
              <a:rPr lang="en-US" sz="2300" b="1" dirty="0">
                <a:solidFill>
                  <a:srgbClr val="3399FF"/>
                </a:solidFill>
                <a:latin typeface="Gotham Book" charset="0"/>
                <a:ea typeface="Gotham Book" charset="0"/>
                <a:cs typeface="Gotham Book" charset="0"/>
              </a:rPr>
              <a:t>Promote the empowerment of patients</a:t>
            </a:r>
          </a:p>
          <a:p>
            <a:pPr marL="285750" indent="-285750">
              <a:buClr>
                <a:srgbClr val="1C76BD"/>
              </a:buClr>
              <a:buFont typeface="Arial" panose="020B0604020202020204" pitchFamily="34" charset="0"/>
              <a:buChar char="•"/>
              <a:defRPr/>
            </a:pPr>
            <a:r>
              <a:rPr lang="en-US" sz="2300" dirty="0">
                <a:solidFill>
                  <a:srgbClr val="E7E6E6">
                    <a:lumMod val="25000"/>
                  </a:srgbClr>
                </a:solidFill>
                <a:latin typeface="Gotham Book" charset="0"/>
                <a:ea typeface="Gotham Book" charset="0"/>
                <a:cs typeface="Gotham Book" charset="0"/>
              </a:rPr>
              <a:t>By including patient representatives in all decisions for prevention, as this is not the case in many countries</a:t>
            </a:r>
          </a:p>
          <a:p>
            <a:pPr marL="285750" indent="-285750">
              <a:buClr>
                <a:srgbClr val="1C76BD"/>
              </a:buClr>
              <a:buFont typeface="Arial" panose="020B0604020202020204" pitchFamily="34" charset="0"/>
              <a:buChar char="•"/>
              <a:defRPr/>
            </a:pPr>
            <a:r>
              <a:rPr lang="en-US" sz="2300" dirty="0">
                <a:solidFill>
                  <a:srgbClr val="E7E6E6">
                    <a:lumMod val="25000"/>
                  </a:srgbClr>
                </a:solidFill>
                <a:latin typeface="Gotham Book" charset="0"/>
                <a:ea typeface="Gotham Book" charset="0"/>
                <a:cs typeface="Gotham Book" charset="0"/>
              </a:rPr>
              <a:t>By investing in patient literacy/education, </a:t>
            </a:r>
            <a:endParaRPr lang="en-US" sz="2300" dirty="0" smtClean="0">
              <a:solidFill>
                <a:srgbClr val="E7E6E6">
                  <a:lumMod val="25000"/>
                </a:srgbClr>
              </a:solidFill>
              <a:latin typeface="Gotham Book" charset="0"/>
              <a:ea typeface="Gotham Book" charset="0"/>
              <a:cs typeface="Gotham Book" charset="0"/>
            </a:endParaRPr>
          </a:p>
          <a:p>
            <a:pPr>
              <a:buClr>
                <a:srgbClr val="1C76BD"/>
              </a:buClr>
              <a:defRPr/>
            </a:pPr>
            <a:r>
              <a:rPr lang="en-US" sz="2300" dirty="0">
                <a:solidFill>
                  <a:srgbClr val="E7E6E6">
                    <a:lumMod val="25000"/>
                  </a:srgbClr>
                </a:solidFill>
                <a:latin typeface="Gotham Book" charset="0"/>
                <a:ea typeface="Gotham Book" charset="0"/>
                <a:cs typeface="Gotham Book" charset="0"/>
              </a:rPr>
              <a:t> </a:t>
            </a:r>
            <a:r>
              <a:rPr lang="en-US" sz="2300" dirty="0" smtClean="0">
                <a:solidFill>
                  <a:srgbClr val="E7E6E6">
                    <a:lumMod val="25000"/>
                  </a:srgbClr>
                </a:solidFill>
                <a:latin typeface="Gotham Book" charset="0"/>
                <a:ea typeface="Gotham Book" charset="0"/>
                <a:cs typeface="Gotham Book" charset="0"/>
              </a:rPr>
              <a:t>   at </a:t>
            </a:r>
            <a:r>
              <a:rPr lang="en-US" sz="2300" dirty="0">
                <a:solidFill>
                  <a:srgbClr val="E7E6E6">
                    <a:lumMod val="25000"/>
                  </a:srgbClr>
                </a:solidFill>
                <a:latin typeface="Gotham Book" charset="0"/>
                <a:ea typeface="Gotham Book" charset="0"/>
                <a:cs typeface="Gotham Book" charset="0"/>
              </a:rPr>
              <a:t>school or by health professionals</a:t>
            </a:r>
            <a:endParaRPr lang="en-GB" sz="2300" dirty="0">
              <a:solidFill>
                <a:srgbClr val="E7E6E6">
                  <a:lumMod val="25000"/>
                </a:srgbClr>
              </a:solidFill>
              <a:latin typeface="Gotham Book" charset="0"/>
              <a:ea typeface="Gotham Book" charset="0"/>
              <a:cs typeface="Gotham Book" charset="0"/>
            </a:endParaRPr>
          </a:p>
          <a:p>
            <a:endParaRPr lang="fr-BE" sz="1400" dirty="0" smtClean="0">
              <a:solidFill>
                <a:schemeClr val="tx1">
                  <a:lumMod val="95000"/>
                  <a:lumOff val="5000"/>
                </a:schemeClr>
              </a:solidFill>
              <a:latin typeface="Gotham Book" charset="0"/>
              <a:ea typeface="Gotham Book" charset="0"/>
              <a:cs typeface="Gotham Book" charset="0"/>
            </a:endParaRPr>
          </a:p>
        </p:txBody>
      </p:sp>
    </p:spTree>
    <p:extLst>
      <p:ext uri="{BB962C8B-B14F-4D97-AF65-F5344CB8AC3E}">
        <p14:creationId xmlns:p14="http://schemas.microsoft.com/office/powerpoint/2010/main" val="29778945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5320145" y="987556"/>
            <a:ext cx="4762501" cy="5139968"/>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3997" r="28743" b="16778"/>
          <a:stretch/>
        </p:blipFill>
        <p:spPr>
          <a:xfrm>
            <a:off x="8201025" y="5397049"/>
            <a:ext cx="1704975" cy="1460951"/>
          </a:xfrm>
          <a:prstGeom prst="rect">
            <a:avLst/>
          </a:prstGeom>
        </p:spPr>
      </p:pic>
      <p:sp>
        <p:nvSpPr>
          <p:cNvPr id="11" name="TextBox 10"/>
          <p:cNvSpPr txBox="1"/>
          <p:nvPr/>
        </p:nvSpPr>
        <p:spPr>
          <a:xfrm>
            <a:off x="371402" y="1531557"/>
            <a:ext cx="4431641" cy="5293757"/>
          </a:xfrm>
          <a:prstGeom prst="rect">
            <a:avLst/>
          </a:prstGeom>
          <a:noFill/>
        </p:spPr>
        <p:txBody>
          <a:bodyPr wrap="square" lIns="0" tIns="0" rIns="0" bIns="0" rtlCol="0">
            <a:spAutoFit/>
          </a:bodyPr>
          <a:lstStyle/>
          <a:p>
            <a:pPr>
              <a:buClr>
                <a:srgbClr val="1C76BD"/>
              </a:buClr>
              <a:defRPr/>
            </a:pPr>
            <a:r>
              <a:rPr lang="en-US" sz="2400" b="1" dirty="0" smtClean="0">
                <a:solidFill>
                  <a:srgbClr val="0099FF"/>
                </a:solidFill>
                <a:latin typeface="Gotham Book" charset="0"/>
                <a:ea typeface="Gotham Book" charset="0"/>
                <a:cs typeface="Gotham Book" charset="0"/>
              </a:rPr>
              <a:t>Written </a:t>
            </a:r>
            <a:r>
              <a:rPr lang="en-US" sz="2400" b="1" dirty="0">
                <a:solidFill>
                  <a:srgbClr val="0099FF"/>
                </a:solidFill>
                <a:latin typeface="Gotham Book" charset="0"/>
                <a:ea typeface="Gotham Book" charset="0"/>
                <a:cs typeface="Gotham Book" charset="0"/>
              </a:rPr>
              <a:t>Declaration on chronic respiratory diseases </a:t>
            </a:r>
            <a:r>
              <a:rPr lang="en-US" sz="2400" b="1" dirty="0" smtClean="0">
                <a:solidFill>
                  <a:srgbClr val="0099FF"/>
                </a:solidFill>
                <a:latin typeface="Gotham Book" charset="0"/>
                <a:ea typeface="Gotham Book" charset="0"/>
                <a:cs typeface="Gotham Book" charset="0"/>
              </a:rPr>
              <a:t>:  </a:t>
            </a:r>
            <a:endParaRPr lang="en-US" sz="2400" b="1" dirty="0">
              <a:solidFill>
                <a:srgbClr val="0099FF"/>
              </a:solidFill>
              <a:latin typeface="Gotham Book" charset="0"/>
              <a:ea typeface="Gotham Book" charset="0"/>
              <a:cs typeface="Gotham Book" charset="0"/>
            </a:endParaRPr>
          </a:p>
          <a:p>
            <a:pPr marL="285750" indent="-285750">
              <a:spcAft>
                <a:spcPts val="600"/>
              </a:spcAft>
              <a:buClr>
                <a:srgbClr val="1C76BD"/>
              </a:buClr>
              <a:buFont typeface="Arial" panose="020B0604020202020204" pitchFamily="34" charset="0"/>
              <a:buChar char="•"/>
              <a:defRPr/>
            </a:pPr>
            <a:r>
              <a:rPr lang="en-US" sz="2400" dirty="0" smtClean="0">
                <a:solidFill>
                  <a:srgbClr val="E7E6E6">
                    <a:lumMod val="25000"/>
                  </a:srgbClr>
                </a:solidFill>
                <a:latin typeface="Gotham Book" charset="0"/>
                <a:ea typeface="Gotham Book" charset="0"/>
                <a:cs typeface="Gotham Book" charset="0"/>
              </a:rPr>
              <a:t>Increase </a:t>
            </a:r>
            <a:r>
              <a:rPr lang="en-US" sz="2400" dirty="0">
                <a:solidFill>
                  <a:srgbClr val="E7E6E6">
                    <a:lumMod val="25000"/>
                  </a:srgbClr>
                </a:solidFill>
                <a:latin typeface="Gotham Book" charset="0"/>
                <a:ea typeface="Gotham Book" charset="0"/>
                <a:cs typeface="Gotham Book" charset="0"/>
              </a:rPr>
              <a:t>prevention and timely and accurate diagnosis by: </a:t>
            </a:r>
            <a:endParaRPr lang="en-US" sz="2400" dirty="0" smtClean="0">
              <a:solidFill>
                <a:srgbClr val="E7E6E6">
                  <a:lumMod val="25000"/>
                </a:srgbClr>
              </a:solidFill>
              <a:latin typeface="Gotham Book" charset="0"/>
              <a:ea typeface="Gotham Book" charset="0"/>
              <a:cs typeface="Gotham Book" charset="0"/>
            </a:endParaRPr>
          </a:p>
          <a:p>
            <a:pPr>
              <a:spcAft>
                <a:spcPts val="600"/>
              </a:spcAft>
              <a:buClr>
                <a:srgbClr val="1C76BD"/>
              </a:buClr>
              <a:defRPr/>
            </a:pPr>
            <a:r>
              <a:rPr lang="en-US" sz="2000" dirty="0" smtClean="0">
                <a:solidFill>
                  <a:srgbClr val="E7E6E6">
                    <a:lumMod val="25000"/>
                  </a:srgbClr>
                </a:solidFill>
                <a:latin typeface="Gotham Book" charset="0"/>
                <a:ea typeface="Gotham Book" charset="0"/>
                <a:cs typeface="Gotham Book" charset="0"/>
              </a:rPr>
              <a:t>– </a:t>
            </a:r>
            <a:r>
              <a:rPr lang="en-US" sz="2000" dirty="0">
                <a:solidFill>
                  <a:srgbClr val="E7E6E6">
                    <a:lumMod val="25000"/>
                  </a:srgbClr>
                </a:solidFill>
                <a:latin typeface="Gotham Book" charset="0"/>
                <a:ea typeface="Gotham Book" charset="0"/>
                <a:cs typeface="Gotham Book" charset="0"/>
              </a:rPr>
              <a:t>combating known risk factors such as smoking and </a:t>
            </a:r>
            <a:r>
              <a:rPr lang="en-US" sz="2000" dirty="0" smtClean="0">
                <a:solidFill>
                  <a:srgbClr val="E7E6E6">
                    <a:lumMod val="25000"/>
                  </a:srgbClr>
                </a:solidFill>
                <a:latin typeface="Gotham Book" charset="0"/>
                <a:ea typeface="Gotham Book" charset="0"/>
                <a:cs typeface="Gotham Book" charset="0"/>
              </a:rPr>
              <a:t>environmental aspects</a:t>
            </a:r>
            <a:r>
              <a:rPr lang="en-US" sz="2000" dirty="0">
                <a:solidFill>
                  <a:srgbClr val="E7E6E6">
                    <a:lumMod val="25000"/>
                  </a:srgbClr>
                </a:solidFill>
                <a:latin typeface="Gotham Book" charset="0"/>
                <a:ea typeface="Gotham Book" charset="0"/>
                <a:cs typeface="Gotham Book" charset="0"/>
              </a:rPr>
              <a:t>; </a:t>
            </a:r>
          </a:p>
          <a:p>
            <a:pPr>
              <a:spcAft>
                <a:spcPts val="600"/>
              </a:spcAft>
              <a:buClr>
                <a:srgbClr val="1C76BD"/>
              </a:buClr>
              <a:defRPr/>
            </a:pPr>
            <a:r>
              <a:rPr lang="en-US" sz="2000" dirty="0" smtClean="0">
                <a:solidFill>
                  <a:srgbClr val="E7E6E6">
                    <a:lumMod val="25000"/>
                  </a:srgbClr>
                </a:solidFill>
                <a:latin typeface="Gotham Book" charset="0"/>
                <a:ea typeface="Gotham Book" charset="0"/>
                <a:cs typeface="Gotham Book" charset="0"/>
              </a:rPr>
              <a:t>– </a:t>
            </a:r>
            <a:r>
              <a:rPr lang="en-US" sz="2000" dirty="0">
                <a:solidFill>
                  <a:srgbClr val="E7E6E6">
                    <a:lumMod val="25000"/>
                  </a:srgbClr>
                </a:solidFill>
                <a:latin typeface="Gotham Book" charset="0"/>
                <a:ea typeface="Gotham Book" charset="0"/>
                <a:cs typeface="Gotham Book" charset="0"/>
              </a:rPr>
              <a:t>strengthening respiratory education for medical students and </a:t>
            </a:r>
            <a:r>
              <a:rPr lang="en-US" sz="2000" dirty="0" smtClean="0">
                <a:solidFill>
                  <a:srgbClr val="E7E6E6">
                    <a:lumMod val="25000"/>
                  </a:srgbClr>
                </a:solidFill>
                <a:latin typeface="Gotham Book" charset="0"/>
                <a:ea typeface="Gotham Book" charset="0"/>
                <a:cs typeface="Gotham Book" charset="0"/>
              </a:rPr>
              <a:t>primary </a:t>
            </a:r>
            <a:r>
              <a:rPr lang="en-US" sz="2000" dirty="0">
                <a:solidFill>
                  <a:srgbClr val="E7E6E6">
                    <a:lumMod val="25000"/>
                  </a:srgbClr>
                </a:solidFill>
                <a:latin typeface="Gotham Book" charset="0"/>
                <a:ea typeface="Gotham Book" charset="0"/>
                <a:cs typeface="Gotham Book" charset="0"/>
              </a:rPr>
              <a:t>care physicians; </a:t>
            </a:r>
          </a:p>
          <a:p>
            <a:pPr>
              <a:spcAft>
                <a:spcPts val="600"/>
              </a:spcAft>
              <a:buClr>
                <a:srgbClr val="1C76BD"/>
              </a:buClr>
              <a:defRPr/>
            </a:pPr>
            <a:r>
              <a:rPr lang="en-US" sz="2000" dirty="0" smtClean="0">
                <a:solidFill>
                  <a:srgbClr val="E7E6E6">
                    <a:lumMod val="25000"/>
                  </a:srgbClr>
                </a:solidFill>
                <a:latin typeface="Gotham Book" charset="0"/>
                <a:ea typeface="Gotham Book" charset="0"/>
                <a:cs typeface="Gotham Book" charset="0"/>
              </a:rPr>
              <a:t> </a:t>
            </a:r>
            <a:r>
              <a:rPr lang="en-US" sz="2000" dirty="0">
                <a:solidFill>
                  <a:srgbClr val="E7E6E6">
                    <a:lumMod val="25000"/>
                  </a:srgbClr>
                </a:solidFill>
                <a:latin typeface="Gotham Book" charset="0"/>
                <a:ea typeface="Gotham Book" charset="0"/>
                <a:cs typeface="Gotham Book" charset="0"/>
              </a:rPr>
              <a:t>– </a:t>
            </a:r>
            <a:r>
              <a:rPr lang="en-US" sz="2000" dirty="0" err="1">
                <a:solidFill>
                  <a:srgbClr val="E7E6E6">
                    <a:lumMod val="25000"/>
                  </a:srgbClr>
                </a:solidFill>
                <a:latin typeface="Gotham Book" charset="0"/>
                <a:ea typeface="Gotham Book" charset="0"/>
                <a:cs typeface="Gotham Book" charset="0"/>
              </a:rPr>
              <a:t>systematising</a:t>
            </a:r>
            <a:r>
              <a:rPr lang="en-US" sz="2000" dirty="0">
                <a:solidFill>
                  <a:srgbClr val="E7E6E6">
                    <a:lumMod val="25000"/>
                  </a:srgbClr>
                </a:solidFill>
                <a:latin typeface="Gotham Book" charset="0"/>
                <a:ea typeface="Gotham Book" charset="0"/>
                <a:cs typeface="Gotham Book" charset="0"/>
              </a:rPr>
              <a:t> lung health and allergy tests as part of the </a:t>
            </a:r>
            <a:r>
              <a:rPr lang="en-US" sz="2000" dirty="0" smtClean="0">
                <a:solidFill>
                  <a:srgbClr val="E7E6E6">
                    <a:lumMod val="25000"/>
                  </a:srgbClr>
                </a:solidFill>
                <a:latin typeface="Gotham Book" charset="0"/>
                <a:ea typeface="Gotham Book" charset="0"/>
                <a:cs typeface="Gotham Book" charset="0"/>
              </a:rPr>
              <a:t>existing </a:t>
            </a:r>
            <a:r>
              <a:rPr lang="en-US" sz="2000" dirty="0">
                <a:solidFill>
                  <a:srgbClr val="E7E6E6">
                    <a:lumMod val="25000"/>
                  </a:srgbClr>
                </a:solidFill>
                <a:latin typeface="Gotham Book" charset="0"/>
                <a:ea typeface="Gotham Book" charset="0"/>
                <a:cs typeface="Gotham Book" charset="0"/>
              </a:rPr>
              <a:t>free health checks for all those at risk of developing </a:t>
            </a:r>
            <a:r>
              <a:rPr lang="en-US" sz="2000" dirty="0" smtClean="0">
                <a:solidFill>
                  <a:srgbClr val="E7E6E6">
                    <a:lumMod val="25000"/>
                  </a:srgbClr>
                </a:solidFill>
                <a:latin typeface="Gotham Book" charset="0"/>
                <a:ea typeface="Gotham Book" charset="0"/>
                <a:cs typeface="Gotham Book" charset="0"/>
              </a:rPr>
              <a:t>chronic </a:t>
            </a:r>
            <a:r>
              <a:rPr lang="en-US" sz="2000" dirty="0">
                <a:solidFill>
                  <a:srgbClr val="E7E6E6">
                    <a:lumMod val="25000"/>
                  </a:srgbClr>
                </a:solidFill>
                <a:latin typeface="Gotham Book" charset="0"/>
                <a:ea typeface="Gotham Book" charset="0"/>
                <a:cs typeface="Gotham Book" charset="0"/>
              </a:rPr>
              <a:t>respiratory </a:t>
            </a:r>
            <a:r>
              <a:rPr lang="en-US" sz="2000" dirty="0" smtClean="0">
                <a:solidFill>
                  <a:srgbClr val="E7E6E6">
                    <a:lumMod val="25000"/>
                  </a:srgbClr>
                </a:solidFill>
                <a:latin typeface="Gotham Book" charset="0"/>
                <a:ea typeface="Gotham Book" charset="0"/>
                <a:cs typeface="Gotham Book" charset="0"/>
              </a:rPr>
              <a:t>disease</a:t>
            </a:r>
            <a:endParaRPr lang="en-US" sz="2000" dirty="0">
              <a:solidFill>
                <a:srgbClr val="E7E6E6">
                  <a:lumMod val="25000"/>
                </a:srgbClr>
              </a:solidFill>
              <a:latin typeface="Gotham Book" charset="0"/>
              <a:ea typeface="Gotham Book" charset="0"/>
              <a:cs typeface="Gotham Book" charset="0"/>
            </a:endParaRPr>
          </a:p>
          <a:p>
            <a:pPr>
              <a:buClr>
                <a:srgbClr val="1C76BD"/>
              </a:buClr>
              <a:defRPr/>
            </a:pPr>
            <a:endParaRPr lang="en-US" sz="2400" dirty="0" smtClean="0">
              <a:solidFill>
                <a:srgbClr val="3399FF"/>
              </a:solidFill>
              <a:latin typeface="Gotham Book" charset="0"/>
              <a:ea typeface="Gotham Book" charset="0"/>
              <a:cs typeface="Gotham Book" charset="0"/>
            </a:endParaRPr>
          </a:p>
        </p:txBody>
      </p:sp>
      <p:sp>
        <p:nvSpPr>
          <p:cNvPr id="5" name="TextBox 10"/>
          <p:cNvSpPr txBox="1"/>
          <p:nvPr/>
        </p:nvSpPr>
        <p:spPr>
          <a:xfrm>
            <a:off x="2215319" y="232672"/>
            <a:ext cx="7136499" cy="1077218"/>
          </a:xfrm>
          <a:prstGeom prst="rect">
            <a:avLst/>
          </a:prstGeom>
          <a:noFill/>
          <a:effectLst>
            <a:outerShdw sx="1000" sy="1000" algn="ctr" rotWithShape="0">
              <a:schemeClr val="accent1">
                <a:lumMod val="50000"/>
              </a:schemeClr>
            </a:outerShdw>
          </a:effectLst>
        </p:spPr>
        <p:txBody>
          <a:bodyPr wrap="square" l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smtClean="0">
                <a:solidFill>
                  <a:srgbClr val="4490CE"/>
                </a:solidFill>
                <a:latin typeface="Gotham Bold" charset="0"/>
                <a:ea typeface="Gotham Bold" charset="0"/>
                <a:cs typeface="Gotham Bold" charset="0"/>
              </a:rPr>
              <a:t>Tackle respiratory diseases through patient-driven policy</a:t>
            </a:r>
            <a:endParaRPr kumimoji="0" lang="en-GB" sz="3200" b="1" i="0" u="none" strike="noStrike" kern="1200" cap="none" spc="0" normalizeH="0" baseline="0" noProof="0" dirty="0">
              <a:ln>
                <a:noFill/>
              </a:ln>
              <a:solidFill>
                <a:srgbClr val="4490CE"/>
              </a:solidFill>
              <a:effectLst/>
              <a:uLnTx/>
              <a:uFillTx/>
              <a:latin typeface="Gotham Bold" charset="0"/>
              <a:ea typeface="Gotham Bold" charset="0"/>
              <a:cs typeface="Gotham Bold"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401" y="260991"/>
            <a:ext cx="1843918" cy="1020581"/>
          </a:xfrm>
          <a:prstGeom prst="rect">
            <a:avLst/>
          </a:prstGeom>
        </p:spPr>
      </p:pic>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23AE3D-20E4-4640-9AB9-4394421DC46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 name="Straight Connector 2"/>
          <p:cNvCxnSpPr/>
          <p:nvPr/>
        </p:nvCxnSpPr>
        <p:spPr>
          <a:xfrm flipV="1">
            <a:off x="371401" y="1361209"/>
            <a:ext cx="8980417" cy="10391"/>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descr="CRD Tweet EU Patien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7760" y="4862945"/>
            <a:ext cx="3988240" cy="1995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6205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3162D0-6261-4D00-8160-52B01094D2C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EC9AC5CE-6CEA-41A2-9812-264DCB33CC1E}"/>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xmlns="" id="{28B114A2-4AEF-4BE9-B7E7-33ED213A1F98}"/>
              </a:ext>
            </a:extLst>
          </p:cNvPr>
          <p:cNvSpPr>
            <a:spLocks noGrp="1"/>
          </p:cNvSpPr>
          <p:nvPr>
            <p:ph type="dt" sz="half" idx="10"/>
          </p:nvPr>
        </p:nvSpPr>
        <p:spPr/>
        <p:txBody>
          <a:bodyPr/>
          <a:lstStyle/>
          <a:p>
            <a:r>
              <a:rPr lang="en-US"/>
              <a:t>5/10/16</a:t>
            </a:r>
          </a:p>
        </p:txBody>
      </p:sp>
      <p:sp>
        <p:nvSpPr>
          <p:cNvPr id="5" name="Footer Placeholder 4">
            <a:extLst>
              <a:ext uri="{FF2B5EF4-FFF2-40B4-BE49-F238E27FC236}">
                <a16:creationId xmlns:a16="http://schemas.microsoft.com/office/drawing/2014/main" xmlns="" id="{14320529-0441-4F0E-8925-2C956FB6C20D}"/>
              </a:ext>
            </a:extLst>
          </p:cNvPr>
          <p:cNvSpPr>
            <a:spLocks noGrp="1"/>
          </p:cNvSpPr>
          <p:nvPr>
            <p:ph type="ftr" sz="quarter" idx="11"/>
          </p:nvPr>
        </p:nvSpPr>
        <p:spPr/>
        <p:txBody>
          <a:bodyPr/>
          <a:lstStyle/>
          <a:p>
            <a:r>
              <a:rPr lang="en-US"/>
              <a:t>Document Name EFA</a:t>
            </a:r>
          </a:p>
        </p:txBody>
      </p:sp>
      <p:sp>
        <p:nvSpPr>
          <p:cNvPr id="6" name="Slide Number Placeholder 5">
            <a:extLst>
              <a:ext uri="{FF2B5EF4-FFF2-40B4-BE49-F238E27FC236}">
                <a16:creationId xmlns:a16="http://schemas.microsoft.com/office/drawing/2014/main" xmlns="" id="{53991856-089E-4C80-B6DA-542FF195DFEB}"/>
              </a:ext>
            </a:extLst>
          </p:cNvPr>
          <p:cNvSpPr>
            <a:spLocks noGrp="1"/>
          </p:cNvSpPr>
          <p:nvPr>
            <p:ph type="sldNum" sz="quarter" idx="12"/>
          </p:nvPr>
        </p:nvSpPr>
        <p:spPr/>
        <p:txBody>
          <a:bodyPr/>
          <a:lstStyle/>
          <a:p>
            <a:fld id="{8723AE3D-20E4-4640-9AB9-4394421DC461}" type="slidenum">
              <a:rPr lang="en-US" smtClean="0"/>
              <a:t>7</a:t>
            </a:fld>
            <a:endParaRPr lang="en-US"/>
          </a:p>
        </p:txBody>
      </p:sp>
      <p:pic>
        <p:nvPicPr>
          <p:cNvPr id="7" name="Picture 6">
            <a:extLst>
              <a:ext uri="{FF2B5EF4-FFF2-40B4-BE49-F238E27FC236}">
                <a16:creationId xmlns:a16="http://schemas.microsoft.com/office/drawing/2014/main" xmlns="" id="{3E15B657-2416-4AFA-8912-E5FA66EC38A9}"/>
              </a:ext>
            </a:extLst>
          </p:cNvPr>
          <p:cNvPicPr>
            <a:picLocks noChangeAspect="1"/>
          </p:cNvPicPr>
          <p:nvPr/>
        </p:nvPicPr>
        <p:blipFill>
          <a:blip r:embed="rId3"/>
          <a:stretch>
            <a:fillRect/>
          </a:stretch>
        </p:blipFill>
        <p:spPr>
          <a:xfrm>
            <a:off x="14869" y="0"/>
            <a:ext cx="9891131" cy="6858000"/>
          </a:xfrm>
          <a:prstGeom prst="rect">
            <a:avLst/>
          </a:prstGeom>
        </p:spPr>
      </p:pic>
    </p:spTree>
    <p:extLst>
      <p:ext uri="{BB962C8B-B14F-4D97-AF65-F5344CB8AC3E}">
        <p14:creationId xmlns:p14="http://schemas.microsoft.com/office/powerpoint/2010/main" val="436201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3997" r="28743" b="16778"/>
          <a:stretch/>
        </p:blipFill>
        <p:spPr>
          <a:xfrm>
            <a:off x="8201025" y="5397049"/>
            <a:ext cx="1704975" cy="1460951"/>
          </a:xfrm>
          <a:prstGeom prst="rect">
            <a:avLst/>
          </a:prstGeom>
        </p:spPr>
      </p:pic>
      <p:sp>
        <p:nvSpPr>
          <p:cNvPr id="11" name="TextBox 10"/>
          <p:cNvSpPr txBox="1"/>
          <p:nvPr/>
        </p:nvSpPr>
        <p:spPr>
          <a:xfrm>
            <a:off x="434829" y="1765286"/>
            <a:ext cx="8853560" cy="3631763"/>
          </a:xfrm>
          <a:prstGeom prst="rect">
            <a:avLst/>
          </a:prstGeom>
          <a:noFill/>
        </p:spPr>
        <p:txBody>
          <a:bodyPr wrap="square" lIns="0" tIns="0" rIns="0" bIns="0" rtlCol="0">
            <a:spAutoFit/>
          </a:bodyPr>
          <a:lstStyle/>
          <a:p>
            <a:pPr>
              <a:spcAft>
                <a:spcPts val="600"/>
              </a:spcAft>
              <a:buClr>
                <a:srgbClr val="1C76BD"/>
              </a:buClr>
              <a:defRPr/>
            </a:pPr>
            <a:r>
              <a:rPr lang="en-US" sz="2400" b="1" dirty="0" smtClean="0">
                <a:solidFill>
                  <a:srgbClr val="3399FF"/>
                </a:solidFill>
                <a:latin typeface="Gotham Book" charset="0"/>
                <a:ea typeface="Gotham Book" charset="0"/>
                <a:cs typeface="Gotham Book" charset="0"/>
              </a:rPr>
              <a:t>We ask:</a:t>
            </a:r>
            <a:endParaRPr lang="en-US" sz="2400" b="1" dirty="0">
              <a:solidFill>
                <a:srgbClr val="3399FF"/>
              </a:solidFill>
              <a:latin typeface="Gotham Book" charset="0"/>
              <a:ea typeface="Gotham Book" charset="0"/>
              <a:cs typeface="Gotham Book" charset="0"/>
            </a:endParaRPr>
          </a:p>
          <a:p>
            <a:pPr marL="285750" indent="-285750">
              <a:spcAft>
                <a:spcPts val="600"/>
              </a:spcAft>
              <a:buClr>
                <a:srgbClr val="1C76BD"/>
              </a:buClr>
              <a:buFont typeface="Arial" panose="020B0604020202020204" pitchFamily="34" charset="0"/>
              <a:buChar char="•"/>
              <a:defRPr/>
            </a:pPr>
            <a:r>
              <a:rPr lang="en-US" sz="2400" dirty="0" smtClean="0">
                <a:solidFill>
                  <a:srgbClr val="E7E6E6">
                    <a:lumMod val="25000"/>
                  </a:srgbClr>
                </a:solidFill>
                <a:latin typeface="Gotham Book" charset="0"/>
                <a:ea typeface="Gotham Book" charset="0"/>
                <a:cs typeface="Gotham Book" charset="0"/>
              </a:rPr>
              <a:t>Conversion </a:t>
            </a:r>
            <a:r>
              <a:rPr lang="en-US" sz="2400" dirty="0">
                <a:solidFill>
                  <a:srgbClr val="E7E6E6">
                    <a:lumMod val="25000"/>
                  </a:srgbClr>
                </a:solidFill>
                <a:latin typeface="Gotham Book" charset="0"/>
                <a:ea typeface="Gotham Book" charset="0"/>
                <a:cs typeface="Gotham Book" charset="0"/>
              </a:rPr>
              <a:t>of all public places </a:t>
            </a:r>
            <a:r>
              <a:rPr lang="en-US" sz="2400" dirty="0" smtClean="0">
                <a:solidFill>
                  <a:srgbClr val="E7E6E6">
                    <a:lumMod val="25000"/>
                  </a:srgbClr>
                </a:solidFill>
                <a:latin typeface="Gotham Book" charset="0"/>
                <a:ea typeface="Gotham Book" charset="0"/>
                <a:cs typeface="Gotham Book" charset="0"/>
              </a:rPr>
              <a:t>into </a:t>
            </a:r>
            <a:r>
              <a:rPr lang="en-US" sz="2400" dirty="0">
                <a:solidFill>
                  <a:srgbClr val="E7E6E6">
                    <a:lumMod val="25000"/>
                  </a:srgbClr>
                </a:solidFill>
                <a:latin typeface="Gotham Book" charset="0"/>
                <a:ea typeface="Gotham Book" charset="0"/>
                <a:cs typeface="Gotham Book" charset="0"/>
              </a:rPr>
              <a:t>smoke-free areas (including parks and playgrounds);</a:t>
            </a:r>
          </a:p>
          <a:p>
            <a:pPr marL="285750" indent="-285750">
              <a:spcAft>
                <a:spcPts val="600"/>
              </a:spcAft>
              <a:buClr>
                <a:srgbClr val="1C76BD"/>
              </a:buClr>
              <a:buFont typeface="Arial" panose="020B0604020202020204" pitchFamily="34" charset="0"/>
              <a:buChar char="•"/>
              <a:defRPr/>
            </a:pPr>
            <a:r>
              <a:rPr lang="en-US" sz="2400" dirty="0">
                <a:solidFill>
                  <a:srgbClr val="E7E6E6">
                    <a:lumMod val="25000"/>
                  </a:srgbClr>
                </a:solidFill>
                <a:latin typeface="Gotham Book" charset="0"/>
                <a:ea typeface="Gotham Book" charset="0"/>
                <a:cs typeface="Gotham Book" charset="0"/>
              </a:rPr>
              <a:t>S</a:t>
            </a:r>
            <a:r>
              <a:rPr lang="en-US" sz="2400" dirty="0" smtClean="0">
                <a:solidFill>
                  <a:srgbClr val="E7E6E6">
                    <a:lumMod val="25000"/>
                  </a:srgbClr>
                </a:solidFill>
                <a:latin typeface="Gotham Book" charset="0"/>
                <a:ea typeface="Gotham Book" charset="0"/>
                <a:cs typeface="Gotham Book" charset="0"/>
              </a:rPr>
              <a:t>tricter </a:t>
            </a:r>
            <a:r>
              <a:rPr lang="en-US" sz="2400" dirty="0">
                <a:solidFill>
                  <a:srgbClr val="E7E6E6">
                    <a:lumMod val="25000"/>
                  </a:srgbClr>
                </a:solidFill>
                <a:latin typeface="Gotham Book" charset="0"/>
                <a:ea typeface="Gotham Book" charset="0"/>
                <a:cs typeface="Gotham Book" charset="0"/>
              </a:rPr>
              <a:t>tobacco control policies, including plain tobacco packaging </a:t>
            </a:r>
            <a:r>
              <a:rPr lang="en-US" sz="2400" dirty="0" smtClean="0">
                <a:solidFill>
                  <a:srgbClr val="E7E6E6">
                    <a:lumMod val="25000"/>
                  </a:srgbClr>
                </a:solidFill>
                <a:latin typeface="Gotham Book" charset="0"/>
                <a:ea typeface="Gotham Book" charset="0"/>
                <a:cs typeface="Gotham Book" charset="0"/>
              </a:rPr>
              <a:t>and literal mention to respiratory disease</a:t>
            </a:r>
            <a:endParaRPr lang="en-US" sz="2400" dirty="0">
              <a:solidFill>
                <a:srgbClr val="E7E6E6">
                  <a:lumMod val="25000"/>
                </a:srgbClr>
              </a:solidFill>
              <a:latin typeface="Gotham Book" charset="0"/>
              <a:ea typeface="Gotham Book" charset="0"/>
              <a:cs typeface="Gotham Book" charset="0"/>
            </a:endParaRPr>
          </a:p>
          <a:p>
            <a:pPr marL="285750" indent="-285750">
              <a:spcAft>
                <a:spcPts val="600"/>
              </a:spcAft>
              <a:buClr>
                <a:srgbClr val="1C76BD"/>
              </a:buClr>
              <a:buFont typeface="Arial" panose="020B0604020202020204" pitchFamily="34" charset="0"/>
              <a:buChar char="•"/>
              <a:defRPr/>
            </a:pPr>
            <a:r>
              <a:rPr lang="en-US" sz="2400" dirty="0">
                <a:solidFill>
                  <a:srgbClr val="E7E6E6">
                    <a:lumMod val="25000"/>
                  </a:srgbClr>
                </a:solidFill>
                <a:latin typeface="Gotham Book" charset="0"/>
                <a:ea typeface="Gotham Book" charset="0"/>
                <a:cs typeface="Gotham Book" charset="0"/>
              </a:rPr>
              <a:t>Clearer regulations on selling and consumption of electronic </a:t>
            </a:r>
            <a:r>
              <a:rPr lang="en-US" sz="2400" dirty="0" smtClean="0">
                <a:solidFill>
                  <a:srgbClr val="E7E6E6">
                    <a:lumMod val="25000"/>
                  </a:srgbClr>
                </a:solidFill>
                <a:latin typeface="Gotham Book" charset="0"/>
                <a:ea typeface="Gotham Book" charset="0"/>
                <a:cs typeface="Gotham Book" charset="0"/>
              </a:rPr>
              <a:t>cigarettes and new tobacco products</a:t>
            </a:r>
            <a:endParaRPr lang="en-US" sz="2400" dirty="0">
              <a:solidFill>
                <a:srgbClr val="E7E6E6">
                  <a:lumMod val="25000"/>
                </a:srgbClr>
              </a:solidFill>
              <a:latin typeface="Gotham Book" charset="0"/>
              <a:ea typeface="Gotham Book" charset="0"/>
              <a:cs typeface="Gotham Book" charset="0"/>
            </a:endParaRPr>
          </a:p>
          <a:p>
            <a:pPr marL="285750" indent="-285750">
              <a:spcAft>
                <a:spcPts val="600"/>
              </a:spcAft>
              <a:buClr>
                <a:srgbClr val="1C76BD"/>
              </a:buClr>
              <a:buFont typeface="Arial" panose="020B0604020202020204" pitchFamily="34" charset="0"/>
              <a:buChar char="•"/>
              <a:defRPr/>
            </a:pPr>
            <a:r>
              <a:rPr lang="en-US" sz="2400" dirty="0" smtClean="0">
                <a:solidFill>
                  <a:srgbClr val="E7E6E6">
                    <a:lumMod val="25000"/>
                  </a:srgbClr>
                </a:solidFill>
                <a:latin typeface="Gotham Book" charset="0"/>
                <a:ea typeface="Gotham Book" charset="0"/>
                <a:cs typeface="Gotham Book" charset="0"/>
              </a:rPr>
              <a:t>Higher </a:t>
            </a:r>
            <a:r>
              <a:rPr lang="en-US" sz="2400" dirty="0">
                <a:solidFill>
                  <a:srgbClr val="E7E6E6">
                    <a:lumMod val="25000"/>
                  </a:srgbClr>
                </a:solidFill>
                <a:latin typeface="Gotham Book" charset="0"/>
                <a:ea typeface="Gotham Book" charset="0"/>
                <a:cs typeface="Gotham Book" charset="0"/>
              </a:rPr>
              <a:t>investments on quitting campaigns and support </a:t>
            </a:r>
            <a:r>
              <a:rPr lang="en-US" sz="2400" dirty="0" err="1">
                <a:solidFill>
                  <a:srgbClr val="E7E6E6">
                    <a:lumMod val="25000"/>
                  </a:srgbClr>
                </a:solidFill>
                <a:latin typeface="Gotham Book" charset="0"/>
                <a:ea typeface="Gotham Book" charset="0"/>
                <a:cs typeface="Gotham Book" charset="0"/>
              </a:rPr>
              <a:t>programmes</a:t>
            </a:r>
            <a:r>
              <a:rPr lang="en-US" sz="2400" dirty="0">
                <a:solidFill>
                  <a:srgbClr val="E7E6E6">
                    <a:lumMod val="25000"/>
                  </a:srgbClr>
                </a:solidFill>
                <a:latin typeface="Gotham Book" charset="0"/>
                <a:ea typeface="Gotham Book" charset="0"/>
                <a:cs typeface="Gotham Book" charset="0"/>
              </a:rPr>
              <a:t> for </a:t>
            </a:r>
            <a:r>
              <a:rPr lang="en-US" sz="2400" dirty="0" smtClean="0">
                <a:solidFill>
                  <a:srgbClr val="E7E6E6">
                    <a:lumMod val="25000"/>
                  </a:srgbClr>
                </a:solidFill>
                <a:latin typeface="Gotham Book" charset="0"/>
                <a:ea typeface="Gotham Book" charset="0"/>
                <a:cs typeface="Gotham Book" charset="0"/>
              </a:rPr>
              <a:t>ex-smokers</a:t>
            </a:r>
            <a:endParaRPr lang="en-US" sz="2400" dirty="0">
              <a:solidFill>
                <a:srgbClr val="E7E6E6">
                  <a:lumMod val="25000"/>
                </a:srgbClr>
              </a:solidFill>
              <a:latin typeface="Gotham Book" charset="0"/>
              <a:ea typeface="Gotham Book" charset="0"/>
              <a:cs typeface="Gotham Book" charset="0"/>
            </a:endParaRPr>
          </a:p>
        </p:txBody>
      </p:sp>
      <p:sp>
        <p:nvSpPr>
          <p:cNvPr id="5" name="TextBox 10"/>
          <p:cNvSpPr txBox="1"/>
          <p:nvPr/>
        </p:nvSpPr>
        <p:spPr>
          <a:xfrm>
            <a:off x="2443919" y="467130"/>
            <a:ext cx="7136499" cy="584775"/>
          </a:xfrm>
          <a:prstGeom prst="rect">
            <a:avLst/>
          </a:prstGeom>
          <a:noFill/>
          <a:effectLst>
            <a:outerShdw sx="1000" sy="1000" algn="ctr" rotWithShape="0">
              <a:schemeClr val="accent1">
                <a:lumMod val="50000"/>
              </a:schemeClr>
            </a:outerShdw>
          </a:effectLst>
        </p:spPr>
        <p:txBody>
          <a:bodyPr wrap="square" l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smtClean="0">
                <a:solidFill>
                  <a:srgbClr val="4490CE"/>
                </a:solidFill>
                <a:latin typeface="Gotham Bold" charset="0"/>
                <a:ea typeface="Gotham Bold" charset="0"/>
                <a:cs typeface="Gotham Bold" charset="0"/>
              </a:rPr>
              <a:t>Promote lives without tobacco</a:t>
            </a:r>
            <a:endParaRPr kumimoji="0" lang="en-GB" sz="3200" b="1" i="0" u="none" strike="noStrike" kern="1200" cap="none" spc="0" normalizeH="0" baseline="0" noProof="0" dirty="0">
              <a:ln>
                <a:noFill/>
              </a:ln>
              <a:solidFill>
                <a:srgbClr val="4490CE"/>
              </a:solidFill>
              <a:effectLst/>
              <a:uLnTx/>
              <a:uFillTx/>
              <a:latin typeface="Gotham Bold" charset="0"/>
              <a:ea typeface="Gotham Bold" charset="0"/>
              <a:cs typeface="Gotham Bold"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401" y="260991"/>
            <a:ext cx="1843918" cy="1020581"/>
          </a:xfrm>
          <a:prstGeom prst="rect">
            <a:avLst/>
          </a:prstGeom>
        </p:spPr>
      </p:pic>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23AE3D-20E4-4640-9AB9-4394421DC46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 name="Straight Connector 2"/>
          <p:cNvCxnSpPr/>
          <p:nvPr/>
        </p:nvCxnSpPr>
        <p:spPr>
          <a:xfrm flipV="1">
            <a:off x="371401" y="1361209"/>
            <a:ext cx="8980417" cy="10391"/>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5"/>
          <a:srcRect l="9102" t="17011" r="25538" b="43757"/>
          <a:stretch/>
        </p:blipFill>
        <p:spPr>
          <a:xfrm>
            <a:off x="5104974" y="5237018"/>
            <a:ext cx="4801026" cy="1620982"/>
          </a:xfrm>
          <a:prstGeom prst="rect">
            <a:avLst/>
          </a:prstGeom>
        </p:spPr>
      </p:pic>
    </p:spTree>
    <p:extLst>
      <p:ext uri="{BB962C8B-B14F-4D97-AF65-F5344CB8AC3E}">
        <p14:creationId xmlns:p14="http://schemas.microsoft.com/office/powerpoint/2010/main" val="35814650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71402" y="1471022"/>
            <a:ext cx="6538554" cy="6247864"/>
          </a:xfrm>
          <a:prstGeom prst="rect">
            <a:avLst/>
          </a:prstGeom>
          <a:noFill/>
        </p:spPr>
        <p:txBody>
          <a:bodyPr wrap="square" lIns="0" tIns="0" rIns="0" bIns="0" rtlCol="0">
            <a:spAutoFit/>
          </a:bodyPr>
          <a:lstStyle/>
          <a:p>
            <a:pPr marL="285750" lvl="0" indent="-285750">
              <a:buClr>
                <a:srgbClr val="1C76BD"/>
              </a:buClr>
              <a:buFont typeface="Arial" panose="020B0604020202020204" pitchFamily="34" charset="0"/>
              <a:buChar char="•"/>
              <a:defRPr/>
            </a:pPr>
            <a:r>
              <a:rPr lang="en-US" sz="2400" dirty="0" smtClean="0">
                <a:solidFill>
                  <a:srgbClr val="E7E6E6">
                    <a:lumMod val="25000"/>
                  </a:srgbClr>
                </a:solidFill>
                <a:latin typeface="Gotham Book" charset="0"/>
                <a:ea typeface="Gotham Book" charset="0"/>
                <a:cs typeface="Gotham Book" charset="0"/>
              </a:rPr>
              <a:t>Reducing </a:t>
            </a:r>
            <a:r>
              <a:rPr lang="en-US" sz="2400" dirty="0">
                <a:solidFill>
                  <a:srgbClr val="E7E6E6">
                    <a:lumMod val="25000"/>
                  </a:srgbClr>
                </a:solidFill>
                <a:latin typeface="Gotham Book" charset="0"/>
                <a:ea typeface="Gotham Book" charset="0"/>
                <a:cs typeface="Gotham Book" charset="0"/>
              </a:rPr>
              <a:t>air pollution concentrations to levels in line with </a:t>
            </a:r>
            <a:r>
              <a:rPr lang="en-US" sz="2400" dirty="0" smtClean="0">
                <a:solidFill>
                  <a:srgbClr val="E7E6E6">
                    <a:lumMod val="25000"/>
                  </a:srgbClr>
                </a:solidFill>
                <a:latin typeface="Gotham Book" charset="0"/>
                <a:ea typeface="Gotham Book" charset="0"/>
                <a:cs typeface="Gotham Book" charset="0"/>
              </a:rPr>
              <a:t>WHO recommendations: </a:t>
            </a:r>
          </a:p>
          <a:p>
            <a:pPr marL="742950" lvl="1" indent="-285750">
              <a:buClr>
                <a:srgbClr val="1C76BD"/>
              </a:buClr>
              <a:buFont typeface="Arial" panose="020B0604020202020204" pitchFamily="34" charset="0"/>
              <a:buChar char="•"/>
              <a:defRPr/>
            </a:pPr>
            <a:r>
              <a:rPr lang="en-US" sz="2400" dirty="0">
                <a:solidFill>
                  <a:srgbClr val="E7E6E6">
                    <a:lumMod val="25000"/>
                  </a:srgbClr>
                </a:solidFill>
                <a:latin typeface="Gotham Book" charset="0"/>
                <a:ea typeface="Gotham Book" charset="0"/>
                <a:cs typeface="Gotham Book" charset="0"/>
              </a:rPr>
              <a:t>Patients need to have access to updated local information </a:t>
            </a:r>
          </a:p>
          <a:p>
            <a:pPr marL="742950" lvl="1" indent="-285750">
              <a:buClr>
                <a:srgbClr val="1C76BD"/>
              </a:buClr>
              <a:buFont typeface="Arial" panose="020B0604020202020204" pitchFamily="34" charset="0"/>
              <a:buChar char="•"/>
              <a:defRPr/>
            </a:pPr>
            <a:r>
              <a:rPr lang="en-US" sz="2400" dirty="0">
                <a:solidFill>
                  <a:srgbClr val="E7E6E6">
                    <a:lumMod val="25000"/>
                  </a:srgbClr>
                </a:solidFill>
                <a:latin typeface="Gotham Book" charset="0"/>
                <a:ea typeface="Gotham Book" charset="0"/>
                <a:cs typeface="Gotham Book" charset="0"/>
              </a:rPr>
              <a:t>Allow crowd air quality information </a:t>
            </a:r>
          </a:p>
          <a:p>
            <a:pPr marL="742950" lvl="1" indent="-285750">
              <a:buClr>
                <a:srgbClr val="1C76BD"/>
              </a:buClr>
              <a:buFont typeface="Arial" panose="020B0604020202020204" pitchFamily="34" charset="0"/>
              <a:buChar char="•"/>
              <a:defRPr/>
            </a:pPr>
            <a:r>
              <a:rPr lang="en-US" sz="2400" dirty="0">
                <a:solidFill>
                  <a:srgbClr val="E7E6E6">
                    <a:lumMod val="25000"/>
                  </a:srgbClr>
                </a:solidFill>
                <a:latin typeface="Gotham Book" charset="0"/>
                <a:ea typeface="Gotham Book" charset="0"/>
                <a:cs typeface="Gotham Book" charset="0"/>
              </a:rPr>
              <a:t>Education about the quality of the air we breathe is of paramount importance</a:t>
            </a:r>
          </a:p>
          <a:p>
            <a:pPr marL="285750" lvl="0" indent="-285750">
              <a:buClr>
                <a:srgbClr val="1C76BD"/>
              </a:buClr>
              <a:buFont typeface="Arial" panose="020B0604020202020204" pitchFamily="34" charset="0"/>
              <a:buChar char="•"/>
              <a:defRPr/>
            </a:pPr>
            <a:r>
              <a:rPr lang="en-US" sz="2400" dirty="0" smtClean="0">
                <a:solidFill>
                  <a:srgbClr val="E7E6E6">
                    <a:lumMod val="25000"/>
                  </a:srgbClr>
                </a:solidFill>
                <a:latin typeface="Gotham Book" charset="0"/>
                <a:ea typeface="Gotham Book" charset="0"/>
                <a:cs typeface="Gotham Book" charset="0"/>
              </a:rPr>
              <a:t>An </a:t>
            </a:r>
            <a:r>
              <a:rPr lang="en-US" sz="2400" dirty="0">
                <a:solidFill>
                  <a:srgbClr val="E7E6E6">
                    <a:lumMod val="25000"/>
                  </a:srgbClr>
                </a:solidFill>
                <a:latin typeface="Gotham Book" charset="0"/>
                <a:ea typeface="Gotham Book" charset="0"/>
                <a:cs typeface="Gotham Book" charset="0"/>
              </a:rPr>
              <a:t>EU strategy to tackle bad indoor air </a:t>
            </a:r>
            <a:r>
              <a:rPr lang="en-US" sz="2400" dirty="0" smtClean="0">
                <a:solidFill>
                  <a:srgbClr val="E7E6E6">
                    <a:lumMod val="25000"/>
                  </a:srgbClr>
                </a:solidFill>
                <a:latin typeface="Gotham Book" charset="0"/>
                <a:ea typeface="Gotham Book" charset="0"/>
                <a:cs typeface="Gotham Book" charset="0"/>
              </a:rPr>
              <a:t>quality: </a:t>
            </a:r>
          </a:p>
          <a:p>
            <a:pPr marL="742950" lvl="1" indent="-285750">
              <a:buClr>
                <a:srgbClr val="1C76BD"/>
              </a:buClr>
              <a:buFont typeface="Arial" panose="020B0604020202020204" pitchFamily="34" charset="0"/>
              <a:buChar char="•"/>
              <a:defRPr/>
            </a:pPr>
            <a:r>
              <a:rPr lang="en-US" sz="2400" dirty="0" smtClean="0">
                <a:solidFill>
                  <a:srgbClr val="E7E6E6">
                    <a:lumMod val="25000"/>
                  </a:srgbClr>
                </a:solidFill>
                <a:latin typeface="Gotham Book" charset="0"/>
                <a:ea typeface="Gotham Book" charset="0"/>
                <a:cs typeface="Gotham Book" charset="0"/>
              </a:rPr>
              <a:t>Lay-consumer </a:t>
            </a:r>
            <a:r>
              <a:rPr lang="en-US" sz="2400" dirty="0">
                <a:solidFill>
                  <a:srgbClr val="E7E6E6">
                    <a:lumMod val="25000"/>
                  </a:srgbClr>
                </a:solidFill>
                <a:latin typeface="Gotham Book" charset="0"/>
                <a:ea typeface="Gotham Book" charset="0"/>
                <a:cs typeface="Gotham Book" charset="0"/>
              </a:rPr>
              <a:t>information about what products contain which chemicals and the adverse reactions they can </a:t>
            </a:r>
            <a:r>
              <a:rPr lang="en-US" sz="2400" dirty="0" smtClean="0">
                <a:solidFill>
                  <a:srgbClr val="E7E6E6">
                    <a:lumMod val="25000"/>
                  </a:srgbClr>
                </a:solidFill>
                <a:latin typeface="Gotham Book" charset="0"/>
                <a:ea typeface="Gotham Book" charset="0"/>
                <a:cs typeface="Gotham Book" charset="0"/>
              </a:rPr>
              <a:t>cause</a:t>
            </a:r>
            <a:endParaRPr lang="en-US" sz="2400" dirty="0">
              <a:solidFill>
                <a:srgbClr val="E7E6E6">
                  <a:lumMod val="25000"/>
                </a:srgbClr>
              </a:solidFill>
              <a:latin typeface="Gotham Book" charset="0"/>
              <a:ea typeface="Gotham Book" charset="0"/>
              <a:cs typeface="Gotham Book" charset="0"/>
            </a:endParaRPr>
          </a:p>
          <a:p>
            <a:pPr marL="285750" lvl="0" indent="-285750">
              <a:buClr>
                <a:srgbClr val="1C76BD"/>
              </a:buClr>
              <a:buFont typeface="Arial" panose="020B0604020202020204" pitchFamily="34" charset="0"/>
              <a:buChar char="•"/>
              <a:defRPr/>
            </a:pPr>
            <a:r>
              <a:rPr lang="en-US" sz="2400" dirty="0" smtClean="0">
                <a:solidFill>
                  <a:srgbClr val="E7E6E6">
                    <a:lumMod val="25000"/>
                  </a:srgbClr>
                </a:solidFill>
                <a:latin typeface="Gotham Book" charset="0"/>
                <a:ea typeface="Gotham Book" charset="0"/>
                <a:cs typeface="Gotham Book" charset="0"/>
              </a:rPr>
              <a:t>Securing </a:t>
            </a:r>
            <a:r>
              <a:rPr lang="en-US" sz="2400" dirty="0">
                <a:solidFill>
                  <a:srgbClr val="E7E6E6">
                    <a:lumMod val="25000"/>
                  </a:srgbClr>
                </a:solidFill>
                <a:latin typeface="Gotham Book" charset="0"/>
                <a:ea typeface="Gotham Book" charset="0"/>
                <a:cs typeface="Gotham Book" charset="0"/>
              </a:rPr>
              <a:t>pollen information and forecasting services and </a:t>
            </a:r>
            <a:r>
              <a:rPr lang="en-US" sz="2400" dirty="0" smtClean="0">
                <a:solidFill>
                  <a:srgbClr val="E7E6E6">
                    <a:lumMod val="25000"/>
                  </a:srgbClr>
                </a:solidFill>
                <a:latin typeface="Gotham Book" charset="0"/>
                <a:ea typeface="Gotham Book" charset="0"/>
                <a:cs typeface="Gotham Book" charset="0"/>
              </a:rPr>
              <a:t>surveys</a:t>
            </a:r>
            <a:endParaRPr lang="en-US" sz="2400" dirty="0">
              <a:solidFill>
                <a:srgbClr val="E7E6E6">
                  <a:lumMod val="25000"/>
                </a:srgbClr>
              </a:solidFill>
              <a:latin typeface="Gotham Book" charset="0"/>
              <a:ea typeface="Gotham Book" charset="0"/>
              <a:cs typeface="Gotham Book" charset="0"/>
            </a:endParaRPr>
          </a:p>
          <a:p>
            <a:pPr marL="742950" marR="0" lvl="1" indent="-285750" algn="l" defTabSz="914400" rtl="0" eaLnBrk="1" fontAlgn="auto" latinLnBrk="0" hangingPunct="1">
              <a:lnSpc>
                <a:spcPct val="100000"/>
              </a:lnSpc>
              <a:spcBef>
                <a:spcPts val="0"/>
              </a:spcBef>
              <a:spcAft>
                <a:spcPts val="0"/>
              </a:spcAft>
              <a:buClr>
                <a:srgbClr val="1C76BD"/>
              </a:buClr>
              <a:buSzTx/>
              <a:buFont typeface="Arial" panose="020B0604020202020204" pitchFamily="34" charset="0"/>
              <a:buChar char="•"/>
              <a:tabLst/>
              <a:defRPr/>
            </a:pPr>
            <a:endParaRPr kumimoji="0" lang="en-GB" sz="2000" b="0" i="0" u="none" strike="noStrike" kern="1200" cap="none" spc="0" normalizeH="0" baseline="0" noProof="0" dirty="0">
              <a:ln>
                <a:noFill/>
              </a:ln>
              <a:solidFill>
                <a:srgbClr val="E7E6E6">
                  <a:lumMod val="25000"/>
                </a:srgbClr>
              </a:solidFill>
              <a:effectLst/>
              <a:uLnTx/>
              <a:uFillTx/>
              <a:latin typeface="Gotham Book" charset="0"/>
              <a:ea typeface="Gotham Book" charset="0"/>
              <a:cs typeface="Gotham Book" charset="0"/>
            </a:endParaRPr>
          </a:p>
          <a:p>
            <a:pPr marL="285750" marR="0" lvl="0" indent="-285750" algn="l" defTabSz="914400" rtl="0" eaLnBrk="1" fontAlgn="auto" latinLnBrk="0" hangingPunct="1">
              <a:lnSpc>
                <a:spcPct val="100000"/>
              </a:lnSpc>
              <a:spcBef>
                <a:spcPts val="0"/>
              </a:spcBef>
              <a:spcAft>
                <a:spcPts val="0"/>
              </a:spcAft>
              <a:buClr>
                <a:srgbClr val="1C76BD"/>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E7E6E6">
                  <a:lumMod val="25000"/>
                </a:srgbClr>
              </a:solidFill>
              <a:effectLst/>
              <a:uLnTx/>
              <a:uFillTx/>
              <a:latin typeface="Gotham Book" charset="0"/>
              <a:ea typeface="Gotham Book" charset="0"/>
              <a:cs typeface="Gotham Book" charset="0"/>
            </a:endParaRPr>
          </a:p>
          <a:p>
            <a:pPr marL="457200" marR="0" lvl="1" indent="0" algn="l" defTabSz="914400" rtl="0" eaLnBrk="1" fontAlgn="auto" latinLnBrk="0" hangingPunct="1">
              <a:lnSpc>
                <a:spcPct val="100000"/>
              </a:lnSpc>
              <a:spcBef>
                <a:spcPts val="0"/>
              </a:spcBef>
              <a:spcAft>
                <a:spcPts val="0"/>
              </a:spcAft>
              <a:buClr>
                <a:srgbClr val="1C76BD"/>
              </a:buClr>
              <a:buSzTx/>
              <a:buFontTx/>
              <a:buNone/>
              <a:tabLst/>
              <a:defRPr/>
            </a:pPr>
            <a:endParaRPr kumimoji="0" lang="en-GB" sz="1000" b="0" i="0" u="none" strike="noStrike" kern="1200" cap="none" spc="0" normalizeH="0" baseline="0" noProof="0" dirty="0">
              <a:ln>
                <a:noFill/>
              </a:ln>
              <a:solidFill>
                <a:srgbClr val="E7E6E6">
                  <a:lumMod val="25000"/>
                </a:srgbClr>
              </a:solidFill>
              <a:effectLst/>
              <a:uLnTx/>
              <a:uFillTx/>
              <a:latin typeface="Gotham Book" charset="0"/>
              <a:ea typeface="Gotham Book" charset="0"/>
              <a:cs typeface="Gotham Book" charset="0"/>
            </a:endParaRPr>
          </a:p>
          <a:p>
            <a:pPr marL="0" marR="0" lvl="0" indent="0" algn="l" defTabSz="914400" rtl="0" eaLnBrk="1" fontAlgn="auto" latinLnBrk="0" hangingPunct="1">
              <a:lnSpc>
                <a:spcPct val="100000"/>
              </a:lnSpc>
              <a:spcBef>
                <a:spcPts val="0"/>
              </a:spcBef>
              <a:spcAft>
                <a:spcPts val="0"/>
              </a:spcAft>
              <a:buClr>
                <a:srgbClr val="1C76BD"/>
              </a:buClr>
              <a:buSzTx/>
              <a:buFontTx/>
              <a:buNone/>
              <a:tabLst/>
              <a:defRPr/>
            </a:pPr>
            <a:endParaRPr kumimoji="0" lang="en-GB" sz="1600" b="0" i="0" u="none" strike="noStrike" kern="1200" cap="none" spc="0" normalizeH="0" baseline="0" noProof="0" dirty="0">
              <a:ln>
                <a:noFill/>
              </a:ln>
              <a:solidFill>
                <a:srgbClr val="E7E6E6">
                  <a:lumMod val="25000"/>
                </a:srgbClr>
              </a:solidFill>
              <a:effectLst/>
              <a:uLnTx/>
              <a:uFillTx/>
              <a:latin typeface="Gotham Book" charset="0"/>
              <a:ea typeface="Gotham Book" charset="0"/>
              <a:cs typeface="Gotham Book" charset="0"/>
            </a:endParaRPr>
          </a:p>
        </p:txBody>
      </p:sp>
      <p:sp>
        <p:nvSpPr>
          <p:cNvPr id="5" name="TextBox 10"/>
          <p:cNvSpPr txBox="1"/>
          <p:nvPr/>
        </p:nvSpPr>
        <p:spPr>
          <a:xfrm>
            <a:off x="2215319" y="288687"/>
            <a:ext cx="6941127" cy="1077218"/>
          </a:xfrm>
          <a:prstGeom prst="rect">
            <a:avLst/>
          </a:prstGeom>
          <a:noFill/>
          <a:effectLst>
            <a:outerShdw sx="1000" sy="1000" algn="ctr" rotWithShape="0">
              <a:schemeClr val="accent1">
                <a:lumMod val="50000"/>
              </a:schemeClr>
            </a:outerShdw>
          </a:effectLst>
        </p:spPr>
        <p:txBody>
          <a:bodyPr wrap="square" l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noProof="0" dirty="0" smtClean="0">
                <a:solidFill>
                  <a:srgbClr val="4490CE"/>
                </a:solidFill>
                <a:latin typeface="Gotham Bold" charset="0"/>
                <a:ea typeface="Gotham Bold" charset="0"/>
                <a:cs typeface="Gotham Bold" charset="0"/>
              </a:rPr>
              <a:t>Collective responsibility on air quality</a:t>
            </a:r>
            <a:endParaRPr kumimoji="0" lang="en-GB" sz="3200" b="1" u="none" strike="noStrike" kern="1200" cap="none" spc="0" normalizeH="0" baseline="0" noProof="0" dirty="0">
              <a:ln>
                <a:noFill/>
              </a:ln>
              <a:solidFill>
                <a:srgbClr val="4490CE"/>
              </a:solidFill>
              <a:effectLst/>
              <a:uLnTx/>
              <a:uFillTx/>
              <a:latin typeface="Gotham Bold" charset="0"/>
              <a:ea typeface="Gotham Bold" charset="0"/>
              <a:cs typeface="Gotham Bold"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01" y="260991"/>
            <a:ext cx="1843918" cy="1020581"/>
          </a:xfrm>
          <a:prstGeom prst="rect">
            <a:avLst/>
          </a:prstGeom>
        </p:spPr>
      </p:pic>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23AE3D-20E4-4640-9AB9-4394421DC46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 name="Straight Connector 2"/>
          <p:cNvCxnSpPr/>
          <p:nvPr/>
        </p:nvCxnSpPr>
        <p:spPr>
          <a:xfrm flipV="1">
            <a:off x="371401" y="1361209"/>
            <a:ext cx="8980417" cy="10391"/>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443" y="1281572"/>
            <a:ext cx="2455785" cy="170063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6629" y="4499625"/>
            <a:ext cx="2849371" cy="1703748"/>
          </a:xfrm>
          <a:prstGeom prst="rect">
            <a:avLst/>
          </a:prstGeom>
        </p:spPr>
      </p:pic>
      <p:sp>
        <p:nvSpPr>
          <p:cNvPr id="12" name="TextBox 11"/>
          <p:cNvSpPr txBox="1"/>
          <p:nvPr/>
        </p:nvSpPr>
        <p:spPr>
          <a:xfrm>
            <a:off x="7138555" y="3313369"/>
            <a:ext cx="2659673" cy="661720"/>
          </a:xfrm>
          <a:prstGeom prst="rect">
            <a:avLst/>
          </a:prstGeom>
          <a:solidFill>
            <a:schemeClr val="accent4">
              <a:lumMod val="60000"/>
              <a:lumOff val="40000"/>
            </a:schemeClr>
          </a:solidFill>
        </p:spPr>
        <p:txBody>
          <a:bodyPr wrap="square" lIns="0" tIns="0" rIns="0" numCol="1" spcCol="360000" rtlCol="0">
            <a:spAutoFit/>
          </a:bodyPr>
          <a:lstStyle/>
          <a:p>
            <a:r>
              <a:rPr lang="es-ES_tradnl" sz="2000" dirty="0" smtClean="0">
                <a:solidFill>
                  <a:schemeClr val="tx1">
                    <a:lumMod val="95000"/>
                    <a:lumOff val="5000"/>
                  </a:schemeClr>
                </a:solidFill>
                <a:latin typeface="Gotham Book" charset="0"/>
                <a:ea typeface="Gotham Book" charset="0"/>
                <a:cs typeface="Gotham Book" charset="0"/>
              </a:rPr>
              <a:t>Video series at: </a:t>
            </a:r>
            <a:r>
              <a:rPr lang="es-ES_tradnl" sz="2000" b="1" dirty="0" smtClean="0">
                <a:solidFill>
                  <a:schemeClr val="tx1">
                    <a:lumMod val="95000"/>
                    <a:lumOff val="5000"/>
                  </a:schemeClr>
                </a:solidFill>
                <a:latin typeface="Gotham Book" charset="0"/>
                <a:ea typeface="Gotham Book" charset="0"/>
                <a:cs typeface="Gotham Book" charset="0"/>
              </a:rPr>
              <a:t>#</a:t>
            </a:r>
            <a:r>
              <a:rPr lang="es-ES_tradnl" sz="2000" b="1" dirty="0" err="1" smtClean="0">
                <a:solidFill>
                  <a:schemeClr val="tx1">
                    <a:lumMod val="95000"/>
                    <a:lumOff val="5000"/>
                  </a:schemeClr>
                </a:solidFill>
                <a:latin typeface="Gotham Book" charset="0"/>
                <a:ea typeface="Gotham Book" charset="0"/>
                <a:cs typeface="Gotham Book" charset="0"/>
              </a:rPr>
              <a:t>SeverelyAsthma</a:t>
            </a:r>
            <a:endParaRPr lang="fr-BE" sz="2000" b="1" dirty="0" smtClean="0">
              <a:solidFill>
                <a:schemeClr val="tx1">
                  <a:lumMod val="95000"/>
                  <a:lumOff val="5000"/>
                </a:schemeClr>
              </a:solidFill>
              <a:latin typeface="Gotham Book" charset="0"/>
              <a:ea typeface="Gotham Book" charset="0"/>
              <a:cs typeface="Gotham Book" charset="0"/>
            </a:endParaRPr>
          </a:p>
        </p:txBody>
      </p:sp>
    </p:spTree>
    <p:extLst>
      <p:ext uri="{BB962C8B-B14F-4D97-AF65-F5344CB8AC3E}">
        <p14:creationId xmlns:p14="http://schemas.microsoft.com/office/powerpoint/2010/main" val="41213600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numCol="2" spcCol="360000" rtlCol="0">
        <a:spAutoFit/>
      </a:bodyPr>
      <a:lstStyle>
        <a:defPPr>
          <a:defRPr sz="1400" dirty="0" smtClean="0">
            <a:solidFill>
              <a:schemeClr val="tx1">
                <a:lumMod val="95000"/>
                <a:lumOff val="5000"/>
              </a:schemeClr>
            </a:solidFill>
            <a:latin typeface="Gotham Book" charset="0"/>
            <a:ea typeface="Gotham Book" charset="0"/>
            <a:cs typeface="Gotham Book"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572</TotalTime>
  <Words>1630</Words>
  <Application>Microsoft Office PowerPoint</Application>
  <PresentationFormat>A4 Paper (210x297 mm)</PresentationFormat>
  <Paragraphs>142</Paragraphs>
  <Slides>11</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Gotham Bold</vt:lpstr>
      <vt:lpstr>Gotham Book</vt:lpstr>
      <vt:lpstr>Office Theme</vt:lpstr>
      <vt:lpstr> Are we neglecting the role of patients in the prevention of respiratory disease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Pierre Wattecamps</dc:creator>
  <cp:lastModifiedBy>Caroline </cp:lastModifiedBy>
  <cp:revision>230</cp:revision>
  <dcterms:created xsi:type="dcterms:W3CDTF">2016-05-09T14:04:51Z</dcterms:created>
  <dcterms:modified xsi:type="dcterms:W3CDTF">2018-08-27T14:34:26Z</dcterms:modified>
</cp:coreProperties>
</file>