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9"/>
  </p:notesMasterIdLst>
  <p:sldIdLst>
    <p:sldId id="366" r:id="rId5"/>
    <p:sldId id="339" r:id="rId6"/>
    <p:sldId id="318" r:id="rId7"/>
    <p:sldId id="357" r:id="rId8"/>
    <p:sldId id="349" r:id="rId9"/>
    <p:sldId id="313" r:id="rId10"/>
    <p:sldId id="320" r:id="rId11"/>
    <p:sldId id="359" r:id="rId12"/>
    <p:sldId id="351" r:id="rId13"/>
    <p:sldId id="344" r:id="rId14"/>
    <p:sldId id="340" r:id="rId15"/>
    <p:sldId id="341" r:id="rId16"/>
    <p:sldId id="321" r:id="rId17"/>
    <p:sldId id="352" r:id="rId18"/>
    <p:sldId id="348" r:id="rId19"/>
    <p:sldId id="354" r:id="rId20"/>
    <p:sldId id="327" r:id="rId21"/>
    <p:sldId id="334" r:id="rId22"/>
    <p:sldId id="328" r:id="rId23"/>
    <p:sldId id="355" r:id="rId24"/>
    <p:sldId id="330" r:id="rId25"/>
    <p:sldId id="332" r:id="rId26"/>
    <p:sldId id="356" r:id="rId27"/>
    <p:sldId id="367" r:id="rId28"/>
  </p:sldIdLst>
  <p:sldSz cx="12192000" cy="6858000"/>
  <p:notesSz cx="6858000" cy="9144000"/>
  <p:defaultText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CAC1959-DB76-67D6-A57C-9EF49C831869}" name="Eleanor Morrissey" initials="EM" userId="S::eleanor.morrissey@efanet.org::fd0a3de9-57be-4261-b472-4efcd48483eb" providerId="AD"/>
  <p188:author id="{4ACAA488-1313-F126-2783-27792A62615D}" name="Alastair Crooks" initials="AC" userId="S::Alastair@acumenpa.com::d07d2680-1153-436e-bad6-600c2d1ea5d2" providerId="AD"/>
  <p188:author id="{B42BE99E-84E5-246C-D576-B8A9137043E1}" name="Isabel Proano" initials="IP" userId="S::isabel.proano@efanet.org::1847b2d1-55ff-4233-a8d5-26c3449eec34" providerId="AD"/>
  <p188:author id="{3ED13AAA-FF5B-D151-117A-0F935CB4B982}" name="Nikos Manaras" initials="NM" userId="S::nikos@acumen-publicaffairs.com::b254c836-7f72-4a0c-88be-fc9dcd5c02a5" providerId="AD"/>
  <p188:author id="{14B631C4-1CA1-C019-61D3-A1DB6FE6E18A}" name="Marta  Provencio" initials="MP" userId="S::Marta@acumenpa.com::31da1c25-133e-4353-8ef2-e974a579e6f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81F67"/>
    <a:srgbClr val="481945"/>
    <a:srgbClr val="F1B1CC"/>
    <a:srgbClr val="E4E3E3"/>
    <a:srgbClr val="98D798"/>
    <a:srgbClr val="F6928D"/>
    <a:srgbClr val="16C1F3"/>
    <a:srgbClr val="7BDCF8"/>
    <a:srgbClr val="4AB84A"/>
    <a:srgbClr val="A2C6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34A237-AC85-4900-A26A-D3FA1ECF8756}" v="6" dt="2022-12-19T10:32:13.2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339" autoAdjust="0"/>
  </p:normalViewPr>
  <p:slideViewPr>
    <p:cSldViewPr snapToGrid="0">
      <p:cViewPr varScale="1">
        <p:scale>
          <a:sx n="95" d="100"/>
          <a:sy n="95" d="100"/>
        </p:scale>
        <p:origin x="111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abel Proano" userId="1847b2d1-55ff-4233-a8d5-26c3449eec34" providerId="ADAL" clId="{5434A237-AC85-4900-A26A-D3FA1ECF8756}"/>
    <pc:docChg chg="custSel addSld delSld modSld">
      <pc:chgData name="Isabel Proano" userId="1847b2d1-55ff-4233-a8d5-26c3449eec34" providerId="ADAL" clId="{5434A237-AC85-4900-A26A-D3FA1ECF8756}" dt="2022-12-19T10:32:19.887" v="454" actId="478"/>
      <pc:docMkLst>
        <pc:docMk/>
      </pc:docMkLst>
      <pc:sldChg chg="del">
        <pc:chgData name="Isabel Proano" userId="1847b2d1-55ff-4233-a8d5-26c3449eec34" providerId="ADAL" clId="{5434A237-AC85-4900-A26A-D3FA1ECF8756}" dt="2022-12-19T10:31:42.791" v="444" actId="2696"/>
        <pc:sldMkLst>
          <pc:docMk/>
          <pc:sldMk cId="4262527735" sldId="275"/>
        </pc:sldMkLst>
      </pc:sldChg>
      <pc:sldChg chg="modSp mod">
        <pc:chgData name="Isabel Proano" userId="1847b2d1-55ff-4233-a8d5-26c3449eec34" providerId="ADAL" clId="{5434A237-AC85-4900-A26A-D3FA1ECF8756}" dt="2022-12-19T10:20:20.805" v="198" actId="255"/>
        <pc:sldMkLst>
          <pc:docMk/>
          <pc:sldMk cId="1077308784" sldId="320"/>
        </pc:sldMkLst>
        <pc:spChg chg="mod">
          <ac:chgData name="Isabel Proano" userId="1847b2d1-55ff-4233-a8d5-26c3449eec34" providerId="ADAL" clId="{5434A237-AC85-4900-A26A-D3FA1ECF8756}" dt="2022-12-19T10:20:20.805" v="198" actId="255"/>
          <ac:spMkLst>
            <pc:docMk/>
            <pc:sldMk cId="1077308784" sldId="320"/>
            <ac:spMk id="2" creationId="{C8A0F748-7083-481F-AF3D-38855367CAA9}"/>
          </ac:spMkLst>
        </pc:spChg>
      </pc:sldChg>
      <pc:sldChg chg="modSp mod">
        <pc:chgData name="Isabel Proano" userId="1847b2d1-55ff-4233-a8d5-26c3449eec34" providerId="ADAL" clId="{5434A237-AC85-4900-A26A-D3FA1ECF8756}" dt="2022-12-19T10:21:37.628" v="236" actId="20577"/>
        <pc:sldMkLst>
          <pc:docMk/>
          <pc:sldMk cId="3321620333" sldId="321"/>
        </pc:sldMkLst>
        <pc:spChg chg="mod">
          <ac:chgData name="Isabel Proano" userId="1847b2d1-55ff-4233-a8d5-26c3449eec34" providerId="ADAL" clId="{5434A237-AC85-4900-A26A-D3FA1ECF8756}" dt="2022-12-19T10:21:37.628" v="236" actId="20577"/>
          <ac:spMkLst>
            <pc:docMk/>
            <pc:sldMk cId="3321620333" sldId="321"/>
            <ac:spMk id="2" creationId="{98F72CF0-7111-4EF4-ADE1-422B27B7DE5C}"/>
          </ac:spMkLst>
        </pc:spChg>
      </pc:sldChg>
      <pc:sldChg chg="modSp mod">
        <pc:chgData name="Isabel Proano" userId="1847b2d1-55ff-4233-a8d5-26c3449eec34" providerId="ADAL" clId="{5434A237-AC85-4900-A26A-D3FA1ECF8756}" dt="2022-12-19T10:23:08.550" v="270" actId="207"/>
        <pc:sldMkLst>
          <pc:docMk/>
          <pc:sldMk cId="1014837666" sldId="327"/>
        </pc:sldMkLst>
        <pc:spChg chg="mod">
          <ac:chgData name="Isabel Proano" userId="1847b2d1-55ff-4233-a8d5-26c3449eec34" providerId="ADAL" clId="{5434A237-AC85-4900-A26A-D3FA1ECF8756}" dt="2022-12-19T10:22:49.905" v="267" actId="207"/>
          <ac:spMkLst>
            <pc:docMk/>
            <pc:sldMk cId="1014837666" sldId="327"/>
            <ac:spMk id="2" creationId="{232C7B25-306B-4BF4-9EC2-223592513F74}"/>
          </ac:spMkLst>
        </pc:spChg>
        <pc:spChg chg="mod">
          <ac:chgData name="Isabel Proano" userId="1847b2d1-55ff-4233-a8d5-26c3449eec34" providerId="ADAL" clId="{5434A237-AC85-4900-A26A-D3FA1ECF8756}" dt="2022-12-19T10:22:59.647" v="268" actId="207"/>
          <ac:spMkLst>
            <pc:docMk/>
            <pc:sldMk cId="1014837666" sldId="327"/>
            <ac:spMk id="11" creationId="{F7CEA843-F716-4D03-A788-C9EF5C356116}"/>
          </ac:spMkLst>
        </pc:spChg>
        <pc:spChg chg="mod">
          <ac:chgData name="Isabel Proano" userId="1847b2d1-55ff-4233-a8d5-26c3449eec34" providerId="ADAL" clId="{5434A237-AC85-4900-A26A-D3FA1ECF8756}" dt="2022-12-19T10:23:03.766" v="269" actId="207"/>
          <ac:spMkLst>
            <pc:docMk/>
            <pc:sldMk cId="1014837666" sldId="327"/>
            <ac:spMk id="13" creationId="{3AC5B13B-750C-492C-A2AC-3002331CEE7E}"/>
          </ac:spMkLst>
        </pc:spChg>
        <pc:spChg chg="mod">
          <ac:chgData name="Isabel Proano" userId="1847b2d1-55ff-4233-a8d5-26c3449eec34" providerId="ADAL" clId="{5434A237-AC85-4900-A26A-D3FA1ECF8756}" dt="2022-12-19T10:23:08.550" v="270" actId="207"/>
          <ac:spMkLst>
            <pc:docMk/>
            <pc:sldMk cId="1014837666" sldId="327"/>
            <ac:spMk id="14" creationId="{907C223D-1073-4323-A91A-15B26799118D}"/>
          </ac:spMkLst>
        </pc:spChg>
      </pc:sldChg>
      <pc:sldChg chg="modSp mod">
        <pc:chgData name="Isabel Proano" userId="1847b2d1-55ff-4233-a8d5-26c3449eec34" providerId="ADAL" clId="{5434A237-AC85-4900-A26A-D3FA1ECF8756}" dt="2022-12-19T10:24:18.543" v="278" actId="207"/>
        <pc:sldMkLst>
          <pc:docMk/>
          <pc:sldMk cId="1755634475" sldId="328"/>
        </pc:sldMkLst>
        <pc:spChg chg="mod">
          <ac:chgData name="Isabel Proano" userId="1847b2d1-55ff-4233-a8d5-26c3449eec34" providerId="ADAL" clId="{5434A237-AC85-4900-A26A-D3FA1ECF8756}" dt="2022-12-19T10:23:54.571" v="273" actId="207"/>
          <ac:spMkLst>
            <pc:docMk/>
            <pc:sldMk cId="1755634475" sldId="328"/>
            <ac:spMk id="2" creationId="{232C7B25-306B-4BF4-9EC2-223592513F74}"/>
          </ac:spMkLst>
        </pc:spChg>
        <pc:spChg chg="mod">
          <ac:chgData name="Isabel Proano" userId="1847b2d1-55ff-4233-a8d5-26c3449eec34" providerId="ADAL" clId="{5434A237-AC85-4900-A26A-D3FA1ECF8756}" dt="2022-12-19T10:23:59.708" v="274" actId="207"/>
          <ac:spMkLst>
            <pc:docMk/>
            <pc:sldMk cId="1755634475" sldId="328"/>
            <ac:spMk id="17" creationId="{7D70A44C-1589-4935-9C2E-6833945B556E}"/>
          </ac:spMkLst>
        </pc:spChg>
        <pc:spChg chg="mod">
          <ac:chgData name="Isabel Proano" userId="1847b2d1-55ff-4233-a8d5-26c3449eec34" providerId="ADAL" clId="{5434A237-AC85-4900-A26A-D3FA1ECF8756}" dt="2022-12-19T10:24:03.712" v="275" actId="207"/>
          <ac:spMkLst>
            <pc:docMk/>
            <pc:sldMk cId="1755634475" sldId="328"/>
            <ac:spMk id="20" creationId="{3EED9613-B09C-4F65-9A93-9224A66998EC}"/>
          </ac:spMkLst>
        </pc:spChg>
        <pc:spChg chg="mod">
          <ac:chgData name="Isabel Proano" userId="1847b2d1-55ff-4233-a8d5-26c3449eec34" providerId="ADAL" clId="{5434A237-AC85-4900-A26A-D3FA1ECF8756}" dt="2022-12-19T10:24:07.980" v="276" actId="207"/>
          <ac:spMkLst>
            <pc:docMk/>
            <pc:sldMk cId="1755634475" sldId="328"/>
            <ac:spMk id="21" creationId="{F58C953E-CB4E-4320-AF2C-47032F402C8E}"/>
          </ac:spMkLst>
        </pc:spChg>
        <pc:spChg chg="mod">
          <ac:chgData name="Isabel Proano" userId="1847b2d1-55ff-4233-a8d5-26c3449eec34" providerId="ADAL" clId="{5434A237-AC85-4900-A26A-D3FA1ECF8756}" dt="2022-12-19T10:24:11.887" v="277" actId="207"/>
          <ac:spMkLst>
            <pc:docMk/>
            <pc:sldMk cId="1755634475" sldId="328"/>
            <ac:spMk id="22" creationId="{E76B215E-8DC9-4661-A81C-A06D412A48A8}"/>
          </ac:spMkLst>
        </pc:spChg>
        <pc:spChg chg="mod">
          <ac:chgData name="Isabel Proano" userId="1847b2d1-55ff-4233-a8d5-26c3449eec34" providerId="ADAL" clId="{5434A237-AC85-4900-A26A-D3FA1ECF8756}" dt="2022-12-19T10:24:18.543" v="278" actId="207"/>
          <ac:spMkLst>
            <pc:docMk/>
            <pc:sldMk cId="1755634475" sldId="328"/>
            <ac:spMk id="23" creationId="{8CA553B3-7858-4EF6-B4CA-A7A4452183D9}"/>
          </ac:spMkLst>
        </pc:spChg>
      </pc:sldChg>
      <pc:sldChg chg="modSp mod">
        <pc:chgData name="Isabel Proano" userId="1847b2d1-55ff-4233-a8d5-26c3449eec34" providerId="ADAL" clId="{5434A237-AC85-4900-A26A-D3FA1ECF8756}" dt="2022-12-19T10:25:52.801" v="286" actId="207"/>
        <pc:sldMkLst>
          <pc:docMk/>
          <pc:sldMk cId="2197818002" sldId="330"/>
        </pc:sldMkLst>
        <pc:spChg chg="mod">
          <ac:chgData name="Isabel Proano" userId="1847b2d1-55ff-4233-a8d5-26c3449eec34" providerId="ADAL" clId="{5434A237-AC85-4900-A26A-D3FA1ECF8756}" dt="2022-12-19T10:25:40.257" v="284" actId="207"/>
          <ac:spMkLst>
            <pc:docMk/>
            <pc:sldMk cId="2197818002" sldId="330"/>
            <ac:spMk id="2" creationId="{232C7B25-306B-4BF4-9EC2-223592513F74}"/>
          </ac:spMkLst>
        </pc:spChg>
        <pc:spChg chg="mod">
          <ac:chgData name="Isabel Proano" userId="1847b2d1-55ff-4233-a8d5-26c3449eec34" providerId="ADAL" clId="{5434A237-AC85-4900-A26A-D3FA1ECF8756}" dt="2022-12-19T10:25:48.655" v="285" actId="207"/>
          <ac:spMkLst>
            <pc:docMk/>
            <pc:sldMk cId="2197818002" sldId="330"/>
            <ac:spMk id="11" creationId="{030C1AA4-78BA-43ED-A616-E7074E6344D1}"/>
          </ac:spMkLst>
        </pc:spChg>
        <pc:spChg chg="mod">
          <ac:chgData name="Isabel Proano" userId="1847b2d1-55ff-4233-a8d5-26c3449eec34" providerId="ADAL" clId="{5434A237-AC85-4900-A26A-D3FA1ECF8756}" dt="2022-12-19T10:25:52.801" v="286" actId="207"/>
          <ac:spMkLst>
            <pc:docMk/>
            <pc:sldMk cId="2197818002" sldId="330"/>
            <ac:spMk id="13" creationId="{DD61D4A4-CE0F-484C-BEA1-CAEADAB61BB9}"/>
          </ac:spMkLst>
        </pc:spChg>
      </pc:sldChg>
      <pc:sldChg chg="modSp mod">
        <pc:chgData name="Isabel Proano" userId="1847b2d1-55ff-4233-a8d5-26c3449eec34" providerId="ADAL" clId="{5434A237-AC85-4900-A26A-D3FA1ECF8756}" dt="2022-12-19T10:27:24.548" v="312" actId="207"/>
        <pc:sldMkLst>
          <pc:docMk/>
          <pc:sldMk cId="1175992315" sldId="332"/>
        </pc:sldMkLst>
        <pc:spChg chg="mod">
          <ac:chgData name="Isabel Proano" userId="1847b2d1-55ff-4233-a8d5-26c3449eec34" providerId="ADAL" clId="{5434A237-AC85-4900-A26A-D3FA1ECF8756}" dt="2022-12-19T10:27:15.490" v="310" actId="207"/>
          <ac:spMkLst>
            <pc:docMk/>
            <pc:sldMk cId="1175992315" sldId="332"/>
            <ac:spMk id="2" creationId="{232C7B25-306B-4BF4-9EC2-223592513F74}"/>
          </ac:spMkLst>
        </pc:spChg>
        <pc:spChg chg="mod">
          <ac:chgData name="Isabel Proano" userId="1847b2d1-55ff-4233-a8d5-26c3449eec34" providerId="ADAL" clId="{5434A237-AC85-4900-A26A-D3FA1ECF8756}" dt="2022-12-19T10:27:19.897" v="311" actId="207"/>
          <ac:spMkLst>
            <pc:docMk/>
            <pc:sldMk cId="1175992315" sldId="332"/>
            <ac:spMk id="10" creationId="{ED6DBE30-365B-43BD-85F4-5F1459FBC5C4}"/>
          </ac:spMkLst>
        </pc:spChg>
        <pc:spChg chg="mod">
          <ac:chgData name="Isabel Proano" userId="1847b2d1-55ff-4233-a8d5-26c3449eec34" providerId="ADAL" clId="{5434A237-AC85-4900-A26A-D3FA1ECF8756}" dt="2022-12-19T10:27:24.548" v="312" actId="207"/>
          <ac:spMkLst>
            <pc:docMk/>
            <pc:sldMk cId="1175992315" sldId="332"/>
            <ac:spMk id="11" creationId="{FA66C6A6-9886-46D2-B1BC-B608B327768B}"/>
          </ac:spMkLst>
        </pc:spChg>
      </pc:sldChg>
      <pc:sldChg chg="modSp mod">
        <pc:chgData name="Isabel Proano" userId="1847b2d1-55ff-4233-a8d5-26c3449eec34" providerId="ADAL" clId="{5434A237-AC85-4900-A26A-D3FA1ECF8756}" dt="2022-12-19T10:26:17.454" v="294" actId="20577"/>
        <pc:sldMkLst>
          <pc:docMk/>
          <pc:sldMk cId="2239984437" sldId="334"/>
        </pc:sldMkLst>
        <pc:spChg chg="mod">
          <ac:chgData name="Isabel Proano" userId="1847b2d1-55ff-4233-a8d5-26c3449eec34" providerId="ADAL" clId="{5434A237-AC85-4900-A26A-D3FA1ECF8756}" dt="2022-12-19T10:26:17.454" v="294" actId="20577"/>
          <ac:spMkLst>
            <pc:docMk/>
            <pc:sldMk cId="2239984437" sldId="334"/>
            <ac:spMk id="2" creationId="{232C7B25-306B-4BF4-9EC2-223592513F74}"/>
          </ac:spMkLst>
        </pc:spChg>
        <pc:spChg chg="mod">
          <ac:chgData name="Isabel Proano" userId="1847b2d1-55ff-4233-a8d5-26c3449eec34" providerId="ADAL" clId="{5434A237-AC85-4900-A26A-D3FA1ECF8756}" dt="2022-12-19T10:25:02.891" v="282" actId="13926"/>
          <ac:spMkLst>
            <pc:docMk/>
            <pc:sldMk cId="2239984437" sldId="334"/>
            <ac:spMk id="18" creationId="{BE2A001C-6E88-4FDB-BE85-D1E0CE5EE089}"/>
          </ac:spMkLst>
        </pc:spChg>
        <pc:spChg chg="mod">
          <ac:chgData name="Isabel Proano" userId="1847b2d1-55ff-4233-a8d5-26c3449eec34" providerId="ADAL" clId="{5434A237-AC85-4900-A26A-D3FA1ECF8756}" dt="2022-12-19T10:23:47.508" v="272" actId="207"/>
          <ac:spMkLst>
            <pc:docMk/>
            <pc:sldMk cId="2239984437" sldId="334"/>
            <ac:spMk id="23" creationId="{014754D2-547A-4F36-85FE-2003C9EC4613}"/>
          </ac:spMkLst>
        </pc:spChg>
        <pc:spChg chg="mod">
          <ac:chgData name="Isabel Proano" userId="1847b2d1-55ff-4233-a8d5-26c3449eec34" providerId="ADAL" clId="{5434A237-AC85-4900-A26A-D3FA1ECF8756}" dt="2022-12-19T10:23:40.678" v="271" actId="207"/>
          <ac:spMkLst>
            <pc:docMk/>
            <pc:sldMk cId="2239984437" sldId="334"/>
            <ac:spMk id="24" creationId="{4E5BAF94-869D-4121-9F09-C83488A4B4F5}"/>
          </ac:spMkLst>
        </pc:spChg>
      </pc:sldChg>
      <pc:sldChg chg="modSp mod">
        <pc:chgData name="Isabel Proano" userId="1847b2d1-55ff-4233-a8d5-26c3449eec34" providerId="ADAL" clId="{5434A237-AC85-4900-A26A-D3FA1ECF8756}" dt="2022-12-19T10:16:08.049" v="99" actId="121"/>
        <pc:sldMkLst>
          <pc:docMk/>
          <pc:sldMk cId="86673391" sldId="339"/>
        </pc:sldMkLst>
        <pc:graphicFrameChg chg="mod modGraphic">
          <ac:chgData name="Isabel Proano" userId="1847b2d1-55ff-4233-a8d5-26c3449eec34" providerId="ADAL" clId="{5434A237-AC85-4900-A26A-D3FA1ECF8756}" dt="2022-12-19T10:16:08.049" v="99" actId="121"/>
          <ac:graphicFrameMkLst>
            <pc:docMk/>
            <pc:sldMk cId="86673391" sldId="339"/>
            <ac:graphicFrameMk id="3" creationId="{2846CA2C-C976-4D34-9C9F-9984A89518A2}"/>
          </ac:graphicFrameMkLst>
        </pc:graphicFrameChg>
      </pc:sldChg>
      <pc:sldChg chg="modSp mod">
        <pc:chgData name="Isabel Proano" userId="1847b2d1-55ff-4233-a8d5-26c3449eec34" providerId="ADAL" clId="{5434A237-AC85-4900-A26A-D3FA1ECF8756}" dt="2022-12-19T10:21:21.221" v="219" actId="255"/>
        <pc:sldMkLst>
          <pc:docMk/>
          <pc:sldMk cId="2021493296" sldId="344"/>
        </pc:sldMkLst>
        <pc:spChg chg="mod">
          <ac:chgData name="Isabel Proano" userId="1847b2d1-55ff-4233-a8d5-26c3449eec34" providerId="ADAL" clId="{5434A237-AC85-4900-A26A-D3FA1ECF8756}" dt="2022-12-19T10:21:21.221" v="219" actId="255"/>
          <ac:spMkLst>
            <pc:docMk/>
            <pc:sldMk cId="2021493296" sldId="344"/>
            <ac:spMk id="45" creationId="{8C424C44-5234-43EE-A734-79CD044C29F9}"/>
          </ac:spMkLst>
        </pc:spChg>
      </pc:sldChg>
      <pc:sldChg chg="modSp mod">
        <pc:chgData name="Isabel Proano" userId="1847b2d1-55ff-4233-a8d5-26c3449eec34" providerId="ADAL" clId="{5434A237-AC85-4900-A26A-D3FA1ECF8756}" dt="2022-12-19T10:19:16.446" v="142" actId="20577"/>
        <pc:sldMkLst>
          <pc:docMk/>
          <pc:sldMk cId="3750680331" sldId="349"/>
        </pc:sldMkLst>
        <pc:spChg chg="mod">
          <ac:chgData name="Isabel Proano" userId="1847b2d1-55ff-4233-a8d5-26c3449eec34" providerId="ADAL" clId="{5434A237-AC85-4900-A26A-D3FA1ECF8756}" dt="2022-12-19T10:19:16.446" v="142" actId="20577"/>
          <ac:spMkLst>
            <pc:docMk/>
            <pc:sldMk cId="3750680331" sldId="349"/>
            <ac:spMk id="32" creationId="{92794502-0D12-4575-A8F0-2E810178B47C}"/>
          </ac:spMkLst>
        </pc:spChg>
        <pc:spChg chg="mod">
          <ac:chgData name="Isabel Proano" userId="1847b2d1-55ff-4233-a8d5-26c3449eec34" providerId="ADAL" clId="{5434A237-AC85-4900-A26A-D3FA1ECF8756}" dt="2022-12-19T10:19:07.330" v="134" actId="15"/>
          <ac:spMkLst>
            <pc:docMk/>
            <pc:sldMk cId="3750680331" sldId="349"/>
            <ac:spMk id="39" creationId="{5C4D7B63-7CEC-4B89-AB74-9A1FB2E394D2}"/>
          </ac:spMkLst>
        </pc:spChg>
      </pc:sldChg>
      <pc:sldChg chg="modSp mod">
        <pc:chgData name="Isabel Proano" userId="1847b2d1-55ff-4233-a8d5-26c3449eec34" providerId="ADAL" clId="{5434A237-AC85-4900-A26A-D3FA1ECF8756}" dt="2022-12-19T10:21:11.765" v="215" actId="255"/>
        <pc:sldMkLst>
          <pc:docMk/>
          <pc:sldMk cId="1698506478" sldId="351"/>
        </pc:sldMkLst>
        <pc:spChg chg="mod">
          <ac:chgData name="Isabel Proano" userId="1847b2d1-55ff-4233-a8d5-26c3449eec34" providerId="ADAL" clId="{5434A237-AC85-4900-A26A-D3FA1ECF8756}" dt="2022-12-19T10:21:11.765" v="215" actId="255"/>
          <ac:spMkLst>
            <pc:docMk/>
            <pc:sldMk cId="1698506478" sldId="351"/>
            <ac:spMk id="2" creationId="{492EF193-A227-4174-8AD5-B1D6F7FDEAB3}"/>
          </ac:spMkLst>
        </pc:spChg>
      </pc:sldChg>
      <pc:sldChg chg="modSp mod">
        <pc:chgData name="Isabel Proano" userId="1847b2d1-55ff-4233-a8d5-26c3449eec34" providerId="ADAL" clId="{5434A237-AC85-4900-A26A-D3FA1ECF8756}" dt="2022-12-19T10:22:07.166" v="257" actId="20577"/>
        <pc:sldMkLst>
          <pc:docMk/>
          <pc:sldMk cId="411940328" sldId="352"/>
        </pc:sldMkLst>
        <pc:spChg chg="mod">
          <ac:chgData name="Isabel Proano" userId="1847b2d1-55ff-4233-a8d5-26c3449eec34" providerId="ADAL" clId="{5434A237-AC85-4900-A26A-D3FA1ECF8756}" dt="2022-12-19T10:22:07.166" v="257" actId="20577"/>
          <ac:spMkLst>
            <pc:docMk/>
            <pc:sldMk cId="411940328" sldId="352"/>
            <ac:spMk id="2" creationId="{858BCEE9-ADAF-4B68-94FA-168B2F8407C0}"/>
          </ac:spMkLst>
        </pc:spChg>
      </pc:sldChg>
      <pc:sldChg chg="modSp mod">
        <pc:chgData name="Isabel Proano" userId="1847b2d1-55ff-4233-a8d5-26c3449eec34" providerId="ADAL" clId="{5434A237-AC85-4900-A26A-D3FA1ECF8756}" dt="2022-12-19T10:22:26.168" v="266" actId="20577"/>
        <pc:sldMkLst>
          <pc:docMk/>
          <pc:sldMk cId="3444978950" sldId="354"/>
        </pc:sldMkLst>
        <pc:spChg chg="mod">
          <ac:chgData name="Isabel Proano" userId="1847b2d1-55ff-4233-a8d5-26c3449eec34" providerId="ADAL" clId="{5434A237-AC85-4900-A26A-D3FA1ECF8756}" dt="2022-12-19T10:22:26.168" v="266" actId="20577"/>
          <ac:spMkLst>
            <pc:docMk/>
            <pc:sldMk cId="3444978950" sldId="354"/>
            <ac:spMk id="104" creationId="{600B1C60-C18E-4D6C-9D99-B04DBC57AC23}"/>
          </ac:spMkLst>
        </pc:spChg>
      </pc:sldChg>
      <pc:sldChg chg="modSp mod">
        <pc:chgData name="Isabel Proano" userId="1847b2d1-55ff-4233-a8d5-26c3449eec34" providerId="ADAL" clId="{5434A237-AC85-4900-A26A-D3FA1ECF8756}" dt="2022-12-19T10:26:26.588" v="308" actId="20577"/>
        <pc:sldMkLst>
          <pc:docMk/>
          <pc:sldMk cId="1217884217" sldId="355"/>
        </pc:sldMkLst>
        <pc:spChg chg="mod">
          <ac:chgData name="Isabel Proano" userId="1847b2d1-55ff-4233-a8d5-26c3449eec34" providerId="ADAL" clId="{5434A237-AC85-4900-A26A-D3FA1ECF8756}" dt="2022-12-19T10:26:26.588" v="308" actId="20577"/>
          <ac:spMkLst>
            <pc:docMk/>
            <pc:sldMk cId="1217884217" sldId="355"/>
            <ac:spMk id="2" creationId="{232C7B25-306B-4BF4-9EC2-223592513F74}"/>
          </ac:spMkLst>
        </pc:spChg>
        <pc:spChg chg="mod">
          <ac:chgData name="Isabel Proano" userId="1847b2d1-55ff-4233-a8d5-26c3449eec34" providerId="ADAL" clId="{5434A237-AC85-4900-A26A-D3FA1ECF8756}" dt="2022-12-19T10:25:11.234" v="283" actId="207"/>
          <ac:spMkLst>
            <pc:docMk/>
            <pc:sldMk cId="1217884217" sldId="355"/>
            <ac:spMk id="95" creationId="{3C1087BD-1555-490C-B217-3179F6BC35A3}"/>
          </ac:spMkLst>
        </pc:spChg>
        <pc:spChg chg="mod">
          <ac:chgData name="Isabel Proano" userId="1847b2d1-55ff-4233-a8d5-26c3449eec34" providerId="ADAL" clId="{5434A237-AC85-4900-A26A-D3FA1ECF8756}" dt="2022-12-19T10:24:32.110" v="280" actId="207"/>
          <ac:spMkLst>
            <pc:docMk/>
            <pc:sldMk cId="1217884217" sldId="355"/>
            <ac:spMk id="103" creationId="{7ED5A643-C302-486E-B8D6-E1F179E822EA}"/>
          </ac:spMkLst>
        </pc:spChg>
        <pc:spChg chg="mod">
          <ac:chgData name="Isabel Proano" userId="1847b2d1-55ff-4233-a8d5-26c3449eec34" providerId="ADAL" clId="{5434A237-AC85-4900-A26A-D3FA1ECF8756}" dt="2022-12-19T10:24:25.976" v="279" actId="207"/>
          <ac:spMkLst>
            <pc:docMk/>
            <pc:sldMk cId="1217884217" sldId="355"/>
            <ac:spMk id="108" creationId="{21D09B03-A64A-49DF-8445-13DBEE1405CA}"/>
          </ac:spMkLst>
        </pc:spChg>
      </pc:sldChg>
      <pc:sldChg chg="addSp delSp modSp mod">
        <pc:chgData name="Isabel Proano" userId="1847b2d1-55ff-4233-a8d5-26c3449eec34" providerId="ADAL" clId="{5434A237-AC85-4900-A26A-D3FA1ECF8756}" dt="2022-12-19T10:32:19.887" v="454" actId="478"/>
        <pc:sldMkLst>
          <pc:docMk/>
          <pc:sldMk cId="1223682304" sldId="356"/>
        </pc:sldMkLst>
        <pc:spChg chg="mod">
          <ac:chgData name="Isabel Proano" userId="1847b2d1-55ff-4233-a8d5-26c3449eec34" providerId="ADAL" clId="{5434A237-AC85-4900-A26A-D3FA1ECF8756}" dt="2022-12-19T10:31:51.734" v="446" actId="1076"/>
          <ac:spMkLst>
            <pc:docMk/>
            <pc:sldMk cId="1223682304" sldId="356"/>
            <ac:spMk id="2" creationId="{582270AD-BE4E-4DA8-9FFB-ECFD83384198}"/>
          </ac:spMkLst>
        </pc:spChg>
        <pc:spChg chg="mod">
          <ac:chgData name="Isabel Proano" userId="1847b2d1-55ff-4233-a8d5-26c3449eec34" providerId="ADAL" clId="{5434A237-AC85-4900-A26A-D3FA1ECF8756}" dt="2022-12-19T10:31:54.485" v="447" actId="1076"/>
          <ac:spMkLst>
            <pc:docMk/>
            <pc:sldMk cId="1223682304" sldId="356"/>
            <ac:spMk id="3" creationId="{68732218-291F-4831-BD53-C3A034C218AE}"/>
          </ac:spMkLst>
        </pc:spChg>
        <pc:picChg chg="add mod">
          <ac:chgData name="Isabel Proano" userId="1847b2d1-55ff-4233-a8d5-26c3449eec34" providerId="ADAL" clId="{5434A237-AC85-4900-A26A-D3FA1ECF8756}" dt="2022-12-19T10:32:18.097" v="453" actId="1076"/>
          <ac:picMkLst>
            <pc:docMk/>
            <pc:sldMk cId="1223682304" sldId="356"/>
            <ac:picMk id="7" creationId="{3A23F08C-0006-B61E-975D-A42419C8168F}"/>
          </ac:picMkLst>
        </pc:picChg>
        <pc:picChg chg="del mod">
          <ac:chgData name="Isabel Proano" userId="1847b2d1-55ff-4233-a8d5-26c3449eec34" providerId="ADAL" clId="{5434A237-AC85-4900-A26A-D3FA1ECF8756}" dt="2022-12-19T10:32:19.887" v="454" actId="478"/>
          <ac:picMkLst>
            <pc:docMk/>
            <pc:sldMk cId="1223682304" sldId="356"/>
            <ac:picMk id="8" creationId="{80A96622-FD5F-4B30-9A6A-EFEA33BD3879}"/>
          </ac:picMkLst>
        </pc:picChg>
      </pc:sldChg>
      <pc:sldChg chg="addSp modSp mod">
        <pc:chgData name="Isabel Proano" userId="1847b2d1-55ff-4233-a8d5-26c3449eec34" providerId="ADAL" clId="{5434A237-AC85-4900-A26A-D3FA1ECF8756}" dt="2022-12-19T10:18:15.453" v="110" actId="1076"/>
        <pc:sldMkLst>
          <pc:docMk/>
          <pc:sldMk cId="2188925623" sldId="357"/>
        </pc:sldMkLst>
        <pc:spChg chg="mod">
          <ac:chgData name="Isabel Proano" userId="1847b2d1-55ff-4233-a8d5-26c3449eec34" providerId="ADAL" clId="{5434A237-AC85-4900-A26A-D3FA1ECF8756}" dt="2022-12-19T10:16:32.345" v="100" actId="20577"/>
          <ac:spMkLst>
            <pc:docMk/>
            <pc:sldMk cId="2188925623" sldId="357"/>
            <ac:spMk id="2" creationId="{8CA6704A-88F3-A134-10D5-8F74F830FA1A}"/>
          </ac:spMkLst>
        </pc:spChg>
        <pc:spChg chg="mod">
          <ac:chgData name="Isabel Proano" userId="1847b2d1-55ff-4233-a8d5-26c3449eec34" providerId="ADAL" clId="{5434A237-AC85-4900-A26A-D3FA1ECF8756}" dt="2022-12-19T10:17:49.140" v="107" actId="27636"/>
          <ac:spMkLst>
            <pc:docMk/>
            <pc:sldMk cId="2188925623" sldId="357"/>
            <ac:spMk id="3" creationId="{184AB4E4-D9EE-06EE-B79A-0A248227D4BA}"/>
          </ac:spMkLst>
        </pc:spChg>
        <pc:spChg chg="add mod">
          <ac:chgData name="Isabel Proano" userId="1847b2d1-55ff-4233-a8d5-26c3449eec34" providerId="ADAL" clId="{5434A237-AC85-4900-A26A-D3FA1ECF8756}" dt="2022-12-19T10:18:15.453" v="110" actId="1076"/>
          <ac:spMkLst>
            <pc:docMk/>
            <pc:sldMk cId="2188925623" sldId="357"/>
            <ac:spMk id="5" creationId="{CA07A26F-EE5C-3E10-A5FD-F98768D4A13C}"/>
          </ac:spMkLst>
        </pc:spChg>
      </pc:sldChg>
      <pc:sldChg chg="addSp delSp modSp del mod">
        <pc:chgData name="Isabel Proano" userId="1847b2d1-55ff-4233-a8d5-26c3449eec34" providerId="ADAL" clId="{5434A237-AC85-4900-A26A-D3FA1ECF8756}" dt="2022-12-19T10:18:19.978" v="111" actId="2696"/>
        <pc:sldMkLst>
          <pc:docMk/>
          <pc:sldMk cId="1444797012" sldId="358"/>
        </pc:sldMkLst>
        <pc:spChg chg="del">
          <ac:chgData name="Isabel Proano" userId="1847b2d1-55ff-4233-a8d5-26c3449eec34" providerId="ADAL" clId="{5434A237-AC85-4900-A26A-D3FA1ECF8756}" dt="2022-12-19T10:18:09.861" v="108" actId="21"/>
          <ac:spMkLst>
            <pc:docMk/>
            <pc:sldMk cId="1444797012" sldId="358"/>
            <ac:spMk id="3" creationId="{184AB4E4-D9EE-06EE-B79A-0A248227D4BA}"/>
          </ac:spMkLst>
        </pc:spChg>
        <pc:spChg chg="add mod">
          <ac:chgData name="Isabel Proano" userId="1847b2d1-55ff-4233-a8d5-26c3449eec34" providerId="ADAL" clId="{5434A237-AC85-4900-A26A-D3FA1ECF8756}" dt="2022-12-19T10:18:09.861" v="108" actId="21"/>
          <ac:spMkLst>
            <pc:docMk/>
            <pc:sldMk cId="1444797012" sldId="358"/>
            <ac:spMk id="7" creationId="{44EB5C11-CE78-DDCB-6853-31C1535ED40C}"/>
          </ac:spMkLst>
        </pc:spChg>
      </pc:sldChg>
      <pc:sldChg chg="modSp mod">
        <pc:chgData name="Isabel Proano" userId="1847b2d1-55ff-4233-a8d5-26c3449eec34" providerId="ADAL" clId="{5434A237-AC85-4900-A26A-D3FA1ECF8756}" dt="2022-12-19T10:20:41.972" v="210" actId="5793"/>
        <pc:sldMkLst>
          <pc:docMk/>
          <pc:sldMk cId="2812117601" sldId="359"/>
        </pc:sldMkLst>
        <pc:spChg chg="mod">
          <ac:chgData name="Isabel Proano" userId="1847b2d1-55ff-4233-a8d5-26c3449eec34" providerId="ADAL" clId="{5434A237-AC85-4900-A26A-D3FA1ECF8756}" dt="2022-12-19T10:20:41.972" v="210" actId="5793"/>
          <ac:spMkLst>
            <pc:docMk/>
            <pc:sldMk cId="2812117601" sldId="359"/>
            <ac:spMk id="9" creationId="{E37B1231-7B05-C9BC-534E-1299EA7A9312}"/>
          </ac:spMkLst>
        </pc:spChg>
      </pc:sldChg>
      <pc:sldChg chg="modSp mod">
        <pc:chgData name="Isabel Proano" userId="1847b2d1-55ff-4233-a8d5-26c3449eec34" providerId="ADAL" clId="{5434A237-AC85-4900-A26A-D3FA1ECF8756}" dt="2022-12-19T10:12:28.895" v="0" actId="1076"/>
        <pc:sldMkLst>
          <pc:docMk/>
          <pc:sldMk cId="2044437863" sldId="366"/>
        </pc:sldMkLst>
        <pc:spChg chg="mod">
          <ac:chgData name="Isabel Proano" userId="1847b2d1-55ff-4233-a8d5-26c3449eec34" providerId="ADAL" clId="{5434A237-AC85-4900-A26A-D3FA1ECF8756}" dt="2022-12-19T10:12:28.895" v="0" actId="1076"/>
          <ac:spMkLst>
            <pc:docMk/>
            <pc:sldMk cId="2044437863" sldId="366"/>
            <ac:spMk id="3" creationId="{00000000-0000-0000-0000-000000000000}"/>
          </ac:spMkLst>
        </pc:spChg>
      </pc:sldChg>
      <pc:sldChg chg="addSp delSp modSp add mod">
        <pc:chgData name="Isabel Proano" userId="1847b2d1-55ff-4233-a8d5-26c3449eec34" providerId="ADAL" clId="{5434A237-AC85-4900-A26A-D3FA1ECF8756}" dt="2022-12-19T10:31:28.390" v="443" actId="20577"/>
        <pc:sldMkLst>
          <pc:docMk/>
          <pc:sldMk cId="104941129" sldId="367"/>
        </pc:sldMkLst>
        <pc:spChg chg="mod">
          <ac:chgData name="Isabel Proano" userId="1847b2d1-55ff-4233-a8d5-26c3449eec34" providerId="ADAL" clId="{5434A237-AC85-4900-A26A-D3FA1ECF8756}" dt="2022-12-19T10:30:38.992" v="371" actId="1076"/>
          <ac:spMkLst>
            <pc:docMk/>
            <pc:sldMk cId="104941129" sldId="367"/>
            <ac:spMk id="2" creationId="{582270AD-BE4E-4DA8-9FFB-ECFD83384198}"/>
          </ac:spMkLst>
        </pc:spChg>
        <pc:spChg chg="mod">
          <ac:chgData name="Isabel Proano" userId="1847b2d1-55ff-4233-a8d5-26c3449eec34" providerId="ADAL" clId="{5434A237-AC85-4900-A26A-D3FA1ECF8756}" dt="2022-12-19T10:31:28.390" v="443" actId="20577"/>
          <ac:spMkLst>
            <pc:docMk/>
            <pc:sldMk cId="104941129" sldId="367"/>
            <ac:spMk id="3" creationId="{68732218-291F-4831-BD53-C3A034C218AE}"/>
          </ac:spMkLst>
        </pc:spChg>
        <pc:spChg chg="del">
          <ac:chgData name="Isabel Proano" userId="1847b2d1-55ff-4233-a8d5-26c3449eec34" providerId="ADAL" clId="{5434A237-AC85-4900-A26A-D3FA1ECF8756}" dt="2022-12-19T10:30:54.909" v="375" actId="478"/>
          <ac:spMkLst>
            <pc:docMk/>
            <pc:sldMk cId="104941129" sldId="367"/>
            <ac:spMk id="5" creationId="{91250F3D-B2C1-4AF7-AD55-39EDA9CAE6DD}"/>
          </ac:spMkLst>
        </pc:spChg>
        <pc:spChg chg="add mod">
          <ac:chgData name="Isabel Proano" userId="1847b2d1-55ff-4233-a8d5-26c3449eec34" providerId="ADAL" clId="{5434A237-AC85-4900-A26A-D3FA1ECF8756}" dt="2022-12-19T10:31:03.152" v="377" actId="255"/>
          <ac:spMkLst>
            <pc:docMk/>
            <pc:sldMk cId="104941129" sldId="367"/>
            <ac:spMk id="6" creationId="{5FF2FE1A-18CF-6131-722C-E1BDC862814F}"/>
          </ac:spMkLst>
        </pc:spChg>
        <pc:picChg chg="del">
          <ac:chgData name="Isabel Proano" userId="1847b2d1-55ff-4233-a8d5-26c3449eec34" providerId="ADAL" clId="{5434A237-AC85-4900-A26A-D3FA1ECF8756}" dt="2022-12-19T10:28:22.100" v="321" actId="478"/>
          <ac:picMkLst>
            <pc:docMk/>
            <pc:sldMk cId="104941129" sldId="367"/>
            <ac:picMk id="8" creationId="{80A96622-FD5F-4B30-9A6A-EFEA33BD3879}"/>
          </ac:picMkLst>
        </pc:picChg>
        <pc:picChg chg="add del mod">
          <ac:chgData name="Isabel Proano" userId="1847b2d1-55ff-4233-a8d5-26c3449eec34" providerId="ADAL" clId="{5434A237-AC85-4900-A26A-D3FA1ECF8756}" dt="2022-12-19T10:30:17.823" v="363" actId="478"/>
          <ac:picMkLst>
            <pc:docMk/>
            <pc:sldMk cId="104941129" sldId="367"/>
            <ac:picMk id="9" creationId="{0F6C2AA9-347F-6787-BA34-D5911D6CE1F9}"/>
          </ac:picMkLst>
        </pc:picChg>
        <pc:picChg chg="add mod">
          <ac:chgData name="Isabel Proano" userId="1847b2d1-55ff-4233-a8d5-26c3449eec34" providerId="ADAL" clId="{5434A237-AC85-4900-A26A-D3FA1ECF8756}" dt="2022-12-19T10:30:31.439" v="369" actId="14100"/>
          <ac:picMkLst>
            <pc:docMk/>
            <pc:sldMk cId="104941129" sldId="367"/>
            <ac:picMk id="11" creationId="{6CDC3CDD-9530-E76B-7186-79B90F90DE6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B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82FBDF-5A76-4DA5-A0DB-5E1CCF32FF83}" type="datetimeFigureOut">
              <a:rPr lang="en-BE" smtClean="0"/>
              <a:t>12/19/2022</a:t>
            </a:fld>
            <a:endParaRPr lang="en-B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B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B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0DB68B-319F-45AF-BCDA-B3DAF8F21182}" type="slidenum">
              <a:rPr lang="en-BE" smtClean="0"/>
              <a:t>‹#›</a:t>
            </a:fld>
            <a:endParaRPr lang="en-BE"/>
          </a:p>
        </p:txBody>
      </p:sp>
    </p:spTree>
    <p:extLst>
      <p:ext uri="{BB962C8B-B14F-4D97-AF65-F5344CB8AC3E}">
        <p14:creationId xmlns:p14="http://schemas.microsoft.com/office/powerpoint/2010/main" val="22940423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BE" sz="1800" b="1">
                <a:solidFill>
                  <a:srgbClr val="003CC0"/>
                </a:solidFill>
                <a:effectLst/>
                <a:latin typeface="Calibri" panose="020F0502020204030204" pitchFamily="34" charset="0"/>
                <a:ea typeface="Calibri" panose="020F0502020204030204" pitchFamily="34" charset="0"/>
                <a:cs typeface="Calibri" panose="020F0502020204030204" pitchFamily="34" charset="0"/>
              </a:rPr>
              <a:t>About EFA: </a:t>
            </a:r>
            <a:r>
              <a:rPr lang="en-BE" sz="1800">
                <a:solidFill>
                  <a:srgbClr val="003CC0"/>
                </a:solidFill>
                <a:effectLst/>
                <a:latin typeface="Calibri" panose="020F0502020204030204" pitchFamily="34" charset="0"/>
                <a:ea typeface="Calibri" panose="020F0502020204030204" pitchFamily="34" charset="0"/>
                <a:cs typeface="Calibri" panose="020F0502020204030204" pitchFamily="34" charset="0"/>
              </a:rPr>
              <a:t>The European Federation of Allergies and Airways Diseases Patients’ Associations (EFA) is the European voice for over 200 million people living with allergies and airways diseases. EFA brings together 42 national associations from 25 countries and channels their knowledge and demands to European institutions, while striving to achieve greater patient participation in decision making at local, national and European level.  </a:t>
            </a:r>
            <a:endParaRPr lang="en-BE" sz="1800">
              <a:effectLst/>
              <a:latin typeface="Calibri" panose="020F0502020204030204" pitchFamily="34" charset="0"/>
              <a:ea typeface="Calibri" panose="020F0502020204030204" pitchFamily="34" charset="0"/>
              <a:cs typeface="Times New Roman" panose="02020603050405020304" pitchFamily="18" charset="0"/>
            </a:endParaRPr>
          </a:p>
          <a:p>
            <a:endParaRPr lang="en-BE"/>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D0DB68B-319F-45AF-BCDA-B3DAF8F21182}" type="slidenum">
              <a:rPr kumimoji="0" lang="en-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05607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BE"/>
          </a:p>
        </p:txBody>
      </p:sp>
      <p:sp>
        <p:nvSpPr>
          <p:cNvPr id="4" name="Slide Number Placeholder 3"/>
          <p:cNvSpPr>
            <a:spLocks noGrp="1"/>
          </p:cNvSpPr>
          <p:nvPr>
            <p:ph type="sldNum" sz="quarter" idx="5"/>
          </p:nvPr>
        </p:nvSpPr>
        <p:spPr/>
        <p:txBody>
          <a:bodyPr/>
          <a:lstStyle/>
          <a:p>
            <a:fld id="{3D0DB68B-319F-45AF-BCDA-B3DAF8F21182}" type="slidenum">
              <a:rPr lang="en-BE" smtClean="0"/>
              <a:t>3</a:t>
            </a:fld>
            <a:endParaRPr lang="en-BE"/>
          </a:p>
        </p:txBody>
      </p:sp>
    </p:spTree>
    <p:extLst>
      <p:ext uri="{BB962C8B-B14F-4D97-AF65-F5344CB8AC3E}">
        <p14:creationId xmlns:p14="http://schemas.microsoft.com/office/powerpoint/2010/main" val="1297419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BE" sz="1200" dirty="0">
                <a:solidFill>
                  <a:srgbClr val="003CC0"/>
                </a:solidFill>
                <a:effectLst/>
                <a:latin typeface="Calibri" panose="020F0502020204030204" pitchFamily="34" charset="0"/>
                <a:ea typeface="Calibri" panose="020F0502020204030204" pitchFamily="34" charset="0"/>
              </a:rPr>
              <a:t>AD/E is an itchy, chronic relapsing skin condition that affects up to 25% of children and 2-8% of adults. Allergic inflammation results in a disturbed skin barrier and is associated with a major disease burden and impaired quality of life. </a:t>
            </a:r>
          </a:p>
          <a:p>
            <a:pPr marL="285750" indent="-285750">
              <a:buFont typeface="Arial" panose="020B0604020202020204" pitchFamily="34" charset="0"/>
              <a:buChar char="•"/>
            </a:pPr>
            <a:r>
              <a:rPr lang="en-BE" sz="1200" dirty="0">
                <a:solidFill>
                  <a:srgbClr val="003CC0"/>
                </a:solidFill>
                <a:effectLst/>
                <a:latin typeface="Calibri" panose="020F0502020204030204" pitchFamily="34" charset="0"/>
                <a:ea typeface="Calibri" panose="020F0502020204030204" pitchFamily="34" charset="0"/>
              </a:rPr>
              <a:t>AD/E affects a patient's academic, work and social life and is highly burdensome for families and the wider population. </a:t>
            </a:r>
          </a:p>
          <a:p>
            <a:pPr marL="285750" indent="-285750">
              <a:buFont typeface="Arial" panose="020B0604020202020204" pitchFamily="34" charset="0"/>
              <a:buChar char="•"/>
            </a:pPr>
            <a:r>
              <a:rPr lang="en-BE" sz="1200" dirty="0">
                <a:solidFill>
                  <a:srgbClr val="003CC0"/>
                </a:solidFill>
                <a:effectLst/>
                <a:latin typeface="Calibri" panose="020F0502020204030204" pitchFamily="34" charset="0"/>
              </a:rPr>
              <a:t>It is within this context that the AD/E Consensus Europe project was created, of a disease with a major impact on the daily life of patients.  </a:t>
            </a:r>
            <a:endParaRPr lang="en-BE" dirty="0"/>
          </a:p>
        </p:txBody>
      </p:sp>
      <p:sp>
        <p:nvSpPr>
          <p:cNvPr id="4" name="Slide Number Placeholder 3"/>
          <p:cNvSpPr>
            <a:spLocks noGrp="1"/>
          </p:cNvSpPr>
          <p:nvPr>
            <p:ph type="sldNum" sz="quarter" idx="5"/>
          </p:nvPr>
        </p:nvSpPr>
        <p:spPr/>
        <p:txBody>
          <a:bodyPr/>
          <a:lstStyle/>
          <a:p>
            <a:fld id="{3D0DB68B-319F-45AF-BCDA-B3DAF8F21182}" type="slidenum">
              <a:rPr lang="en-BE" smtClean="0"/>
              <a:t>5</a:t>
            </a:fld>
            <a:endParaRPr lang="en-BE"/>
          </a:p>
        </p:txBody>
      </p:sp>
    </p:spTree>
    <p:extLst>
      <p:ext uri="{BB962C8B-B14F-4D97-AF65-F5344CB8AC3E}">
        <p14:creationId xmlns:p14="http://schemas.microsoft.com/office/powerpoint/2010/main" val="7470226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BE"/>
              <a:t>To contribute to the creation of </a:t>
            </a:r>
            <a:r>
              <a:rPr lang="en-BE" err="1"/>
              <a:t>EFA’s</a:t>
            </a:r>
            <a:r>
              <a:rPr lang="en-BE"/>
              <a:t> </a:t>
            </a:r>
            <a:r>
              <a:rPr lang="en-BE" err="1"/>
              <a:t>consen</a:t>
            </a:r>
            <a:r>
              <a:rPr lang="en-GB" err="1"/>
              <a:t>su</a:t>
            </a:r>
            <a:r>
              <a:rPr lang="en-BE"/>
              <a:t>s report on the Atopic Dermatitis/Eczema burden, the Consensus Committee was facilitated by EFA and supported by a medical writer.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BE"/>
              <a:t>The Consensus Committee met in April and October 2021. </a:t>
            </a:r>
          </a:p>
          <a:p>
            <a:pPr marL="171450" indent="-171450">
              <a:buFont typeface="Arial" panose="020B0604020202020204" pitchFamily="34" charset="0"/>
              <a:buChar char="•"/>
            </a:pPr>
            <a:r>
              <a:rPr lang="en-BE"/>
              <a:t>The process was to build on existing evidence in literature and on the experiences of the Consensus Committee. </a:t>
            </a:r>
          </a:p>
          <a:p>
            <a:pPr marL="171450" indent="-171450">
              <a:buFont typeface="Arial" panose="020B0604020202020204" pitchFamily="34" charset="0"/>
              <a:buChar char="•"/>
            </a:pPr>
            <a:r>
              <a:rPr lang="en-BE"/>
              <a:t>Based on this, the Consensus Committee worked to find common ground on what is missing and what actions were needed to solve the AD/E burden for patients. </a:t>
            </a:r>
          </a:p>
        </p:txBody>
      </p:sp>
      <p:sp>
        <p:nvSpPr>
          <p:cNvPr id="4" name="Slide Number Placeholder 3"/>
          <p:cNvSpPr>
            <a:spLocks noGrp="1"/>
          </p:cNvSpPr>
          <p:nvPr>
            <p:ph type="sldNum" sz="quarter" idx="5"/>
          </p:nvPr>
        </p:nvSpPr>
        <p:spPr/>
        <p:txBody>
          <a:bodyPr/>
          <a:lstStyle/>
          <a:p>
            <a:fld id="{3D0DB68B-319F-45AF-BCDA-B3DAF8F21182}" type="slidenum">
              <a:rPr lang="en-BE" smtClean="0"/>
              <a:t>6</a:t>
            </a:fld>
            <a:endParaRPr lang="en-BE"/>
          </a:p>
        </p:txBody>
      </p:sp>
    </p:spTree>
    <p:extLst>
      <p:ext uri="{BB962C8B-B14F-4D97-AF65-F5344CB8AC3E}">
        <p14:creationId xmlns:p14="http://schemas.microsoft.com/office/powerpoint/2010/main" val="22245184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BE"/>
              <a:t>The Consensus Committee was comprised of 16 highly motivated leaders able to present their perspectives and contribute to the consensus position of the AD/E community. </a:t>
            </a:r>
          </a:p>
          <a:p>
            <a:pPr marL="171450" indent="-171450">
              <a:buFont typeface="Arial" panose="020B0604020202020204" pitchFamily="34" charset="0"/>
              <a:buChar char="•"/>
            </a:pPr>
            <a:r>
              <a:rPr lang="en-BE"/>
              <a:t>12 were leading healthcare professionals, including dermatologists and specialised nurses. 4 members of the Consensus Committee represented the patient perspective. </a:t>
            </a:r>
          </a:p>
          <a:p>
            <a:pPr marL="0" indent="0">
              <a:buFont typeface="Arial" panose="020B0604020202020204" pitchFamily="34" charset="0"/>
              <a:buNone/>
            </a:pPr>
            <a:endParaRPr lang="en-BE"/>
          </a:p>
        </p:txBody>
      </p:sp>
      <p:sp>
        <p:nvSpPr>
          <p:cNvPr id="4" name="Slide Number Placeholder 3"/>
          <p:cNvSpPr>
            <a:spLocks noGrp="1"/>
          </p:cNvSpPr>
          <p:nvPr>
            <p:ph type="sldNum" sz="quarter" idx="5"/>
          </p:nvPr>
        </p:nvSpPr>
        <p:spPr/>
        <p:txBody>
          <a:bodyPr/>
          <a:lstStyle/>
          <a:p>
            <a:fld id="{3D0DB68B-319F-45AF-BCDA-B3DAF8F21182}" type="slidenum">
              <a:rPr lang="en-BE" smtClean="0"/>
              <a:t>9</a:t>
            </a:fld>
            <a:endParaRPr lang="en-BE"/>
          </a:p>
        </p:txBody>
      </p:sp>
    </p:spTree>
    <p:extLst>
      <p:ext uri="{BB962C8B-B14F-4D97-AF65-F5344CB8AC3E}">
        <p14:creationId xmlns:p14="http://schemas.microsoft.com/office/powerpoint/2010/main" val="5225704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BE" dirty="0"/>
              <a:t>The first Consensus Committee </a:t>
            </a:r>
            <a:r>
              <a:rPr lang="en-US" dirty="0"/>
              <a:t>meeting</a:t>
            </a:r>
            <a:r>
              <a:rPr lang="en-BE" dirty="0"/>
              <a:t> took place on 28th April 2021. </a:t>
            </a:r>
          </a:p>
          <a:p>
            <a:pPr marL="171450" indent="-171450">
              <a:buFont typeface="Arial" panose="020B0604020202020204" pitchFamily="34" charset="0"/>
              <a:buChar char="•"/>
            </a:pPr>
            <a:r>
              <a:rPr lang="en-BE" dirty="0"/>
              <a:t>During this meeting, committee members shared insights on the challenges faced by patients in their daily lives while suffering from atopic eczema. </a:t>
            </a:r>
          </a:p>
          <a:p>
            <a:pPr marL="171450" indent="-171450">
              <a:buFont typeface="Arial" panose="020B0604020202020204" pitchFamily="34" charset="0"/>
              <a:buChar char="•"/>
            </a:pPr>
            <a:r>
              <a:rPr lang="en-BE" dirty="0"/>
              <a:t>This touched on the burden of the disease, including the stigma suffered by AD/E patients. In addition, the emotional and physical burden of AD/E, trea</a:t>
            </a:r>
            <a:r>
              <a:rPr lang="en-GB" dirty="0"/>
              <a:t>t</a:t>
            </a:r>
            <a:r>
              <a:rPr lang="en-BE" dirty="0"/>
              <a:t>ment, late diagnosis and the patient pathway were discussed. </a:t>
            </a:r>
          </a:p>
          <a:p>
            <a:pPr marL="171450" indent="-171450">
              <a:buFont typeface="Arial" panose="020B0604020202020204" pitchFamily="34" charset="0"/>
              <a:buChar char="•"/>
            </a:pPr>
            <a:r>
              <a:rPr lang="en-BE" dirty="0"/>
              <a:t>The aim of the first workshop was to identify the issues and discuss the challenges faced by patients and healthcare professionals, with the intervening work and second workshop looking to develop proposals for change. </a:t>
            </a:r>
          </a:p>
        </p:txBody>
      </p:sp>
      <p:sp>
        <p:nvSpPr>
          <p:cNvPr id="4" name="Slide Number Placeholder 3"/>
          <p:cNvSpPr>
            <a:spLocks noGrp="1"/>
          </p:cNvSpPr>
          <p:nvPr>
            <p:ph type="sldNum" sz="quarter" idx="5"/>
          </p:nvPr>
        </p:nvSpPr>
        <p:spPr/>
        <p:txBody>
          <a:bodyPr/>
          <a:lstStyle/>
          <a:p>
            <a:fld id="{3D0DB68B-319F-45AF-BCDA-B3DAF8F21182}" type="slidenum">
              <a:rPr lang="en-BE" smtClean="0"/>
              <a:t>11</a:t>
            </a:fld>
            <a:endParaRPr lang="en-BE"/>
          </a:p>
        </p:txBody>
      </p:sp>
    </p:spTree>
    <p:extLst>
      <p:ext uri="{BB962C8B-B14F-4D97-AF65-F5344CB8AC3E}">
        <p14:creationId xmlns:p14="http://schemas.microsoft.com/office/powerpoint/2010/main" val="31528708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rPr>
              <a:t>Based on the work conducted since the first meeting by the medical writer, Consensus Committee members offered concrete solutions to the identified problems. </a:t>
            </a:r>
            <a:endParaRPr lang="en-BE">
              <a:solidFill>
                <a:schemeClr val="tx1"/>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BE">
                <a:solidFill>
                  <a:schemeClr val="tx1"/>
                </a:solidFill>
              </a:rPr>
              <a:t>Consensus Committee me</a:t>
            </a:r>
            <a:r>
              <a:rPr lang="en-GB">
                <a:solidFill>
                  <a:schemeClr val="tx1"/>
                </a:solidFill>
              </a:rPr>
              <a:t>m</a:t>
            </a:r>
            <a:r>
              <a:rPr lang="en-BE" err="1">
                <a:solidFill>
                  <a:schemeClr val="tx1"/>
                </a:solidFill>
              </a:rPr>
              <a:t>bers</a:t>
            </a:r>
            <a:r>
              <a:rPr lang="en-BE">
                <a:solidFill>
                  <a:schemeClr val="tx1"/>
                </a:solidFill>
              </a:rPr>
              <a:t> reviewed the draft consensus report and used this work to debate proposed solutions.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BE">
                <a:solidFill>
                  <a:schemeClr val="tx1"/>
                </a:solidFill>
              </a:rPr>
              <a:t>Participants were split into representative groups, where they debated policy solutions to the issues identified. Each suggestion was then debated in a plenary session of the entire committee. This ensured that the full range of expertise was reflected in the final consensus report.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endParaRPr>
          </a:p>
          <a:p>
            <a:endParaRPr lang="en-BE"/>
          </a:p>
        </p:txBody>
      </p:sp>
      <p:sp>
        <p:nvSpPr>
          <p:cNvPr id="4" name="Slide Number Placeholder 3"/>
          <p:cNvSpPr>
            <a:spLocks noGrp="1"/>
          </p:cNvSpPr>
          <p:nvPr>
            <p:ph type="sldNum" sz="quarter" idx="5"/>
          </p:nvPr>
        </p:nvSpPr>
        <p:spPr/>
        <p:txBody>
          <a:bodyPr/>
          <a:lstStyle/>
          <a:p>
            <a:fld id="{3D0DB68B-319F-45AF-BCDA-B3DAF8F21182}" type="slidenum">
              <a:rPr lang="en-BE" smtClean="0"/>
              <a:t>12</a:t>
            </a:fld>
            <a:endParaRPr lang="en-BE"/>
          </a:p>
        </p:txBody>
      </p:sp>
    </p:spTree>
    <p:extLst>
      <p:ext uri="{BB962C8B-B14F-4D97-AF65-F5344CB8AC3E}">
        <p14:creationId xmlns:p14="http://schemas.microsoft.com/office/powerpoint/2010/main" val="24002290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BE" dirty="0"/>
              <a:t>Alongside the development of the final consensus report, the work of the Consensus Committee translated into policy recomme</a:t>
            </a:r>
            <a:r>
              <a:rPr lang="en-GB" dirty="0"/>
              <a:t>nd</a:t>
            </a:r>
            <a:r>
              <a:rPr lang="en-BE" dirty="0"/>
              <a:t>ations and calls to action for policymakers. </a:t>
            </a:r>
          </a:p>
          <a:p>
            <a:pPr marL="171450" indent="-171450">
              <a:buFont typeface="Arial" panose="020B0604020202020204" pitchFamily="34" charset="0"/>
              <a:buChar char="•"/>
            </a:pPr>
            <a:r>
              <a:rPr lang="en-BE" dirty="0"/>
              <a:t>The recommendations and final report are the unified pos</a:t>
            </a:r>
            <a:r>
              <a:rPr lang="en-GB" dirty="0" err="1"/>
              <a:t>itio</a:t>
            </a:r>
            <a:r>
              <a:rPr lang="en-BE" dirty="0"/>
              <a:t>n of all members of the Consensus Committee, who provided their expertise and dedication throughout the project. </a:t>
            </a:r>
          </a:p>
          <a:p>
            <a:pPr marL="171450" indent="-171450">
              <a:buFont typeface="Arial" panose="020B0604020202020204" pitchFamily="34" charset="0"/>
              <a:buChar char="•"/>
            </a:pPr>
            <a:r>
              <a:rPr lang="en-BE" dirty="0"/>
              <a:t>In short, EFA is calling for policymakers to recognise that AD/E is a serious, complex chronic disease, and that patients require long-term treatment and multidisciplinary care to cope with it. </a:t>
            </a:r>
          </a:p>
          <a:p>
            <a:pPr marL="171450" indent="-171450">
              <a:buFont typeface="Arial" panose="020B0604020202020204" pitchFamily="34" charset="0"/>
              <a:buChar char="•"/>
            </a:pPr>
            <a:r>
              <a:rPr lang="en-BE" dirty="0"/>
              <a:t>Policymakers must ensure that the patient journey for people diagnosed with AD/E is respected at each stage, from diagnosis to treatment and care, with a supportive environment for patients and their families. </a:t>
            </a:r>
          </a:p>
          <a:p>
            <a:pPr marL="171450" indent="-171450">
              <a:buFont typeface="Arial" panose="020B0604020202020204" pitchFamily="34" charset="0"/>
              <a:buChar char="•"/>
            </a:pPr>
            <a:r>
              <a:rPr lang="en-BE" dirty="0"/>
              <a:t>The policy recommendation take in:</a:t>
            </a:r>
          </a:p>
          <a:p>
            <a:pPr marL="628650" lvl="1" indent="-171450">
              <a:buFont typeface="Arial" panose="020B0604020202020204" pitchFamily="34" charset="0"/>
              <a:buChar char="•"/>
            </a:pPr>
            <a:r>
              <a:rPr lang="en-BE" sz="1200" b="0" dirty="0">
                <a:solidFill>
                  <a:srgbClr val="003CC0"/>
                </a:solidFill>
                <a:effectLst/>
                <a:latin typeface="+mn-lt"/>
                <a:ea typeface="Calibri" panose="020F0502020204030204" pitchFamily="34" charset="0"/>
              </a:rPr>
              <a:t>the physical and emotional burden of the disease </a:t>
            </a:r>
          </a:p>
          <a:p>
            <a:pPr marL="628650" lvl="1" indent="-171450">
              <a:buFont typeface="Arial" panose="020B0604020202020204" pitchFamily="34" charset="0"/>
              <a:buChar char="•"/>
            </a:pPr>
            <a:r>
              <a:rPr lang="en-BE" sz="1200" b="0" dirty="0">
                <a:solidFill>
                  <a:srgbClr val="003CC0"/>
                </a:solidFill>
                <a:effectLst/>
                <a:latin typeface="+mn-lt"/>
                <a:ea typeface="Calibri" panose="020F0502020204030204" pitchFamily="34" charset="0"/>
              </a:rPr>
              <a:t>diagnosis of AD/E and processes around the development of new treatments</a:t>
            </a:r>
          </a:p>
          <a:p>
            <a:pPr marL="628650" lvl="1" indent="-171450">
              <a:buFont typeface="Arial" panose="020B0604020202020204" pitchFamily="34" charset="0"/>
              <a:buChar char="•"/>
            </a:pPr>
            <a:r>
              <a:rPr lang="en-BE" sz="1200" b="0" dirty="0">
                <a:solidFill>
                  <a:srgbClr val="003CC0"/>
                </a:solidFill>
                <a:effectLst/>
                <a:latin typeface="+mn-lt"/>
                <a:ea typeface="Calibri" panose="020F0502020204030204" pitchFamily="34" charset="0"/>
              </a:rPr>
              <a:t>improving access to personalised treatment and care</a:t>
            </a:r>
          </a:p>
          <a:p>
            <a:pPr marL="628650" lvl="1" indent="-171450">
              <a:buFont typeface="Arial" panose="020B0604020202020204" pitchFamily="34" charset="0"/>
              <a:buChar char="•"/>
            </a:pPr>
            <a:r>
              <a:rPr lang="en-BE" sz="1200" b="0" dirty="0">
                <a:solidFill>
                  <a:srgbClr val="003CC0"/>
                </a:solidFill>
                <a:effectLst/>
                <a:latin typeface="+mn-lt"/>
                <a:ea typeface="Calibri" panose="020F0502020204030204" pitchFamily="34" charset="0"/>
              </a:rPr>
              <a:t>the need to develop a supportive environment for patients addressing treatment and care </a:t>
            </a:r>
          </a:p>
          <a:p>
            <a:pPr marL="628650" lvl="1" indent="-171450">
              <a:buFont typeface="Arial" panose="020B0604020202020204" pitchFamily="34" charset="0"/>
              <a:buChar char="•"/>
            </a:pPr>
            <a:r>
              <a:rPr lang="en-BE" sz="1200" b="0" dirty="0">
                <a:solidFill>
                  <a:srgbClr val="003CC0"/>
                </a:solidFill>
                <a:effectLst/>
                <a:latin typeface="+mn-lt"/>
                <a:ea typeface="Calibri" panose="020F0502020204030204" pitchFamily="34" charset="0"/>
              </a:rPr>
              <a:t>the financial and economic burden that AD/E has on patients. </a:t>
            </a:r>
            <a:endParaRPr lang="en-BE" sz="1200" b="0" dirty="0">
              <a:latin typeface="+mn-lt"/>
            </a:endParaRPr>
          </a:p>
        </p:txBody>
      </p:sp>
      <p:sp>
        <p:nvSpPr>
          <p:cNvPr id="4" name="Slide Number Placeholder 3"/>
          <p:cNvSpPr>
            <a:spLocks noGrp="1"/>
          </p:cNvSpPr>
          <p:nvPr>
            <p:ph type="sldNum" sz="quarter" idx="5"/>
          </p:nvPr>
        </p:nvSpPr>
        <p:spPr/>
        <p:txBody>
          <a:bodyPr/>
          <a:lstStyle/>
          <a:p>
            <a:fld id="{3D0DB68B-319F-45AF-BCDA-B3DAF8F21182}" type="slidenum">
              <a:rPr lang="en-BE" smtClean="0"/>
              <a:t>13</a:t>
            </a:fld>
            <a:endParaRPr lang="en-BE"/>
          </a:p>
        </p:txBody>
      </p:sp>
    </p:spTree>
    <p:extLst>
      <p:ext uri="{BB962C8B-B14F-4D97-AF65-F5344CB8AC3E}">
        <p14:creationId xmlns:p14="http://schemas.microsoft.com/office/powerpoint/2010/main" val="17761801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3D0DB68B-319F-45AF-BCDA-B3DAF8F21182}" type="slidenum">
              <a:rPr lang="en-BE" smtClean="0"/>
              <a:t>19</a:t>
            </a:fld>
            <a:endParaRPr lang="en-BE"/>
          </a:p>
        </p:txBody>
      </p:sp>
    </p:spTree>
    <p:extLst>
      <p:ext uri="{BB962C8B-B14F-4D97-AF65-F5344CB8AC3E}">
        <p14:creationId xmlns:p14="http://schemas.microsoft.com/office/powerpoint/2010/main" val="19822245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DEB854E-1F48-4892-9502-5E9C5CD00E6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3997" r="28743" b="16778"/>
          <a:stretch/>
        </p:blipFill>
        <p:spPr>
          <a:xfrm>
            <a:off x="10093570" y="5397050"/>
            <a:ext cx="2098431" cy="1460951"/>
          </a:xfrm>
          <a:prstGeom prst="rect">
            <a:avLst/>
          </a:prstGeom>
        </p:spPr>
      </p:pic>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p:cNvSpPr>
            <a:spLocks noGrp="1"/>
          </p:cNvSpPr>
          <p:nvPr>
            <p:ph type="sldNum" sz="quarter" idx="12"/>
          </p:nvPr>
        </p:nvSpPr>
        <p:spPr/>
        <p:txBody>
          <a:bodyPr/>
          <a:lstStyle/>
          <a:p>
            <a:fld id="{8723AE3D-20E4-4640-9AB9-4394421DC461}" type="slidenum">
              <a:rPr lang="en-US" smtClean="0"/>
              <a:t>‹#›</a:t>
            </a:fld>
            <a:endParaRPr lang="en-US"/>
          </a:p>
        </p:txBody>
      </p:sp>
    </p:spTree>
    <p:extLst>
      <p:ext uri="{BB962C8B-B14F-4D97-AF65-F5344CB8AC3E}">
        <p14:creationId xmlns:p14="http://schemas.microsoft.com/office/powerpoint/2010/main" val="25025380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1" y="6356353"/>
            <a:ext cx="2743200" cy="365125"/>
          </a:xfrm>
          <a:prstGeom prst="rect">
            <a:avLst/>
          </a:prstGeom>
        </p:spPr>
        <p:txBody>
          <a:bodyPr/>
          <a:lstStyle/>
          <a:p>
            <a:r>
              <a:rPr lang="en-US"/>
              <a:t>5/10/16</a:t>
            </a:r>
          </a:p>
        </p:txBody>
      </p:sp>
      <p:sp>
        <p:nvSpPr>
          <p:cNvPr id="5" name="Footer Placeholder 4"/>
          <p:cNvSpPr>
            <a:spLocks noGrp="1"/>
          </p:cNvSpPr>
          <p:nvPr>
            <p:ph type="ftr" sz="quarter" idx="11"/>
          </p:nvPr>
        </p:nvSpPr>
        <p:spPr>
          <a:xfrm>
            <a:off x="4038601" y="6356353"/>
            <a:ext cx="4114800" cy="365125"/>
          </a:xfrm>
          <a:prstGeom prst="rect">
            <a:avLst/>
          </a:prstGeom>
        </p:spPr>
        <p:txBody>
          <a:bodyPr/>
          <a:lstStyle/>
          <a:p>
            <a:r>
              <a:rPr lang="en-US"/>
              <a:t>Document Name EFA</a:t>
            </a:r>
          </a:p>
        </p:txBody>
      </p:sp>
      <p:sp>
        <p:nvSpPr>
          <p:cNvPr id="6" name="Slide Number Placeholder 5"/>
          <p:cNvSpPr>
            <a:spLocks noGrp="1"/>
          </p:cNvSpPr>
          <p:nvPr>
            <p:ph type="sldNum" sz="quarter" idx="12"/>
          </p:nvPr>
        </p:nvSpPr>
        <p:spPr/>
        <p:txBody>
          <a:bodyPr/>
          <a:lstStyle/>
          <a:p>
            <a:fld id="{8723AE3D-20E4-4640-9AB9-4394421DC461}" type="slidenum">
              <a:rPr lang="en-US" smtClean="0"/>
              <a:t>‹#›</a:t>
            </a:fld>
            <a:endParaRPr lang="en-US"/>
          </a:p>
        </p:txBody>
      </p:sp>
    </p:spTree>
    <p:extLst>
      <p:ext uri="{BB962C8B-B14F-4D97-AF65-F5344CB8AC3E}">
        <p14:creationId xmlns:p14="http://schemas.microsoft.com/office/powerpoint/2010/main" val="4843863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1" y="6356353"/>
            <a:ext cx="2743200" cy="365125"/>
          </a:xfrm>
          <a:prstGeom prst="rect">
            <a:avLst/>
          </a:prstGeom>
        </p:spPr>
        <p:txBody>
          <a:bodyPr/>
          <a:lstStyle/>
          <a:p>
            <a:r>
              <a:rPr lang="en-US"/>
              <a:t>5/10/16</a:t>
            </a:r>
          </a:p>
        </p:txBody>
      </p:sp>
      <p:sp>
        <p:nvSpPr>
          <p:cNvPr id="5" name="Footer Placeholder 4"/>
          <p:cNvSpPr>
            <a:spLocks noGrp="1"/>
          </p:cNvSpPr>
          <p:nvPr>
            <p:ph type="ftr" sz="quarter" idx="11"/>
          </p:nvPr>
        </p:nvSpPr>
        <p:spPr>
          <a:xfrm>
            <a:off x="4038601" y="6356353"/>
            <a:ext cx="4114800" cy="365125"/>
          </a:xfrm>
          <a:prstGeom prst="rect">
            <a:avLst/>
          </a:prstGeom>
        </p:spPr>
        <p:txBody>
          <a:bodyPr/>
          <a:lstStyle/>
          <a:p>
            <a:r>
              <a:rPr lang="en-US"/>
              <a:t>Document Name EFA</a:t>
            </a:r>
          </a:p>
        </p:txBody>
      </p:sp>
      <p:sp>
        <p:nvSpPr>
          <p:cNvPr id="6" name="Slide Number Placeholder 5"/>
          <p:cNvSpPr>
            <a:spLocks noGrp="1"/>
          </p:cNvSpPr>
          <p:nvPr>
            <p:ph type="sldNum" sz="quarter" idx="12"/>
          </p:nvPr>
        </p:nvSpPr>
        <p:spPr/>
        <p:txBody>
          <a:bodyPr/>
          <a:lstStyle/>
          <a:p>
            <a:fld id="{8723AE3D-20E4-4640-9AB9-4394421DC461}" type="slidenum">
              <a:rPr lang="en-US" smtClean="0"/>
              <a:t>‹#›</a:t>
            </a:fld>
            <a:endParaRPr lang="en-US"/>
          </a:p>
        </p:txBody>
      </p:sp>
    </p:spTree>
    <p:extLst>
      <p:ext uri="{BB962C8B-B14F-4D97-AF65-F5344CB8AC3E}">
        <p14:creationId xmlns:p14="http://schemas.microsoft.com/office/powerpoint/2010/main" val="4027364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1" y="6356353"/>
            <a:ext cx="2743200" cy="365125"/>
          </a:xfrm>
          <a:prstGeom prst="rect">
            <a:avLst/>
          </a:prstGeom>
        </p:spPr>
        <p:txBody>
          <a:bodyPr/>
          <a:lstStyle/>
          <a:p>
            <a:r>
              <a:rPr lang="en-US"/>
              <a:t>5/10/16</a:t>
            </a:r>
          </a:p>
        </p:txBody>
      </p:sp>
      <p:sp>
        <p:nvSpPr>
          <p:cNvPr id="6" name="Slide Number Placeholder 5"/>
          <p:cNvSpPr>
            <a:spLocks noGrp="1"/>
          </p:cNvSpPr>
          <p:nvPr>
            <p:ph type="sldNum" sz="quarter" idx="12"/>
          </p:nvPr>
        </p:nvSpPr>
        <p:spPr/>
        <p:txBody>
          <a:bodyPr/>
          <a:lstStyle/>
          <a:p>
            <a:fld id="{8723AE3D-20E4-4640-9AB9-4394421DC461}" type="slidenum">
              <a:rPr lang="en-US" smtClean="0"/>
              <a:t>‹#›</a:t>
            </a:fld>
            <a:endParaRPr lang="en-US"/>
          </a:p>
        </p:txBody>
      </p:sp>
    </p:spTree>
    <p:extLst>
      <p:ext uri="{BB962C8B-B14F-4D97-AF65-F5344CB8AC3E}">
        <p14:creationId xmlns:p14="http://schemas.microsoft.com/office/powerpoint/2010/main" val="5992727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2" y="1709741"/>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2" y="4589466"/>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1" y="6356353"/>
            <a:ext cx="2743200" cy="365125"/>
          </a:xfrm>
          <a:prstGeom prst="rect">
            <a:avLst/>
          </a:prstGeom>
        </p:spPr>
        <p:txBody>
          <a:bodyPr/>
          <a:lstStyle/>
          <a:p>
            <a:r>
              <a:rPr lang="en-US"/>
              <a:t>5/10/16</a:t>
            </a:r>
          </a:p>
        </p:txBody>
      </p:sp>
      <p:sp>
        <p:nvSpPr>
          <p:cNvPr id="5" name="Footer Placeholder 4"/>
          <p:cNvSpPr>
            <a:spLocks noGrp="1"/>
          </p:cNvSpPr>
          <p:nvPr>
            <p:ph type="ftr" sz="quarter" idx="11"/>
          </p:nvPr>
        </p:nvSpPr>
        <p:spPr>
          <a:xfrm>
            <a:off x="4038601" y="6356353"/>
            <a:ext cx="4114800" cy="365125"/>
          </a:xfrm>
          <a:prstGeom prst="rect">
            <a:avLst/>
          </a:prstGeom>
        </p:spPr>
        <p:txBody>
          <a:bodyPr/>
          <a:lstStyle/>
          <a:p>
            <a:r>
              <a:rPr lang="en-US"/>
              <a:t>Document Name EFA</a:t>
            </a:r>
          </a:p>
        </p:txBody>
      </p:sp>
      <p:sp>
        <p:nvSpPr>
          <p:cNvPr id="6" name="Slide Number Placeholder 5"/>
          <p:cNvSpPr>
            <a:spLocks noGrp="1"/>
          </p:cNvSpPr>
          <p:nvPr>
            <p:ph type="sldNum" sz="quarter" idx="12"/>
          </p:nvPr>
        </p:nvSpPr>
        <p:spPr/>
        <p:txBody>
          <a:bodyPr/>
          <a:lstStyle/>
          <a:p>
            <a:fld id="{8723AE3D-20E4-4640-9AB9-4394421DC461}" type="slidenum">
              <a:rPr lang="en-US" smtClean="0"/>
              <a:t>‹#›</a:t>
            </a:fld>
            <a:endParaRPr lang="en-US"/>
          </a:p>
        </p:txBody>
      </p:sp>
    </p:spTree>
    <p:extLst>
      <p:ext uri="{BB962C8B-B14F-4D97-AF65-F5344CB8AC3E}">
        <p14:creationId xmlns:p14="http://schemas.microsoft.com/office/powerpoint/2010/main" val="38848283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1" y="6356353"/>
            <a:ext cx="2743200" cy="365125"/>
          </a:xfrm>
          <a:prstGeom prst="rect">
            <a:avLst/>
          </a:prstGeom>
        </p:spPr>
        <p:txBody>
          <a:bodyPr/>
          <a:lstStyle/>
          <a:p>
            <a:r>
              <a:rPr lang="en-US"/>
              <a:t>5/10/16</a:t>
            </a:r>
          </a:p>
        </p:txBody>
      </p:sp>
      <p:sp>
        <p:nvSpPr>
          <p:cNvPr id="6" name="Footer Placeholder 5"/>
          <p:cNvSpPr>
            <a:spLocks noGrp="1"/>
          </p:cNvSpPr>
          <p:nvPr>
            <p:ph type="ftr" sz="quarter" idx="11"/>
          </p:nvPr>
        </p:nvSpPr>
        <p:spPr>
          <a:xfrm>
            <a:off x="4038601" y="6356353"/>
            <a:ext cx="4114800" cy="365125"/>
          </a:xfrm>
          <a:prstGeom prst="rect">
            <a:avLst/>
          </a:prstGeom>
        </p:spPr>
        <p:txBody>
          <a:bodyPr/>
          <a:lstStyle/>
          <a:p>
            <a:r>
              <a:rPr lang="en-US"/>
              <a:t>Document Name EFA</a:t>
            </a:r>
          </a:p>
        </p:txBody>
      </p:sp>
      <p:sp>
        <p:nvSpPr>
          <p:cNvPr id="7" name="Slide Number Placeholder 6"/>
          <p:cNvSpPr>
            <a:spLocks noGrp="1"/>
          </p:cNvSpPr>
          <p:nvPr>
            <p:ph type="sldNum" sz="quarter" idx="12"/>
          </p:nvPr>
        </p:nvSpPr>
        <p:spPr/>
        <p:txBody>
          <a:bodyPr/>
          <a:lstStyle/>
          <a:p>
            <a:fld id="{8723AE3D-20E4-4640-9AB9-4394421DC461}" type="slidenum">
              <a:rPr lang="en-US" smtClean="0"/>
              <a:t>‹#›</a:t>
            </a:fld>
            <a:endParaRPr lang="en-US"/>
          </a:p>
        </p:txBody>
      </p:sp>
    </p:spTree>
    <p:extLst>
      <p:ext uri="{BB962C8B-B14F-4D97-AF65-F5344CB8AC3E}">
        <p14:creationId xmlns:p14="http://schemas.microsoft.com/office/powerpoint/2010/main" val="34455955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8"/>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90"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90"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1" y="6356353"/>
            <a:ext cx="2743200" cy="365125"/>
          </a:xfrm>
          <a:prstGeom prst="rect">
            <a:avLst/>
          </a:prstGeom>
        </p:spPr>
        <p:txBody>
          <a:bodyPr/>
          <a:lstStyle/>
          <a:p>
            <a:r>
              <a:rPr lang="en-US"/>
              <a:t>5/10/16</a:t>
            </a:r>
          </a:p>
        </p:txBody>
      </p:sp>
      <p:sp>
        <p:nvSpPr>
          <p:cNvPr id="8" name="Footer Placeholder 7"/>
          <p:cNvSpPr>
            <a:spLocks noGrp="1"/>
          </p:cNvSpPr>
          <p:nvPr>
            <p:ph type="ftr" sz="quarter" idx="11"/>
          </p:nvPr>
        </p:nvSpPr>
        <p:spPr>
          <a:xfrm>
            <a:off x="4038601" y="6356353"/>
            <a:ext cx="4114800" cy="365125"/>
          </a:xfrm>
          <a:prstGeom prst="rect">
            <a:avLst/>
          </a:prstGeom>
        </p:spPr>
        <p:txBody>
          <a:bodyPr/>
          <a:lstStyle/>
          <a:p>
            <a:r>
              <a:rPr lang="en-US"/>
              <a:t>Document Name EFA</a:t>
            </a:r>
          </a:p>
        </p:txBody>
      </p:sp>
      <p:sp>
        <p:nvSpPr>
          <p:cNvPr id="9" name="Slide Number Placeholder 8"/>
          <p:cNvSpPr>
            <a:spLocks noGrp="1"/>
          </p:cNvSpPr>
          <p:nvPr>
            <p:ph type="sldNum" sz="quarter" idx="12"/>
          </p:nvPr>
        </p:nvSpPr>
        <p:spPr/>
        <p:txBody>
          <a:bodyPr/>
          <a:lstStyle/>
          <a:p>
            <a:fld id="{8723AE3D-20E4-4640-9AB9-4394421DC461}" type="slidenum">
              <a:rPr lang="en-US" smtClean="0"/>
              <a:t>‹#›</a:t>
            </a:fld>
            <a:endParaRPr lang="en-US"/>
          </a:p>
        </p:txBody>
      </p:sp>
    </p:spTree>
    <p:extLst>
      <p:ext uri="{BB962C8B-B14F-4D97-AF65-F5344CB8AC3E}">
        <p14:creationId xmlns:p14="http://schemas.microsoft.com/office/powerpoint/2010/main" val="1191240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1" y="6356353"/>
            <a:ext cx="2743200" cy="365125"/>
          </a:xfrm>
          <a:prstGeom prst="rect">
            <a:avLst/>
          </a:prstGeom>
        </p:spPr>
        <p:txBody>
          <a:bodyPr/>
          <a:lstStyle/>
          <a:p>
            <a:r>
              <a:rPr lang="en-US"/>
              <a:t>4/28/21</a:t>
            </a:r>
          </a:p>
        </p:txBody>
      </p:sp>
      <p:sp>
        <p:nvSpPr>
          <p:cNvPr id="4" name="Footer Placeholder 3"/>
          <p:cNvSpPr>
            <a:spLocks noGrp="1"/>
          </p:cNvSpPr>
          <p:nvPr>
            <p:ph type="ftr" sz="quarter" idx="11"/>
          </p:nvPr>
        </p:nvSpPr>
        <p:spPr>
          <a:xfrm>
            <a:off x="4038601" y="6356353"/>
            <a:ext cx="4114800" cy="365125"/>
          </a:xfrm>
          <a:prstGeom prst="rect">
            <a:avLst/>
          </a:prstGeom>
        </p:spPr>
        <p:txBody>
          <a:bodyPr/>
          <a:lstStyle>
            <a:lvl1pPr>
              <a:defRPr/>
            </a:lvl1pPr>
          </a:lstStyle>
          <a:p>
            <a:r>
              <a:rPr lang="en-US"/>
              <a:t>Consensus Meeting </a:t>
            </a:r>
          </a:p>
        </p:txBody>
      </p:sp>
      <p:sp>
        <p:nvSpPr>
          <p:cNvPr id="5" name="Slide Number Placeholder 4"/>
          <p:cNvSpPr>
            <a:spLocks noGrp="1"/>
          </p:cNvSpPr>
          <p:nvPr>
            <p:ph type="sldNum" sz="quarter" idx="12"/>
          </p:nvPr>
        </p:nvSpPr>
        <p:spPr/>
        <p:txBody>
          <a:bodyPr/>
          <a:lstStyle/>
          <a:p>
            <a:fld id="{8723AE3D-20E4-4640-9AB9-4394421DC461}" type="slidenum">
              <a:rPr lang="en-US" smtClean="0"/>
              <a:t>‹#›</a:t>
            </a:fld>
            <a:endParaRPr lang="en-US"/>
          </a:p>
        </p:txBody>
      </p:sp>
    </p:spTree>
    <p:extLst>
      <p:ext uri="{BB962C8B-B14F-4D97-AF65-F5344CB8AC3E}">
        <p14:creationId xmlns:p14="http://schemas.microsoft.com/office/powerpoint/2010/main" val="7503838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1" y="6356353"/>
            <a:ext cx="2743200" cy="365125"/>
          </a:xfrm>
          <a:prstGeom prst="rect">
            <a:avLst/>
          </a:prstGeom>
        </p:spPr>
        <p:txBody>
          <a:bodyPr/>
          <a:lstStyle/>
          <a:p>
            <a:r>
              <a:rPr lang="en-US"/>
              <a:t>5/10/16</a:t>
            </a:r>
          </a:p>
        </p:txBody>
      </p:sp>
      <p:sp>
        <p:nvSpPr>
          <p:cNvPr id="3" name="Footer Placeholder 2"/>
          <p:cNvSpPr>
            <a:spLocks noGrp="1"/>
          </p:cNvSpPr>
          <p:nvPr>
            <p:ph type="ftr" sz="quarter" idx="11"/>
          </p:nvPr>
        </p:nvSpPr>
        <p:spPr>
          <a:xfrm>
            <a:off x="4038601" y="6356353"/>
            <a:ext cx="4114800" cy="365125"/>
          </a:xfrm>
          <a:prstGeom prst="rect">
            <a:avLst/>
          </a:prstGeom>
        </p:spPr>
        <p:txBody>
          <a:bodyPr/>
          <a:lstStyle/>
          <a:p>
            <a:r>
              <a:rPr lang="en-US"/>
              <a:t>Document Name EFA</a:t>
            </a:r>
          </a:p>
        </p:txBody>
      </p:sp>
      <p:sp>
        <p:nvSpPr>
          <p:cNvPr id="4" name="Slide Number Placeholder 3"/>
          <p:cNvSpPr>
            <a:spLocks noGrp="1"/>
          </p:cNvSpPr>
          <p:nvPr>
            <p:ph type="sldNum" sz="quarter" idx="12"/>
          </p:nvPr>
        </p:nvSpPr>
        <p:spPr/>
        <p:txBody>
          <a:bodyPr/>
          <a:lstStyle/>
          <a:p>
            <a:fld id="{8723AE3D-20E4-4640-9AB9-4394421DC461}" type="slidenum">
              <a:rPr lang="en-US" smtClean="0"/>
              <a:t>‹#›</a:t>
            </a:fld>
            <a:endParaRPr lang="en-US"/>
          </a:p>
        </p:txBody>
      </p:sp>
    </p:spTree>
    <p:extLst>
      <p:ext uri="{BB962C8B-B14F-4D97-AF65-F5344CB8AC3E}">
        <p14:creationId xmlns:p14="http://schemas.microsoft.com/office/powerpoint/2010/main" val="11742851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8"/>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9" y="2057400"/>
            <a:ext cx="393223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1" y="6356353"/>
            <a:ext cx="2743200" cy="365125"/>
          </a:xfrm>
          <a:prstGeom prst="rect">
            <a:avLst/>
          </a:prstGeom>
        </p:spPr>
        <p:txBody>
          <a:bodyPr/>
          <a:lstStyle/>
          <a:p>
            <a:r>
              <a:rPr lang="en-US"/>
              <a:t>5/10/16</a:t>
            </a:r>
          </a:p>
        </p:txBody>
      </p:sp>
      <p:sp>
        <p:nvSpPr>
          <p:cNvPr id="6" name="Footer Placeholder 5"/>
          <p:cNvSpPr>
            <a:spLocks noGrp="1"/>
          </p:cNvSpPr>
          <p:nvPr>
            <p:ph type="ftr" sz="quarter" idx="11"/>
          </p:nvPr>
        </p:nvSpPr>
        <p:spPr>
          <a:xfrm>
            <a:off x="4038601" y="6356353"/>
            <a:ext cx="4114800" cy="365125"/>
          </a:xfrm>
          <a:prstGeom prst="rect">
            <a:avLst/>
          </a:prstGeom>
        </p:spPr>
        <p:txBody>
          <a:bodyPr/>
          <a:lstStyle/>
          <a:p>
            <a:r>
              <a:rPr lang="en-US"/>
              <a:t>Document Name EFA</a:t>
            </a:r>
          </a:p>
        </p:txBody>
      </p:sp>
      <p:sp>
        <p:nvSpPr>
          <p:cNvPr id="7" name="Slide Number Placeholder 6"/>
          <p:cNvSpPr>
            <a:spLocks noGrp="1"/>
          </p:cNvSpPr>
          <p:nvPr>
            <p:ph type="sldNum" sz="quarter" idx="12"/>
          </p:nvPr>
        </p:nvSpPr>
        <p:spPr/>
        <p:txBody>
          <a:bodyPr/>
          <a:lstStyle/>
          <a:p>
            <a:fld id="{8723AE3D-20E4-4640-9AB9-4394421DC461}" type="slidenum">
              <a:rPr lang="en-US" smtClean="0"/>
              <a:t>‹#›</a:t>
            </a:fld>
            <a:endParaRPr lang="en-US"/>
          </a:p>
        </p:txBody>
      </p:sp>
    </p:spTree>
    <p:extLst>
      <p:ext uri="{BB962C8B-B14F-4D97-AF65-F5344CB8AC3E}">
        <p14:creationId xmlns:p14="http://schemas.microsoft.com/office/powerpoint/2010/main" val="24638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8"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8"/>
            <a:ext cx="617220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9" y="2057400"/>
            <a:ext cx="393223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1" y="6356353"/>
            <a:ext cx="2743200" cy="365125"/>
          </a:xfrm>
          <a:prstGeom prst="rect">
            <a:avLst/>
          </a:prstGeom>
        </p:spPr>
        <p:txBody>
          <a:bodyPr/>
          <a:lstStyle/>
          <a:p>
            <a:r>
              <a:rPr lang="en-US"/>
              <a:t>5/10/16</a:t>
            </a:r>
          </a:p>
        </p:txBody>
      </p:sp>
      <p:sp>
        <p:nvSpPr>
          <p:cNvPr id="6" name="Footer Placeholder 5"/>
          <p:cNvSpPr>
            <a:spLocks noGrp="1"/>
          </p:cNvSpPr>
          <p:nvPr>
            <p:ph type="ftr" sz="quarter" idx="11"/>
          </p:nvPr>
        </p:nvSpPr>
        <p:spPr>
          <a:xfrm>
            <a:off x="4038601" y="6356353"/>
            <a:ext cx="4114800" cy="365125"/>
          </a:xfrm>
          <a:prstGeom prst="rect">
            <a:avLst/>
          </a:prstGeom>
        </p:spPr>
        <p:txBody>
          <a:bodyPr/>
          <a:lstStyle/>
          <a:p>
            <a:r>
              <a:rPr lang="en-US"/>
              <a:t>Document Name EFA</a:t>
            </a:r>
          </a:p>
        </p:txBody>
      </p:sp>
      <p:sp>
        <p:nvSpPr>
          <p:cNvPr id="7" name="Slide Number Placeholder 6"/>
          <p:cNvSpPr>
            <a:spLocks noGrp="1"/>
          </p:cNvSpPr>
          <p:nvPr>
            <p:ph type="sldNum" sz="quarter" idx="12"/>
          </p:nvPr>
        </p:nvSpPr>
        <p:spPr/>
        <p:txBody>
          <a:bodyPr/>
          <a:lstStyle/>
          <a:p>
            <a:fld id="{8723AE3D-20E4-4640-9AB9-4394421DC461}" type="slidenum">
              <a:rPr lang="en-US" smtClean="0"/>
              <a:t>‹#›</a:t>
            </a:fld>
            <a:endParaRPr lang="en-US"/>
          </a:p>
        </p:txBody>
      </p:sp>
    </p:spTree>
    <p:extLst>
      <p:ext uri="{BB962C8B-B14F-4D97-AF65-F5344CB8AC3E}">
        <p14:creationId xmlns:p14="http://schemas.microsoft.com/office/powerpoint/2010/main" val="2767742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48194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8"/>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8610601" y="635635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23AE3D-20E4-4640-9AB9-4394421DC461}" type="slidenum">
              <a:rPr lang="en-US" smtClean="0"/>
              <a:t>‹#›</a:t>
            </a:fld>
            <a:endParaRPr lang="en-US"/>
          </a:p>
        </p:txBody>
      </p:sp>
      <p:pic>
        <p:nvPicPr>
          <p:cNvPr id="7" name="Picture 6">
            <a:extLst>
              <a:ext uri="{FF2B5EF4-FFF2-40B4-BE49-F238E27FC236}">
                <a16:creationId xmlns:a16="http://schemas.microsoft.com/office/drawing/2014/main" id="{69B563E0-4FEF-49ED-9010-3505F97B9867}"/>
              </a:ext>
            </a:extLst>
          </p:cNvPr>
          <p:cNvPicPr>
            <a:picLocks noChangeAspect="1"/>
          </p:cNvPicPr>
          <p:nvPr userDrawn="1"/>
        </p:nvPicPr>
        <p:blipFill rotWithShape="1">
          <a:blip r:embed="rId13">
            <a:extLst>
              <a:ext uri="{28A0092B-C50C-407E-A947-70E740481C1C}">
                <a14:useLocalDpi xmlns:a14="http://schemas.microsoft.com/office/drawing/2010/main" val="0"/>
              </a:ext>
            </a:extLst>
          </a:blip>
          <a:srcRect l="-13997" r="28743" b="16778"/>
          <a:stretch/>
        </p:blipFill>
        <p:spPr>
          <a:xfrm>
            <a:off x="10093570" y="5397050"/>
            <a:ext cx="2098431" cy="1460951"/>
          </a:xfrm>
          <a:prstGeom prst="rect">
            <a:avLst/>
          </a:prstGeom>
        </p:spPr>
      </p:pic>
    </p:spTree>
    <p:extLst>
      <p:ext uri="{BB962C8B-B14F-4D97-AF65-F5344CB8AC3E}">
        <p14:creationId xmlns:p14="http://schemas.microsoft.com/office/powerpoint/2010/main" val="33742163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1.jpeg"/><Relationship Id="rId13" Type="http://schemas.openxmlformats.org/officeDocument/2006/relationships/image" Target="../media/image45.svg"/><Relationship Id="rId18" Type="http://schemas.openxmlformats.org/officeDocument/2006/relationships/image" Target="../media/image47.png"/><Relationship Id="rId26" Type="http://schemas.openxmlformats.org/officeDocument/2006/relationships/hyperlink" Target="https://en.wikipedia.org/wiki/File:Flag_of_the_United_Kingdom.svg" TargetMode="External"/><Relationship Id="rId3" Type="http://schemas.openxmlformats.org/officeDocument/2006/relationships/hyperlink" Target="https://en.wikipedia.org/wiki/Flag_of_Slovenia" TargetMode="External"/><Relationship Id="rId21" Type="http://schemas.openxmlformats.org/officeDocument/2006/relationships/image" Target="../media/image23.png"/><Relationship Id="rId7" Type="http://schemas.openxmlformats.org/officeDocument/2006/relationships/image" Target="../media/image40.jpeg"/><Relationship Id="rId12" Type="http://schemas.openxmlformats.org/officeDocument/2006/relationships/image" Target="../media/image44.png"/><Relationship Id="rId17" Type="http://schemas.openxmlformats.org/officeDocument/2006/relationships/image" Target="../media/image46.jpeg"/><Relationship Id="rId25" Type="http://schemas.openxmlformats.org/officeDocument/2006/relationships/image" Target="../media/image32.png"/><Relationship Id="rId2" Type="http://schemas.openxmlformats.org/officeDocument/2006/relationships/image" Target="../media/image37.png"/><Relationship Id="rId16" Type="http://schemas.openxmlformats.org/officeDocument/2006/relationships/hyperlink" Target="https://www.publicdomainpictures.net/view-image.php?image=332391&amp;picture=national-flag-of-denmark-themes-idea" TargetMode="External"/><Relationship Id="rId20"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39.png"/><Relationship Id="rId11" Type="http://schemas.openxmlformats.org/officeDocument/2006/relationships/image" Target="../media/image43.png"/><Relationship Id="rId24" Type="http://schemas.openxmlformats.org/officeDocument/2006/relationships/image" Target="../media/image51.jpeg"/><Relationship Id="rId5" Type="http://schemas.openxmlformats.org/officeDocument/2006/relationships/hyperlink" Target="https://en.wikipedia.org/wiki/Serbia" TargetMode="External"/><Relationship Id="rId15" Type="http://schemas.openxmlformats.org/officeDocument/2006/relationships/image" Target="../media/image25.jpeg"/><Relationship Id="rId23" Type="http://schemas.openxmlformats.org/officeDocument/2006/relationships/image" Target="../media/image50.png"/><Relationship Id="rId28" Type="http://schemas.openxmlformats.org/officeDocument/2006/relationships/image" Target="../media/image53.svg"/><Relationship Id="rId10" Type="http://schemas.openxmlformats.org/officeDocument/2006/relationships/hyperlink" Target="https://commons.wikimedia.org/wiki/File:Flag_of_Portugal.svg" TargetMode="External"/><Relationship Id="rId19" Type="http://schemas.openxmlformats.org/officeDocument/2006/relationships/image" Target="../media/image48.jpeg"/><Relationship Id="rId4" Type="http://schemas.openxmlformats.org/officeDocument/2006/relationships/image" Target="../media/image38.png"/><Relationship Id="rId9" Type="http://schemas.openxmlformats.org/officeDocument/2006/relationships/image" Target="../media/image42.png"/><Relationship Id="rId14" Type="http://schemas.openxmlformats.org/officeDocument/2006/relationships/hyperlink" Target="https://allthetropes.org/wiki/File:Flag_of_Turkey.svg" TargetMode="External"/><Relationship Id="rId22" Type="http://schemas.openxmlformats.org/officeDocument/2006/relationships/hyperlink" Target="https://en.wikipedia.org/wiki/Germany" TargetMode="External"/><Relationship Id="rId27" Type="http://schemas.openxmlformats.org/officeDocument/2006/relationships/image" Target="../media/image52.png"/></Relationships>
</file>

<file path=ppt/slides/_rels/slide1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1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5" Type="http://schemas.openxmlformats.org/officeDocument/2006/relationships/image" Target="../media/image62.svg"/><Relationship Id="rId4" Type="http://schemas.openxmlformats.org/officeDocument/2006/relationships/image" Target="../media/image6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efanet.org/" TargetMode="External"/><Relationship Id="rId2" Type="http://schemas.openxmlformats.org/officeDocument/2006/relationships/hyperlink" Target="mailto:info@efanet.org" TargetMode="Externa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hyperlink" Target="https://efanet.org/news/3373-european-report-itching-for-life-quality-of-life-and-costs-for-people-with-severe-atopic-eczema-in-europe" TargetMode="External"/><Relationship Id="rId7" Type="http://schemas.openxmlformats.org/officeDocument/2006/relationships/image" Target="../media/image6.sv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svg"/><Relationship Id="rId11" Type="http://schemas.openxmlformats.org/officeDocument/2006/relationships/image" Target="../media/image18.sv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svg"/><Relationship Id="rId9" Type="http://schemas.openxmlformats.org/officeDocument/2006/relationships/image" Target="../media/image16.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s://en.wikipedia.org/wiki/Germany" TargetMode="External"/><Relationship Id="rId13" Type="http://schemas.openxmlformats.org/officeDocument/2006/relationships/image" Target="../media/image26.png"/><Relationship Id="rId18" Type="http://schemas.openxmlformats.org/officeDocument/2006/relationships/hyperlink" Target="http://www.pngall.com/spain-flag-png" TargetMode="External"/><Relationship Id="rId26" Type="http://schemas.openxmlformats.org/officeDocument/2006/relationships/image" Target="../media/image35.jpeg"/><Relationship Id="rId3" Type="http://schemas.openxmlformats.org/officeDocument/2006/relationships/image" Target="../media/image20.jpeg"/><Relationship Id="rId21" Type="http://schemas.openxmlformats.org/officeDocument/2006/relationships/image" Target="../media/image32.png"/><Relationship Id="rId7" Type="http://schemas.openxmlformats.org/officeDocument/2006/relationships/image" Target="../media/image23.png"/><Relationship Id="rId12" Type="http://schemas.openxmlformats.org/officeDocument/2006/relationships/hyperlink" Target="https://www.publicdomainpictures.net/view-image.php?image=332391&amp;picture=national-flag-of-denmark-themes-idea" TargetMode="External"/><Relationship Id="rId17" Type="http://schemas.openxmlformats.org/officeDocument/2006/relationships/image" Target="../media/image29.png"/><Relationship Id="rId25" Type="http://schemas.openxmlformats.org/officeDocument/2006/relationships/image" Target="../media/image34.jpeg"/><Relationship Id="rId2" Type="http://schemas.openxmlformats.org/officeDocument/2006/relationships/notesSlide" Target="../notesSlides/notesSlide5.xml"/><Relationship Id="rId16" Type="http://schemas.openxmlformats.org/officeDocument/2006/relationships/image" Target="../media/image28.jpeg"/><Relationship Id="rId20" Type="http://schemas.openxmlformats.org/officeDocument/2006/relationships/image" Target="../media/image31.jpeg"/><Relationship Id="rId1" Type="http://schemas.openxmlformats.org/officeDocument/2006/relationships/slideLayout" Target="../slideLayouts/slideLayout2.xml"/><Relationship Id="rId6" Type="http://schemas.openxmlformats.org/officeDocument/2006/relationships/image" Target="../media/image22.jpeg"/><Relationship Id="rId11" Type="http://schemas.openxmlformats.org/officeDocument/2006/relationships/image" Target="../media/image25.jpeg"/><Relationship Id="rId24" Type="http://schemas.openxmlformats.org/officeDocument/2006/relationships/hyperlink" Target="http://fr.m.wikipedia.org/wiki/Fichier:Flag_of_Hungary.svg" TargetMode="External"/><Relationship Id="rId5" Type="http://schemas.openxmlformats.org/officeDocument/2006/relationships/hyperlink" Target="https://fr.m.wikipedia.org/wiki/Fichier:Flag_of_France.png" TargetMode="External"/><Relationship Id="rId15" Type="http://schemas.openxmlformats.org/officeDocument/2006/relationships/hyperlink" Target="https://pixabay.com/vectors/belgium-flag-national-flag-nation-162240/" TargetMode="External"/><Relationship Id="rId23" Type="http://schemas.openxmlformats.org/officeDocument/2006/relationships/image" Target="../media/image33.png"/><Relationship Id="rId10" Type="http://schemas.microsoft.com/office/2007/relationships/hdphoto" Target="../media/hdphoto1.wdp"/><Relationship Id="rId19" Type="http://schemas.openxmlformats.org/officeDocument/2006/relationships/image" Target="../media/image30.png"/><Relationship Id="rId4" Type="http://schemas.openxmlformats.org/officeDocument/2006/relationships/image" Target="../media/image21.png"/><Relationship Id="rId9" Type="http://schemas.openxmlformats.org/officeDocument/2006/relationships/image" Target="../media/image24.png"/><Relationship Id="rId14" Type="http://schemas.openxmlformats.org/officeDocument/2006/relationships/image" Target="../media/image27.png"/><Relationship Id="rId22" Type="http://schemas.openxmlformats.org/officeDocument/2006/relationships/hyperlink" Target="https://en.wikipedia.org/wiki/File:Flag_of_the_United_Kingdom.svg" TargetMode="External"/><Relationship Id="rId27"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xt&#10;&#10;Description automatically generated">
            <a:extLst>
              <a:ext uri="{FF2B5EF4-FFF2-40B4-BE49-F238E27FC236}">
                <a16:creationId xmlns:a16="http://schemas.microsoft.com/office/drawing/2014/main" id="{077AA758-8546-8C69-DEDE-475CC5097B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251533" cy="6943060"/>
          </a:xfrm>
          <a:prstGeom prst="rect">
            <a:avLst/>
          </a:prstGeom>
        </p:spPr>
      </p:pic>
      <p:sp>
        <p:nvSpPr>
          <p:cNvPr id="3" name="Sous-titre 2"/>
          <p:cNvSpPr>
            <a:spLocks noGrp="1"/>
          </p:cNvSpPr>
          <p:nvPr>
            <p:ph type="subTitle" idx="1"/>
          </p:nvPr>
        </p:nvSpPr>
        <p:spPr>
          <a:xfrm>
            <a:off x="2515017" y="5522708"/>
            <a:ext cx="6920806" cy="727071"/>
          </a:xfrm>
        </p:spPr>
        <p:txBody>
          <a:bodyPr vert="horz" lIns="0" tIns="0" rIns="0" bIns="45720" rtlCol="0">
            <a:normAutofit fontScale="92500"/>
          </a:bodyPr>
          <a:lstStyle/>
          <a:p>
            <a:r>
              <a:rPr lang="en-GB" sz="3200" b="1" dirty="0">
                <a:solidFill>
                  <a:schemeClr val="bg1"/>
                </a:solidFill>
                <a:latin typeface="Arial Black" panose="020B0A04020102020204" pitchFamily="34" charset="0"/>
              </a:rPr>
              <a:t>Overview and recommendations</a:t>
            </a:r>
          </a:p>
        </p:txBody>
      </p:sp>
    </p:spTree>
    <p:extLst>
      <p:ext uri="{BB962C8B-B14F-4D97-AF65-F5344CB8AC3E}">
        <p14:creationId xmlns:p14="http://schemas.microsoft.com/office/powerpoint/2010/main" val="20444378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D088C60-98FD-9939-4BA9-25C8DA734C43}"/>
              </a:ext>
            </a:extLst>
          </p:cNvPr>
          <p:cNvSpPr/>
          <p:nvPr/>
        </p:nvSpPr>
        <p:spPr>
          <a:xfrm>
            <a:off x="10419907" y="5534405"/>
            <a:ext cx="1772093" cy="1323595"/>
          </a:xfrm>
          <a:prstGeom prst="rect">
            <a:avLst/>
          </a:prstGeom>
          <a:solidFill>
            <a:srgbClr val="48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61" name="Rectangle 60">
            <a:extLst>
              <a:ext uri="{FF2B5EF4-FFF2-40B4-BE49-F238E27FC236}">
                <a16:creationId xmlns:a16="http://schemas.microsoft.com/office/drawing/2014/main" id="{FE8B0672-E228-481A-9273-428BFF8C2A2C}"/>
              </a:ext>
            </a:extLst>
          </p:cNvPr>
          <p:cNvSpPr/>
          <p:nvPr/>
        </p:nvSpPr>
        <p:spPr>
          <a:xfrm>
            <a:off x="8096313" y="993895"/>
            <a:ext cx="3076292" cy="3895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481945"/>
                </a:solidFill>
              </a:rPr>
              <a:t>Patient representatives </a:t>
            </a:r>
          </a:p>
        </p:txBody>
      </p:sp>
      <p:sp>
        <p:nvSpPr>
          <p:cNvPr id="58" name="Rectangle 57">
            <a:extLst>
              <a:ext uri="{FF2B5EF4-FFF2-40B4-BE49-F238E27FC236}">
                <a16:creationId xmlns:a16="http://schemas.microsoft.com/office/drawing/2014/main" id="{611FB912-35A5-4CD1-AFFC-285428A735E3}"/>
              </a:ext>
            </a:extLst>
          </p:cNvPr>
          <p:cNvSpPr/>
          <p:nvPr/>
        </p:nvSpPr>
        <p:spPr>
          <a:xfrm>
            <a:off x="7691189" y="1376300"/>
            <a:ext cx="4338754" cy="5261757"/>
          </a:xfrm>
          <a:prstGeom prst="rect">
            <a:avLst/>
          </a:prstGeom>
          <a:solidFill>
            <a:srgbClr val="F1B1CC">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DEB9EBD7-BD1E-4FAF-AB6A-3312475DFA8E}"/>
              </a:ext>
            </a:extLst>
          </p:cNvPr>
          <p:cNvSpPr>
            <a:spLocks noGrp="1"/>
          </p:cNvSpPr>
          <p:nvPr>
            <p:ph type="sldNum" sz="quarter" idx="12"/>
          </p:nvPr>
        </p:nvSpPr>
        <p:spPr>
          <a:noFill/>
          <a:ln>
            <a:noFill/>
          </a:ln>
        </p:spPr>
        <p:txBody>
          <a:bodyPr/>
          <a:lstStyle/>
          <a:p>
            <a:fld id="{8723AE3D-20E4-4640-9AB9-4394421DC461}" type="slidenum">
              <a:rPr lang="en-US">
                <a:solidFill>
                  <a:schemeClr val="tx1"/>
                </a:solidFill>
                <a:latin typeface="Calibri" panose="020F0502020204030204"/>
              </a:rPr>
              <a:pPr/>
              <a:t>10</a:t>
            </a:fld>
            <a:endParaRPr lang="en-US">
              <a:solidFill>
                <a:schemeClr val="tx1"/>
              </a:solidFill>
              <a:latin typeface="Calibri" panose="020F0502020204030204"/>
            </a:endParaRPr>
          </a:p>
        </p:txBody>
      </p:sp>
      <p:sp>
        <p:nvSpPr>
          <p:cNvPr id="9" name="Rectangle 8">
            <a:extLst>
              <a:ext uri="{FF2B5EF4-FFF2-40B4-BE49-F238E27FC236}">
                <a16:creationId xmlns:a16="http://schemas.microsoft.com/office/drawing/2014/main" id="{F119566E-0E8C-45D5-903F-94E962B428A2}"/>
              </a:ext>
            </a:extLst>
          </p:cNvPr>
          <p:cNvSpPr/>
          <p:nvPr/>
        </p:nvSpPr>
        <p:spPr>
          <a:xfrm>
            <a:off x="10071849" y="5906538"/>
            <a:ext cx="1911866" cy="7137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err="1">
                <a:solidFill>
                  <a:schemeClr val="bg1"/>
                </a:solidFill>
              </a:rPr>
              <a:t>Snezana</a:t>
            </a:r>
            <a:r>
              <a:rPr lang="en-US" sz="1200" b="1" dirty="0">
                <a:solidFill>
                  <a:schemeClr val="bg1"/>
                </a:solidFill>
              </a:rPr>
              <a:t> </a:t>
            </a:r>
            <a:r>
              <a:rPr lang="en-US" sz="1200" b="1" dirty="0" err="1">
                <a:solidFill>
                  <a:schemeClr val="bg1"/>
                </a:solidFill>
              </a:rPr>
              <a:t>Sundic</a:t>
            </a:r>
            <a:r>
              <a:rPr lang="en-US" sz="1200" b="1" dirty="0">
                <a:solidFill>
                  <a:schemeClr val="bg1"/>
                </a:solidFill>
              </a:rPr>
              <a:t> </a:t>
            </a:r>
            <a:r>
              <a:rPr lang="en-US" sz="1200" b="1" dirty="0" err="1">
                <a:solidFill>
                  <a:schemeClr val="bg1"/>
                </a:solidFill>
              </a:rPr>
              <a:t>Vardic</a:t>
            </a:r>
            <a:endParaRPr lang="en-US" sz="1200" b="1" dirty="0">
              <a:solidFill>
                <a:schemeClr val="bg1"/>
              </a:solidFill>
            </a:endParaRPr>
          </a:p>
          <a:p>
            <a:pPr algn="ctr"/>
            <a:r>
              <a:rPr lang="en-US" sz="1200" dirty="0">
                <a:solidFill>
                  <a:schemeClr val="bg1"/>
                </a:solidFill>
              </a:rPr>
              <a:t>President Association Allergy and me. Marketing Consultant</a:t>
            </a:r>
          </a:p>
        </p:txBody>
      </p:sp>
      <p:sp>
        <p:nvSpPr>
          <p:cNvPr id="19" name="Rectangle 18">
            <a:extLst>
              <a:ext uri="{FF2B5EF4-FFF2-40B4-BE49-F238E27FC236}">
                <a16:creationId xmlns:a16="http://schemas.microsoft.com/office/drawing/2014/main" id="{0227DF98-91A9-4369-855F-F00ED2E2954B}"/>
              </a:ext>
            </a:extLst>
          </p:cNvPr>
          <p:cNvSpPr/>
          <p:nvPr/>
        </p:nvSpPr>
        <p:spPr>
          <a:xfrm>
            <a:off x="10276045" y="2054593"/>
            <a:ext cx="445439" cy="215970"/>
          </a:xfrm>
          <a:prstGeom prst="rect">
            <a:avLst/>
          </a:prstGeom>
          <a:blipFill>
            <a:blip r:embed="rId2">
              <a:extLst>
                <a:ext uri="{837473B0-CC2E-450A-ABE3-18F120FF3D39}">
                  <a1611:picAttrSrcUrl xmlns:a1611="http://schemas.microsoft.com/office/drawing/2016/11/main" r:id="rId3"/>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19E953A1-F906-44DE-9B80-49B89DF38F06}"/>
              </a:ext>
            </a:extLst>
          </p:cNvPr>
          <p:cNvSpPr/>
          <p:nvPr/>
        </p:nvSpPr>
        <p:spPr>
          <a:xfrm>
            <a:off x="10127851" y="4848433"/>
            <a:ext cx="445439" cy="215970"/>
          </a:xfrm>
          <a:prstGeom prst="rect">
            <a:avLst/>
          </a:prstGeom>
          <a:blipFill>
            <a:blip r:embed="rId4">
              <a:extLst>
                <a:ext uri="{837473B0-CC2E-450A-ABE3-18F120FF3D39}">
                  <a1611:picAttrSrcUrl xmlns:a1611="http://schemas.microsoft.com/office/drawing/2016/11/main" r:id="rId5"/>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0999104-3B79-4DA9-8CED-61CD09F16216}"/>
              </a:ext>
            </a:extLst>
          </p:cNvPr>
          <p:cNvSpPr/>
          <p:nvPr/>
        </p:nvSpPr>
        <p:spPr>
          <a:xfrm>
            <a:off x="10090639" y="3357115"/>
            <a:ext cx="2041270" cy="5127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BE" sz="1200" b="1" dirty="0">
                <a:solidFill>
                  <a:schemeClr val="bg1"/>
                </a:solidFill>
              </a:rPr>
              <a:t>Tina Mesaric</a:t>
            </a:r>
          </a:p>
          <a:p>
            <a:pPr algn="ctr"/>
            <a:r>
              <a:rPr lang="en-BE" sz="1200" dirty="0">
                <a:solidFill>
                  <a:schemeClr val="bg1"/>
                </a:solidFill>
              </a:rPr>
              <a:t>Project leader – Institute Atopika</a:t>
            </a:r>
          </a:p>
        </p:txBody>
      </p:sp>
      <p:pic>
        <p:nvPicPr>
          <p:cNvPr id="2050" name="Picture 2" descr="See the source image">
            <a:extLst>
              <a:ext uri="{FF2B5EF4-FFF2-40B4-BE49-F238E27FC236}">
                <a16:creationId xmlns:a16="http://schemas.microsoft.com/office/drawing/2014/main" id="{2288B45B-6F52-4DC9-A9D9-1D6388450C29}"/>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426" t="15791" r="6783" b="23072"/>
          <a:stretch/>
        </p:blipFill>
        <p:spPr bwMode="auto">
          <a:xfrm>
            <a:off x="10721484" y="2313554"/>
            <a:ext cx="875541" cy="903186"/>
          </a:xfrm>
          <a:prstGeom prst="ellipse">
            <a:avLst/>
          </a:prstGeom>
          <a:noFill/>
          <a:extLst>
            <a:ext uri="{909E8E84-426E-40DD-AFC4-6F175D3DCCD1}">
              <a14:hiddenFill xmlns:a14="http://schemas.microsoft.com/office/drawing/2010/main">
                <a:solidFill>
                  <a:srgbClr val="FFFFFF"/>
                </a:solidFill>
              </a14:hiddenFill>
            </a:ext>
          </a:extLst>
        </p:spPr>
      </p:pic>
      <p:pic>
        <p:nvPicPr>
          <p:cNvPr id="2064" name="Picture 16" descr="See the source image">
            <a:extLst>
              <a:ext uri="{FF2B5EF4-FFF2-40B4-BE49-F238E27FC236}">
                <a16:creationId xmlns:a16="http://schemas.microsoft.com/office/drawing/2014/main" id="{AF1D0185-AA5F-46FE-A087-67949D5E95FA}"/>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8191" t="339" r="37990" b="17025"/>
          <a:stretch/>
        </p:blipFill>
        <p:spPr bwMode="auto">
          <a:xfrm>
            <a:off x="10481633" y="4939435"/>
            <a:ext cx="929522" cy="949982"/>
          </a:xfrm>
          <a:prstGeom prst="ellipse">
            <a:avLst/>
          </a:prstGeom>
          <a:noFill/>
          <a:extLst>
            <a:ext uri="{909E8E84-426E-40DD-AFC4-6F175D3DCCD1}">
              <a14:hiddenFill xmlns:a14="http://schemas.microsoft.com/office/drawing/2010/main">
                <a:solidFill>
                  <a:srgbClr val="FFFFFF"/>
                </a:solidFill>
              </a14:hiddenFill>
            </a:ext>
          </a:extLst>
        </p:spPr>
      </p:pic>
      <p:sp>
        <p:nvSpPr>
          <p:cNvPr id="32" name="Rectangle 31">
            <a:extLst>
              <a:ext uri="{FF2B5EF4-FFF2-40B4-BE49-F238E27FC236}">
                <a16:creationId xmlns:a16="http://schemas.microsoft.com/office/drawing/2014/main" id="{94A912FF-0F19-4945-9A22-D8135AF1105A}"/>
              </a:ext>
            </a:extLst>
          </p:cNvPr>
          <p:cNvSpPr/>
          <p:nvPr/>
        </p:nvSpPr>
        <p:spPr>
          <a:xfrm>
            <a:off x="7721946" y="3063153"/>
            <a:ext cx="2424598" cy="10778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rPr>
              <a:t>Joana Camillo</a:t>
            </a:r>
          </a:p>
          <a:p>
            <a:pPr algn="ctr"/>
            <a:r>
              <a:rPr lang="en-BE" sz="1200" dirty="0">
                <a:solidFill>
                  <a:schemeClr val="bg1"/>
                </a:solidFill>
              </a:rPr>
              <a:t>Founding President, Portuguese Association of Atopic Dermatitis (ADERMAP) and Executive Director of Creating Health</a:t>
            </a:r>
          </a:p>
        </p:txBody>
      </p:sp>
      <p:sp>
        <p:nvSpPr>
          <p:cNvPr id="36" name="Rectangle 35">
            <a:extLst>
              <a:ext uri="{FF2B5EF4-FFF2-40B4-BE49-F238E27FC236}">
                <a16:creationId xmlns:a16="http://schemas.microsoft.com/office/drawing/2014/main" id="{4F710816-3C82-4BF0-B14D-6F007233E78C}"/>
              </a:ext>
            </a:extLst>
          </p:cNvPr>
          <p:cNvSpPr/>
          <p:nvPr/>
        </p:nvSpPr>
        <p:spPr>
          <a:xfrm>
            <a:off x="7895157" y="5648962"/>
            <a:ext cx="2222240" cy="11531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err="1">
                <a:solidFill>
                  <a:schemeClr val="bg1"/>
                </a:solidFill>
              </a:rPr>
              <a:t>Ozlem</a:t>
            </a:r>
            <a:r>
              <a:rPr lang="en-US" sz="1200" b="1" dirty="0">
                <a:solidFill>
                  <a:schemeClr val="bg1"/>
                </a:solidFill>
              </a:rPr>
              <a:t> </a:t>
            </a:r>
            <a:r>
              <a:rPr lang="en-US" sz="1200" b="1" dirty="0" err="1">
                <a:solidFill>
                  <a:schemeClr val="bg1"/>
                </a:solidFill>
              </a:rPr>
              <a:t>Ceylan</a:t>
            </a:r>
            <a:endParaRPr lang="en-US" sz="1200" b="1" dirty="0">
              <a:solidFill>
                <a:schemeClr val="bg1"/>
              </a:solidFill>
            </a:endParaRPr>
          </a:p>
          <a:p>
            <a:pPr algn="ctr"/>
            <a:r>
              <a:rPr lang="en-BE" sz="1200" dirty="0">
                <a:solidFill>
                  <a:schemeClr val="bg1"/>
                </a:solidFill>
              </a:rPr>
              <a:t>Founding President, Living with Allergy Association</a:t>
            </a:r>
          </a:p>
        </p:txBody>
      </p:sp>
      <p:pic>
        <p:nvPicPr>
          <p:cNvPr id="38" name="Picture 4" descr="See the source image">
            <a:extLst>
              <a:ext uri="{FF2B5EF4-FFF2-40B4-BE49-F238E27FC236}">
                <a16:creationId xmlns:a16="http://schemas.microsoft.com/office/drawing/2014/main" id="{18681ABA-62AC-452F-9410-4F308C2E8873}"/>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24651" r="17092"/>
          <a:stretch/>
        </p:blipFill>
        <p:spPr bwMode="auto">
          <a:xfrm>
            <a:off x="8470483" y="2049012"/>
            <a:ext cx="927524" cy="1014984"/>
          </a:xfrm>
          <a:prstGeom prst="ellipse">
            <a:avLst/>
          </a:prstGeom>
          <a:noFill/>
          <a:extLst>
            <a:ext uri="{909E8E84-426E-40DD-AFC4-6F175D3DCCD1}">
              <a14:hiddenFill xmlns:a14="http://schemas.microsoft.com/office/drawing/2010/main">
                <a:solidFill>
                  <a:srgbClr val="FFFFFF"/>
                </a:solidFill>
              </a14:hiddenFill>
            </a:ext>
          </a:extLst>
        </p:spPr>
      </p:pic>
      <p:sp>
        <p:nvSpPr>
          <p:cNvPr id="39" name="Rectangle 38">
            <a:extLst>
              <a:ext uri="{FF2B5EF4-FFF2-40B4-BE49-F238E27FC236}">
                <a16:creationId xmlns:a16="http://schemas.microsoft.com/office/drawing/2014/main" id="{14FF4A52-95D5-4B7D-9798-5617A03D19CE}"/>
              </a:ext>
            </a:extLst>
          </p:cNvPr>
          <p:cNvSpPr/>
          <p:nvPr/>
        </p:nvSpPr>
        <p:spPr>
          <a:xfrm>
            <a:off x="7992308" y="1939430"/>
            <a:ext cx="445439" cy="215970"/>
          </a:xfrm>
          <a:prstGeom prst="rect">
            <a:avLst/>
          </a:prstGeom>
          <a:blipFill>
            <a:blip r:embed="rId9">
              <a:extLst>
                <a:ext uri="{837473B0-CC2E-450A-ABE3-18F120FF3D39}">
                  <a1611:picAttrSrcUrl xmlns:a1611="http://schemas.microsoft.com/office/drawing/2016/11/main" r:id="rId1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Picture 39" descr="A person with long hair&#10;&#10;Description automatically generated with medium confidence">
            <a:extLst>
              <a:ext uri="{FF2B5EF4-FFF2-40B4-BE49-F238E27FC236}">
                <a16:creationId xmlns:a16="http://schemas.microsoft.com/office/drawing/2014/main" id="{12677427-E0CF-44E1-BBDB-E1B964D1F3C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632071" y="4962317"/>
            <a:ext cx="783460" cy="904219"/>
          </a:xfrm>
          <a:prstGeom prst="ellipse">
            <a:avLst/>
          </a:prstGeom>
        </p:spPr>
      </p:pic>
      <p:sp>
        <p:nvSpPr>
          <p:cNvPr id="41" name="Rectangle 40">
            <a:extLst>
              <a:ext uri="{FF2B5EF4-FFF2-40B4-BE49-F238E27FC236}">
                <a16:creationId xmlns:a16="http://schemas.microsoft.com/office/drawing/2014/main" id="{0A4DD3C7-1B86-45FA-96DD-614D2A7657CE}"/>
              </a:ext>
            </a:extLst>
          </p:cNvPr>
          <p:cNvSpPr/>
          <p:nvPr/>
        </p:nvSpPr>
        <p:spPr>
          <a:xfrm>
            <a:off x="8055425" y="4918408"/>
            <a:ext cx="445439" cy="215970"/>
          </a:xfrm>
          <a:prstGeom prst="rect">
            <a:avLst/>
          </a:prstGeom>
          <a:blipFill>
            <a:blip r:embed="rId12">
              <a:extLst>
                <a:ext uri="{96DAC541-7B7A-43D3-8B79-37D633B846F1}">
                  <asvg:svgBlip xmlns:asvg="http://schemas.microsoft.com/office/drawing/2016/SVG/main" r:embed="rId13"/>
                </a:ext>
                <a:ext uri="{837473B0-CC2E-450A-ABE3-18F120FF3D39}">
                  <a1611:picAttrSrcUrl xmlns:a1611="http://schemas.microsoft.com/office/drawing/2016/11/main" r:id="rId14"/>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974382CB-4DDD-4514-BEFE-02E34AE22028}"/>
              </a:ext>
            </a:extLst>
          </p:cNvPr>
          <p:cNvSpPr/>
          <p:nvPr/>
        </p:nvSpPr>
        <p:spPr>
          <a:xfrm>
            <a:off x="1187467" y="1832135"/>
            <a:ext cx="445439" cy="215970"/>
          </a:xfrm>
          <a:prstGeom prst="rect">
            <a:avLst/>
          </a:prstGeom>
          <a:blipFill>
            <a:blip r:embed="rId15">
              <a:extLst>
                <a:ext uri="{837473B0-CC2E-450A-ABE3-18F120FF3D39}">
                  <a1611:picAttrSrcUrl xmlns:a1611="http://schemas.microsoft.com/office/drawing/2016/11/main" r:id="rId16"/>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itle 1">
            <a:extLst>
              <a:ext uri="{FF2B5EF4-FFF2-40B4-BE49-F238E27FC236}">
                <a16:creationId xmlns:a16="http://schemas.microsoft.com/office/drawing/2014/main" id="{8C424C44-5234-43EE-A734-79CD044C29F9}"/>
              </a:ext>
            </a:extLst>
          </p:cNvPr>
          <p:cNvSpPr>
            <a:spLocks noGrp="1"/>
          </p:cNvSpPr>
          <p:nvPr>
            <p:ph type="title"/>
          </p:nvPr>
        </p:nvSpPr>
        <p:spPr>
          <a:xfrm>
            <a:off x="236723" y="50737"/>
            <a:ext cx="10515600" cy="1325563"/>
          </a:xfrm>
        </p:spPr>
        <p:txBody>
          <a:bodyPr>
            <a:normAutofit/>
          </a:bodyPr>
          <a:lstStyle/>
          <a:p>
            <a:r>
              <a:rPr lang="es-ES" sz="3000" dirty="0">
                <a:solidFill>
                  <a:srgbClr val="F1B1CC"/>
                </a:solidFill>
                <a:latin typeface="Arial Black" panose="020B0A04020102020204" pitchFamily="34" charset="0"/>
              </a:rPr>
              <a:t>AE </a:t>
            </a:r>
            <a:r>
              <a:rPr lang="en-BE" sz="3000" dirty="0">
                <a:solidFill>
                  <a:srgbClr val="F1B1CC"/>
                </a:solidFill>
                <a:latin typeface="Arial Black" panose="020B0A04020102020204" pitchFamily="34" charset="0"/>
              </a:rPr>
              <a:t>Consensus Committee Members </a:t>
            </a:r>
            <a:r>
              <a:rPr lang="en-GB" sz="3000" dirty="0">
                <a:solidFill>
                  <a:srgbClr val="F1B1CC"/>
                </a:solidFill>
                <a:latin typeface="Arial Black" panose="020B0A04020102020204" pitchFamily="34" charset="0"/>
              </a:rPr>
              <a:t>2</a:t>
            </a:r>
            <a:r>
              <a:rPr lang="en-BE" sz="3000" dirty="0">
                <a:solidFill>
                  <a:srgbClr val="F1B1CC"/>
                </a:solidFill>
                <a:latin typeface="Arial Black" panose="020B0A04020102020204" pitchFamily="34" charset="0"/>
              </a:rPr>
              <a:t>/2</a:t>
            </a:r>
            <a:endParaRPr lang="en-US" sz="3000" dirty="0">
              <a:solidFill>
                <a:srgbClr val="F1B1CC"/>
              </a:solidFill>
              <a:latin typeface="Arial Black" panose="020B0A04020102020204" pitchFamily="34" charset="0"/>
            </a:endParaRPr>
          </a:p>
        </p:txBody>
      </p:sp>
      <p:grpSp>
        <p:nvGrpSpPr>
          <p:cNvPr id="20" name="Group 19">
            <a:extLst>
              <a:ext uri="{FF2B5EF4-FFF2-40B4-BE49-F238E27FC236}">
                <a16:creationId xmlns:a16="http://schemas.microsoft.com/office/drawing/2014/main" id="{E06609C3-BE4F-4381-B4C1-A50F7C019735}"/>
              </a:ext>
            </a:extLst>
          </p:cNvPr>
          <p:cNvGrpSpPr/>
          <p:nvPr/>
        </p:nvGrpSpPr>
        <p:grpSpPr>
          <a:xfrm>
            <a:off x="594975" y="1157547"/>
            <a:ext cx="2864286" cy="2797913"/>
            <a:chOff x="636934" y="1131857"/>
            <a:chExt cx="2864286" cy="2797913"/>
          </a:xfrm>
        </p:grpSpPr>
        <p:sp>
          <p:nvSpPr>
            <p:cNvPr id="7" name="Rectangle 6">
              <a:extLst>
                <a:ext uri="{FF2B5EF4-FFF2-40B4-BE49-F238E27FC236}">
                  <a16:creationId xmlns:a16="http://schemas.microsoft.com/office/drawing/2014/main" id="{E6CCA35E-0188-4105-8258-C06C3308950E}"/>
                </a:ext>
              </a:extLst>
            </p:cNvPr>
            <p:cNvSpPr/>
            <p:nvPr/>
          </p:nvSpPr>
          <p:spPr>
            <a:xfrm>
              <a:off x="636934" y="1572289"/>
              <a:ext cx="2864286" cy="2357481"/>
            </a:xfrm>
            <a:prstGeom prst="rect">
              <a:avLst/>
            </a:prstGeom>
            <a:solidFill>
              <a:schemeClr val="accent4">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97E7F68C-18C0-46AD-8BED-575218394A4C}"/>
                </a:ext>
              </a:extLst>
            </p:cNvPr>
            <p:cNvSpPr/>
            <p:nvPr/>
          </p:nvSpPr>
          <p:spPr>
            <a:xfrm>
              <a:off x="1141183" y="2780249"/>
              <a:ext cx="2054421" cy="10530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BE" sz="1200" b="1" dirty="0">
                  <a:solidFill>
                    <a:schemeClr val="bg1"/>
                  </a:solidFill>
                </a:rPr>
                <a:t>Gitte Rasmussen</a:t>
              </a:r>
            </a:p>
            <a:p>
              <a:pPr algn="ctr"/>
              <a:r>
                <a:rPr lang="en-BE" sz="1200" dirty="0">
                  <a:solidFill>
                    <a:schemeClr val="bg1"/>
                  </a:solidFill>
                </a:rPr>
                <a:t>Clinical Nurse Specialist, Department of Dermatology – Aarhus Univers</a:t>
              </a:r>
              <a:r>
                <a:rPr lang="en-GB" sz="1200" dirty="0">
                  <a:solidFill>
                    <a:schemeClr val="bg1"/>
                  </a:solidFill>
                </a:rPr>
                <a:t>it</a:t>
              </a:r>
              <a:r>
                <a:rPr lang="en-BE" sz="1200" dirty="0">
                  <a:solidFill>
                    <a:schemeClr val="bg1"/>
                  </a:solidFill>
                </a:rPr>
                <a:t>y Hospital</a:t>
              </a:r>
            </a:p>
          </p:txBody>
        </p:sp>
        <p:pic>
          <p:nvPicPr>
            <p:cNvPr id="43" name="Picture 6" descr="See the source image">
              <a:extLst>
                <a:ext uri="{FF2B5EF4-FFF2-40B4-BE49-F238E27FC236}">
                  <a16:creationId xmlns:a16="http://schemas.microsoft.com/office/drawing/2014/main" id="{6AF5B4A5-A085-472C-8722-0DA97C9D613F}"/>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679190" y="1865194"/>
              <a:ext cx="978408" cy="978408"/>
            </a:xfrm>
            <a:prstGeom prst="ellipse">
              <a:avLst/>
            </a:prstGeom>
            <a:noFill/>
            <a:extLst>
              <a:ext uri="{909E8E84-426E-40DD-AFC4-6F175D3DCCD1}">
                <a14:hiddenFill xmlns:a14="http://schemas.microsoft.com/office/drawing/2010/main">
                  <a:solidFill>
                    <a:srgbClr val="FFFFFF"/>
                  </a:solidFill>
                </a14:hiddenFill>
              </a:ext>
            </a:extLst>
          </p:spPr>
        </p:pic>
        <p:sp>
          <p:nvSpPr>
            <p:cNvPr id="46" name="Rectangle 45">
              <a:extLst>
                <a:ext uri="{FF2B5EF4-FFF2-40B4-BE49-F238E27FC236}">
                  <a16:creationId xmlns:a16="http://schemas.microsoft.com/office/drawing/2014/main" id="{D7D63808-5632-4FF5-88A3-1106BEA2E09B}"/>
                </a:ext>
              </a:extLst>
            </p:cNvPr>
            <p:cNvSpPr/>
            <p:nvPr/>
          </p:nvSpPr>
          <p:spPr>
            <a:xfrm>
              <a:off x="1019395" y="1182757"/>
              <a:ext cx="2297995" cy="3895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Nurse</a:t>
              </a:r>
            </a:p>
          </p:txBody>
        </p:sp>
        <p:pic>
          <p:nvPicPr>
            <p:cNvPr id="47" name="Picture 46">
              <a:extLst>
                <a:ext uri="{FF2B5EF4-FFF2-40B4-BE49-F238E27FC236}">
                  <a16:creationId xmlns:a16="http://schemas.microsoft.com/office/drawing/2014/main" id="{2171E6DA-D3AC-4B90-89E3-BC288A84265B}"/>
                </a:ext>
              </a:extLst>
            </p:cNvPr>
            <p:cNvPicPr>
              <a:picLocks noChangeAspect="1"/>
            </p:cNvPicPr>
            <p:nvPr/>
          </p:nvPicPr>
          <p:blipFill>
            <a:blip r:embed="rId18"/>
            <a:stretch>
              <a:fillRect/>
            </a:stretch>
          </p:blipFill>
          <p:spPr>
            <a:xfrm>
              <a:off x="2687312" y="1131857"/>
              <a:ext cx="552855" cy="552855"/>
            </a:xfrm>
            <a:prstGeom prst="rect">
              <a:avLst/>
            </a:prstGeom>
          </p:spPr>
        </p:pic>
      </p:grpSp>
      <p:grpSp>
        <p:nvGrpSpPr>
          <p:cNvPr id="18" name="Group 17">
            <a:extLst>
              <a:ext uri="{FF2B5EF4-FFF2-40B4-BE49-F238E27FC236}">
                <a16:creationId xmlns:a16="http://schemas.microsoft.com/office/drawing/2014/main" id="{EE5DC17A-5A8C-49CB-AC41-691C9185E78A}"/>
              </a:ext>
            </a:extLst>
          </p:cNvPr>
          <p:cNvGrpSpPr/>
          <p:nvPr/>
        </p:nvGrpSpPr>
        <p:grpSpPr>
          <a:xfrm>
            <a:off x="4352603" y="2630108"/>
            <a:ext cx="2864286" cy="2754140"/>
            <a:chOff x="4457903" y="1181534"/>
            <a:chExt cx="2864286" cy="2754140"/>
          </a:xfrm>
        </p:grpSpPr>
        <p:sp>
          <p:nvSpPr>
            <p:cNvPr id="51" name="Rectangle 50">
              <a:extLst>
                <a:ext uri="{FF2B5EF4-FFF2-40B4-BE49-F238E27FC236}">
                  <a16:creationId xmlns:a16="http://schemas.microsoft.com/office/drawing/2014/main" id="{3B5FEB21-D8B1-4F86-9B42-363E2B57D569}"/>
                </a:ext>
              </a:extLst>
            </p:cNvPr>
            <p:cNvSpPr/>
            <p:nvPr/>
          </p:nvSpPr>
          <p:spPr>
            <a:xfrm>
              <a:off x="4457903" y="1578193"/>
              <a:ext cx="2864286" cy="2357481"/>
            </a:xfrm>
            <a:prstGeom prst="rect">
              <a:avLst/>
            </a:prstGeom>
            <a:solidFill>
              <a:schemeClr val="accent6">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3453B57F-5197-4F28-AC35-4F2F71784044}"/>
                </a:ext>
              </a:extLst>
            </p:cNvPr>
            <p:cNvSpPr/>
            <p:nvPr/>
          </p:nvSpPr>
          <p:spPr>
            <a:xfrm>
              <a:off x="4840364" y="1188661"/>
              <a:ext cx="2297995" cy="38953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Dietitian </a:t>
              </a:r>
            </a:p>
          </p:txBody>
        </p:sp>
        <p:sp>
          <p:nvSpPr>
            <p:cNvPr id="48" name="Rectangle 47">
              <a:extLst>
                <a:ext uri="{FF2B5EF4-FFF2-40B4-BE49-F238E27FC236}">
                  <a16:creationId xmlns:a16="http://schemas.microsoft.com/office/drawing/2014/main" id="{3570ECFE-3623-47FB-9EAF-E3D848FC46FB}"/>
                </a:ext>
              </a:extLst>
            </p:cNvPr>
            <p:cNvSpPr/>
            <p:nvPr/>
          </p:nvSpPr>
          <p:spPr>
            <a:xfrm>
              <a:off x="4865663" y="2908972"/>
              <a:ext cx="2222240" cy="9546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BE" sz="1200" b="1" dirty="0">
                  <a:solidFill>
                    <a:schemeClr val="bg1"/>
                  </a:solidFill>
                </a:rPr>
                <a:t>Sibylle Plank-Habibi</a:t>
              </a:r>
            </a:p>
            <a:p>
              <a:pPr algn="ctr"/>
              <a:r>
                <a:rPr lang="en-BE" sz="1200" dirty="0">
                  <a:solidFill>
                    <a:schemeClr val="bg1"/>
                  </a:solidFill>
                </a:rPr>
                <a:t>Head of Dietitian Team, Department of Dermatology and Allergology – Vital Klinik Alzenau</a:t>
              </a:r>
            </a:p>
          </p:txBody>
        </p:sp>
        <p:pic>
          <p:nvPicPr>
            <p:cNvPr id="49" name="Picture 10" descr="See the source image">
              <a:extLst>
                <a:ext uri="{FF2B5EF4-FFF2-40B4-BE49-F238E27FC236}">
                  <a16:creationId xmlns:a16="http://schemas.microsoft.com/office/drawing/2014/main" id="{F7474605-4142-49A7-95A5-D0D7016D933A}"/>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500919" y="1882271"/>
              <a:ext cx="901516" cy="954680"/>
            </a:xfrm>
            <a:prstGeom prst="ellipse">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6A3AFDC3-863C-4172-81E1-548B632B86DC}"/>
                </a:ext>
              </a:extLst>
            </p:cNvPr>
            <p:cNvPicPr>
              <a:picLocks noChangeAspect="1"/>
            </p:cNvPicPr>
            <p:nvPr/>
          </p:nvPicPr>
          <p:blipFill>
            <a:blip r:embed="rId20"/>
            <a:stretch>
              <a:fillRect/>
            </a:stretch>
          </p:blipFill>
          <p:spPr>
            <a:xfrm>
              <a:off x="6634410" y="1181534"/>
              <a:ext cx="389532" cy="389532"/>
            </a:xfrm>
            <a:prstGeom prst="rect">
              <a:avLst/>
            </a:prstGeom>
          </p:spPr>
        </p:pic>
        <p:sp>
          <p:nvSpPr>
            <p:cNvPr id="53" name="Rectangle 52">
              <a:extLst>
                <a:ext uri="{FF2B5EF4-FFF2-40B4-BE49-F238E27FC236}">
                  <a16:creationId xmlns:a16="http://schemas.microsoft.com/office/drawing/2014/main" id="{E17DA926-1C17-44FF-BA75-122F8D2EC4C6}"/>
                </a:ext>
              </a:extLst>
            </p:cNvPr>
            <p:cNvSpPr/>
            <p:nvPr/>
          </p:nvSpPr>
          <p:spPr>
            <a:xfrm>
              <a:off x="4649569" y="1820432"/>
              <a:ext cx="445439" cy="215970"/>
            </a:xfrm>
            <a:prstGeom prst="rect">
              <a:avLst/>
            </a:prstGeom>
            <a:blipFill>
              <a:blip r:embed="rId21">
                <a:extLst>
                  <a:ext uri="{837473B0-CC2E-450A-ABE3-18F120FF3D39}">
                    <a1611:picAttrSrcUrl xmlns:a1611="http://schemas.microsoft.com/office/drawing/2016/11/main" r:id="rId22"/>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4" name="Picture 53">
            <a:extLst>
              <a:ext uri="{FF2B5EF4-FFF2-40B4-BE49-F238E27FC236}">
                <a16:creationId xmlns:a16="http://schemas.microsoft.com/office/drawing/2014/main" id="{CE179829-E03D-4654-BD4F-2F7869E1E36D}"/>
              </a:ext>
            </a:extLst>
          </p:cNvPr>
          <p:cNvPicPr>
            <a:picLocks noChangeAspect="1"/>
          </p:cNvPicPr>
          <p:nvPr/>
        </p:nvPicPr>
        <p:blipFill>
          <a:blip r:embed="rId23"/>
          <a:stretch>
            <a:fillRect/>
          </a:stretch>
        </p:blipFill>
        <p:spPr>
          <a:xfrm>
            <a:off x="10709863" y="1007779"/>
            <a:ext cx="389532" cy="389532"/>
          </a:xfrm>
          <a:prstGeom prst="rect">
            <a:avLst/>
          </a:prstGeom>
          <a:ln>
            <a:noFill/>
          </a:ln>
        </p:spPr>
      </p:pic>
      <p:grpSp>
        <p:nvGrpSpPr>
          <p:cNvPr id="17" name="Group 16">
            <a:extLst>
              <a:ext uri="{FF2B5EF4-FFF2-40B4-BE49-F238E27FC236}">
                <a16:creationId xmlns:a16="http://schemas.microsoft.com/office/drawing/2014/main" id="{4AEE2449-6D63-4FDF-B2C5-B9F74C680D5F}"/>
              </a:ext>
            </a:extLst>
          </p:cNvPr>
          <p:cNvGrpSpPr/>
          <p:nvPr/>
        </p:nvGrpSpPr>
        <p:grpSpPr>
          <a:xfrm>
            <a:off x="627716" y="4010741"/>
            <a:ext cx="2864286" cy="2747013"/>
            <a:chOff x="2433465" y="4060250"/>
            <a:chExt cx="2864286" cy="2747013"/>
          </a:xfrm>
        </p:grpSpPr>
        <p:sp>
          <p:nvSpPr>
            <p:cNvPr id="57" name="Rectangle 56">
              <a:extLst>
                <a:ext uri="{FF2B5EF4-FFF2-40B4-BE49-F238E27FC236}">
                  <a16:creationId xmlns:a16="http://schemas.microsoft.com/office/drawing/2014/main" id="{3E73834D-4F6E-43EF-ABD0-7081EDB4C72A}"/>
                </a:ext>
              </a:extLst>
            </p:cNvPr>
            <p:cNvSpPr/>
            <p:nvPr/>
          </p:nvSpPr>
          <p:spPr>
            <a:xfrm>
              <a:off x="2689324" y="4060250"/>
              <a:ext cx="2424598" cy="389532"/>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Health Economist</a:t>
              </a:r>
            </a:p>
          </p:txBody>
        </p:sp>
        <p:sp>
          <p:nvSpPr>
            <p:cNvPr id="56" name="Rectangle 55">
              <a:extLst>
                <a:ext uri="{FF2B5EF4-FFF2-40B4-BE49-F238E27FC236}">
                  <a16:creationId xmlns:a16="http://schemas.microsoft.com/office/drawing/2014/main" id="{91BD0882-8C36-429F-BDA4-44B3E71A2539}"/>
                </a:ext>
              </a:extLst>
            </p:cNvPr>
            <p:cNvSpPr/>
            <p:nvPr/>
          </p:nvSpPr>
          <p:spPr>
            <a:xfrm>
              <a:off x="2433465" y="4449782"/>
              <a:ext cx="2864286" cy="2357481"/>
            </a:xfrm>
            <a:prstGeom prst="rect">
              <a:avLst/>
            </a:prstGeom>
            <a:solidFill>
              <a:srgbClr val="7030A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BA7187E-D1A5-4653-A606-DF468D726610}"/>
                </a:ext>
              </a:extLst>
            </p:cNvPr>
            <p:cNvSpPr/>
            <p:nvPr/>
          </p:nvSpPr>
          <p:spPr>
            <a:xfrm>
              <a:off x="2765450" y="5632868"/>
              <a:ext cx="2398945" cy="11531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rPr>
                <a:t>Rob Horne</a:t>
              </a:r>
            </a:p>
            <a:p>
              <a:pPr algn="ctr"/>
              <a:r>
                <a:rPr lang="en-US" sz="1200" dirty="0">
                  <a:solidFill>
                    <a:schemeClr val="bg1"/>
                  </a:solidFill>
                </a:rPr>
                <a:t>UCL Professor of </a:t>
              </a:r>
              <a:r>
                <a:rPr lang="en-US" sz="1200" dirty="0" err="1">
                  <a:solidFill>
                    <a:schemeClr val="bg1"/>
                  </a:solidFill>
                </a:rPr>
                <a:t>Behavioural</a:t>
              </a:r>
              <a:r>
                <a:rPr lang="en-US" sz="1200" dirty="0">
                  <a:solidFill>
                    <a:schemeClr val="bg1"/>
                  </a:solidFill>
                </a:rPr>
                <a:t> Medicine, UCL School of Pharmacy University College London</a:t>
              </a:r>
              <a:endParaRPr lang="en-BE" sz="1200" dirty="0">
                <a:solidFill>
                  <a:schemeClr val="bg1"/>
                </a:solidFill>
              </a:endParaRPr>
            </a:p>
          </p:txBody>
        </p:sp>
        <p:pic>
          <p:nvPicPr>
            <p:cNvPr id="2060" name="Picture 12" descr="See the source image">
              <a:extLst>
                <a:ext uri="{FF2B5EF4-FFF2-40B4-BE49-F238E27FC236}">
                  <a16:creationId xmlns:a16="http://schemas.microsoft.com/office/drawing/2014/main" id="{A787C40E-A4DE-4EA7-9651-B31B445275D2}"/>
                </a:ext>
              </a:extLst>
            </p:cNvPr>
            <p:cNvPicPr>
              <a:picLocks noChangeAspect="1" noChangeArrowheads="1"/>
            </p:cNvPicPr>
            <p:nvPr/>
          </p:nvPicPr>
          <p:blipFill rotWithShape="1">
            <a:blip r:embed="rId24">
              <a:extLst>
                <a:ext uri="{28A0092B-C50C-407E-A947-70E740481C1C}">
                  <a14:useLocalDpi xmlns:a14="http://schemas.microsoft.com/office/drawing/2010/main" val="0"/>
                </a:ext>
              </a:extLst>
            </a:blip>
            <a:srcRect l="12641" r="38150"/>
            <a:stretch/>
          </p:blipFill>
          <p:spPr bwMode="auto">
            <a:xfrm>
              <a:off x="3502148" y="4714122"/>
              <a:ext cx="799709" cy="914400"/>
            </a:xfrm>
            <a:prstGeom prst="ellipse">
              <a:avLst/>
            </a:prstGeom>
            <a:noFill/>
            <a:extLst>
              <a:ext uri="{909E8E84-426E-40DD-AFC4-6F175D3DCCD1}">
                <a14:hiddenFill xmlns:a14="http://schemas.microsoft.com/office/drawing/2010/main">
                  <a:solidFill>
                    <a:srgbClr val="FFFFFF"/>
                  </a:solidFill>
                </a14:hiddenFill>
              </a:ext>
            </a:extLst>
          </p:spPr>
        </p:pic>
        <p:sp>
          <p:nvSpPr>
            <p:cNvPr id="37" name="Rectangle 36">
              <a:extLst>
                <a:ext uri="{FF2B5EF4-FFF2-40B4-BE49-F238E27FC236}">
                  <a16:creationId xmlns:a16="http://schemas.microsoft.com/office/drawing/2014/main" id="{18DF1B90-7559-43E2-81C1-4B16CF9750ED}"/>
                </a:ext>
              </a:extLst>
            </p:cNvPr>
            <p:cNvSpPr/>
            <p:nvPr/>
          </p:nvSpPr>
          <p:spPr>
            <a:xfrm>
              <a:off x="2826891" y="4702438"/>
              <a:ext cx="445439" cy="215970"/>
            </a:xfrm>
            <a:prstGeom prst="rect">
              <a:avLst/>
            </a:prstGeom>
            <a:blipFill>
              <a:blip r:embed="rId25">
                <a:extLst>
                  <a:ext uri="{837473B0-CC2E-450A-ABE3-18F120FF3D39}">
                    <a1611:picAttrSrcUrl xmlns:a1611="http://schemas.microsoft.com/office/drawing/2016/11/main" r:id="rId26"/>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5" name="Graphic 54" descr="Coins with solid fill">
              <a:extLst>
                <a:ext uri="{FF2B5EF4-FFF2-40B4-BE49-F238E27FC236}">
                  <a16:creationId xmlns:a16="http://schemas.microsoft.com/office/drawing/2014/main" id="{A80ED1EA-E43E-4E9C-8D2A-A235B0EAC581}"/>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4668481" y="4067362"/>
              <a:ext cx="445440" cy="445440"/>
            </a:xfrm>
            <a:prstGeom prst="rect">
              <a:avLst/>
            </a:prstGeom>
          </p:spPr>
        </p:pic>
      </p:grpSp>
      <p:sp>
        <p:nvSpPr>
          <p:cNvPr id="59" name="Rectangle 58">
            <a:extLst>
              <a:ext uri="{FF2B5EF4-FFF2-40B4-BE49-F238E27FC236}">
                <a16:creationId xmlns:a16="http://schemas.microsoft.com/office/drawing/2014/main" id="{9657EE86-B217-4067-8896-0C09DA352711}"/>
              </a:ext>
            </a:extLst>
          </p:cNvPr>
          <p:cNvSpPr/>
          <p:nvPr/>
        </p:nvSpPr>
        <p:spPr>
          <a:xfrm>
            <a:off x="7817747" y="1890884"/>
            <a:ext cx="2274996" cy="2250158"/>
          </a:xfrm>
          <a:prstGeom prst="rect">
            <a:avLst/>
          </a:prstGeom>
          <a:noFill/>
          <a:ln w="571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90B5BBF3-6D4E-4FF1-88B2-469438BE33F2}"/>
              </a:ext>
            </a:extLst>
          </p:cNvPr>
          <p:cNvSpPr/>
          <p:nvPr/>
        </p:nvSpPr>
        <p:spPr>
          <a:xfrm>
            <a:off x="8055425" y="1619662"/>
            <a:ext cx="1844031" cy="236347"/>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Co-Chair</a:t>
            </a:r>
          </a:p>
        </p:txBody>
      </p:sp>
    </p:spTree>
    <p:extLst>
      <p:ext uri="{BB962C8B-B14F-4D97-AF65-F5344CB8AC3E}">
        <p14:creationId xmlns:p14="http://schemas.microsoft.com/office/powerpoint/2010/main" val="20214932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BD0BD80-D82D-8885-A625-BBE8B33E40EC}"/>
              </a:ext>
            </a:extLst>
          </p:cNvPr>
          <p:cNvSpPr/>
          <p:nvPr/>
        </p:nvSpPr>
        <p:spPr>
          <a:xfrm>
            <a:off x="10419907" y="5534405"/>
            <a:ext cx="1772093" cy="1323595"/>
          </a:xfrm>
          <a:prstGeom prst="rect">
            <a:avLst/>
          </a:prstGeom>
          <a:solidFill>
            <a:srgbClr val="48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B3A1B3E4-5B51-47E5-82B5-343497C141A5}"/>
              </a:ext>
            </a:extLst>
          </p:cNvPr>
          <p:cNvSpPr>
            <a:spLocks noGrp="1"/>
          </p:cNvSpPr>
          <p:nvPr>
            <p:ph type="title"/>
          </p:nvPr>
        </p:nvSpPr>
        <p:spPr>
          <a:xfrm>
            <a:off x="292117" y="194472"/>
            <a:ext cx="10515600" cy="1325563"/>
          </a:xfrm>
        </p:spPr>
        <p:txBody>
          <a:bodyPr>
            <a:normAutofit/>
          </a:bodyPr>
          <a:lstStyle/>
          <a:p>
            <a:r>
              <a:rPr lang="en-US" sz="4000" dirty="0">
                <a:solidFill>
                  <a:srgbClr val="F1B1CC"/>
                </a:solidFill>
                <a:latin typeface="Arial Black" panose="020B0A04020102020204" pitchFamily="34" charset="0"/>
              </a:rPr>
              <a:t>Consensus meeting</a:t>
            </a:r>
            <a:r>
              <a:rPr lang="en-BE" sz="4000" dirty="0">
                <a:solidFill>
                  <a:srgbClr val="F1B1CC"/>
                </a:solidFill>
                <a:latin typeface="Arial Black" panose="020B0A04020102020204" pitchFamily="34" charset="0"/>
              </a:rPr>
              <a:t> 1</a:t>
            </a:r>
          </a:p>
        </p:txBody>
      </p:sp>
      <p:sp>
        <p:nvSpPr>
          <p:cNvPr id="6" name="Slide Number Placeholder 5">
            <a:extLst>
              <a:ext uri="{FF2B5EF4-FFF2-40B4-BE49-F238E27FC236}">
                <a16:creationId xmlns:a16="http://schemas.microsoft.com/office/drawing/2014/main" id="{96044552-FDFB-46A8-B130-4B8ACEDFB473}"/>
              </a:ext>
            </a:extLst>
          </p:cNvPr>
          <p:cNvSpPr>
            <a:spLocks noGrp="1"/>
          </p:cNvSpPr>
          <p:nvPr>
            <p:ph type="sldNum" sz="quarter" idx="12"/>
          </p:nvPr>
        </p:nvSpPr>
        <p:spPr/>
        <p:txBody>
          <a:bodyPr/>
          <a:lstStyle/>
          <a:p>
            <a:fld id="{8723AE3D-20E4-4640-9AB9-4394421DC461}" type="slidenum">
              <a:rPr lang="en-US" smtClean="0"/>
              <a:t>11</a:t>
            </a:fld>
            <a:endParaRPr lang="en-US"/>
          </a:p>
        </p:txBody>
      </p:sp>
      <p:pic>
        <p:nvPicPr>
          <p:cNvPr id="10" name="Picture 9">
            <a:extLst>
              <a:ext uri="{FF2B5EF4-FFF2-40B4-BE49-F238E27FC236}">
                <a16:creationId xmlns:a16="http://schemas.microsoft.com/office/drawing/2014/main" id="{63F108F4-9DD6-41B8-8505-B2A3657DB771}"/>
              </a:ext>
            </a:extLst>
          </p:cNvPr>
          <p:cNvPicPr>
            <a:picLocks noChangeAspect="1"/>
          </p:cNvPicPr>
          <p:nvPr/>
        </p:nvPicPr>
        <p:blipFill rotWithShape="1">
          <a:blip r:embed="rId3"/>
          <a:srcRect l="56000" t="11926" r="12834" b="6000"/>
          <a:stretch/>
        </p:blipFill>
        <p:spPr>
          <a:xfrm>
            <a:off x="6908615" y="888327"/>
            <a:ext cx="3210273" cy="2377663"/>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E94AC8B8-9A62-48CC-8623-8DDFFC41B411}"/>
              </a:ext>
            </a:extLst>
          </p:cNvPr>
          <p:cNvPicPr>
            <a:picLocks noChangeAspect="1"/>
          </p:cNvPicPr>
          <p:nvPr/>
        </p:nvPicPr>
        <p:blipFill rotWithShape="1">
          <a:blip r:embed="rId4"/>
          <a:srcRect l="56084" t="13646" r="19828" b="29170"/>
          <a:stretch/>
        </p:blipFill>
        <p:spPr>
          <a:xfrm>
            <a:off x="9351048" y="0"/>
            <a:ext cx="2743200" cy="1831551"/>
          </a:xfrm>
          <a:prstGeom prst="rect">
            <a:avLst/>
          </a:prstGeom>
          <a:ln>
            <a:noFill/>
          </a:ln>
          <a:effectLst>
            <a:outerShdw blurRad="292100" dist="139700" dir="2700000" algn="tl" rotWithShape="0">
              <a:srgbClr val="333333">
                <a:alpha val="65000"/>
              </a:srgbClr>
            </a:outerShdw>
          </a:effectLst>
        </p:spPr>
      </p:pic>
      <p:sp>
        <p:nvSpPr>
          <p:cNvPr id="3" name="Rectangle 2">
            <a:extLst>
              <a:ext uri="{FF2B5EF4-FFF2-40B4-BE49-F238E27FC236}">
                <a16:creationId xmlns:a16="http://schemas.microsoft.com/office/drawing/2014/main" id="{1286FC45-CB0E-47AC-89CE-2155CCE409AE}"/>
              </a:ext>
            </a:extLst>
          </p:cNvPr>
          <p:cNvSpPr/>
          <p:nvPr/>
        </p:nvSpPr>
        <p:spPr>
          <a:xfrm>
            <a:off x="292117" y="2009267"/>
            <a:ext cx="6350224" cy="10202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1600" dirty="0">
              <a:solidFill>
                <a:schemeClr val="bg1"/>
              </a:solidFill>
            </a:endParaRPr>
          </a:p>
          <a:p>
            <a:pPr algn="just"/>
            <a:r>
              <a:rPr lang="en-US" sz="1600" dirty="0">
                <a:solidFill>
                  <a:schemeClr val="bg1"/>
                </a:solidFill>
              </a:rPr>
              <a:t>Key Opinion Leaders (</a:t>
            </a:r>
            <a:r>
              <a:rPr lang="en-BE" sz="1600" dirty="0">
                <a:solidFill>
                  <a:schemeClr val="bg1"/>
                </a:solidFill>
              </a:rPr>
              <a:t>patients, patients’ representatives and healthcare professionals)</a:t>
            </a:r>
            <a:r>
              <a:rPr lang="en-US" sz="1600" dirty="0">
                <a:solidFill>
                  <a:schemeClr val="bg1"/>
                </a:solidFill>
              </a:rPr>
              <a:t> were selected attending to the knowledge and expertise to be members of the Consensus Committee. A medical writer</a:t>
            </a:r>
            <a:r>
              <a:rPr lang="en-BE" sz="1600" dirty="0">
                <a:solidFill>
                  <a:schemeClr val="bg1"/>
                </a:solidFill>
              </a:rPr>
              <a:t>, supporting the work of the Consensus Committee,</a:t>
            </a:r>
            <a:r>
              <a:rPr lang="en-US" sz="1600" dirty="0">
                <a:solidFill>
                  <a:schemeClr val="bg1"/>
                </a:solidFill>
              </a:rPr>
              <a:t> performed a literature review, </a:t>
            </a:r>
            <a:r>
              <a:rPr lang="en-BE" sz="1600" dirty="0">
                <a:solidFill>
                  <a:schemeClr val="bg1"/>
                </a:solidFill>
              </a:rPr>
              <a:t>building on the work of EFA’s Itching for L</a:t>
            </a:r>
            <a:r>
              <a:rPr lang="en-GB" sz="1600" dirty="0" err="1">
                <a:solidFill>
                  <a:schemeClr val="bg1"/>
                </a:solidFill>
              </a:rPr>
              <a:t>i</a:t>
            </a:r>
            <a:r>
              <a:rPr lang="en-BE" sz="1600" dirty="0">
                <a:solidFill>
                  <a:schemeClr val="bg1"/>
                </a:solidFill>
              </a:rPr>
              <a:t>fe project</a:t>
            </a:r>
            <a:r>
              <a:rPr lang="en-US" sz="1600" dirty="0">
                <a:solidFill>
                  <a:schemeClr val="bg1"/>
                </a:solidFill>
              </a:rPr>
              <a:t>.</a:t>
            </a:r>
          </a:p>
        </p:txBody>
      </p:sp>
      <p:pic>
        <p:nvPicPr>
          <p:cNvPr id="7" name="Picture 6">
            <a:extLst>
              <a:ext uri="{FF2B5EF4-FFF2-40B4-BE49-F238E27FC236}">
                <a16:creationId xmlns:a16="http://schemas.microsoft.com/office/drawing/2014/main" id="{C0DB615B-C53E-4F79-BC73-83FD8B1F281C}"/>
              </a:ext>
            </a:extLst>
          </p:cNvPr>
          <p:cNvPicPr>
            <a:picLocks noChangeAspect="1"/>
          </p:cNvPicPr>
          <p:nvPr/>
        </p:nvPicPr>
        <p:blipFill rotWithShape="1">
          <a:blip r:embed="rId5"/>
          <a:srcRect l="53079" t="11630" r="16763" b="10148"/>
          <a:stretch/>
        </p:blipFill>
        <p:spPr>
          <a:xfrm>
            <a:off x="7171798" y="4028966"/>
            <a:ext cx="3461965" cy="2525486"/>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90A96DAA-ED6C-49C5-AA34-E0AD57543769}"/>
              </a:ext>
            </a:extLst>
          </p:cNvPr>
          <p:cNvPicPr>
            <a:picLocks noChangeAspect="1"/>
          </p:cNvPicPr>
          <p:nvPr/>
        </p:nvPicPr>
        <p:blipFill rotWithShape="1">
          <a:blip r:embed="rId6"/>
          <a:srcRect l="56637" t="11075" r="13232" b="17137"/>
          <a:stretch/>
        </p:blipFill>
        <p:spPr>
          <a:xfrm>
            <a:off x="8724105" y="2283011"/>
            <a:ext cx="3370143" cy="2291978"/>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81847FBD-AF8E-44D1-8C2D-44E7DAD12DA4}"/>
              </a:ext>
            </a:extLst>
          </p:cNvPr>
          <p:cNvSpPr/>
          <p:nvPr/>
        </p:nvSpPr>
        <p:spPr>
          <a:xfrm>
            <a:off x="237589" y="5701233"/>
            <a:ext cx="6350224" cy="10202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dirty="0">
                <a:solidFill>
                  <a:schemeClr val="bg1"/>
                </a:solidFill>
              </a:rPr>
              <a:t>A </a:t>
            </a:r>
            <a:r>
              <a:rPr lang="en-BE" sz="1600" dirty="0">
                <a:solidFill>
                  <a:schemeClr val="bg1"/>
                </a:solidFill>
              </a:rPr>
              <a:t>working document was produced to summarise the discussion on the topics identified during the workshop, ahead of the second session, focusing on concrete policy solutions. </a:t>
            </a:r>
            <a:endParaRPr lang="en-US" sz="1600" dirty="0">
              <a:solidFill>
                <a:schemeClr val="bg1"/>
              </a:solidFill>
            </a:endParaRPr>
          </a:p>
        </p:txBody>
      </p:sp>
      <p:sp>
        <p:nvSpPr>
          <p:cNvPr id="11" name="Rectangle 10">
            <a:extLst>
              <a:ext uri="{FF2B5EF4-FFF2-40B4-BE49-F238E27FC236}">
                <a16:creationId xmlns:a16="http://schemas.microsoft.com/office/drawing/2014/main" id="{5EE7215F-ED25-48D7-A506-9FEE5EE7F325}"/>
              </a:ext>
            </a:extLst>
          </p:cNvPr>
          <p:cNvSpPr/>
          <p:nvPr/>
        </p:nvSpPr>
        <p:spPr>
          <a:xfrm>
            <a:off x="237589" y="4064866"/>
            <a:ext cx="6350224" cy="10202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dirty="0">
                <a:solidFill>
                  <a:schemeClr val="bg1"/>
                </a:solidFill>
              </a:rPr>
              <a:t>Attending to the gaps found </a:t>
            </a:r>
            <a:r>
              <a:rPr lang="en-BE" sz="1600" dirty="0" err="1">
                <a:solidFill>
                  <a:schemeClr val="bg1"/>
                </a:solidFill>
              </a:rPr>
              <a:t>i</a:t>
            </a:r>
            <a:r>
              <a:rPr lang="en-US" sz="1600" dirty="0">
                <a:solidFill>
                  <a:schemeClr val="bg1"/>
                </a:solidFill>
              </a:rPr>
              <a:t>n the Itching for Life report (</a:t>
            </a:r>
            <a:r>
              <a:rPr lang="en-BE" sz="1600" dirty="0">
                <a:solidFill>
                  <a:schemeClr val="bg1"/>
                </a:solidFill>
              </a:rPr>
              <a:t>disease burden, late diagnosis, treatment and the economic impact</a:t>
            </a:r>
            <a:r>
              <a:rPr lang="en-US" sz="1600" dirty="0">
                <a:solidFill>
                  <a:schemeClr val="bg1"/>
                </a:solidFill>
              </a:rPr>
              <a:t>). The facilitators of the meeting download</a:t>
            </a:r>
            <a:r>
              <a:rPr lang="en-BE" sz="1600" dirty="0">
                <a:solidFill>
                  <a:schemeClr val="bg1"/>
                </a:solidFill>
              </a:rPr>
              <a:t>ed</a:t>
            </a:r>
            <a:r>
              <a:rPr lang="en-US" sz="1600" dirty="0">
                <a:solidFill>
                  <a:schemeClr val="bg1"/>
                </a:solidFill>
              </a:rPr>
              <a:t> the input and gaps from the Consensus Committee members. </a:t>
            </a:r>
          </a:p>
        </p:txBody>
      </p:sp>
      <p:sp>
        <p:nvSpPr>
          <p:cNvPr id="13" name="Rectangle 12">
            <a:extLst>
              <a:ext uri="{FF2B5EF4-FFF2-40B4-BE49-F238E27FC236}">
                <a16:creationId xmlns:a16="http://schemas.microsoft.com/office/drawing/2014/main" id="{FB464B39-E8DF-4326-AEE3-7CED7F2D2899}"/>
              </a:ext>
            </a:extLst>
          </p:cNvPr>
          <p:cNvSpPr/>
          <p:nvPr/>
        </p:nvSpPr>
        <p:spPr>
          <a:xfrm>
            <a:off x="292117" y="1391947"/>
            <a:ext cx="5225143" cy="4309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b="1" dirty="0">
                <a:solidFill>
                  <a:schemeClr val="accent4"/>
                </a:solidFill>
              </a:rPr>
              <a:t>Ahead of the </a:t>
            </a:r>
            <a:r>
              <a:rPr lang="en-US" b="1" dirty="0">
                <a:solidFill>
                  <a:schemeClr val="accent4"/>
                </a:solidFill>
              </a:rPr>
              <a:t>Consensus meeting</a:t>
            </a:r>
            <a:r>
              <a:rPr lang="en-BE" b="1" dirty="0">
                <a:solidFill>
                  <a:schemeClr val="accent4"/>
                </a:solidFill>
              </a:rPr>
              <a:t>:</a:t>
            </a:r>
            <a:endParaRPr lang="en-US" b="1" dirty="0">
              <a:solidFill>
                <a:schemeClr val="accent4"/>
              </a:solidFill>
            </a:endParaRPr>
          </a:p>
        </p:txBody>
      </p:sp>
      <p:sp>
        <p:nvSpPr>
          <p:cNvPr id="14" name="Rectangle 13">
            <a:extLst>
              <a:ext uri="{FF2B5EF4-FFF2-40B4-BE49-F238E27FC236}">
                <a16:creationId xmlns:a16="http://schemas.microsoft.com/office/drawing/2014/main" id="{9634A61B-21F3-4E80-A008-75D755050A95}"/>
              </a:ext>
            </a:extLst>
          </p:cNvPr>
          <p:cNvSpPr/>
          <p:nvPr/>
        </p:nvSpPr>
        <p:spPr>
          <a:xfrm>
            <a:off x="239760" y="3480404"/>
            <a:ext cx="5225143" cy="4309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b="1" dirty="0">
                <a:solidFill>
                  <a:schemeClr val="accent4"/>
                </a:solidFill>
              </a:rPr>
              <a:t>During the </a:t>
            </a:r>
            <a:r>
              <a:rPr lang="en-US" b="1" dirty="0">
                <a:solidFill>
                  <a:schemeClr val="accent4"/>
                </a:solidFill>
              </a:rPr>
              <a:t>Consensus meeting</a:t>
            </a:r>
            <a:r>
              <a:rPr lang="en-BE" b="1" dirty="0">
                <a:solidFill>
                  <a:schemeClr val="accent4"/>
                </a:solidFill>
              </a:rPr>
              <a:t>:</a:t>
            </a:r>
            <a:endParaRPr lang="en-US" b="1" dirty="0">
              <a:solidFill>
                <a:schemeClr val="accent4"/>
              </a:solidFill>
            </a:endParaRPr>
          </a:p>
        </p:txBody>
      </p:sp>
      <p:sp>
        <p:nvSpPr>
          <p:cNvPr id="15" name="Rectangle 14">
            <a:extLst>
              <a:ext uri="{FF2B5EF4-FFF2-40B4-BE49-F238E27FC236}">
                <a16:creationId xmlns:a16="http://schemas.microsoft.com/office/drawing/2014/main" id="{ED286D1F-5D4F-46FD-BE36-6E3BAA2C0324}"/>
              </a:ext>
            </a:extLst>
          </p:cNvPr>
          <p:cNvSpPr/>
          <p:nvPr/>
        </p:nvSpPr>
        <p:spPr>
          <a:xfrm>
            <a:off x="237590" y="5153401"/>
            <a:ext cx="5225143" cy="4309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b="1" dirty="0">
                <a:solidFill>
                  <a:schemeClr val="accent4"/>
                </a:solidFill>
              </a:rPr>
              <a:t>Following the </a:t>
            </a:r>
            <a:r>
              <a:rPr lang="en-US" b="1" dirty="0">
                <a:solidFill>
                  <a:schemeClr val="accent4"/>
                </a:solidFill>
              </a:rPr>
              <a:t>Consensus meeting</a:t>
            </a:r>
            <a:r>
              <a:rPr lang="en-BE" b="1" dirty="0">
                <a:solidFill>
                  <a:schemeClr val="accent4"/>
                </a:solidFill>
              </a:rPr>
              <a:t>:</a:t>
            </a:r>
            <a:endParaRPr lang="en-US" b="1" dirty="0">
              <a:solidFill>
                <a:schemeClr val="accent4"/>
              </a:solidFill>
            </a:endParaRPr>
          </a:p>
        </p:txBody>
      </p:sp>
    </p:spTree>
    <p:extLst>
      <p:ext uri="{BB962C8B-B14F-4D97-AF65-F5344CB8AC3E}">
        <p14:creationId xmlns:p14="http://schemas.microsoft.com/office/powerpoint/2010/main" val="26854941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30BD7A7-13C8-4B5F-2FD3-80FD70DC0377}"/>
              </a:ext>
            </a:extLst>
          </p:cNvPr>
          <p:cNvSpPr/>
          <p:nvPr/>
        </p:nvSpPr>
        <p:spPr>
          <a:xfrm>
            <a:off x="10419907" y="5534405"/>
            <a:ext cx="1772093" cy="1323595"/>
          </a:xfrm>
          <a:prstGeom prst="rect">
            <a:avLst/>
          </a:prstGeom>
          <a:solidFill>
            <a:srgbClr val="48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B3A1B3E4-5B51-47E5-82B5-343497C141A5}"/>
              </a:ext>
            </a:extLst>
          </p:cNvPr>
          <p:cNvSpPr>
            <a:spLocks noGrp="1"/>
          </p:cNvSpPr>
          <p:nvPr>
            <p:ph type="title"/>
          </p:nvPr>
        </p:nvSpPr>
        <p:spPr>
          <a:xfrm>
            <a:off x="292114" y="185458"/>
            <a:ext cx="10515600" cy="1325563"/>
          </a:xfrm>
        </p:spPr>
        <p:txBody>
          <a:bodyPr/>
          <a:lstStyle/>
          <a:p>
            <a:r>
              <a:rPr lang="en-US" dirty="0">
                <a:solidFill>
                  <a:srgbClr val="F1B1CC"/>
                </a:solidFill>
                <a:latin typeface="Arial Black" panose="020B0A04020102020204" pitchFamily="34" charset="0"/>
              </a:rPr>
              <a:t>Consensus meeting</a:t>
            </a:r>
            <a:r>
              <a:rPr lang="en-BE" dirty="0">
                <a:solidFill>
                  <a:srgbClr val="F1B1CC"/>
                </a:solidFill>
                <a:latin typeface="Arial Black" panose="020B0A04020102020204" pitchFamily="34" charset="0"/>
              </a:rPr>
              <a:t> 2</a:t>
            </a:r>
          </a:p>
        </p:txBody>
      </p:sp>
      <p:sp>
        <p:nvSpPr>
          <p:cNvPr id="6" name="Slide Number Placeholder 5">
            <a:extLst>
              <a:ext uri="{FF2B5EF4-FFF2-40B4-BE49-F238E27FC236}">
                <a16:creationId xmlns:a16="http://schemas.microsoft.com/office/drawing/2014/main" id="{96044552-FDFB-46A8-B130-4B8ACEDFB473}"/>
              </a:ext>
            </a:extLst>
          </p:cNvPr>
          <p:cNvSpPr>
            <a:spLocks noGrp="1"/>
          </p:cNvSpPr>
          <p:nvPr>
            <p:ph type="sldNum" sz="quarter" idx="12"/>
          </p:nvPr>
        </p:nvSpPr>
        <p:spPr/>
        <p:txBody>
          <a:bodyPr/>
          <a:lstStyle/>
          <a:p>
            <a:fld id="{8723AE3D-20E4-4640-9AB9-4394421DC461}" type="slidenum">
              <a:rPr lang="en-US" smtClean="0"/>
              <a:t>12</a:t>
            </a:fld>
            <a:endParaRPr lang="en-US"/>
          </a:p>
        </p:txBody>
      </p:sp>
      <p:pic>
        <p:nvPicPr>
          <p:cNvPr id="8" name="Picture 7">
            <a:extLst>
              <a:ext uri="{FF2B5EF4-FFF2-40B4-BE49-F238E27FC236}">
                <a16:creationId xmlns:a16="http://schemas.microsoft.com/office/drawing/2014/main" id="{C970839A-4586-446A-BCEE-E705B7D27BD5}"/>
              </a:ext>
            </a:extLst>
          </p:cNvPr>
          <p:cNvPicPr>
            <a:picLocks noChangeAspect="1"/>
          </p:cNvPicPr>
          <p:nvPr/>
        </p:nvPicPr>
        <p:blipFill rotWithShape="1">
          <a:blip r:embed="rId3"/>
          <a:srcRect l="59389" t="6871" r="8469" b="9864"/>
          <a:stretch/>
        </p:blipFill>
        <p:spPr>
          <a:xfrm>
            <a:off x="6296297" y="1847525"/>
            <a:ext cx="5485000" cy="3996212"/>
          </a:xfrm>
          <a:prstGeom prst="rect">
            <a:avLst/>
          </a:prstGeom>
        </p:spPr>
      </p:pic>
      <p:sp>
        <p:nvSpPr>
          <p:cNvPr id="7" name="Rectangle 6">
            <a:extLst>
              <a:ext uri="{FF2B5EF4-FFF2-40B4-BE49-F238E27FC236}">
                <a16:creationId xmlns:a16="http://schemas.microsoft.com/office/drawing/2014/main" id="{100C2EA2-A3BD-407A-BC91-23D3FE7C76CF}"/>
              </a:ext>
            </a:extLst>
          </p:cNvPr>
          <p:cNvSpPr/>
          <p:nvPr/>
        </p:nvSpPr>
        <p:spPr>
          <a:xfrm>
            <a:off x="507273" y="1690691"/>
            <a:ext cx="5225143" cy="4546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a:extLst>
              <a:ext uri="{FF2B5EF4-FFF2-40B4-BE49-F238E27FC236}">
                <a16:creationId xmlns:a16="http://schemas.microsoft.com/office/drawing/2014/main" id="{EBD5FFE6-4ED1-4701-AE02-12794BAE9788}"/>
              </a:ext>
            </a:extLst>
          </p:cNvPr>
          <p:cNvSpPr/>
          <p:nvPr/>
        </p:nvSpPr>
        <p:spPr>
          <a:xfrm>
            <a:off x="237590" y="1891015"/>
            <a:ext cx="5225143" cy="10202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dirty="0">
                <a:solidFill>
                  <a:schemeClr val="bg1"/>
                </a:solidFill>
              </a:rPr>
              <a:t>T</a:t>
            </a:r>
            <a:r>
              <a:rPr lang="en-BE" sz="1600" dirty="0">
                <a:solidFill>
                  <a:schemeClr val="bg1"/>
                </a:solidFill>
              </a:rPr>
              <a:t>he outcomes of the first </a:t>
            </a:r>
            <a:r>
              <a:rPr lang="en-US" sz="1600" dirty="0">
                <a:solidFill>
                  <a:schemeClr val="bg1"/>
                </a:solidFill>
              </a:rPr>
              <a:t>Consensus meeting</a:t>
            </a:r>
            <a:r>
              <a:rPr lang="en-BE" sz="1600" dirty="0">
                <a:solidFill>
                  <a:schemeClr val="bg1"/>
                </a:solidFill>
              </a:rPr>
              <a:t> were presented by the EFA secretariat, with outcomes being divided between the humanistic burden, management of the disease and its economic impact. </a:t>
            </a:r>
            <a:r>
              <a:rPr lang="en-US" sz="1600" dirty="0">
                <a:solidFill>
                  <a:schemeClr val="bg1"/>
                </a:solidFill>
              </a:rPr>
              <a:t> </a:t>
            </a:r>
          </a:p>
        </p:txBody>
      </p:sp>
      <p:sp>
        <p:nvSpPr>
          <p:cNvPr id="10" name="Rectangle 9">
            <a:extLst>
              <a:ext uri="{FF2B5EF4-FFF2-40B4-BE49-F238E27FC236}">
                <a16:creationId xmlns:a16="http://schemas.microsoft.com/office/drawing/2014/main" id="{C878F759-36D5-4EA8-9DB2-828B72C22C07}"/>
              </a:ext>
            </a:extLst>
          </p:cNvPr>
          <p:cNvSpPr/>
          <p:nvPr/>
        </p:nvSpPr>
        <p:spPr>
          <a:xfrm>
            <a:off x="292114" y="5297554"/>
            <a:ext cx="5225143" cy="10202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dirty="0">
                <a:solidFill>
                  <a:schemeClr val="bg1"/>
                </a:solidFill>
              </a:rPr>
              <a:t>A</a:t>
            </a:r>
            <a:r>
              <a:rPr lang="en-BE" sz="1600" dirty="0">
                <a:solidFill>
                  <a:schemeClr val="bg1"/>
                </a:solidFill>
              </a:rPr>
              <a:t>longside the final report, participants worked to develop a list of policy recommendations, reflecting the need for additional action on AD/E across Europe. </a:t>
            </a:r>
            <a:endParaRPr lang="en-US" sz="1600" dirty="0">
              <a:solidFill>
                <a:schemeClr val="bg1"/>
              </a:solidFill>
            </a:endParaRPr>
          </a:p>
        </p:txBody>
      </p:sp>
      <p:sp>
        <p:nvSpPr>
          <p:cNvPr id="11" name="Rectangle 10">
            <a:extLst>
              <a:ext uri="{FF2B5EF4-FFF2-40B4-BE49-F238E27FC236}">
                <a16:creationId xmlns:a16="http://schemas.microsoft.com/office/drawing/2014/main" id="{0BF9263A-24D1-42CE-B167-0661BC06F11D}"/>
              </a:ext>
            </a:extLst>
          </p:cNvPr>
          <p:cNvSpPr/>
          <p:nvPr/>
        </p:nvSpPr>
        <p:spPr>
          <a:xfrm>
            <a:off x="292115" y="3554941"/>
            <a:ext cx="5225143" cy="10202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sz="1600" dirty="0">
                <a:solidFill>
                  <a:schemeClr val="bg1"/>
                </a:solidFill>
              </a:rPr>
              <a:t>Participants </a:t>
            </a:r>
            <a:r>
              <a:rPr lang="en-US" sz="1600" dirty="0">
                <a:solidFill>
                  <a:schemeClr val="bg1"/>
                </a:solidFill>
              </a:rPr>
              <a:t>w</a:t>
            </a:r>
            <a:r>
              <a:rPr lang="en-BE" sz="1600" dirty="0">
                <a:solidFill>
                  <a:schemeClr val="bg1"/>
                </a:solidFill>
              </a:rPr>
              <a:t>orked to develop actionable policy proposals that reflect the consensus position of both healthcare professionals and patient representatives. </a:t>
            </a:r>
            <a:r>
              <a:rPr lang="en-US" sz="1600" dirty="0">
                <a:solidFill>
                  <a:schemeClr val="bg1"/>
                </a:solidFill>
              </a:rPr>
              <a:t> </a:t>
            </a:r>
          </a:p>
        </p:txBody>
      </p:sp>
      <p:sp>
        <p:nvSpPr>
          <p:cNvPr id="15" name="Rectangle 14">
            <a:extLst>
              <a:ext uri="{FF2B5EF4-FFF2-40B4-BE49-F238E27FC236}">
                <a16:creationId xmlns:a16="http://schemas.microsoft.com/office/drawing/2014/main" id="{795EAA20-24EF-4895-8D30-33A817293326}"/>
              </a:ext>
            </a:extLst>
          </p:cNvPr>
          <p:cNvSpPr/>
          <p:nvPr/>
        </p:nvSpPr>
        <p:spPr>
          <a:xfrm>
            <a:off x="292117" y="1391947"/>
            <a:ext cx="5225143" cy="4309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b="1" dirty="0">
                <a:solidFill>
                  <a:schemeClr val="accent4"/>
                </a:solidFill>
              </a:rPr>
              <a:t>Ahead of the </a:t>
            </a:r>
            <a:r>
              <a:rPr lang="en-US" b="1" dirty="0">
                <a:solidFill>
                  <a:schemeClr val="accent4"/>
                </a:solidFill>
              </a:rPr>
              <a:t>Consensus meeting</a:t>
            </a:r>
            <a:r>
              <a:rPr lang="en-BE" b="1" dirty="0">
                <a:solidFill>
                  <a:schemeClr val="accent4"/>
                </a:solidFill>
              </a:rPr>
              <a:t>:</a:t>
            </a:r>
            <a:endParaRPr lang="en-US" b="1" dirty="0">
              <a:solidFill>
                <a:schemeClr val="accent4"/>
              </a:solidFill>
            </a:endParaRPr>
          </a:p>
        </p:txBody>
      </p:sp>
      <p:sp>
        <p:nvSpPr>
          <p:cNvPr id="16" name="Rectangle 15">
            <a:extLst>
              <a:ext uri="{FF2B5EF4-FFF2-40B4-BE49-F238E27FC236}">
                <a16:creationId xmlns:a16="http://schemas.microsoft.com/office/drawing/2014/main" id="{589921B9-F44C-4919-8F32-41429E3D6C4D}"/>
              </a:ext>
            </a:extLst>
          </p:cNvPr>
          <p:cNvSpPr/>
          <p:nvPr/>
        </p:nvSpPr>
        <p:spPr>
          <a:xfrm>
            <a:off x="292116" y="3125267"/>
            <a:ext cx="5225143" cy="4309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b="1" dirty="0">
                <a:solidFill>
                  <a:schemeClr val="accent4"/>
                </a:solidFill>
              </a:rPr>
              <a:t>During the </a:t>
            </a:r>
            <a:r>
              <a:rPr lang="en-US" b="1" dirty="0">
                <a:solidFill>
                  <a:schemeClr val="accent4"/>
                </a:solidFill>
              </a:rPr>
              <a:t>Consensus meeting</a:t>
            </a:r>
            <a:r>
              <a:rPr lang="en-BE" b="1" dirty="0">
                <a:solidFill>
                  <a:schemeClr val="accent4"/>
                </a:solidFill>
              </a:rPr>
              <a:t>:</a:t>
            </a:r>
            <a:endParaRPr lang="en-US" b="1" dirty="0">
              <a:solidFill>
                <a:schemeClr val="accent4"/>
              </a:solidFill>
            </a:endParaRPr>
          </a:p>
        </p:txBody>
      </p:sp>
      <p:sp>
        <p:nvSpPr>
          <p:cNvPr id="17" name="Rectangle 16">
            <a:extLst>
              <a:ext uri="{FF2B5EF4-FFF2-40B4-BE49-F238E27FC236}">
                <a16:creationId xmlns:a16="http://schemas.microsoft.com/office/drawing/2014/main" id="{4C5F7AF4-A71E-4874-9BBD-2CEF291AB717}"/>
              </a:ext>
            </a:extLst>
          </p:cNvPr>
          <p:cNvSpPr/>
          <p:nvPr/>
        </p:nvSpPr>
        <p:spPr>
          <a:xfrm>
            <a:off x="292114" y="4855214"/>
            <a:ext cx="5225143" cy="4309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b="1" dirty="0">
                <a:solidFill>
                  <a:schemeClr val="accent4"/>
                </a:solidFill>
              </a:rPr>
              <a:t>Following the </a:t>
            </a:r>
            <a:r>
              <a:rPr lang="en-US" b="1" dirty="0">
                <a:solidFill>
                  <a:schemeClr val="accent4"/>
                </a:solidFill>
              </a:rPr>
              <a:t>Consensus meeting</a:t>
            </a:r>
            <a:r>
              <a:rPr lang="en-BE" b="1" dirty="0">
                <a:solidFill>
                  <a:schemeClr val="accent4"/>
                </a:solidFill>
              </a:rPr>
              <a:t>:</a:t>
            </a:r>
            <a:endParaRPr lang="en-US" b="1" dirty="0">
              <a:solidFill>
                <a:schemeClr val="accent4"/>
              </a:solidFill>
            </a:endParaRPr>
          </a:p>
        </p:txBody>
      </p:sp>
    </p:spTree>
    <p:extLst>
      <p:ext uri="{BB962C8B-B14F-4D97-AF65-F5344CB8AC3E}">
        <p14:creationId xmlns:p14="http://schemas.microsoft.com/office/powerpoint/2010/main" val="4641536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B00F8-5ECA-02C4-D768-CB3FFE2827DF}"/>
              </a:ext>
            </a:extLst>
          </p:cNvPr>
          <p:cNvSpPr/>
          <p:nvPr/>
        </p:nvSpPr>
        <p:spPr>
          <a:xfrm>
            <a:off x="10419907" y="5534405"/>
            <a:ext cx="1772093" cy="1323595"/>
          </a:xfrm>
          <a:prstGeom prst="rect">
            <a:avLst/>
          </a:prstGeom>
          <a:solidFill>
            <a:srgbClr val="48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98F72CF0-7111-4EF4-ADE1-422B27B7DE5C}"/>
              </a:ext>
            </a:extLst>
          </p:cNvPr>
          <p:cNvSpPr>
            <a:spLocks noGrp="1"/>
          </p:cNvSpPr>
          <p:nvPr>
            <p:ph type="title"/>
          </p:nvPr>
        </p:nvSpPr>
        <p:spPr/>
        <p:txBody>
          <a:bodyPr/>
          <a:lstStyle/>
          <a:p>
            <a:pPr algn="ctr"/>
            <a:r>
              <a:rPr lang="en-BE" dirty="0">
                <a:solidFill>
                  <a:srgbClr val="F1B1CC"/>
                </a:solidFill>
                <a:latin typeface="Arial Black" panose="020B0A04020102020204" pitchFamily="34" charset="0"/>
              </a:rPr>
              <a:t>Policy recommendations</a:t>
            </a:r>
            <a:r>
              <a:rPr lang="en-US" dirty="0">
                <a:solidFill>
                  <a:srgbClr val="F1B1CC"/>
                </a:solidFill>
                <a:latin typeface="Arial Black" panose="020B0A04020102020204" pitchFamily="34" charset="0"/>
              </a:rPr>
              <a:t> and specific calls on atopic eczema</a:t>
            </a:r>
            <a:endParaRPr lang="en-BE" dirty="0">
              <a:solidFill>
                <a:srgbClr val="F1B1CC"/>
              </a:solidFill>
              <a:latin typeface="Arial Black" panose="020B0A04020102020204" pitchFamily="34" charset="0"/>
            </a:endParaRPr>
          </a:p>
        </p:txBody>
      </p:sp>
      <p:sp>
        <p:nvSpPr>
          <p:cNvPr id="6" name="Slide Number Placeholder 5">
            <a:extLst>
              <a:ext uri="{FF2B5EF4-FFF2-40B4-BE49-F238E27FC236}">
                <a16:creationId xmlns:a16="http://schemas.microsoft.com/office/drawing/2014/main" id="{7B48DAC2-EC8D-42EE-9399-BF44E220E481}"/>
              </a:ext>
            </a:extLst>
          </p:cNvPr>
          <p:cNvSpPr>
            <a:spLocks noGrp="1"/>
          </p:cNvSpPr>
          <p:nvPr>
            <p:ph type="sldNum" sz="quarter" idx="12"/>
          </p:nvPr>
        </p:nvSpPr>
        <p:spPr/>
        <p:txBody>
          <a:bodyPr/>
          <a:lstStyle/>
          <a:p>
            <a:fld id="{8723AE3D-20E4-4640-9AB9-4394421DC461}" type="slidenum">
              <a:rPr lang="en-US" smtClean="0"/>
              <a:t>13</a:t>
            </a:fld>
            <a:endParaRPr lang="en-US"/>
          </a:p>
        </p:txBody>
      </p:sp>
    </p:spTree>
    <p:extLst>
      <p:ext uri="{BB962C8B-B14F-4D97-AF65-F5344CB8AC3E}">
        <p14:creationId xmlns:p14="http://schemas.microsoft.com/office/powerpoint/2010/main" val="33216203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ED1E1-C993-44E2-FC91-A24BD9C4B61B}"/>
              </a:ext>
            </a:extLst>
          </p:cNvPr>
          <p:cNvSpPr/>
          <p:nvPr/>
        </p:nvSpPr>
        <p:spPr>
          <a:xfrm>
            <a:off x="10419907" y="5534405"/>
            <a:ext cx="1772093" cy="1323595"/>
          </a:xfrm>
          <a:prstGeom prst="rect">
            <a:avLst/>
          </a:prstGeom>
          <a:solidFill>
            <a:srgbClr val="48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858BCEE9-ADAF-4B68-94FA-168B2F8407C0}"/>
              </a:ext>
            </a:extLst>
          </p:cNvPr>
          <p:cNvSpPr>
            <a:spLocks noGrp="1"/>
          </p:cNvSpPr>
          <p:nvPr>
            <p:ph type="title"/>
          </p:nvPr>
        </p:nvSpPr>
        <p:spPr/>
        <p:txBody>
          <a:bodyPr/>
          <a:lstStyle/>
          <a:p>
            <a:pPr algn="ctr"/>
            <a:r>
              <a:rPr lang="en-US" dirty="0">
                <a:solidFill>
                  <a:srgbClr val="F1B1CC"/>
                </a:solidFill>
                <a:latin typeface="Arial Black" panose="020B0A04020102020204" pitchFamily="34" charset="0"/>
              </a:rPr>
              <a:t>Main topics identified by the </a:t>
            </a:r>
            <a:br>
              <a:rPr lang="en-US" dirty="0">
                <a:solidFill>
                  <a:srgbClr val="F1B1CC"/>
                </a:solidFill>
                <a:latin typeface="Arial Black" panose="020B0A04020102020204" pitchFamily="34" charset="0"/>
              </a:rPr>
            </a:br>
            <a:r>
              <a:rPr lang="en-US" dirty="0">
                <a:solidFill>
                  <a:srgbClr val="F1B1CC"/>
                </a:solidFill>
                <a:latin typeface="Arial Black" panose="020B0A04020102020204" pitchFamily="34" charset="0"/>
              </a:rPr>
              <a:t>AE Consensus Committee </a:t>
            </a:r>
          </a:p>
        </p:txBody>
      </p:sp>
      <p:sp>
        <p:nvSpPr>
          <p:cNvPr id="5" name="Slide Number Placeholder 4">
            <a:extLst>
              <a:ext uri="{FF2B5EF4-FFF2-40B4-BE49-F238E27FC236}">
                <a16:creationId xmlns:a16="http://schemas.microsoft.com/office/drawing/2014/main" id="{1323FCE5-4500-4604-BB66-E71F6F3CDFD4}"/>
              </a:ext>
            </a:extLst>
          </p:cNvPr>
          <p:cNvSpPr>
            <a:spLocks noGrp="1"/>
          </p:cNvSpPr>
          <p:nvPr>
            <p:ph type="sldNum" sz="quarter" idx="12"/>
          </p:nvPr>
        </p:nvSpPr>
        <p:spPr/>
        <p:txBody>
          <a:bodyPr/>
          <a:lstStyle/>
          <a:p>
            <a:fld id="{8723AE3D-20E4-4640-9AB9-4394421DC461}" type="slidenum">
              <a:rPr lang="en-US" smtClean="0"/>
              <a:t>14</a:t>
            </a:fld>
            <a:endParaRPr lang="en-US"/>
          </a:p>
        </p:txBody>
      </p:sp>
      <p:sp>
        <p:nvSpPr>
          <p:cNvPr id="6" name="Rectangle 5">
            <a:extLst>
              <a:ext uri="{FF2B5EF4-FFF2-40B4-BE49-F238E27FC236}">
                <a16:creationId xmlns:a16="http://schemas.microsoft.com/office/drawing/2014/main" id="{BEACDF64-95CD-42B6-BE89-9FF6AFBCBEA6}"/>
              </a:ext>
            </a:extLst>
          </p:cNvPr>
          <p:cNvSpPr/>
          <p:nvPr/>
        </p:nvSpPr>
        <p:spPr>
          <a:xfrm>
            <a:off x="251458" y="1712921"/>
            <a:ext cx="11689084" cy="5181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bg1"/>
                </a:solidFill>
              </a:rPr>
              <a:t>Consensus Committee members </a:t>
            </a:r>
            <a:r>
              <a:rPr lang="en-BE" dirty="0">
                <a:solidFill>
                  <a:schemeClr val="bg1"/>
                </a:solidFill>
              </a:rPr>
              <a:t>identified</a:t>
            </a:r>
            <a:r>
              <a:rPr lang="en-US" dirty="0">
                <a:solidFill>
                  <a:schemeClr val="bg1"/>
                </a:solidFill>
              </a:rPr>
              <a:t> the following</a:t>
            </a:r>
            <a:r>
              <a:rPr lang="en-BE" dirty="0">
                <a:solidFill>
                  <a:schemeClr val="bg1"/>
                </a:solidFill>
              </a:rPr>
              <a:t> categories of</a:t>
            </a:r>
            <a:r>
              <a:rPr lang="en-US" dirty="0">
                <a:solidFill>
                  <a:schemeClr val="bg1"/>
                </a:solidFill>
              </a:rPr>
              <a:t> challenges for AD/E patients</a:t>
            </a:r>
            <a:r>
              <a:rPr lang="en-BE" dirty="0">
                <a:solidFill>
                  <a:schemeClr val="bg1"/>
                </a:solidFill>
              </a:rPr>
              <a:t>,</a:t>
            </a:r>
            <a:r>
              <a:rPr lang="en-US" dirty="0">
                <a:solidFill>
                  <a:schemeClr val="bg1"/>
                </a:solidFill>
              </a:rPr>
              <a:t> before </a:t>
            </a:r>
            <a:r>
              <a:rPr lang="en-BE" dirty="0">
                <a:solidFill>
                  <a:schemeClr val="bg1"/>
                </a:solidFill>
              </a:rPr>
              <a:t>moving to develop specific recommendations and calls for action</a:t>
            </a:r>
            <a:r>
              <a:rPr lang="en-US" dirty="0">
                <a:solidFill>
                  <a:schemeClr val="bg1"/>
                </a:solidFill>
              </a:rPr>
              <a:t>: </a:t>
            </a:r>
          </a:p>
        </p:txBody>
      </p:sp>
      <p:sp>
        <p:nvSpPr>
          <p:cNvPr id="7" name="Oval 6">
            <a:extLst>
              <a:ext uri="{FF2B5EF4-FFF2-40B4-BE49-F238E27FC236}">
                <a16:creationId xmlns:a16="http://schemas.microsoft.com/office/drawing/2014/main" id="{852CC7DB-F0E8-4305-86A4-DEE1A6153D30}"/>
              </a:ext>
            </a:extLst>
          </p:cNvPr>
          <p:cNvSpPr/>
          <p:nvPr/>
        </p:nvSpPr>
        <p:spPr>
          <a:xfrm>
            <a:off x="2602230" y="2336897"/>
            <a:ext cx="1097280" cy="108204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69F285FE-52AD-45B5-816B-964BED237EB2}"/>
              </a:ext>
            </a:extLst>
          </p:cNvPr>
          <p:cNvSpPr/>
          <p:nvPr/>
        </p:nvSpPr>
        <p:spPr>
          <a:xfrm>
            <a:off x="5391151" y="2336897"/>
            <a:ext cx="1097280" cy="1082040"/>
          </a:xfrm>
          <a:prstGeom prst="ellipse">
            <a:avLst/>
          </a:prstGeom>
          <a:solidFill>
            <a:srgbClr val="F1B1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20399D03-51F0-4BA4-BFB9-B5A90A25B477}"/>
              </a:ext>
            </a:extLst>
          </p:cNvPr>
          <p:cNvSpPr/>
          <p:nvPr/>
        </p:nvSpPr>
        <p:spPr>
          <a:xfrm>
            <a:off x="8471535" y="2336897"/>
            <a:ext cx="1097280" cy="1082040"/>
          </a:xfrm>
          <a:prstGeom prst="ellipse">
            <a:avLst/>
          </a:prstGeom>
          <a:solidFill>
            <a:srgbClr val="481F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B373AAA-E667-43B7-9156-707C84C25B8A}"/>
              </a:ext>
            </a:extLst>
          </p:cNvPr>
          <p:cNvSpPr/>
          <p:nvPr/>
        </p:nvSpPr>
        <p:spPr>
          <a:xfrm>
            <a:off x="1756412" y="3564928"/>
            <a:ext cx="2743200" cy="731839"/>
          </a:xfrm>
          <a:prstGeom prst="rec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Physical and emotional burden of AD/E</a:t>
            </a:r>
          </a:p>
        </p:txBody>
      </p:sp>
      <p:sp>
        <p:nvSpPr>
          <p:cNvPr id="12" name="Rectangle 11">
            <a:extLst>
              <a:ext uri="{FF2B5EF4-FFF2-40B4-BE49-F238E27FC236}">
                <a16:creationId xmlns:a16="http://schemas.microsoft.com/office/drawing/2014/main" id="{5C7B73E0-7EBB-4E36-B86A-2FC46EBA46D8}"/>
              </a:ext>
            </a:extLst>
          </p:cNvPr>
          <p:cNvSpPr/>
          <p:nvPr/>
        </p:nvSpPr>
        <p:spPr>
          <a:xfrm>
            <a:off x="4629149" y="4442758"/>
            <a:ext cx="2743200" cy="2070530"/>
          </a:xfrm>
          <a:prstGeom prst="rect">
            <a:avLst/>
          </a:prstGeom>
          <a:solidFill>
            <a:srgbClr val="F1B1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solidFill>
                  <a:srgbClr val="481945"/>
                </a:solidFill>
                <a:effectLst/>
                <a:latin typeface="Calibri Light" panose="020F0302020204030204" pitchFamily="34" charset="0"/>
                <a:ea typeface="Calibri" panose="020F0502020204030204" pitchFamily="34" charset="0"/>
                <a:cs typeface="Times New Roman" panose="02020603050405020304" pitchFamily="18" charset="0"/>
              </a:rPr>
              <a:t>People with AD/E can face a challenging patient journey due to </a:t>
            </a:r>
            <a:r>
              <a:rPr lang="en-BE" sz="1800" dirty="0">
                <a:solidFill>
                  <a:srgbClr val="481945"/>
                </a:solidFill>
                <a:effectLst/>
                <a:latin typeface="Calibri Light" panose="020F0302020204030204" pitchFamily="34" charset="0"/>
                <a:ea typeface="Calibri" panose="020F0502020204030204" pitchFamily="34" charset="0"/>
                <a:cs typeface="Times New Roman" panose="02020603050405020304" pitchFamily="18" charset="0"/>
              </a:rPr>
              <a:t>a</a:t>
            </a:r>
            <a:r>
              <a:rPr lang="en-GB" sz="1800" dirty="0">
                <a:solidFill>
                  <a:srgbClr val="481945"/>
                </a:solidFill>
                <a:effectLst/>
                <a:latin typeface="Calibri Light" panose="020F0302020204030204" pitchFamily="34" charset="0"/>
                <a:ea typeface="Calibri" panose="020F0502020204030204" pitchFamily="34" charset="0"/>
                <a:cs typeface="Times New Roman" panose="02020603050405020304" pitchFamily="18" charset="0"/>
              </a:rPr>
              <a:t> lack of awareness on the disease</a:t>
            </a:r>
            <a:r>
              <a:rPr lang="en-BE" sz="1800" dirty="0">
                <a:solidFill>
                  <a:srgbClr val="481945"/>
                </a:solidFill>
                <a:effectLst/>
                <a:latin typeface="Calibri Light" panose="020F0302020204030204" pitchFamily="34" charset="0"/>
                <a:ea typeface="Calibri" panose="020F0502020204030204" pitchFamily="34" charset="0"/>
                <a:cs typeface="Times New Roman" panose="02020603050405020304" pitchFamily="18" charset="0"/>
              </a:rPr>
              <a:t>, which affects</a:t>
            </a:r>
            <a:r>
              <a:rPr lang="en-GB" sz="1800" dirty="0">
                <a:solidFill>
                  <a:srgbClr val="481945"/>
                </a:solidFill>
                <a:effectLst/>
                <a:latin typeface="Calibri Light" panose="020F0302020204030204" pitchFamily="34" charset="0"/>
                <a:ea typeface="Calibri" panose="020F0502020204030204" pitchFamily="34" charset="0"/>
                <a:cs typeface="Times New Roman" panose="02020603050405020304" pitchFamily="18" charset="0"/>
              </a:rPr>
              <a:t> both patients and specialist</a:t>
            </a:r>
            <a:r>
              <a:rPr lang="en-BE" sz="1800" dirty="0">
                <a:solidFill>
                  <a:srgbClr val="481945"/>
                </a:solidFill>
                <a:effectLst/>
                <a:latin typeface="Calibri Light" panose="020F0302020204030204" pitchFamily="34" charset="0"/>
                <a:ea typeface="Calibri" panose="020F0502020204030204" pitchFamily="34" charset="0"/>
                <a:cs typeface="Times New Roman" panose="02020603050405020304" pitchFamily="18" charset="0"/>
              </a:rPr>
              <a:t>s.</a:t>
            </a:r>
            <a:endParaRPr lang="en-US" dirty="0">
              <a:solidFill>
                <a:srgbClr val="481945"/>
              </a:solidFill>
            </a:endParaRPr>
          </a:p>
        </p:txBody>
      </p:sp>
      <p:sp>
        <p:nvSpPr>
          <p:cNvPr id="17" name="Rectangle 16">
            <a:extLst>
              <a:ext uri="{FF2B5EF4-FFF2-40B4-BE49-F238E27FC236}">
                <a16:creationId xmlns:a16="http://schemas.microsoft.com/office/drawing/2014/main" id="{4CA22FBB-4FCE-4BA0-A242-FE4EF65BE633}"/>
              </a:ext>
            </a:extLst>
          </p:cNvPr>
          <p:cNvSpPr/>
          <p:nvPr/>
        </p:nvSpPr>
        <p:spPr>
          <a:xfrm>
            <a:off x="4652012" y="3564928"/>
            <a:ext cx="2743200" cy="731839"/>
          </a:xfrm>
          <a:prstGeom prst="rect">
            <a:avLst/>
          </a:prstGeom>
          <a:noFill/>
          <a:ln>
            <a:solidFill>
              <a:srgbClr val="F1B1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Diagnosis and care burden of AD/E</a:t>
            </a:r>
          </a:p>
        </p:txBody>
      </p:sp>
      <p:sp>
        <p:nvSpPr>
          <p:cNvPr id="19" name="Rectangle 18">
            <a:extLst>
              <a:ext uri="{FF2B5EF4-FFF2-40B4-BE49-F238E27FC236}">
                <a16:creationId xmlns:a16="http://schemas.microsoft.com/office/drawing/2014/main" id="{0056F33A-E52F-473E-9D8B-B3183E14A1D9}"/>
              </a:ext>
            </a:extLst>
          </p:cNvPr>
          <p:cNvSpPr/>
          <p:nvPr/>
        </p:nvSpPr>
        <p:spPr>
          <a:xfrm>
            <a:off x="7677154" y="3564928"/>
            <a:ext cx="2743200" cy="731839"/>
          </a:xfrm>
          <a:prstGeom prst="rect">
            <a:avLst/>
          </a:prstGeom>
          <a:noFill/>
          <a:ln>
            <a:solidFill>
              <a:srgbClr val="481F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Financial and economic burden of AD/E</a:t>
            </a:r>
          </a:p>
        </p:txBody>
      </p:sp>
      <p:sp>
        <p:nvSpPr>
          <p:cNvPr id="20" name="Rectangle 19">
            <a:extLst>
              <a:ext uri="{FF2B5EF4-FFF2-40B4-BE49-F238E27FC236}">
                <a16:creationId xmlns:a16="http://schemas.microsoft.com/office/drawing/2014/main" id="{7E43FC81-BBC2-48F8-9205-9FA21E03D03E}"/>
              </a:ext>
            </a:extLst>
          </p:cNvPr>
          <p:cNvSpPr/>
          <p:nvPr/>
        </p:nvSpPr>
        <p:spPr>
          <a:xfrm>
            <a:off x="7654292" y="4456709"/>
            <a:ext cx="2743200" cy="2056580"/>
          </a:xfrm>
          <a:prstGeom prst="rect">
            <a:avLst/>
          </a:prstGeom>
          <a:solidFill>
            <a:srgbClr val="481F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effectLst/>
                <a:latin typeface="Calibri Light" panose="020F0302020204030204" pitchFamily="34" charset="0"/>
                <a:ea typeface="Calibri" panose="020F0502020204030204" pitchFamily="34" charset="0"/>
                <a:cs typeface="Times New Roman" panose="02020603050405020304" pitchFamily="18" charset="0"/>
              </a:rPr>
              <a:t>T</a:t>
            </a:r>
            <a:r>
              <a:rPr lang="en-BE" dirty="0">
                <a:solidFill>
                  <a:schemeClr val="bg1"/>
                </a:solidFill>
                <a:effectLst/>
                <a:latin typeface="Calibri Light" panose="020F0302020204030204" pitchFamily="34" charset="0"/>
                <a:ea typeface="Calibri" panose="020F0502020204030204" pitchFamily="34" charset="0"/>
                <a:cs typeface="Times New Roman" panose="02020603050405020304" pitchFamily="18" charset="0"/>
              </a:rPr>
              <a:t>he lack of reimbursement of medically necessary products</a:t>
            </a:r>
            <a:r>
              <a:rPr lang="en-BE" dirty="0">
                <a:solidFill>
                  <a:schemeClr val="bg1"/>
                </a:solidFill>
                <a:latin typeface="Calibri Light" panose="020F0302020204030204" pitchFamily="34" charset="0"/>
                <a:ea typeface="Calibri" panose="020F0502020204030204" pitchFamily="34" charset="0"/>
                <a:cs typeface="Times New Roman" panose="02020603050405020304" pitchFamily="18" charset="0"/>
              </a:rPr>
              <a:t> makes treatment of AD/E challenging and imposes a financial burden on patients and caregivers.</a:t>
            </a:r>
            <a:endParaRPr lang="en-US" dirty="0">
              <a:solidFill>
                <a:schemeClr val="bg1"/>
              </a:solidFill>
            </a:endParaRPr>
          </a:p>
        </p:txBody>
      </p:sp>
      <p:pic>
        <p:nvPicPr>
          <p:cNvPr id="24" name="Picture 23">
            <a:extLst>
              <a:ext uri="{FF2B5EF4-FFF2-40B4-BE49-F238E27FC236}">
                <a16:creationId xmlns:a16="http://schemas.microsoft.com/office/drawing/2014/main" id="{102B276F-15C5-4FCA-B72B-187820D54F92}"/>
              </a:ext>
            </a:extLst>
          </p:cNvPr>
          <p:cNvPicPr>
            <a:picLocks noChangeAspect="1"/>
          </p:cNvPicPr>
          <p:nvPr/>
        </p:nvPicPr>
        <p:blipFill>
          <a:blip r:embed="rId2"/>
          <a:stretch>
            <a:fillRect/>
          </a:stretch>
        </p:blipFill>
        <p:spPr>
          <a:xfrm>
            <a:off x="5575872" y="2491136"/>
            <a:ext cx="773561" cy="773561"/>
          </a:xfrm>
          <a:prstGeom prst="rect">
            <a:avLst/>
          </a:prstGeom>
        </p:spPr>
      </p:pic>
      <p:sp>
        <p:nvSpPr>
          <p:cNvPr id="25" name="Rectangle 24">
            <a:extLst>
              <a:ext uri="{FF2B5EF4-FFF2-40B4-BE49-F238E27FC236}">
                <a16:creationId xmlns:a16="http://schemas.microsoft.com/office/drawing/2014/main" id="{592D8BCA-2493-42F1-8F9B-7CC1040D31FF}"/>
              </a:ext>
            </a:extLst>
          </p:cNvPr>
          <p:cNvSpPr/>
          <p:nvPr/>
        </p:nvSpPr>
        <p:spPr>
          <a:xfrm>
            <a:off x="1733550" y="4442758"/>
            <a:ext cx="2743200" cy="207053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solidFill>
                  <a:srgbClr val="481945"/>
                </a:solidFill>
                <a:effectLst/>
                <a:latin typeface="Calibri Light" panose="020F0302020204030204" pitchFamily="34" charset="0"/>
                <a:ea typeface="Calibri" panose="020F0502020204030204" pitchFamily="34" charset="0"/>
                <a:cs typeface="Times New Roman" panose="02020603050405020304" pitchFamily="18" charset="0"/>
              </a:rPr>
              <a:t>The burden of AD/E can impact a person in various ways throughout their life</a:t>
            </a:r>
            <a:r>
              <a:rPr lang="en-GB"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dirty="0">
              <a:solidFill>
                <a:schemeClr val="tx1"/>
              </a:solidFill>
            </a:endParaRPr>
          </a:p>
        </p:txBody>
      </p:sp>
      <p:pic>
        <p:nvPicPr>
          <p:cNvPr id="27" name="Picture 26">
            <a:extLst>
              <a:ext uri="{FF2B5EF4-FFF2-40B4-BE49-F238E27FC236}">
                <a16:creationId xmlns:a16="http://schemas.microsoft.com/office/drawing/2014/main" id="{F85E3B77-AD6F-40A6-B5DC-537055600CA8}"/>
              </a:ext>
            </a:extLst>
          </p:cNvPr>
          <p:cNvPicPr>
            <a:picLocks noChangeAspect="1"/>
          </p:cNvPicPr>
          <p:nvPr/>
        </p:nvPicPr>
        <p:blipFill>
          <a:blip r:embed="rId3">
            <a:duotone>
              <a:prstClr val="black"/>
              <a:schemeClr val="tx2">
                <a:tint val="45000"/>
                <a:satMod val="400000"/>
              </a:schemeClr>
            </a:duotone>
          </a:blip>
          <a:stretch>
            <a:fillRect/>
          </a:stretch>
        </p:blipFill>
        <p:spPr>
          <a:xfrm>
            <a:off x="2822129" y="2561495"/>
            <a:ext cx="687962" cy="687962"/>
          </a:xfrm>
          <a:prstGeom prst="rect">
            <a:avLst/>
          </a:prstGeom>
        </p:spPr>
      </p:pic>
      <p:pic>
        <p:nvPicPr>
          <p:cNvPr id="29" name="Graphic 28" descr="Coins with solid fill">
            <a:extLst>
              <a:ext uri="{FF2B5EF4-FFF2-40B4-BE49-F238E27FC236}">
                <a16:creationId xmlns:a16="http://schemas.microsoft.com/office/drawing/2014/main" id="{60B7984B-6B3F-40B1-BDB5-F2392DF3731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591554" y="2464128"/>
            <a:ext cx="914400" cy="914400"/>
          </a:xfrm>
          <a:prstGeom prst="rect">
            <a:avLst/>
          </a:prstGeom>
        </p:spPr>
      </p:pic>
    </p:spTree>
    <p:extLst>
      <p:ext uri="{BB962C8B-B14F-4D97-AF65-F5344CB8AC3E}">
        <p14:creationId xmlns:p14="http://schemas.microsoft.com/office/powerpoint/2010/main" val="411940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FBF6510-96B8-A0B8-E8CA-86C3D78744B4}"/>
              </a:ext>
            </a:extLst>
          </p:cNvPr>
          <p:cNvSpPr/>
          <p:nvPr/>
        </p:nvSpPr>
        <p:spPr>
          <a:xfrm>
            <a:off x="10419907" y="5534405"/>
            <a:ext cx="1772093" cy="1323595"/>
          </a:xfrm>
          <a:prstGeom prst="rect">
            <a:avLst/>
          </a:prstGeom>
          <a:solidFill>
            <a:srgbClr val="48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232C7B25-306B-4BF4-9EC2-223592513F74}"/>
              </a:ext>
            </a:extLst>
          </p:cNvPr>
          <p:cNvSpPr>
            <a:spLocks noGrp="1"/>
          </p:cNvSpPr>
          <p:nvPr>
            <p:ph type="title"/>
          </p:nvPr>
        </p:nvSpPr>
        <p:spPr>
          <a:xfrm>
            <a:off x="838201" y="365128"/>
            <a:ext cx="10921180" cy="1325563"/>
          </a:xfrm>
          <a:solidFill>
            <a:schemeClr val="accent4"/>
          </a:solidFill>
        </p:spPr>
        <p:txBody>
          <a:bodyPr>
            <a:normAutofit/>
          </a:bodyPr>
          <a:lstStyle/>
          <a:p>
            <a:pPr algn="ctr"/>
            <a:r>
              <a:rPr lang="en-BE" sz="4000" b="1" dirty="0">
                <a:solidFill>
                  <a:srgbClr val="481945"/>
                </a:solidFill>
              </a:rPr>
              <a:t>Reduce the physical and emotional burden of AD/E</a:t>
            </a:r>
          </a:p>
        </p:txBody>
      </p:sp>
      <p:sp>
        <p:nvSpPr>
          <p:cNvPr id="6" name="Slide Number Placeholder 5">
            <a:extLst>
              <a:ext uri="{FF2B5EF4-FFF2-40B4-BE49-F238E27FC236}">
                <a16:creationId xmlns:a16="http://schemas.microsoft.com/office/drawing/2014/main" id="{6F5E32C5-042C-4A8E-85C5-6FBB6CE627F3}"/>
              </a:ext>
            </a:extLst>
          </p:cNvPr>
          <p:cNvSpPr>
            <a:spLocks noGrp="1"/>
          </p:cNvSpPr>
          <p:nvPr>
            <p:ph type="sldNum" sz="quarter" idx="12"/>
          </p:nvPr>
        </p:nvSpPr>
        <p:spPr/>
        <p:txBody>
          <a:bodyPr/>
          <a:lstStyle/>
          <a:p>
            <a:fld id="{8723AE3D-20E4-4640-9AB9-4394421DC461}" type="slidenum">
              <a:rPr lang="en-US" smtClean="0"/>
              <a:t>15</a:t>
            </a:fld>
            <a:endParaRPr lang="en-US"/>
          </a:p>
        </p:txBody>
      </p:sp>
      <p:sp>
        <p:nvSpPr>
          <p:cNvPr id="16" name="Rectangle 15">
            <a:extLst>
              <a:ext uri="{FF2B5EF4-FFF2-40B4-BE49-F238E27FC236}">
                <a16:creationId xmlns:a16="http://schemas.microsoft.com/office/drawing/2014/main" id="{3AC10DEF-5238-42F2-8185-0277CF89DC65}"/>
              </a:ext>
            </a:extLst>
          </p:cNvPr>
          <p:cNvSpPr/>
          <p:nvPr/>
        </p:nvSpPr>
        <p:spPr>
          <a:xfrm>
            <a:off x="1045823" y="1786906"/>
            <a:ext cx="10100345" cy="7169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b="1" dirty="0">
                <a:solidFill>
                  <a:schemeClr val="tx1"/>
                </a:solidFill>
              </a:rPr>
              <a:t>EFA recommends </a:t>
            </a:r>
            <a:r>
              <a:rPr lang="en-BE" dirty="0">
                <a:solidFill>
                  <a:schemeClr val="tx1"/>
                </a:solidFill>
              </a:rPr>
              <a:t>that policymakers should take the </a:t>
            </a:r>
            <a:r>
              <a:rPr lang="en-BE" dirty="0" err="1">
                <a:solidFill>
                  <a:schemeClr val="tx1"/>
                </a:solidFill>
              </a:rPr>
              <a:t>follo</a:t>
            </a:r>
            <a:r>
              <a:rPr lang="en-GB" dirty="0" err="1">
                <a:solidFill>
                  <a:schemeClr val="tx1"/>
                </a:solidFill>
              </a:rPr>
              <a:t>wi</a:t>
            </a:r>
            <a:r>
              <a:rPr lang="en-BE" dirty="0">
                <a:solidFill>
                  <a:schemeClr val="tx1"/>
                </a:solidFill>
              </a:rPr>
              <a:t>ng steps to </a:t>
            </a:r>
            <a:r>
              <a:rPr lang="en-BE" b="1" dirty="0">
                <a:solidFill>
                  <a:schemeClr val="tx1"/>
                </a:solidFill>
              </a:rPr>
              <a:t>reduce the physical and emotional burden </a:t>
            </a:r>
            <a:r>
              <a:rPr lang="en-BE" dirty="0">
                <a:solidFill>
                  <a:schemeClr val="tx1"/>
                </a:solidFill>
              </a:rPr>
              <a:t>AD/E has on patients:</a:t>
            </a:r>
          </a:p>
        </p:txBody>
      </p:sp>
      <p:sp>
        <p:nvSpPr>
          <p:cNvPr id="3" name="Arrow: Pentagon 2">
            <a:extLst>
              <a:ext uri="{FF2B5EF4-FFF2-40B4-BE49-F238E27FC236}">
                <a16:creationId xmlns:a16="http://schemas.microsoft.com/office/drawing/2014/main" id="{37BF87B8-BC79-47EA-97CD-1ED13330DADC}"/>
              </a:ext>
            </a:extLst>
          </p:cNvPr>
          <p:cNvSpPr/>
          <p:nvPr/>
        </p:nvSpPr>
        <p:spPr>
          <a:xfrm rot="5400000">
            <a:off x="615820" y="2595413"/>
            <a:ext cx="1287625" cy="1380931"/>
          </a:xfrm>
          <a:prstGeom prst="homePlate">
            <a:avLst/>
          </a:prstGeom>
          <a:solidFill>
            <a:schemeClr val="accent4">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3600" b="1">
                <a:solidFill>
                  <a:schemeClr val="tx1"/>
                </a:solidFill>
              </a:rPr>
              <a:t>1</a:t>
            </a:r>
          </a:p>
        </p:txBody>
      </p:sp>
      <p:sp>
        <p:nvSpPr>
          <p:cNvPr id="15" name="Arrow: Pentagon 14">
            <a:extLst>
              <a:ext uri="{FF2B5EF4-FFF2-40B4-BE49-F238E27FC236}">
                <a16:creationId xmlns:a16="http://schemas.microsoft.com/office/drawing/2014/main" id="{5995C2B9-AE2C-49A2-82E7-5B3CDCB6C82B}"/>
              </a:ext>
            </a:extLst>
          </p:cNvPr>
          <p:cNvSpPr/>
          <p:nvPr/>
        </p:nvSpPr>
        <p:spPr>
          <a:xfrm rot="5400000">
            <a:off x="615820" y="3883038"/>
            <a:ext cx="1287625" cy="1380931"/>
          </a:xfrm>
          <a:prstGeom prst="homePlate">
            <a:avLst/>
          </a:prstGeom>
          <a:solidFill>
            <a:schemeClr val="accent4">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3600" b="1">
                <a:solidFill>
                  <a:schemeClr val="tx1"/>
                </a:solidFill>
              </a:rPr>
              <a:t>2</a:t>
            </a:r>
          </a:p>
        </p:txBody>
      </p:sp>
      <p:sp>
        <p:nvSpPr>
          <p:cNvPr id="17" name="Arrow: Pentagon 16">
            <a:extLst>
              <a:ext uri="{FF2B5EF4-FFF2-40B4-BE49-F238E27FC236}">
                <a16:creationId xmlns:a16="http://schemas.microsoft.com/office/drawing/2014/main" id="{4C0EE3BF-B923-4DAA-BFE5-8D47E462F8F9}"/>
              </a:ext>
            </a:extLst>
          </p:cNvPr>
          <p:cNvSpPr/>
          <p:nvPr/>
        </p:nvSpPr>
        <p:spPr>
          <a:xfrm rot="5400000">
            <a:off x="615819" y="5170663"/>
            <a:ext cx="1287625" cy="1380931"/>
          </a:xfrm>
          <a:prstGeom prst="homePlate">
            <a:avLst/>
          </a:prstGeom>
          <a:solidFill>
            <a:schemeClr val="accent4">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3600" b="1">
                <a:solidFill>
                  <a:schemeClr val="tx1"/>
                </a:solidFill>
              </a:rPr>
              <a:t>3</a:t>
            </a:r>
          </a:p>
        </p:txBody>
      </p:sp>
      <p:sp>
        <p:nvSpPr>
          <p:cNvPr id="18" name="Rectangle: Rounded Corners 17">
            <a:extLst>
              <a:ext uri="{FF2B5EF4-FFF2-40B4-BE49-F238E27FC236}">
                <a16:creationId xmlns:a16="http://schemas.microsoft.com/office/drawing/2014/main" id="{616D1293-0440-49C1-BF38-4CB821CB23D0}"/>
              </a:ext>
            </a:extLst>
          </p:cNvPr>
          <p:cNvSpPr/>
          <p:nvPr/>
        </p:nvSpPr>
        <p:spPr>
          <a:xfrm>
            <a:off x="2083805" y="2663909"/>
            <a:ext cx="8685607" cy="765091"/>
          </a:xfrm>
          <a:prstGeom prst="round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2713" algn="just"/>
            <a:r>
              <a:rPr lang="en-BE" dirty="0">
                <a:solidFill>
                  <a:schemeClr val="bg1"/>
                </a:solidFill>
              </a:rPr>
              <a:t>Introduce health policy changes to guarantee that AD/E patients, especially those with comorbidities, rec</a:t>
            </a:r>
            <a:r>
              <a:rPr lang="en-GB" dirty="0" err="1">
                <a:solidFill>
                  <a:schemeClr val="bg1"/>
                </a:solidFill>
              </a:rPr>
              <a:t>ei</a:t>
            </a:r>
            <a:r>
              <a:rPr lang="en-BE" dirty="0">
                <a:solidFill>
                  <a:schemeClr val="bg1"/>
                </a:solidFill>
              </a:rPr>
              <a:t>ve the </a:t>
            </a:r>
            <a:r>
              <a:rPr lang="en-BE" b="1" dirty="0">
                <a:solidFill>
                  <a:schemeClr val="bg1"/>
                </a:solidFill>
              </a:rPr>
              <a:t>best treatment and multidisciplinary care. </a:t>
            </a:r>
            <a:endParaRPr lang="en-BE" dirty="0">
              <a:solidFill>
                <a:schemeClr val="bg1"/>
              </a:solidFill>
            </a:endParaRPr>
          </a:p>
        </p:txBody>
      </p:sp>
      <p:sp>
        <p:nvSpPr>
          <p:cNvPr id="19" name="Rectangle: Rounded Corners 18">
            <a:extLst>
              <a:ext uri="{FF2B5EF4-FFF2-40B4-BE49-F238E27FC236}">
                <a16:creationId xmlns:a16="http://schemas.microsoft.com/office/drawing/2014/main" id="{A3FF4E4A-EE5D-456E-BB40-FAB78A5EFFF2}"/>
              </a:ext>
            </a:extLst>
          </p:cNvPr>
          <p:cNvSpPr/>
          <p:nvPr/>
        </p:nvSpPr>
        <p:spPr>
          <a:xfrm>
            <a:off x="2083804" y="3866344"/>
            <a:ext cx="8685607" cy="975593"/>
          </a:xfrm>
          <a:prstGeom prst="round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2713" algn="just"/>
            <a:r>
              <a:rPr lang="en-BE" b="1" dirty="0">
                <a:solidFill>
                  <a:schemeClr val="bg1"/>
                </a:solidFill>
              </a:rPr>
              <a:t>Improve health literacy</a:t>
            </a:r>
            <a:r>
              <a:rPr lang="en-BE" dirty="0">
                <a:solidFill>
                  <a:schemeClr val="bg1"/>
                </a:solidFill>
              </a:rPr>
              <a:t> around allergy and AD/E to address misconceptions, tackle false information on some ‘informal treatments’ and encourage AD/E patients to seek intervention. </a:t>
            </a:r>
            <a:endParaRPr lang="en-BE" b="1" dirty="0">
              <a:solidFill>
                <a:schemeClr val="bg1"/>
              </a:solidFill>
            </a:endParaRPr>
          </a:p>
        </p:txBody>
      </p:sp>
      <p:sp>
        <p:nvSpPr>
          <p:cNvPr id="20" name="Rectangle: Rounded Corners 19">
            <a:extLst>
              <a:ext uri="{FF2B5EF4-FFF2-40B4-BE49-F238E27FC236}">
                <a16:creationId xmlns:a16="http://schemas.microsoft.com/office/drawing/2014/main" id="{381D3EAD-B772-4020-84BD-42E6BA5A7ECC}"/>
              </a:ext>
            </a:extLst>
          </p:cNvPr>
          <p:cNvSpPr/>
          <p:nvPr/>
        </p:nvSpPr>
        <p:spPr>
          <a:xfrm>
            <a:off x="2083804" y="5217316"/>
            <a:ext cx="8685605" cy="975593"/>
          </a:xfrm>
          <a:prstGeom prst="round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2713" algn="just"/>
            <a:r>
              <a:rPr lang="en-BE" b="1" dirty="0">
                <a:solidFill>
                  <a:schemeClr val="bg1"/>
                </a:solidFill>
              </a:rPr>
              <a:t>Support the continuation of flexible working schedules and options for digital interaction following the COVID-19 pandemic,</a:t>
            </a:r>
            <a:r>
              <a:rPr lang="en-BE" dirty="0">
                <a:solidFill>
                  <a:schemeClr val="bg1"/>
                </a:solidFill>
              </a:rPr>
              <a:t> to enable AD/E patients and carers to manage and consult on their treatment alongside everyda</a:t>
            </a:r>
            <a:r>
              <a:rPr lang="en-GB" dirty="0">
                <a:solidFill>
                  <a:schemeClr val="bg1"/>
                </a:solidFill>
              </a:rPr>
              <a:t>y</a:t>
            </a:r>
            <a:r>
              <a:rPr lang="en-BE" dirty="0">
                <a:solidFill>
                  <a:schemeClr val="bg1"/>
                </a:solidFill>
              </a:rPr>
              <a:t> life.</a:t>
            </a:r>
            <a:endParaRPr lang="en-BE" b="1" dirty="0">
              <a:solidFill>
                <a:schemeClr val="bg1"/>
              </a:solidFill>
            </a:endParaRPr>
          </a:p>
        </p:txBody>
      </p:sp>
    </p:spTree>
    <p:extLst>
      <p:ext uri="{BB962C8B-B14F-4D97-AF65-F5344CB8AC3E}">
        <p14:creationId xmlns:p14="http://schemas.microsoft.com/office/powerpoint/2010/main" val="30340474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A4E0B272-6DCB-9CBD-9A9A-7B99C41883C8}"/>
              </a:ext>
            </a:extLst>
          </p:cNvPr>
          <p:cNvSpPr/>
          <p:nvPr/>
        </p:nvSpPr>
        <p:spPr>
          <a:xfrm>
            <a:off x="10419907" y="5534405"/>
            <a:ext cx="1772093" cy="1323595"/>
          </a:xfrm>
          <a:prstGeom prst="rect">
            <a:avLst/>
          </a:prstGeom>
          <a:solidFill>
            <a:srgbClr val="48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4" name="Slide Number Placeholder 3">
            <a:extLst>
              <a:ext uri="{FF2B5EF4-FFF2-40B4-BE49-F238E27FC236}">
                <a16:creationId xmlns:a16="http://schemas.microsoft.com/office/drawing/2014/main" id="{5B698664-1445-4255-94D2-5EBAC16D815F}"/>
              </a:ext>
            </a:extLst>
          </p:cNvPr>
          <p:cNvSpPr>
            <a:spLocks noGrp="1"/>
          </p:cNvSpPr>
          <p:nvPr>
            <p:ph type="sldNum" sz="quarter" idx="12"/>
          </p:nvPr>
        </p:nvSpPr>
        <p:spPr/>
        <p:txBody>
          <a:bodyPr/>
          <a:lstStyle/>
          <a:p>
            <a:fld id="{8723AE3D-20E4-4640-9AB9-4394421DC461}" type="slidenum">
              <a:rPr lang="en-US" smtClean="0"/>
              <a:t>16</a:t>
            </a:fld>
            <a:endParaRPr lang="en-US"/>
          </a:p>
        </p:txBody>
      </p:sp>
      <p:grpSp>
        <p:nvGrpSpPr>
          <p:cNvPr id="2" name="Group 1">
            <a:extLst>
              <a:ext uri="{FF2B5EF4-FFF2-40B4-BE49-F238E27FC236}">
                <a16:creationId xmlns:a16="http://schemas.microsoft.com/office/drawing/2014/main" id="{CFEC24B9-1DD4-46F2-A6C0-E715EFAE3469}"/>
              </a:ext>
            </a:extLst>
          </p:cNvPr>
          <p:cNvGrpSpPr/>
          <p:nvPr/>
        </p:nvGrpSpPr>
        <p:grpSpPr>
          <a:xfrm>
            <a:off x="5211127" y="1520406"/>
            <a:ext cx="1769745" cy="4544545"/>
            <a:chOff x="5047511" y="1380170"/>
            <a:chExt cx="1912902" cy="5116419"/>
          </a:xfrm>
          <a:solidFill>
            <a:schemeClr val="accent4"/>
          </a:solidFill>
        </p:grpSpPr>
        <p:sp>
          <p:nvSpPr>
            <p:cNvPr id="6" name="Freeform 1">
              <a:extLst>
                <a:ext uri="{FF2B5EF4-FFF2-40B4-BE49-F238E27FC236}">
                  <a16:creationId xmlns:a16="http://schemas.microsoft.com/office/drawing/2014/main" id="{A06CED7A-A7D4-4563-8F48-1E9811610881}"/>
                </a:ext>
              </a:extLst>
            </p:cNvPr>
            <p:cNvSpPr>
              <a:spLocks noChangeArrowheads="1"/>
            </p:cNvSpPr>
            <p:nvPr/>
          </p:nvSpPr>
          <p:spPr bwMode="auto">
            <a:xfrm>
              <a:off x="5047511" y="1380170"/>
              <a:ext cx="971395" cy="5114403"/>
            </a:xfrm>
            <a:custGeom>
              <a:avLst/>
              <a:gdLst>
                <a:gd name="T0" fmla="*/ 2256 w 2291"/>
                <a:gd name="T1" fmla="*/ 2207 h 11184"/>
                <a:gd name="T2" fmla="*/ 2248 w 2291"/>
                <a:gd name="T3" fmla="*/ 0 h 11184"/>
                <a:gd name="T4" fmla="*/ 1685 w 2291"/>
                <a:gd name="T5" fmla="*/ 749 h 11184"/>
                <a:gd name="T6" fmla="*/ 1685 w 2291"/>
                <a:gd name="T7" fmla="*/ 952 h 11184"/>
                <a:gd name="T8" fmla="*/ 1954 w 2291"/>
                <a:gd name="T9" fmla="*/ 1457 h 11184"/>
                <a:gd name="T10" fmla="*/ 1297 w 2291"/>
                <a:gd name="T11" fmla="*/ 1878 h 11184"/>
                <a:gd name="T12" fmla="*/ 1247 w 2291"/>
                <a:gd name="T13" fmla="*/ 1886 h 11184"/>
                <a:gd name="T14" fmla="*/ 775 w 2291"/>
                <a:gd name="T15" fmla="*/ 2316 h 11184"/>
                <a:gd name="T16" fmla="*/ 682 w 2291"/>
                <a:gd name="T17" fmla="*/ 3706 h 11184"/>
                <a:gd name="T18" fmla="*/ 371 w 2291"/>
                <a:gd name="T19" fmla="*/ 5213 h 11184"/>
                <a:gd name="T20" fmla="*/ 143 w 2291"/>
                <a:gd name="T21" fmla="*/ 5574 h 11184"/>
                <a:gd name="T22" fmla="*/ 42 w 2291"/>
                <a:gd name="T23" fmla="*/ 5835 h 11184"/>
                <a:gd name="T24" fmla="*/ 160 w 2291"/>
                <a:gd name="T25" fmla="*/ 5802 h 11184"/>
                <a:gd name="T26" fmla="*/ 59 w 2291"/>
                <a:gd name="T27" fmla="*/ 6282 h 11184"/>
                <a:gd name="T28" fmla="*/ 126 w 2291"/>
                <a:gd name="T29" fmla="*/ 6231 h 11184"/>
                <a:gd name="T30" fmla="*/ 244 w 2291"/>
                <a:gd name="T31" fmla="*/ 6265 h 11184"/>
                <a:gd name="T32" fmla="*/ 295 w 2291"/>
                <a:gd name="T33" fmla="*/ 6315 h 11184"/>
                <a:gd name="T34" fmla="*/ 379 w 2291"/>
                <a:gd name="T35" fmla="*/ 6239 h 11184"/>
                <a:gd name="T36" fmla="*/ 488 w 2291"/>
                <a:gd name="T37" fmla="*/ 6273 h 11184"/>
                <a:gd name="T38" fmla="*/ 649 w 2291"/>
                <a:gd name="T39" fmla="*/ 5827 h 11184"/>
                <a:gd name="T40" fmla="*/ 674 w 2291"/>
                <a:gd name="T41" fmla="*/ 5516 h 11184"/>
                <a:gd name="T42" fmla="*/ 750 w 2291"/>
                <a:gd name="T43" fmla="*/ 5281 h 11184"/>
                <a:gd name="T44" fmla="*/ 1306 w 2291"/>
                <a:gd name="T45" fmla="*/ 3285 h 11184"/>
                <a:gd name="T46" fmla="*/ 1289 w 2291"/>
                <a:gd name="T47" fmla="*/ 4893 h 11184"/>
                <a:gd name="T48" fmla="*/ 1356 w 2291"/>
                <a:gd name="T49" fmla="*/ 8320 h 11184"/>
                <a:gd name="T50" fmla="*/ 1524 w 2291"/>
                <a:gd name="T51" fmla="*/ 9878 h 11184"/>
                <a:gd name="T52" fmla="*/ 1625 w 2291"/>
                <a:gd name="T53" fmla="*/ 10585 h 11184"/>
                <a:gd name="T54" fmla="*/ 1600 w 2291"/>
                <a:gd name="T55" fmla="*/ 11040 h 11184"/>
                <a:gd name="T56" fmla="*/ 1870 w 2291"/>
                <a:gd name="T57" fmla="*/ 11074 h 11184"/>
                <a:gd name="T58" fmla="*/ 2173 w 2291"/>
                <a:gd name="T59" fmla="*/ 11015 h 11184"/>
                <a:gd name="T60" fmla="*/ 1937 w 2291"/>
                <a:gd name="T61" fmla="*/ 10012 h 11184"/>
                <a:gd name="T62" fmla="*/ 2156 w 2291"/>
                <a:gd name="T63" fmla="*/ 6383 h 11184"/>
                <a:gd name="T64" fmla="*/ 2256 w 2291"/>
                <a:gd name="T65" fmla="*/ 6374 h 11184"/>
                <a:gd name="T66" fmla="*/ 2256 w 2291"/>
                <a:gd name="T67" fmla="*/ 2207 h 1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91" h="11184">
                  <a:moveTo>
                    <a:pt x="2256" y="2207"/>
                  </a:moveTo>
                  <a:lnTo>
                    <a:pt x="2256" y="2207"/>
                  </a:lnTo>
                  <a:cubicBezTo>
                    <a:pt x="2256" y="0"/>
                    <a:pt x="2256" y="0"/>
                    <a:pt x="2256" y="0"/>
                  </a:cubicBezTo>
                  <a:cubicBezTo>
                    <a:pt x="2248" y="0"/>
                    <a:pt x="2248" y="0"/>
                    <a:pt x="2248" y="0"/>
                  </a:cubicBezTo>
                  <a:cubicBezTo>
                    <a:pt x="1937" y="0"/>
                    <a:pt x="1685" y="253"/>
                    <a:pt x="1685" y="564"/>
                  </a:cubicBezTo>
                  <a:cubicBezTo>
                    <a:pt x="1685" y="749"/>
                    <a:pt x="1685" y="749"/>
                    <a:pt x="1685" y="749"/>
                  </a:cubicBezTo>
                  <a:cubicBezTo>
                    <a:pt x="1642" y="758"/>
                    <a:pt x="1617" y="800"/>
                    <a:pt x="1617" y="851"/>
                  </a:cubicBezTo>
                  <a:cubicBezTo>
                    <a:pt x="1617" y="893"/>
                    <a:pt x="1642" y="935"/>
                    <a:pt x="1685" y="952"/>
                  </a:cubicBezTo>
                  <a:cubicBezTo>
                    <a:pt x="1685" y="1086"/>
                    <a:pt x="1685" y="1086"/>
                    <a:pt x="1685" y="1086"/>
                  </a:cubicBezTo>
                  <a:cubicBezTo>
                    <a:pt x="1685" y="1255"/>
                    <a:pt x="1794" y="1407"/>
                    <a:pt x="1954" y="1457"/>
                  </a:cubicBezTo>
                  <a:cubicBezTo>
                    <a:pt x="1954" y="1684"/>
                    <a:pt x="1954" y="1684"/>
                    <a:pt x="1954" y="1684"/>
                  </a:cubicBezTo>
                  <a:cubicBezTo>
                    <a:pt x="1297" y="1878"/>
                    <a:pt x="1297" y="1878"/>
                    <a:pt x="1297" y="1878"/>
                  </a:cubicBezTo>
                  <a:cubicBezTo>
                    <a:pt x="1247" y="1878"/>
                    <a:pt x="1247" y="1878"/>
                    <a:pt x="1247" y="1878"/>
                  </a:cubicBezTo>
                  <a:cubicBezTo>
                    <a:pt x="1247" y="1886"/>
                    <a:pt x="1247" y="1886"/>
                    <a:pt x="1247" y="1886"/>
                  </a:cubicBezTo>
                  <a:cubicBezTo>
                    <a:pt x="1129" y="1886"/>
                    <a:pt x="1019" y="1929"/>
                    <a:pt x="935" y="1996"/>
                  </a:cubicBezTo>
                  <a:cubicBezTo>
                    <a:pt x="792" y="2122"/>
                    <a:pt x="775" y="2282"/>
                    <a:pt x="775" y="2316"/>
                  </a:cubicBezTo>
                  <a:cubicBezTo>
                    <a:pt x="699" y="2611"/>
                    <a:pt x="649" y="2973"/>
                    <a:pt x="657" y="3377"/>
                  </a:cubicBezTo>
                  <a:cubicBezTo>
                    <a:pt x="657" y="3495"/>
                    <a:pt x="666" y="3605"/>
                    <a:pt x="682" y="3706"/>
                  </a:cubicBezTo>
                  <a:cubicBezTo>
                    <a:pt x="598" y="3933"/>
                    <a:pt x="522" y="4194"/>
                    <a:pt x="463" y="4489"/>
                  </a:cubicBezTo>
                  <a:cubicBezTo>
                    <a:pt x="413" y="4750"/>
                    <a:pt x="379" y="4994"/>
                    <a:pt x="371" y="5213"/>
                  </a:cubicBezTo>
                  <a:cubicBezTo>
                    <a:pt x="303" y="5407"/>
                    <a:pt x="303" y="5407"/>
                    <a:pt x="303" y="5407"/>
                  </a:cubicBezTo>
                  <a:cubicBezTo>
                    <a:pt x="143" y="5574"/>
                    <a:pt x="143" y="5574"/>
                    <a:pt x="143" y="5574"/>
                  </a:cubicBezTo>
                  <a:cubicBezTo>
                    <a:pt x="17" y="5743"/>
                    <a:pt x="17" y="5743"/>
                    <a:pt x="17" y="5743"/>
                  </a:cubicBezTo>
                  <a:cubicBezTo>
                    <a:pt x="0" y="5776"/>
                    <a:pt x="17" y="5810"/>
                    <a:pt x="42" y="5835"/>
                  </a:cubicBezTo>
                  <a:cubicBezTo>
                    <a:pt x="67" y="5852"/>
                    <a:pt x="101" y="5844"/>
                    <a:pt x="126" y="5827"/>
                  </a:cubicBezTo>
                  <a:cubicBezTo>
                    <a:pt x="160" y="5802"/>
                    <a:pt x="160" y="5802"/>
                    <a:pt x="160" y="5802"/>
                  </a:cubicBezTo>
                  <a:cubicBezTo>
                    <a:pt x="8" y="6206"/>
                    <a:pt x="8" y="6206"/>
                    <a:pt x="8" y="6206"/>
                  </a:cubicBezTo>
                  <a:cubicBezTo>
                    <a:pt x="0" y="6239"/>
                    <a:pt x="25" y="6273"/>
                    <a:pt x="59" y="6282"/>
                  </a:cubicBezTo>
                  <a:cubicBezTo>
                    <a:pt x="84" y="6290"/>
                    <a:pt x="118" y="6265"/>
                    <a:pt x="126" y="6239"/>
                  </a:cubicBezTo>
                  <a:cubicBezTo>
                    <a:pt x="126" y="6231"/>
                    <a:pt x="126" y="6231"/>
                    <a:pt x="126" y="6231"/>
                  </a:cubicBezTo>
                  <a:cubicBezTo>
                    <a:pt x="118" y="6265"/>
                    <a:pt x="135" y="6307"/>
                    <a:pt x="169" y="6307"/>
                  </a:cubicBezTo>
                  <a:cubicBezTo>
                    <a:pt x="202" y="6315"/>
                    <a:pt x="236" y="6298"/>
                    <a:pt x="244" y="6265"/>
                  </a:cubicBezTo>
                  <a:cubicBezTo>
                    <a:pt x="253" y="6239"/>
                    <a:pt x="253" y="6239"/>
                    <a:pt x="253" y="6239"/>
                  </a:cubicBezTo>
                  <a:cubicBezTo>
                    <a:pt x="244" y="6273"/>
                    <a:pt x="261" y="6307"/>
                    <a:pt x="295" y="6315"/>
                  </a:cubicBezTo>
                  <a:cubicBezTo>
                    <a:pt x="329" y="6324"/>
                    <a:pt x="354" y="6307"/>
                    <a:pt x="362" y="6273"/>
                  </a:cubicBezTo>
                  <a:cubicBezTo>
                    <a:pt x="379" y="6239"/>
                    <a:pt x="379" y="6239"/>
                    <a:pt x="379" y="6239"/>
                  </a:cubicBezTo>
                  <a:cubicBezTo>
                    <a:pt x="371" y="6265"/>
                    <a:pt x="387" y="6298"/>
                    <a:pt x="413" y="6315"/>
                  </a:cubicBezTo>
                  <a:cubicBezTo>
                    <a:pt x="446" y="6324"/>
                    <a:pt x="480" y="6307"/>
                    <a:pt x="488" y="6273"/>
                  </a:cubicBezTo>
                  <a:cubicBezTo>
                    <a:pt x="632" y="5878"/>
                    <a:pt x="632" y="5878"/>
                    <a:pt x="632" y="5878"/>
                  </a:cubicBezTo>
                  <a:cubicBezTo>
                    <a:pt x="649" y="5827"/>
                    <a:pt x="649" y="5827"/>
                    <a:pt x="649" y="5827"/>
                  </a:cubicBezTo>
                  <a:cubicBezTo>
                    <a:pt x="682" y="5734"/>
                    <a:pt x="682" y="5734"/>
                    <a:pt x="682" y="5734"/>
                  </a:cubicBezTo>
                  <a:cubicBezTo>
                    <a:pt x="674" y="5516"/>
                    <a:pt x="674" y="5516"/>
                    <a:pt x="674" y="5516"/>
                  </a:cubicBezTo>
                  <a:lnTo>
                    <a:pt x="674" y="5516"/>
                  </a:lnTo>
                  <a:cubicBezTo>
                    <a:pt x="750" y="5281"/>
                    <a:pt x="750" y="5281"/>
                    <a:pt x="750" y="5281"/>
                  </a:cubicBezTo>
                  <a:cubicBezTo>
                    <a:pt x="851" y="5070"/>
                    <a:pt x="1112" y="4455"/>
                    <a:pt x="1221" y="3748"/>
                  </a:cubicBezTo>
                  <a:cubicBezTo>
                    <a:pt x="1221" y="3748"/>
                    <a:pt x="1263" y="3537"/>
                    <a:pt x="1306" y="3285"/>
                  </a:cubicBezTo>
                  <a:cubicBezTo>
                    <a:pt x="1348" y="4565"/>
                    <a:pt x="1348" y="4565"/>
                    <a:pt x="1348" y="4565"/>
                  </a:cubicBezTo>
                  <a:cubicBezTo>
                    <a:pt x="1356" y="4674"/>
                    <a:pt x="1331" y="4792"/>
                    <a:pt x="1289" y="4893"/>
                  </a:cubicBezTo>
                  <a:cubicBezTo>
                    <a:pt x="1171" y="5171"/>
                    <a:pt x="977" y="5861"/>
                    <a:pt x="1230" y="6989"/>
                  </a:cubicBezTo>
                  <a:cubicBezTo>
                    <a:pt x="1356" y="8320"/>
                    <a:pt x="1356" y="8320"/>
                    <a:pt x="1356" y="8320"/>
                  </a:cubicBezTo>
                  <a:cubicBezTo>
                    <a:pt x="1356" y="8320"/>
                    <a:pt x="1120" y="8884"/>
                    <a:pt x="1348" y="9423"/>
                  </a:cubicBezTo>
                  <a:cubicBezTo>
                    <a:pt x="1415" y="9566"/>
                    <a:pt x="1474" y="9718"/>
                    <a:pt x="1524" y="9878"/>
                  </a:cubicBezTo>
                  <a:cubicBezTo>
                    <a:pt x="1609" y="10156"/>
                    <a:pt x="1609" y="10156"/>
                    <a:pt x="1609" y="10156"/>
                  </a:cubicBezTo>
                  <a:cubicBezTo>
                    <a:pt x="1625" y="10585"/>
                    <a:pt x="1625" y="10585"/>
                    <a:pt x="1625" y="10585"/>
                  </a:cubicBezTo>
                  <a:cubicBezTo>
                    <a:pt x="1625" y="10585"/>
                    <a:pt x="1449" y="10939"/>
                    <a:pt x="1524" y="11032"/>
                  </a:cubicBezTo>
                  <a:cubicBezTo>
                    <a:pt x="1524" y="11032"/>
                    <a:pt x="1558" y="11057"/>
                    <a:pt x="1600" y="11040"/>
                  </a:cubicBezTo>
                  <a:cubicBezTo>
                    <a:pt x="1600" y="11040"/>
                    <a:pt x="1668" y="11107"/>
                    <a:pt x="1735" y="11065"/>
                  </a:cubicBezTo>
                  <a:cubicBezTo>
                    <a:pt x="1735" y="11065"/>
                    <a:pt x="1811" y="11124"/>
                    <a:pt x="1870" y="11074"/>
                  </a:cubicBezTo>
                  <a:cubicBezTo>
                    <a:pt x="1870" y="11074"/>
                    <a:pt x="1946" y="11149"/>
                    <a:pt x="1996" y="11082"/>
                  </a:cubicBezTo>
                  <a:cubicBezTo>
                    <a:pt x="1996" y="11082"/>
                    <a:pt x="2148" y="11183"/>
                    <a:pt x="2173" y="11015"/>
                  </a:cubicBezTo>
                  <a:cubicBezTo>
                    <a:pt x="2047" y="10585"/>
                    <a:pt x="2047" y="10585"/>
                    <a:pt x="2047" y="10585"/>
                  </a:cubicBezTo>
                  <a:cubicBezTo>
                    <a:pt x="1937" y="10012"/>
                    <a:pt x="1937" y="10012"/>
                    <a:pt x="1937" y="10012"/>
                  </a:cubicBezTo>
                  <a:cubicBezTo>
                    <a:pt x="1937" y="10012"/>
                    <a:pt x="2047" y="8884"/>
                    <a:pt x="1929" y="8320"/>
                  </a:cubicBezTo>
                  <a:cubicBezTo>
                    <a:pt x="1929" y="8320"/>
                    <a:pt x="2290" y="6576"/>
                    <a:pt x="2156" y="6383"/>
                  </a:cubicBezTo>
                  <a:cubicBezTo>
                    <a:pt x="2156" y="6374"/>
                    <a:pt x="2156" y="6374"/>
                    <a:pt x="2156" y="6374"/>
                  </a:cubicBezTo>
                  <a:cubicBezTo>
                    <a:pt x="2256" y="6374"/>
                    <a:pt x="2256" y="6374"/>
                    <a:pt x="2256" y="6374"/>
                  </a:cubicBezTo>
                  <a:cubicBezTo>
                    <a:pt x="2256" y="4438"/>
                    <a:pt x="2256" y="4438"/>
                    <a:pt x="2256" y="4438"/>
                  </a:cubicBezTo>
                  <a:lnTo>
                    <a:pt x="2256" y="2207"/>
                  </a:lnTo>
                </a:path>
              </a:pathLst>
            </a:custGeom>
            <a:grpFill/>
            <a:ln>
              <a:noFill/>
            </a:ln>
            <a:effectLst/>
          </p:spPr>
          <p:txBody>
            <a:bodyPr wrap="none" anchor="ctr"/>
            <a:lstStyle/>
            <a:p>
              <a:endParaRPr lang="es-MX"/>
            </a:p>
          </p:txBody>
        </p:sp>
        <p:sp>
          <p:nvSpPr>
            <p:cNvPr id="7" name="Freeform 2">
              <a:extLst>
                <a:ext uri="{FF2B5EF4-FFF2-40B4-BE49-F238E27FC236}">
                  <a16:creationId xmlns:a16="http://schemas.microsoft.com/office/drawing/2014/main" id="{ED50AC3C-0FF5-4C02-895F-FCF9CCCCA5EC}"/>
                </a:ext>
              </a:extLst>
            </p:cNvPr>
            <p:cNvSpPr>
              <a:spLocks noChangeArrowheads="1"/>
            </p:cNvSpPr>
            <p:nvPr/>
          </p:nvSpPr>
          <p:spPr bwMode="auto">
            <a:xfrm>
              <a:off x="6003962" y="1380170"/>
              <a:ext cx="1869" cy="1010376"/>
            </a:xfrm>
            <a:custGeom>
              <a:avLst/>
              <a:gdLst>
                <a:gd name="T0" fmla="*/ 0 w 1"/>
                <a:gd name="T1" fmla="*/ 2207 h 2208"/>
                <a:gd name="T2" fmla="*/ 0 w 1"/>
                <a:gd name="T3" fmla="*/ 2207 h 2208"/>
                <a:gd name="T4" fmla="*/ 0 w 1"/>
                <a:gd name="T5" fmla="*/ 0 h 2208"/>
                <a:gd name="T6" fmla="*/ 0 w 1"/>
                <a:gd name="T7" fmla="*/ 0 h 2208"/>
                <a:gd name="T8" fmla="*/ 0 w 1"/>
                <a:gd name="T9" fmla="*/ 2207 h 2208"/>
              </a:gdLst>
              <a:ahLst/>
              <a:cxnLst>
                <a:cxn ang="0">
                  <a:pos x="T0" y="T1"/>
                </a:cxn>
                <a:cxn ang="0">
                  <a:pos x="T2" y="T3"/>
                </a:cxn>
                <a:cxn ang="0">
                  <a:pos x="T4" y="T5"/>
                </a:cxn>
                <a:cxn ang="0">
                  <a:pos x="T6" y="T7"/>
                </a:cxn>
                <a:cxn ang="0">
                  <a:pos x="T8" y="T9"/>
                </a:cxn>
              </a:cxnLst>
              <a:rect l="0" t="0" r="r" b="b"/>
              <a:pathLst>
                <a:path w="1" h="2208">
                  <a:moveTo>
                    <a:pt x="0" y="2207"/>
                  </a:moveTo>
                  <a:lnTo>
                    <a:pt x="0" y="2207"/>
                  </a:lnTo>
                  <a:cubicBezTo>
                    <a:pt x="0" y="0"/>
                    <a:pt x="0" y="0"/>
                    <a:pt x="0" y="0"/>
                  </a:cubicBezTo>
                  <a:lnTo>
                    <a:pt x="0" y="0"/>
                  </a:lnTo>
                  <a:cubicBezTo>
                    <a:pt x="0" y="2207"/>
                    <a:pt x="0" y="2207"/>
                    <a:pt x="0" y="220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MX"/>
            </a:p>
          </p:txBody>
        </p:sp>
        <p:sp>
          <p:nvSpPr>
            <p:cNvPr id="8" name="Freeform 3">
              <a:extLst>
                <a:ext uri="{FF2B5EF4-FFF2-40B4-BE49-F238E27FC236}">
                  <a16:creationId xmlns:a16="http://schemas.microsoft.com/office/drawing/2014/main" id="{8428B478-47B7-4C65-ADE2-12856BBFBA48}"/>
                </a:ext>
              </a:extLst>
            </p:cNvPr>
            <p:cNvSpPr>
              <a:spLocks noChangeArrowheads="1"/>
            </p:cNvSpPr>
            <p:nvPr/>
          </p:nvSpPr>
          <p:spPr bwMode="auto">
            <a:xfrm>
              <a:off x="6003962" y="1380170"/>
              <a:ext cx="620199" cy="1010376"/>
            </a:xfrm>
            <a:custGeom>
              <a:avLst/>
              <a:gdLst>
                <a:gd name="T0" fmla="*/ 1465 w 1466"/>
                <a:gd name="T1" fmla="*/ 2207 h 2208"/>
                <a:gd name="T2" fmla="*/ 1465 w 1466"/>
                <a:gd name="T3" fmla="*/ 2207 h 2208"/>
                <a:gd name="T4" fmla="*/ 1322 w 1466"/>
                <a:gd name="T5" fmla="*/ 1996 h 2208"/>
                <a:gd name="T6" fmla="*/ 994 w 1466"/>
                <a:gd name="T7" fmla="*/ 1886 h 2208"/>
                <a:gd name="T8" fmla="*/ 994 w 1466"/>
                <a:gd name="T9" fmla="*/ 1878 h 2208"/>
                <a:gd name="T10" fmla="*/ 960 w 1466"/>
                <a:gd name="T11" fmla="*/ 1878 h 2208"/>
                <a:gd name="T12" fmla="*/ 286 w 1466"/>
                <a:gd name="T13" fmla="*/ 1684 h 2208"/>
                <a:gd name="T14" fmla="*/ 286 w 1466"/>
                <a:gd name="T15" fmla="*/ 1457 h 2208"/>
                <a:gd name="T16" fmla="*/ 556 w 1466"/>
                <a:gd name="T17" fmla="*/ 1086 h 2208"/>
                <a:gd name="T18" fmla="*/ 556 w 1466"/>
                <a:gd name="T19" fmla="*/ 952 h 2208"/>
                <a:gd name="T20" fmla="*/ 657 w 1466"/>
                <a:gd name="T21" fmla="*/ 851 h 2208"/>
                <a:gd name="T22" fmla="*/ 556 w 1466"/>
                <a:gd name="T23" fmla="*/ 741 h 2208"/>
                <a:gd name="T24" fmla="*/ 556 w 1466"/>
                <a:gd name="T25" fmla="*/ 564 h 2208"/>
                <a:gd name="T26" fmla="*/ 0 w 1466"/>
                <a:gd name="T27" fmla="*/ 0 h 2208"/>
                <a:gd name="T28" fmla="*/ 0 w 1466"/>
                <a:gd name="T29" fmla="*/ 2207 h 2208"/>
                <a:gd name="T30" fmla="*/ 1465 w 1466"/>
                <a:gd name="T31" fmla="*/ 2207 h 2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6" h="2208">
                  <a:moveTo>
                    <a:pt x="1465" y="2207"/>
                  </a:moveTo>
                  <a:lnTo>
                    <a:pt x="1465" y="2207"/>
                  </a:lnTo>
                  <a:cubicBezTo>
                    <a:pt x="1440" y="2148"/>
                    <a:pt x="1407" y="2063"/>
                    <a:pt x="1322" y="1996"/>
                  </a:cubicBezTo>
                  <a:cubicBezTo>
                    <a:pt x="1238" y="1920"/>
                    <a:pt x="1120" y="1878"/>
                    <a:pt x="994" y="1886"/>
                  </a:cubicBezTo>
                  <a:cubicBezTo>
                    <a:pt x="994" y="1878"/>
                    <a:pt x="994" y="1878"/>
                    <a:pt x="994" y="1878"/>
                  </a:cubicBezTo>
                  <a:cubicBezTo>
                    <a:pt x="960" y="1878"/>
                    <a:pt x="960" y="1878"/>
                    <a:pt x="960" y="1878"/>
                  </a:cubicBezTo>
                  <a:cubicBezTo>
                    <a:pt x="286" y="1684"/>
                    <a:pt x="286" y="1684"/>
                    <a:pt x="286" y="1684"/>
                  </a:cubicBezTo>
                  <a:cubicBezTo>
                    <a:pt x="286" y="1457"/>
                    <a:pt x="286" y="1457"/>
                    <a:pt x="286" y="1457"/>
                  </a:cubicBezTo>
                  <a:cubicBezTo>
                    <a:pt x="446" y="1407"/>
                    <a:pt x="556" y="1255"/>
                    <a:pt x="556" y="1086"/>
                  </a:cubicBezTo>
                  <a:cubicBezTo>
                    <a:pt x="556" y="952"/>
                    <a:pt x="556" y="952"/>
                    <a:pt x="556" y="952"/>
                  </a:cubicBezTo>
                  <a:cubicBezTo>
                    <a:pt x="615" y="952"/>
                    <a:pt x="657" y="910"/>
                    <a:pt x="657" y="851"/>
                  </a:cubicBezTo>
                  <a:cubicBezTo>
                    <a:pt x="657" y="792"/>
                    <a:pt x="615" y="741"/>
                    <a:pt x="556" y="741"/>
                  </a:cubicBezTo>
                  <a:cubicBezTo>
                    <a:pt x="556" y="564"/>
                    <a:pt x="556" y="564"/>
                    <a:pt x="556" y="564"/>
                  </a:cubicBezTo>
                  <a:cubicBezTo>
                    <a:pt x="556" y="261"/>
                    <a:pt x="303" y="8"/>
                    <a:pt x="0" y="0"/>
                  </a:cubicBezTo>
                  <a:cubicBezTo>
                    <a:pt x="0" y="2207"/>
                    <a:pt x="0" y="2207"/>
                    <a:pt x="0" y="2207"/>
                  </a:cubicBezTo>
                  <a:lnTo>
                    <a:pt x="1465" y="2207"/>
                  </a:lnTo>
                </a:path>
              </a:pathLst>
            </a:custGeom>
            <a:grpFill/>
            <a:ln>
              <a:noFill/>
            </a:ln>
            <a:effectLst/>
          </p:spPr>
          <p:txBody>
            <a:bodyPr wrap="none" anchor="ctr"/>
            <a:lstStyle/>
            <a:p>
              <a:endParaRPr lang="es-MX"/>
            </a:p>
          </p:txBody>
        </p:sp>
        <p:sp>
          <p:nvSpPr>
            <p:cNvPr id="9" name="Freeform 4">
              <a:extLst>
                <a:ext uri="{FF2B5EF4-FFF2-40B4-BE49-F238E27FC236}">
                  <a16:creationId xmlns:a16="http://schemas.microsoft.com/office/drawing/2014/main" id="{A42165B1-5ED9-430F-904B-6E8430F5C5A5}"/>
                </a:ext>
              </a:extLst>
            </p:cNvPr>
            <p:cNvSpPr>
              <a:spLocks noChangeArrowheads="1"/>
            </p:cNvSpPr>
            <p:nvPr/>
          </p:nvSpPr>
          <p:spPr bwMode="auto">
            <a:xfrm>
              <a:off x="6003962" y="2390546"/>
              <a:ext cx="1869" cy="1020461"/>
            </a:xfrm>
            <a:custGeom>
              <a:avLst/>
              <a:gdLst>
                <a:gd name="T0" fmla="*/ 0 w 1"/>
                <a:gd name="T1" fmla="*/ 0 h 2232"/>
                <a:gd name="T2" fmla="*/ 0 w 1"/>
                <a:gd name="T3" fmla="*/ 2231 h 2232"/>
                <a:gd name="T4" fmla="*/ 0 w 1"/>
                <a:gd name="T5" fmla="*/ 2231 h 2232"/>
                <a:gd name="T6" fmla="*/ 0 w 1"/>
                <a:gd name="T7" fmla="*/ 0 h 2232"/>
              </a:gdLst>
              <a:ahLst/>
              <a:cxnLst>
                <a:cxn ang="0">
                  <a:pos x="T0" y="T1"/>
                </a:cxn>
                <a:cxn ang="0">
                  <a:pos x="T2" y="T3"/>
                </a:cxn>
                <a:cxn ang="0">
                  <a:pos x="T4" y="T5"/>
                </a:cxn>
                <a:cxn ang="0">
                  <a:pos x="T6" y="T7"/>
                </a:cxn>
              </a:cxnLst>
              <a:rect l="0" t="0" r="r" b="b"/>
              <a:pathLst>
                <a:path w="1" h="2232">
                  <a:moveTo>
                    <a:pt x="0" y="0"/>
                  </a:moveTo>
                  <a:lnTo>
                    <a:pt x="0" y="2231"/>
                  </a:lnTo>
                  <a:lnTo>
                    <a:pt x="0" y="2231"/>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MX"/>
            </a:p>
          </p:txBody>
        </p:sp>
        <p:sp>
          <p:nvSpPr>
            <p:cNvPr id="10" name="Freeform 5">
              <a:extLst>
                <a:ext uri="{FF2B5EF4-FFF2-40B4-BE49-F238E27FC236}">
                  <a16:creationId xmlns:a16="http://schemas.microsoft.com/office/drawing/2014/main" id="{5DFBDB31-F363-451A-9EEC-18D9590B68C8}"/>
                </a:ext>
              </a:extLst>
            </p:cNvPr>
            <p:cNvSpPr>
              <a:spLocks noChangeArrowheads="1"/>
            </p:cNvSpPr>
            <p:nvPr/>
          </p:nvSpPr>
          <p:spPr bwMode="auto">
            <a:xfrm>
              <a:off x="6003962" y="2390546"/>
              <a:ext cx="756568" cy="1020461"/>
            </a:xfrm>
            <a:custGeom>
              <a:avLst/>
              <a:gdLst>
                <a:gd name="T0" fmla="*/ 0 w 1787"/>
                <a:gd name="T1" fmla="*/ 2231 h 2232"/>
                <a:gd name="T2" fmla="*/ 0 w 1787"/>
                <a:gd name="T3" fmla="*/ 2231 h 2232"/>
                <a:gd name="T4" fmla="*/ 893 w 1787"/>
                <a:gd name="T5" fmla="*/ 2231 h 2232"/>
                <a:gd name="T6" fmla="*/ 943 w 1787"/>
                <a:gd name="T7" fmla="*/ 985 h 2232"/>
                <a:gd name="T8" fmla="*/ 1036 w 1787"/>
                <a:gd name="T9" fmla="*/ 1541 h 2232"/>
                <a:gd name="T10" fmla="*/ 1196 w 1787"/>
                <a:gd name="T11" fmla="*/ 2231 h 2232"/>
                <a:gd name="T12" fmla="*/ 1786 w 1787"/>
                <a:gd name="T13" fmla="*/ 2231 h 2232"/>
                <a:gd name="T14" fmla="*/ 1584 w 1787"/>
                <a:gd name="T15" fmla="*/ 1499 h 2232"/>
                <a:gd name="T16" fmla="*/ 1600 w 1787"/>
                <a:gd name="T17" fmla="*/ 1170 h 2232"/>
                <a:gd name="T18" fmla="*/ 1482 w 1787"/>
                <a:gd name="T19" fmla="*/ 109 h 2232"/>
                <a:gd name="T20" fmla="*/ 1465 w 1787"/>
                <a:gd name="T21" fmla="*/ 0 h 2232"/>
                <a:gd name="T22" fmla="*/ 0 w 1787"/>
                <a:gd name="T23" fmla="*/ 0 h 2232"/>
                <a:gd name="T24" fmla="*/ 0 w 1787"/>
                <a:gd name="T25" fmla="*/ 2231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7" h="2232">
                  <a:moveTo>
                    <a:pt x="0" y="2231"/>
                  </a:moveTo>
                  <a:lnTo>
                    <a:pt x="0" y="2231"/>
                  </a:lnTo>
                  <a:cubicBezTo>
                    <a:pt x="893" y="2231"/>
                    <a:pt x="893" y="2231"/>
                    <a:pt x="893" y="2231"/>
                  </a:cubicBezTo>
                  <a:cubicBezTo>
                    <a:pt x="943" y="985"/>
                    <a:pt x="943" y="985"/>
                    <a:pt x="943" y="985"/>
                  </a:cubicBezTo>
                  <a:cubicBezTo>
                    <a:pt x="986" y="1280"/>
                    <a:pt x="1036" y="1541"/>
                    <a:pt x="1036" y="1541"/>
                  </a:cubicBezTo>
                  <a:cubicBezTo>
                    <a:pt x="1078" y="1785"/>
                    <a:pt x="1137" y="2021"/>
                    <a:pt x="1196" y="2231"/>
                  </a:cubicBezTo>
                  <a:cubicBezTo>
                    <a:pt x="1786" y="2231"/>
                    <a:pt x="1786" y="2231"/>
                    <a:pt x="1786" y="2231"/>
                  </a:cubicBezTo>
                  <a:cubicBezTo>
                    <a:pt x="1727" y="1962"/>
                    <a:pt x="1659" y="1718"/>
                    <a:pt x="1584" y="1499"/>
                  </a:cubicBezTo>
                  <a:cubicBezTo>
                    <a:pt x="1592" y="1398"/>
                    <a:pt x="1600" y="1288"/>
                    <a:pt x="1600" y="1170"/>
                  </a:cubicBezTo>
                  <a:cubicBezTo>
                    <a:pt x="1617" y="766"/>
                    <a:pt x="1558" y="404"/>
                    <a:pt x="1482" y="109"/>
                  </a:cubicBezTo>
                  <a:cubicBezTo>
                    <a:pt x="1482" y="92"/>
                    <a:pt x="1482" y="50"/>
                    <a:pt x="1465" y="0"/>
                  </a:cubicBezTo>
                  <a:cubicBezTo>
                    <a:pt x="0" y="0"/>
                    <a:pt x="0" y="0"/>
                    <a:pt x="0" y="0"/>
                  </a:cubicBezTo>
                  <a:lnTo>
                    <a:pt x="0" y="2231"/>
                  </a:lnTo>
                </a:path>
              </a:pathLst>
            </a:custGeom>
            <a:grpFill/>
            <a:ln>
              <a:noFill/>
            </a:ln>
            <a:effectLst/>
          </p:spPr>
          <p:txBody>
            <a:bodyPr wrap="none" anchor="ctr"/>
            <a:lstStyle/>
            <a:p>
              <a:endParaRPr lang="es-MX"/>
            </a:p>
          </p:txBody>
        </p:sp>
        <p:sp>
          <p:nvSpPr>
            <p:cNvPr id="11" name="Freeform 6">
              <a:extLst>
                <a:ext uri="{FF2B5EF4-FFF2-40B4-BE49-F238E27FC236}">
                  <a16:creationId xmlns:a16="http://schemas.microsoft.com/office/drawing/2014/main" id="{5A22AE97-9B6A-4B7B-92D5-42300595964B}"/>
                </a:ext>
              </a:extLst>
            </p:cNvPr>
            <p:cNvSpPr>
              <a:spLocks noChangeArrowheads="1"/>
            </p:cNvSpPr>
            <p:nvPr/>
          </p:nvSpPr>
          <p:spPr bwMode="auto">
            <a:xfrm>
              <a:off x="6003962" y="3411007"/>
              <a:ext cx="1869" cy="885341"/>
            </a:xfrm>
            <a:custGeom>
              <a:avLst/>
              <a:gdLst>
                <a:gd name="T0" fmla="*/ 0 w 1"/>
                <a:gd name="T1" fmla="*/ 0 h 1937"/>
                <a:gd name="T2" fmla="*/ 0 w 1"/>
                <a:gd name="T3" fmla="*/ 0 h 1937"/>
                <a:gd name="T4" fmla="*/ 0 w 1"/>
                <a:gd name="T5" fmla="*/ 1936 h 1937"/>
                <a:gd name="T6" fmla="*/ 0 w 1"/>
                <a:gd name="T7" fmla="*/ 1936 h 1937"/>
                <a:gd name="T8" fmla="*/ 0 w 1"/>
                <a:gd name="T9" fmla="*/ 0 h 1937"/>
              </a:gdLst>
              <a:ahLst/>
              <a:cxnLst>
                <a:cxn ang="0">
                  <a:pos x="T0" y="T1"/>
                </a:cxn>
                <a:cxn ang="0">
                  <a:pos x="T2" y="T3"/>
                </a:cxn>
                <a:cxn ang="0">
                  <a:pos x="T4" y="T5"/>
                </a:cxn>
                <a:cxn ang="0">
                  <a:pos x="T6" y="T7"/>
                </a:cxn>
                <a:cxn ang="0">
                  <a:pos x="T8" y="T9"/>
                </a:cxn>
              </a:cxnLst>
              <a:rect l="0" t="0" r="r" b="b"/>
              <a:pathLst>
                <a:path w="1" h="1937">
                  <a:moveTo>
                    <a:pt x="0" y="0"/>
                  </a:moveTo>
                  <a:lnTo>
                    <a:pt x="0" y="0"/>
                  </a:lnTo>
                  <a:lnTo>
                    <a:pt x="0" y="1936"/>
                  </a:lnTo>
                  <a:lnTo>
                    <a:pt x="0" y="1936"/>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MX"/>
            </a:p>
          </p:txBody>
        </p:sp>
        <p:sp>
          <p:nvSpPr>
            <p:cNvPr id="12" name="Freeform 7">
              <a:extLst>
                <a:ext uri="{FF2B5EF4-FFF2-40B4-BE49-F238E27FC236}">
                  <a16:creationId xmlns:a16="http://schemas.microsoft.com/office/drawing/2014/main" id="{3C21C176-159E-473C-BA57-02B50C68547F}"/>
                </a:ext>
              </a:extLst>
            </p:cNvPr>
            <p:cNvSpPr>
              <a:spLocks noChangeArrowheads="1"/>
            </p:cNvSpPr>
            <p:nvPr/>
          </p:nvSpPr>
          <p:spPr bwMode="auto">
            <a:xfrm>
              <a:off x="6003963" y="3411007"/>
              <a:ext cx="514018" cy="1020461"/>
            </a:xfrm>
            <a:custGeom>
              <a:avLst/>
              <a:gdLst>
                <a:gd name="T0" fmla="*/ 0 w 1222"/>
                <a:gd name="T1" fmla="*/ 1936 h 2232"/>
                <a:gd name="T2" fmla="*/ 0 w 1222"/>
                <a:gd name="T3" fmla="*/ 1936 h 2232"/>
                <a:gd name="T4" fmla="*/ 84 w 1222"/>
                <a:gd name="T5" fmla="*/ 1936 h 2232"/>
                <a:gd name="T6" fmla="*/ 84 w 1222"/>
                <a:gd name="T7" fmla="*/ 1945 h 2232"/>
                <a:gd name="T8" fmla="*/ 59 w 1222"/>
                <a:gd name="T9" fmla="*/ 2231 h 2232"/>
                <a:gd name="T10" fmla="*/ 1070 w 1222"/>
                <a:gd name="T11" fmla="*/ 2231 h 2232"/>
                <a:gd name="T12" fmla="*/ 952 w 1222"/>
                <a:gd name="T13" fmla="*/ 455 h 2232"/>
                <a:gd name="T14" fmla="*/ 893 w 1222"/>
                <a:gd name="T15" fmla="*/ 135 h 2232"/>
                <a:gd name="T16" fmla="*/ 893 w 1222"/>
                <a:gd name="T17" fmla="*/ 0 h 2232"/>
                <a:gd name="T18" fmla="*/ 0 w 1222"/>
                <a:gd name="T19" fmla="*/ 0 h 2232"/>
                <a:gd name="T20" fmla="*/ 0 w 1222"/>
                <a:gd name="T21" fmla="*/ 1936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22" h="2232">
                  <a:moveTo>
                    <a:pt x="0" y="1936"/>
                  </a:moveTo>
                  <a:lnTo>
                    <a:pt x="0" y="1936"/>
                  </a:lnTo>
                  <a:cubicBezTo>
                    <a:pt x="84" y="1936"/>
                    <a:pt x="84" y="1936"/>
                    <a:pt x="84" y="1936"/>
                  </a:cubicBezTo>
                  <a:cubicBezTo>
                    <a:pt x="84" y="1945"/>
                    <a:pt x="84" y="1945"/>
                    <a:pt x="84" y="1945"/>
                  </a:cubicBezTo>
                  <a:cubicBezTo>
                    <a:pt x="59" y="1987"/>
                    <a:pt x="51" y="2088"/>
                    <a:pt x="59" y="2231"/>
                  </a:cubicBezTo>
                  <a:cubicBezTo>
                    <a:pt x="1070" y="2231"/>
                    <a:pt x="1070" y="2231"/>
                    <a:pt x="1070" y="2231"/>
                  </a:cubicBezTo>
                  <a:cubicBezTo>
                    <a:pt x="1221" y="1296"/>
                    <a:pt x="1053" y="708"/>
                    <a:pt x="952" y="455"/>
                  </a:cubicBezTo>
                  <a:cubicBezTo>
                    <a:pt x="910" y="354"/>
                    <a:pt x="884" y="245"/>
                    <a:pt x="893" y="135"/>
                  </a:cubicBezTo>
                  <a:cubicBezTo>
                    <a:pt x="893" y="0"/>
                    <a:pt x="893" y="0"/>
                    <a:pt x="893" y="0"/>
                  </a:cubicBezTo>
                  <a:cubicBezTo>
                    <a:pt x="0" y="0"/>
                    <a:pt x="0" y="0"/>
                    <a:pt x="0" y="0"/>
                  </a:cubicBezTo>
                  <a:lnTo>
                    <a:pt x="0" y="1936"/>
                  </a:lnTo>
                </a:path>
              </a:pathLst>
            </a:custGeom>
            <a:grpFill/>
            <a:ln>
              <a:noFill/>
            </a:ln>
            <a:effectLst/>
          </p:spPr>
          <p:txBody>
            <a:bodyPr wrap="none" anchor="ctr"/>
            <a:lstStyle/>
            <a:p>
              <a:endParaRPr lang="es-MX" dirty="0"/>
            </a:p>
          </p:txBody>
        </p:sp>
        <p:sp>
          <p:nvSpPr>
            <p:cNvPr id="13" name="Freeform 8">
              <a:extLst>
                <a:ext uri="{FF2B5EF4-FFF2-40B4-BE49-F238E27FC236}">
                  <a16:creationId xmlns:a16="http://schemas.microsoft.com/office/drawing/2014/main" id="{D6700134-6476-4AE8-B825-1ACB0EEF402F}"/>
                </a:ext>
              </a:extLst>
            </p:cNvPr>
            <p:cNvSpPr>
              <a:spLocks noChangeArrowheads="1"/>
            </p:cNvSpPr>
            <p:nvPr/>
          </p:nvSpPr>
          <p:spPr bwMode="auto">
            <a:xfrm>
              <a:off x="6510209" y="3411007"/>
              <a:ext cx="450204" cy="863156"/>
            </a:xfrm>
            <a:custGeom>
              <a:avLst/>
              <a:gdLst>
                <a:gd name="T0" fmla="*/ 312 w 1062"/>
                <a:gd name="T1" fmla="*/ 843 h 1887"/>
                <a:gd name="T2" fmla="*/ 312 w 1062"/>
                <a:gd name="T3" fmla="*/ 843 h 1887"/>
                <a:gd name="T4" fmla="*/ 388 w 1062"/>
                <a:gd name="T5" fmla="*/ 1078 h 1887"/>
                <a:gd name="T6" fmla="*/ 388 w 1062"/>
                <a:gd name="T7" fmla="*/ 1078 h 1887"/>
                <a:gd name="T8" fmla="*/ 388 w 1062"/>
                <a:gd name="T9" fmla="*/ 1296 h 1887"/>
                <a:gd name="T10" fmla="*/ 421 w 1062"/>
                <a:gd name="T11" fmla="*/ 1507 h 1887"/>
                <a:gd name="T12" fmla="*/ 438 w 1062"/>
                <a:gd name="T13" fmla="*/ 1557 h 1887"/>
                <a:gd name="T14" fmla="*/ 531 w 1062"/>
                <a:gd name="T15" fmla="*/ 1835 h 1887"/>
                <a:gd name="T16" fmla="*/ 598 w 1062"/>
                <a:gd name="T17" fmla="*/ 1877 h 1887"/>
                <a:gd name="T18" fmla="*/ 640 w 1062"/>
                <a:gd name="T19" fmla="*/ 1801 h 1887"/>
                <a:gd name="T20" fmla="*/ 657 w 1062"/>
                <a:gd name="T21" fmla="*/ 1835 h 1887"/>
                <a:gd name="T22" fmla="*/ 724 w 1062"/>
                <a:gd name="T23" fmla="*/ 1877 h 1887"/>
                <a:gd name="T24" fmla="*/ 766 w 1062"/>
                <a:gd name="T25" fmla="*/ 1801 h 1887"/>
                <a:gd name="T26" fmla="*/ 775 w 1062"/>
                <a:gd name="T27" fmla="*/ 1827 h 1887"/>
                <a:gd name="T28" fmla="*/ 851 w 1062"/>
                <a:gd name="T29" fmla="*/ 1869 h 1887"/>
                <a:gd name="T30" fmla="*/ 893 w 1062"/>
                <a:gd name="T31" fmla="*/ 1793 h 1887"/>
                <a:gd name="T32" fmla="*/ 893 w 1062"/>
                <a:gd name="T33" fmla="*/ 1801 h 1887"/>
                <a:gd name="T34" fmla="*/ 960 w 1062"/>
                <a:gd name="T35" fmla="*/ 1844 h 1887"/>
                <a:gd name="T36" fmla="*/ 1011 w 1062"/>
                <a:gd name="T37" fmla="*/ 1768 h 1887"/>
                <a:gd name="T38" fmla="*/ 901 w 1062"/>
                <a:gd name="T39" fmla="*/ 1364 h 1887"/>
                <a:gd name="T40" fmla="*/ 935 w 1062"/>
                <a:gd name="T41" fmla="*/ 1389 h 1887"/>
                <a:gd name="T42" fmla="*/ 1019 w 1062"/>
                <a:gd name="T43" fmla="*/ 1397 h 1887"/>
                <a:gd name="T44" fmla="*/ 1044 w 1062"/>
                <a:gd name="T45" fmla="*/ 1305 h 1887"/>
                <a:gd name="T46" fmla="*/ 918 w 1062"/>
                <a:gd name="T47" fmla="*/ 1136 h 1887"/>
                <a:gd name="T48" fmla="*/ 758 w 1062"/>
                <a:gd name="T49" fmla="*/ 969 h 1887"/>
                <a:gd name="T50" fmla="*/ 699 w 1062"/>
                <a:gd name="T51" fmla="*/ 775 h 1887"/>
                <a:gd name="T52" fmla="*/ 598 w 1062"/>
                <a:gd name="T53" fmla="*/ 51 h 1887"/>
                <a:gd name="T54" fmla="*/ 590 w 1062"/>
                <a:gd name="T55" fmla="*/ 0 h 1887"/>
                <a:gd name="T56" fmla="*/ 0 w 1062"/>
                <a:gd name="T57" fmla="*/ 0 h 1887"/>
                <a:gd name="T58" fmla="*/ 312 w 1062"/>
                <a:gd name="T59" fmla="*/ 843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2" h="1887">
                  <a:moveTo>
                    <a:pt x="312" y="843"/>
                  </a:moveTo>
                  <a:lnTo>
                    <a:pt x="312" y="843"/>
                  </a:lnTo>
                  <a:cubicBezTo>
                    <a:pt x="388" y="1078"/>
                    <a:pt x="388" y="1078"/>
                    <a:pt x="388" y="1078"/>
                  </a:cubicBezTo>
                  <a:lnTo>
                    <a:pt x="388" y="1078"/>
                  </a:lnTo>
                  <a:cubicBezTo>
                    <a:pt x="388" y="1296"/>
                    <a:pt x="388" y="1296"/>
                    <a:pt x="388" y="1296"/>
                  </a:cubicBezTo>
                  <a:cubicBezTo>
                    <a:pt x="421" y="1507"/>
                    <a:pt x="421" y="1507"/>
                    <a:pt x="421" y="1507"/>
                  </a:cubicBezTo>
                  <a:cubicBezTo>
                    <a:pt x="438" y="1557"/>
                    <a:pt x="438" y="1557"/>
                    <a:pt x="438" y="1557"/>
                  </a:cubicBezTo>
                  <a:cubicBezTo>
                    <a:pt x="531" y="1835"/>
                    <a:pt x="531" y="1835"/>
                    <a:pt x="531" y="1835"/>
                  </a:cubicBezTo>
                  <a:cubicBezTo>
                    <a:pt x="539" y="1860"/>
                    <a:pt x="564" y="1886"/>
                    <a:pt x="598" y="1877"/>
                  </a:cubicBezTo>
                  <a:cubicBezTo>
                    <a:pt x="632" y="1869"/>
                    <a:pt x="657" y="1835"/>
                    <a:pt x="640" y="1801"/>
                  </a:cubicBezTo>
                  <a:cubicBezTo>
                    <a:pt x="657" y="1835"/>
                    <a:pt x="657" y="1835"/>
                    <a:pt x="657" y="1835"/>
                  </a:cubicBezTo>
                  <a:cubicBezTo>
                    <a:pt x="665" y="1869"/>
                    <a:pt x="691" y="1886"/>
                    <a:pt x="724" y="1877"/>
                  </a:cubicBezTo>
                  <a:cubicBezTo>
                    <a:pt x="758" y="1869"/>
                    <a:pt x="783" y="1835"/>
                    <a:pt x="766" y="1801"/>
                  </a:cubicBezTo>
                  <a:cubicBezTo>
                    <a:pt x="775" y="1827"/>
                    <a:pt x="775" y="1827"/>
                    <a:pt x="775" y="1827"/>
                  </a:cubicBezTo>
                  <a:cubicBezTo>
                    <a:pt x="783" y="1860"/>
                    <a:pt x="817" y="1877"/>
                    <a:pt x="851" y="1869"/>
                  </a:cubicBezTo>
                  <a:cubicBezTo>
                    <a:pt x="885" y="1869"/>
                    <a:pt x="901" y="1827"/>
                    <a:pt x="893" y="1793"/>
                  </a:cubicBezTo>
                  <a:cubicBezTo>
                    <a:pt x="893" y="1801"/>
                    <a:pt x="893" y="1801"/>
                    <a:pt x="893" y="1801"/>
                  </a:cubicBezTo>
                  <a:cubicBezTo>
                    <a:pt x="901" y="1827"/>
                    <a:pt x="935" y="1852"/>
                    <a:pt x="960" y="1844"/>
                  </a:cubicBezTo>
                  <a:cubicBezTo>
                    <a:pt x="994" y="1835"/>
                    <a:pt x="1019" y="1801"/>
                    <a:pt x="1011" y="1768"/>
                  </a:cubicBezTo>
                  <a:cubicBezTo>
                    <a:pt x="901" y="1364"/>
                    <a:pt x="901" y="1364"/>
                    <a:pt x="901" y="1364"/>
                  </a:cubicBezTo>
                  <a:cubicBezTo>
                    <a:pt x="935" y="1389"/>
                    <a:pt x="935" y="1389"/>
                    <a:pt x="935" y="1389"/>
                  </a:cubicBezTo>
                  <a:cubicBezTo>
                    <a:pt x="960" y="1406"/>
                    <a:pt x="994" y="1414"/>
                    <a:pt x="1019" y="1397"/>
                  </a:cubicBezTo>
                  <a:cubicBezTo>
                    <a:pt x="1053" y="1372"/>
                    <a:pt x="1061" y="1338"/>
                    <a:pt x="1044" y="1305"/>
                  </a:cubicBezTo>
                  <a:cubicBezTo>
                    <a:pt x="918" y="1136"/>
                    <a:pt x="918" y="1136"/>
                    <a:pt x="918" y="1136"/>
                  </a:cubicBezTo>
                  <a:cubicBezTo>
                    <a:pt x="758" y="969"/>
                    <a:pt x="758" y="969"/>
                    <a:pt x="758" y="969"/>
                  </a:cubicBezTo>
                  <a:cubicBezTo>
                    <a:pt x="699" y="775"/>
                    <a:pt x="699" y="775"/>
                    <a:pt x="699" y="775"/>
                  </a:cubicBezTo>
                  <a:cubicBezTo>
                    <a:pt x="682" y="556"/>
                    <a:pt x="657" y="312"/>
                    <a:pt x="598" y="51"/>
                  </a:cubicBezTo>
                  <a:cubicBezTo>
                    <a:pt x="598" y="34"/>
                    <a:pt x="590" y="17"/>
                    <a:pt x="590" y="0"/>
                  </a:cubicBezTo>
                  <a:cubicBezTo>
                    <a:pt x="0" y="0"/>
                    <a:pt x="0" y="0"/>
                    <a:pt x="0" y="0"/>
                  </a:cubicBezTo>
                  <a:cubicBezTo>
                    <a:pt x="118" y="396"/>
                    <a:pt x="253" y="708"/>
                    <a:pt x="312" y="843"/>
                  </a:cubicBezTo>
                </a:path>
              </a:pathLst>
            </a:custGeom>
            <a:grpFill/>
            <a:ln>
              <a:noFill/>
            </a:ln>
            <a:effectLst/>
          </p:spPr>
          <p:txBody>
            <a:bodyPr wrap="none" anchor="ctr"/>
            <a:lstStyle/>
            <a:p>
              <a:endParaRPr lang="es-MX"/>
            </a:p>
          </p:txBody>
        </p:sp>
        <p:sp>
          <p:nvSpPr>
            <p:cNvPr id="14" name="Freeform 9">
              <a:extLst>
                <a:ext uri="{FF2B5EF4-FFF2-40B4-BE49-F238E27FC236}">
                  <a16:creationId xmlns:a16="http://schemas.microsoft.com/office/drawing/2014/main" id="{2693A092-8212-478F-B78B-372A7705EA0F}"/>
                </a:ext>
              </a:extLst>
            </p:cNvPr>
            <p:cNvSpPr>
              <a:spLocks noChangeArrowheads="1"/>
            </p:cNvSpPr>
            <p:nvPr/>
          </p:nvSpPr>
          <p:spPr bwMode="auto">
            <a:xfrm>
              <a:off x="6028247" y="4431467"/>
              <a:ext cx="427787" cy="1020461"/>
            </a:xfrm>
            <a:custGeom>
              <a:avLst/>
              <a:gdLst>
                <a:gd name="T0" fmla="*/ 253 w 1012"/>
                <a:gd name="T1" fmla="*/ 1651 h 2233"/>
                <a:gd name="T2" fmla="*/ 253 w 1012"/>
                <a:gd name="T3" fmla="*/ 1651 h 2233"/>
                <a:gd name="T4" fmla="*/ 244 w 1012"/>
                <a:gd name="T5" fmla="*/ 1651 h 2233"/>
                <a:gd name="T6" fmla="*/ 194 w 1012"/>
                <a:gd name="T7" fmla="*/ 2232 h 2233"/>
                <a:gd name="T8" fmla="*/ 927 w 1012"/>
                <a:gd name="T9" fmla="*/ 2232 h 2233"/>
                <a:gd name="T10" fmla="*/ 817 w 1012"/>
                <a:gd name="T11" fmla="*/ 1651 h 2233"/>
                <a:gd name="T12" fmla="*/ 825 w 1012"/>
                <a:gd name="T13" fmla="*/ 1651 h 2233"/>
                <a:gd name="T14" fmla="*/ 952 w 1012"/>
                <a:gd name="T15" fmla="*/ 320 h 2233"/>
                <a:gd name="T16" fmla="*/ 1011 w 1012"/>
                <a:gd name="T17" fmla="*/ 0 h 2233"/>
                <a:gd name="T18" fmla="*/ 0 w 1012"/>
                <a:gd name="T19" fmla="*/ 0 h 2233"/>
                <a:gd name="T20" fmla="*/ 253 w 1012"/>
                <a:gd name="T21" fmla="*/ 1651 h 2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2" h="2233">
                  <a:moveTo>
                    <a:pt x="253" y="1651"/>
                  </a:moveTo>
                  <a:lnTo>
                    <a:pt x="253" y="1651"/>
                  </a:lnTo>
                  <a:cubicBezTo>
                    <a:pt x="244" y="1651"/>
                    <a:pt x="244" y="1651"/>
                    <a:pt x="244" y="1651"/>
                  </a:cubicBezTo>
                  <a:cubicBezTo>
                    <a:pt x="211" y="1811"/>
                    <a:pt x="202" y="2021"/>
                    <a:pt x="194" y="2232"/>
                  </a:cubicBezTo>
                  <a:cubicBezTo>
                    <a:pt x="927" y="2232"/>
                    <a:pt x="927" y="2232"/>
                    <a:pt x="927" y="2232"/>
                  </a:cubicBezTo>
                  <a:cubicBezTo>
                    <a:pt x="927" y="1903"/>
                    <a:pt x="817" y="1651"/>
                    <a:pt x="817" y="1651"/>
                  </a:cubicBezTo>
                  <a:cubicBezTo>
                    <a:pt x="825" y="1651"/>
                    <a:pt x="825" y="1651"/>
                    <a:pt x="825" y="1651"/>
                  </a:cubicBezTo>
                  <a:cubicBezTo>
                    <a:pt x="952" y="320"/>
                    <a:pt x="952" y="320"/>
                    <a:pt x="952" y="320"/>
                  </a:cubicBezTo>
                  <a:cubicBezTo>
                    <a:pt x="977" y="211"/>
                    <a:pt x="994" y="101"/>
                    <a:pt x="1011" y="0"/>
                  </a:cubicBezTo>
                  <a:cubicBezTo>
                    <a:pt x="0" y="0"/>
                    <a:pt x="0" y="0"/>
                    <a:pt x="0" y="0"/>
                  </a:cubicBezTo>
                  <a:cubicBezTo>
                    <a:pt x="25" y="539"/>
                    <a:pt x="236" y="1592"/>
                    <a:pt x="253" y="1651"/>
                  </a:cubicBezTo>
                </a:path>
              </a:pathLst>
            </a:custGeom>
            <a:grpFill/>
            <a:ln>
              <a:noFill/>
            </a:ln>
            <a:effectLst/>
          </p:spPr>
          <p:txBody>
            <a:bodyPr wrap="none" anchor="ctr"/>
            <a:lstStyle/>
            <a:p>
              <a:endParaRPr lang="es-MX"/>
            </a:p>
          </p:txBody>
        </p:sp>
        <p:sp>
          <p:nvSpPr>
            <p:cNvPr id="15" name="Freeform 10">
              <a:extLst>
                <a:ext uri="{FF2B5EF4-FFF2-40B4-BE49-F238E27FC236}">
                  <a16:creationId xmlns:a16="http://schemas.microsoft.com/office/drawing/2014/main" id="{3B51E573-7C59-4FE7-969B-003063005AC2}"/>
                </a:ext>
              </a:extLst>
            </p:cNvPr>
            <p:cNvSpPr>
              <a:spLocks noChangeArrowheads="1"/>
            </p:cNvSpPr>
            <p:nvPr/>
          </p:nvSpPr>
          <p:spPr bwMode="auto">
            <a:xfrm>
              <a:off x="6031983" y="5451928"/>
              <a:ext cx="388558" cy="1044661"/>
            </a:xfrm>
            <a:custGeom>
              <a:avLst/>
              <a:gdLst>
                <a:gd name="T0" fmla="*/ 227 w 919"/>
                <a:gd name="T1" fmla="*/ 1111 h 2283"/>
                <a:gd name="T2" fmla="*/ 227 w 919"/>
                <a:gd name="T3" fmla="*/ 1111 h 2283"/>
                <a:gd name="T4" fmla="*/ 117 w 919"/>
                <a:gd name="T5" fmla="*/ 1684 h 2283"/>
                <a:gd name="T6" fmla="*/ 0 w 919"/>
                <a:gd name="T7" fmla="*/ 2114 h 2283"/>
                <a:gd name="T8" fmla="*/ 168 w 919"/>
                <a:gd name="T9" fmla="*/ 2181 h 2283"/>
                <a:gd name="T10" fmla="*/ 294 w 919"/>
                <a:gd name="T11" fmla="*/ 2173 h 2283"/>
                <a:gd name="T12" fmla="*/ 429 w 919"/>
                <a:gd name="T13" fmla="*/ 2164 h 2283"/>
                <a:gd name="T14" fmla="*/ 572 w 919"/>
                <a:gd name="T15" fmla="*/ 2139 h 2283"/>
                <a:gd name="T16" fmla="*/ 648 w 919"/>
                <a:gd name="T17" fmla="*/ 2131 h 2283"/>
                <a:gd name="T18" fmla="*/ 539 w 919"/>
                <a:gd name="T19" fmla="*/ 1684 h 2283"/>
                <a:gd name="T20" fmla="*/ 564 w 919"/>
                <a:gd name="T21" fmla="*/ 1255 h 2283"/>
                <a:gd name="T22" fmla="*/ 648 w 919"/>
                <a:gd name="T23" fmla="*/ 977 h 2283"/>
                <a:gd name="T24" fmla="*/ 816 w 919"/>
                <a:gd name="T25" fmla="*/ 522 h 2283"/>
                <a:gd name="T26" fmla="*/ 918 w 919"/>
                <a:gd name="T27" fmla="*/ 0 h 2283"/>
                <a:gd name="T28" fmla="*/ 185 w 919"/>
                <a:gd name="T29" fmla="*/ 0 h 2283"/>
                <a:gd name="T30" fmla="*/ 227 w 919"/>
                <a:gd name="T31" fmla="*/ 111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9" h="2283">
                  <a:moveTo>
                    <a:pt x="227" y="1111"/>
                  </a:moveTo>
                  <a:lnTo>
                    <a:pt x="227" y="1111"/>
                  </a:lnTo>
                  <a:cubicBezTo>
                    <a:pt x="117" y="1684"/>
                    <a:pt x="117" y="1684"/>
                    <a:pt x="117" y="1684"/>
                  </a:cubicBezTo>
                  <a:cubicBezTo>
                    <a:pt x="0" y="2114"/>
                    <a:pt x="0" y="2114"/>
                    <a:pt x="0" y="2114"/>
                  </a:cubicBezTo>
                  <a:cubicBezTo>
                    <a:pt x="25" y="2282"/>
                    <a:pt x="168" y="2181"/>
                    <a:pt x="168" y="2181"/>
                  </a:cubicBezTo>
                  <a:cubicBezTo>
                    <a:pt x="227" y="2248"/>
                    <a:pt x="294" y="2173"/>
                    <a:pt x="294" y="2173"/>
                  </a:cubicBezTo>
                  <a:cubicBezTo>
                    <a:pt x="353" y="2223"/>
                    <a:pt x="429" y="2164"/>
                    <a:pt x="429" y="2164"/>
                  </a:cubicBezTo>
                  <a:cubicBezTo>
                    <a:pt x="497" y="2206"/>
                    <a:pt x="572" y="2139"/>
                    <a:pt x="572" y="2139"/>
                  </a:cubicBezTo>
                  <a:cubicBezTo>
                    <a:pt x="606" y="2156"/>
                    <a:pt x="648" y="2131"/>
                    <a:pt x="648" y="2131"/>
                  </a:cubicBezTo>
                  <a:cubicBezTo>
                    <a:pt x="715" y="2038"/>
                    <a:pt x="539" y="1684"/>
                    <a:pt x="539" y="1684"/>
                  </a:cubicBezTo>
                  <a:cubicBezTo>
                    <a:pt x="564" y="1255"/>
                    <a:pt x="564" y="1255"/>
                    <a:pt x="564" y="1255"/>
                  </a:cubicBezTo>
                  <a:cubicBezTo>
                    <a:pt x="648" y="977"/>
                    <a:pt x="648" y="977"/>
                    <a:pt x="648" y="977"/>
                  </a:cubicBezTo>
                  <a:cubicBezTo>
                    <a:pt x="699" y="817"/>
                    <a:pt x="749" y="665"/>
                    <a:pt x="816" y="522"/>
                  </a:cubicBezTo>
                  <a:cubicBezTo>
                    <a:pt x="892" y="345"/>
                    <a:pt x="918" y="160"/>
                    <a:pt x="918" y="0"/>
                  </a:cubicBezTo>
                  <a:cubicBezTo>
                    <a:pt x="185" y="0"/>
                    <a:pt x="185" y="0"/>
                    <a:pt x="185" y="0"/>
                  </a:cubicBezTo>
                  <a:cubicBezTo>
                    <a:pt x="176" y="539"/>
                    <a:pt x="227" y="1111"/>
                    <a:pt x="227" y="1111"/>
                  </a:cubicBezTo>
                </a:path>
              </a:pathLst>
            </a:custGeom>
            <a:grpFill/>
            <a:ln>
              <a:noFill/>
            </a:ln>
            <a:effectLst/>
          </p:spPr>
          <p:txBody>
            <a:bodyPr wrap="none" anchor="ctr"/>
            <a:lstStyle/>
            <a:p>
              <a:endParaRPr lang="es-MX"/>
            </a:p>
          </p:txBody>
        </p:sp>
      </p:grpSp>
      <p:sp>
        <p:nvSpPr>
          <p:cNvPr id="104" name="Title 1">
            <a:extLst>
              <a:ext uri="{FF2B5EF4-FFF2-40B4-BE49-F238E27FC236}">
                <a16:creationId xmlns:a16="http://schemas.microsoft.com/office/drawing/2014/main" id="{600B1C60-C18E-4D6C-9D99-B04DBC57AC23}"/>
              </a:ext>
            </a:extLst>
          </p:cNvPr>
          <p:cNvSpPr txBox="1">
            <a:spLocks/>
          </p:cNvSpPr>
          <p:nvPr/>
        </p:nvSpPr>
        <p:spPr>
          <a:xfrm>
            <a:off x="1004115" y="119951"/>
            <a:ext cx="10169651"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F1B1CC"/>
                </a:solidFill>
                <a:latin typeface="Arial Black" panose="020B0A04020102020204" pitchFamily="34" charset="0"/>
              </a:rPr>
              <a:t>Specific needs/calls: </a:t>
            </a:r>
            <a:endParaRPr lang="en-BE" sz="2800" b="1" dirty="0">
              <a:solidFill>
                <a:srgbClr val="F1B1CC"/>
              </a:solidFill>
              <a:latin typeface="Arial Black" panose="020B0A04020102020204" pitchFamily="34" charset="0"/>
            </a:endParaRPr>
          </a:p>
          <a:p>
            <a:pPr algn="ctr"/>
            <a:r>
              <a:rPr lang="en-BE" sz="2800" dirty="0">
                <a:solidFill>
                  <a:srgbClr val="F1B1CC"/>
                </a:solidFill>
                <a:latin typeface="Arial Black" panose="020B0A04020102020204" pitchFamily="34" charset="0"/>
              </a:rPr>
              <a:t>Reduce the physical and emotional burden of</a:t>
            </a:r>
            <a:r>
              <a:rPr lang="es-ES" sz="2800" dirty="0">
                <a:solidFill>
                  <a:srgbClr val="F1B1CC"/>
                </a:solidFill>
                <a:latin typeface="Arial Black" panose="020B0A04020102020204" pitchFamily="34" charset="0"/>
              </a:rPr>
              <a:t> </a:t>
            </a:r>
            <a:r>
              <a:rPr lang="en-BE" sz="2800" dirty="0">
                <a:solidFill>
                  <a:srgbClr val="F1B1CC"/>
                </a:solidFill>
                <a:latin typeface="Arial Black" panose="020B0A04020102020204" pitchFamily="34" charset="0"/>
              </a:rPr>
              <a:t>AD/E</a:t>
            </a:r>
          </a:p>
        </p:txBody>
      </p:sp>
      <p:grpSp>
        <p:nvGrpSpPr>
          <p:cNvPr id="3" name="Group 2">
            <a:extLst>
              <a:ext uri="{FF2B5EF4-FFF2-40B4-BE49-F238E27FC236}">
                <a16:creationId xmlns:a16="http://schemas.microsoft.com/office/drawing/2014/main" id="{A126E29C-2AC0-4871-B8A5-CCE3118706AD}"/>
              </a:ext>
            </a:extLst>
          </p:cNvPr>
          <p:cNvGrpSpPr/>
          <p:nvPr/>
        </p:nvGrpSpPr>
        <p:grpSpPr>
          <a:xfrm>
            <a:off x="6181860" y="5834840"/>
            <a:ext cx="1858850" cy="135560"/>
            <a:chOff x="6180379" y="5803998"/>
            <a:chExt cx="1858850" cy="135560"/>
          </a:xfrm>
          <a:solidFill>
            <a:schemeClr val="accent4"/>
          </a:solidFill>
        </p:grpSpPr>
        <p:sp>
          <p:nvSpPr>
            <p:cNvPr id="65" name="Line 93">
              <a:extLst>
                <a:ext uri="{FF2B5EF4-FFF2-40B4-BE49-F238E27FC236}">
                  <a16:creationId xmlns:a16="http://schemas.microsoft.com/office/drawing/2014/main" id="{6BE6A448-87E3-4745-967F-8B7A71B2BC54}"/>
                </a:ext>
              </a:extLst>
            </p:cNvPr>
            <p:cNvSpPr>
              <a:spLocks noChangeShapeType="1"/>
            </p:cNvSpPr>
            <p:nvPr/>
          </p:nvSpPr>
          <p:spPr bwMode="auto">
            <a:xfrm>
              <a:off x="6234193" y="5864158"/>
              <a:ext cx="1697406" cy="2422"/>
            </a:xfrm>
            <a:prstGeom prst="line">
              <a:avLst/>
            </a:prstGeom>
            <a:grpFill/>
            <a:ln w="38100" cap="flat">
              <a:solidFill>
                <a:schemeClr val="bg1">
                  <a:lumMod val="50000"/>
                  <a:alpha val="50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s-MX" dirty="0"/>
            </a:p>
          </p:txBody>
        </p:sp>
        <p:sp>
          <p:nvSpPr>
            <p:cNvPr id="66" name="Freeform 94">
              <a:extLst>
                <a:ext uri="{FF2B5EF4-FFF2-40B4-BE49-F238E27FC236}">
                  <a16:creationId xmlns:a16="http://schemas.microsoft.com/office/drawing/2014/main" id="{C74445DF-3522-4C21-825C-DB5FFED490A6}"/>
                </a:ext>
              </a:extLst>
            </p:cNvPr>
            <p:cNvSpPr>
              <a:spLocks noChangeArrowheads="1"/>
            </p:cNvSpPr>
            <p:nvPr/>
          </p:nvSpPr>
          <p:spPr bwMode="auto">
            <a:xfrm>
              <a:off x="6180379" y="5808839"/>
              <a:ext cx="116599" cy="125877"/>
            </a:xfrm>
            <a:custGeom>
              <a:avLst/>
              <a:gdLst>
                <a:gd name="T0" fmla="*/ 115 w 231"/>
                <a:gd name="T1" fmla="*/ 230 h 231"/>
                <a:gd name="T2" fmla="*/ 115 w 231"/>
                <a:gd name="T3" fmla="*/ 230 h 231"/>
                <a:gd name="T4" fmla="*/ 0 w 231"/>
                <a:gd name="T5" fmla="*/ 115 h 231"/>
                <a:gd name="T6" fmla="*/ 115 w 231"/>
                <a:gd name="T7" fmla="*/ 0 h 231"/>
                <a:gd name="T8" fmla="*/ 230 w 231"/>
                <a:gd name="T9" fmla="*/ 115 h 231"/>
                <a:gd name="T10" fmla="*/ 115 w 231"/>
                <a:gd name="T11" fmla="*/ 230 h 231"/>
              </a:gdLst>
              <a:ahLst/>
              <a:cxnLst>
                <a:cxn ang="0">
                  <a:pos x="T0" y="T1"/>
                </a:cxn>
                <a:cxn ang="0">
                  <a:pos x="T2" y="T3"/>
                </a:cxn>
                <a:cxn ang="0">
                  <a:pos x="T4" y="T5"/>
                </a:cxn>
                <a:cxn ang="0">
                  <a:pos x="T6" y="T7"/>
                </a:cxn>
                <a:cxn ang="0">
                  <a:pos x="T8" y="T9"/>
                </a:cxn>
                <a:cxn ang="0">
                  <a:pos x="T10" y="T11"/>
                </a:cxn>
              </a:cxnLst>
              <a:rect l="0" t="0" r="r" b="b"/>
              <a:pathLst>
                <a:path w="231" h="231">
                  <a:moveTo>
                    <a:pt x="115" y="230"/>
                  </a:moveTo>
                  <a:lnTo>
                    <a:pt x="115" y="230"/>
                  </a:lnTo>
                  <a:cubicBezTo>
                    <a:pt x="46" y="230"/>
                    <a:pt x="0" y="184"/>
                    <a:pt x="0" y="115"/>
                  </a:cubicBezTo>
                  <a:cubicBezTo>
                    <a:pt x="0" y="54"/>
                    <a:pt x="46" y="0"/>
                    <a:pt x="115" y="0"/>
                  </a:cubicBezTo>
                  <a:cubicBezTo>
                    <a:pt x="176" y="0"/>
                    <a:pt x="230" y="54"/>
                    <a:pt x="230" y="115"/>
                  </a:cubicBezTo>
                  <a:cubicBezTo>
                    <a:pt x="230" y="184"/>
                    <a:pt x="176" y="230"/>
                    <a:pt x="115" y="230"/>
                  </a:cubicBezTo>
                </a:path>
              </a:pathLst>
            </a:custGeom>
            <a:grpFill/>
            <a:ln>
              <a:noFill/>
            </a:ln>
            <a:effectLst/>
          </p:spPr>
          <p:txBody>
            <a:bodyPr wrap="none" anchor="ctr"/>
            <a:lstStyle/>
            <a:p>
              <a:endParaRPr lang="es-MX"/>
            </a:p>
          </p:txBody>
        </p:sp>
        <p:sp>
          <p:nvSpPr>
            <p:cNvPr id="67" name="Freeform 95">
              <a:extLst>
                <a:ext uri="{FF2B5EF4-FFF2-40B4-BE49-F238E27FC236}">
                  <a16:creationId xmlns:a16="http://schemas.microsoft.com/office/drawing/2014/main" id="{C57CA0BC-46AF-4F78-A3BA-0FD3960C19B6}"/>
                </a:ext>
              </a:extLst>
            </p:cNvPr>
            <p:cNvSpPr>
              <a:spLocks noChangeArrowheads="1"/>
            </p:cNvSpPr>
            <p:nvPr/>
          </p:nvSpPr>
          <p:spPr bwMode="auto">
            <a:xfrm>
              <a:off x="7886754" y="5803998"/>
              <a:ext cx="152475" cy="135560"/>
            </a:xfrm>
            <a:custGeom>
              <a:avLst/>
              <a:gdLst>
                <a:gd name="T0" fmla="*/ 299 w 300"/>
                <a:gd name="T1" fmla="*/ 122 h 245"/>
                <a:gd name="T2" fmla="*/ 0 w 300"/>
                <a:gd name="T3" fmla="*/ 244 h 245"/>
                <a:gd name="T4" fmla="*/ 69 w 300"/>
                <a:gd name="T5" fmla="*/ 122 h 245"/>
                <a:gd name="T6" fmla="*/ 0 w 300"/>
                <a:gd name="T7" fmla="*/ 0 h 245"/>
                <a:gd name="T8" fmla="*/ 299 w 300"/>
                <a:gd name="T9" fmla="*/ 122 h 245"/>
              </a:gdLst>
              <a:ahLst/>
              <a:cxnLst>
                <a:cxn ang="0">
                  <a:pos x="T0" y="T1"/>
                </a:cxn>
                <a:cxn ang="0">
                  <a:pos x="T2" y="T3"/>
                </a:cxn>
                <a:cxn ang="0">
                  <a:pos x="T4" y="T5"/>
                </a:cxn>
                <a:cxn ang="0">
                  <a:pos x="T6" y="T7"/>
                </a:cxn>
                <a:cxn ang="0">
                  <a:pos x="T8" y="T9"/>
                </a:cxn>
              </a:cxnLst>
              <a:rect l="0" t="0" r="r" b="b"/>
              <a:pathLst>
                <a:path w="300" h="245">
                  <a:moveTo>
                    <a:pt x="299" y="122"/>
                  </a:moveTo>
                  <a:lnTo>
                    <a:pt x="0" y="244"/>
                  </a:lnTo>
                  <a:lnTo>
                    <a:pt x="69" y="122"/>
                  </a:lnTo>
                  <a:lnTo>
                    <a:pt x="0" y="0"/>
                  </a:lnTo>
                  <a:lnTo>
                    <a:pt x="299" y="122"/>
                  </a:lnTo>
                </a:path>
              </a:pathLst>
            </a:custGeom>
            <a:grpFill/>
            <a:ln>
              <a:noFill/>
            </a:ln>
            <a:effectLst/>
          </p:spPr>
          <p:txBody>
            <a:bodyPr wrap="none" anchor="ctr"/>
            <a:lstStyle/>
            <a:p>
              <a:endParaRPr lang="es-MX"/>
            </a:p>
          </p:txBody>
        </p:sp>
      </p:grpSp>
      <p:sp>
        <p:nvSpPr>
          <p:cNvPr id="70" name="Rectangle 69">
            <a:extLst>
              <a:ext uri="{FF2B5EF4-FFF2-40B4-BE49-F238E27FC236}">
                <a16:creationId xmlns:a16="http://schemas.microsoft.com/office/drawing/2014/main" id="{EB986B28-590B-4747-BE36-D350FB7AEAC5}"/>
              </a:ext>
            </a:extLst>
          </p:cNvPr>
          <p:cNvSpPr/>
          <p:nvPr/>
        </p:nvSpPr>
        <p:spPr>
          <a:xfrm>
            <a:off x="8112744" y="5506452"/>
            <a:ext cx="3926855" cy="9278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sz="1600" b="1" dirty="0">
                <a:solidFill>
                  <a:schemeClr val="accent4"/>
                </a:solidFill>
              </a:rPr>
              <a:t>EFA calls </a:t>
            </a:r>
            <a:r>
              <a:rPr lang="en-US" sz="1600" b="1" dirty="0">
                <a:solidFill>
                  <a:schemeClr val="accent4"/>
                </a:solidFill>
              </a:rPr>
              <a:t>on policymakers to support health information, </a:t>
            </a:r>
            <a:r>
              <a:rPr lang="en-US" sz="1600" dirty="0">
                <a:solidFill>
                  <a:schemeClr val="bg1"/>
                </a:solidFill>
              </a:rPr>
              <a:t>t</a:t>
            </a:r>
            <a:r>
              <a:rPr lang="en-BE" sz="1600" dirty="0">
                <a:solidFill>
                  <a:schemeClr val="bg1"/>
                </a:solidFill>
              </a:rPr>
              <a:t>hat stress that AD/E is not con</a:t>
            </a:r>
            <a:r>
              <a:rPr lang="en-GB" sz="1600" dirty="0">
                <a:solidFill>
                  <a:schemeClr val="bg1"/>
                </a:solidFill>
              </a:rPr>
              <a:t>t</a:t>
            </a:r>
            <a:r>
              <a:rPr lang="en-BE" sz="1600" dirty="0">
                <a:solidFill>
                  <a:schemeClr val="bg1"/>
                </a:solidFill>
              </a:rPr>
              <a:t>agious but that it comes with a heavy burden for patients and caregivers.</a:t>
            </a:r>
            <a:endParaRPr lang="en-BE" sz="1600" b="1" dirty="0">
              <a:solidFill>
                <a:schemeClr val="bg1"/>
              </a:solidFill>
            </a:endParaRPr>
          </a:p>
        </p:txBody>
      </p:sp>
      <p:grpSp>
        <p:nvGrpSpPr>
          <p:cNvPr id="5" name="Group 4">
            <a:extLst>
              <a:ext uri="{FF2B5EF4-FFF2-40B4-BE49-F238E27FC236}">
                <a16:creationId xmlns:a16="http://schemas.microsoft.com/office/drawing/2014/main" id="{083C6BC5-AB5E-4D79-9373-3C569670BA3E}"/>
              </a:ext>
            </a:extLst>
          </p:cNvPr>
          <p:cNvGrpSpPr/>
          <p:nvPr/>
        </p:nvGrpSpPr>
        <p:grpSpPr>
          <a:xfrm>
            <a:off x="4283817" y="4625259"/>
            <a:ext cx="1648854" cy="142641"/>
            <a:chOff x="4283817" y="4625259"/>
            <a:chExt cx="1648854" cy="142641"/>
          </a:xfrm>
          <a:solidFill>
            <a:schemeClr val="accent4"/>
          </a:solidFill>
        </p:grpSpPr>
        <p:sp>
          <p:nvSpPr>
            <p:cNvPr id="71" name="Line 89">
              <a:extLst>
                <a:ext uri="{FF2B5EF4-FFF2-40B4-BE49-F238E27FC236}">
                  <a16:creationId xmlns:a16="http://schemas.microsoft.com/office/drawing/2014/main" id="{97D4076C-7566-4609-B5D2-16119F7FAB8A}"/>
                </a:ext>
              </a:extLst>
            </p:cNvPr>
            <p:cNvSpPr>
              <a:spLocks noChangeShapeType="1"/>
            </p:cNvSpPr>
            <p:nvPr/>
          </p:nvSpPr>
          <p:spPr bwMode="auto">
            <a:xfrm flipV="1">
              <a:off x="4398593" y="4695363"/>
              <a:ext cx="1463040" cy="0"/>
            </a:xfrm>
            <a:prstGeom prst="line">
              <a:avLst/>
            </a:prstGeom>
            <a:grpFill/>
            <a:ln w="38100" cap="flat">
              <a:solidFill>
                <a:schemeClr val="bg1">
                  <a:lumMod val="50000"/>
                  <a:alpha val="50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s-MX"/>
            </a:p>
          </p:txBody>
        </p:sp>
        <p:sp>
          <p:nvSpPr>
            <p:cNvPr id="72" name="Freeform 90">
              <a:extLst>
                <a:ext uri="{FF2B5EF4-FFF2-40B4-BE49-F238E27FC236}">
                  <a16:creationId xmlns:a16="http://schemas.microsoft.com/office/drawing/2014/main" id="{733211CB-6F37-4267-B50C-21504444CFFF}"/>
                </a:ext>
              </a:extLst>
            </p:cNvPr>
            <p:cNvSpPr>
              <a:spLocks noChangeArrowheads="1"/>
            </p:cNvSpPr>
            <p:nvPr/>
          </p:nvSpPr>
          <p:spPr bwMode="auto">
            <a:xfrm>
              <a:off x="5816072" y="4642023"/>
              <a:ext cx="116599" cy="125877"/>
            </a:xfrm>
            <a:custGeom>
              <a:avLst/>
              <a:gdLst>
                <a:gd name="T0" fmla="*/ 115 w 231"/>
                <a:gd name="T1" fmla="*/ 230 h 231"/>
                <a:gd name="T2" fmla="*/ 115 w 231"/>
                <a:gd name="T3" fmla="*/ 230 h 231"/>
                <a:gd name="T4" fmla="*/ 0 w 231"/>
                <a:gd name="T5" fmla="*/ 115 h 231"/>
                <a:gd name="T6" fmla="*/ 115 w 231"/>
                <a:gd name="T7" fmla="*/ 0 h 231"/>
                <a:gd name="T8" fmla="*/ 230 w 231"/>
                <a:gd name="T9" fmla="*/ 115 h 231"/>
                <a:gd name="T10" fmla="*/ 115 w 231"/>
                <a:gd name="T11" fmla="*/ 230 h 231"/>
              </a:gdLst>
              <a:ahLst/>
              <a:cxnLst>
                <a:cxn ang="0">
                  <a:pos x="T0" y="T1"/>
                </a:cxn>
                <a:cxn ang="0">
                  <a:pos x="T2" y="T3"/>
                </a:cxn>
                <a:cxn ang="0">
                  <a:pos x="T4" y="T5"/>
                </a:cxn>
                <a:cxn ang="0">
                  <a:pos x="T6" y="T7"/>
                </a:cxn>
                <a:cxn ang="0">
                  <a:pos x="T8" y="T9"/>
                </a:cxn>
                <a:cxn ang="0">
                  <a:pos x="T10" y="T11"/>
                </a:cxn>
              </a:cxnLst>
              <a:rect l="0" t="0" r="r" b="b"/>
              <a:pathLst>
                <a:path w="231" h="231">
                  <a:moveTo>
                    <a:pt x="115" y="230"/>
                  </a:moveTo>
                  <a:lnTo>
                    <a:pt x="115" y="230"/>
                  </a:lnTo>
                  <a:cubicBezTo>
                    <a:pt x="46" y="230"/>
                    <a:pt x="0" y="184"/>
                    <a:pt x="0" y="115"/>
                  </a:cubicBezTo>
                  <a:cubicBezTo>
                    <a:pt x="0" y="54"/>
                    <a:pt x="46" y="0"/>
                    <a:pt x="115" y="0"/>
                  </a:cubicBezTo>
                  <a:cubicBezTo>
                    <a:pt x="176" y="0"/>
                    <a:pt x="230" y="54"/>
                    <a:pt x="230" y="115"/>
                  </a:cubicBezTo>
                  <a:cubicBezTo>
                    <a:pt x="230" y="184"/>
                    <a:pt x="176" y="230"/>
                    <a:pt x="115" y="230"/>
                  </a:cubicBezTo>
                </a:path>
              </a:pathLst>
            </a:custGeom>
            <a:grpFill/>
            <a:ln>
              <a:noFill/>
            </a:ln>
            <a:effectLst/>
          </p:spPr>
          <p:txBody>
            <a:bodyPr wrap="none" anchor="ctr"/>
            <a:lstStyle/>
            <a:p>
              <a:endParaRPr lang="es-MX"/>
            </a:p>
          </p:txBody>
        </p:sp>
        <p:sp>
          <p:nvSpPr>
            <p:cNvPr id="73" name="Freeform 91">
              <a:extLst>
                <a:ext uri="{FF2B5EF4-FFF2-40B4-BE49-F238E27FC236}">
                  <a16:creationId xmlns:a16="http://schemas.microsoft.com/office/drawing/2014/main" id="{93FC15DE-6D5D-4E81-AFC8-8EAD4A24B8CF}"/>
                </a:ext>
              </a:extLst>
            </p:cNvPr>
            <p:cNvSpPr>
              <a:spLocks noChangeArrowheads="1"/>
            </p:cNvSpPr>
            <p:nvPr/>
          </p:nvSpPr>
          <p:spPr bwMode="auto">
            <a:xfrm rot="10800000">
              <a:off x="4283817" y="4625259"/>
              <a:ext cx="152475" cy="137980"/>
            </a:xfrm>
            <a:custGeom>
              <a:avLst/>
              <a:gdLst>
                <a:gd name="T0" fmla="*/ 299 w 300"/>
                <a:gd name="T1" fmla="*/ 122 h 253"/>
                <a:gd name="T2" fmla="*/ 0 w 300"/>
                <a:gd name="T3" fmla="*/ 252 h 253"/>
                <a:gd name="T4" fmla="*/ 69 w 300"/>
                <a:gd name="T5" fmla="*/ 122 h 253"/>
                <a:gd name="T6" fmla="*/ 0 w 300"/>
                <a:gd name="T7" fmla="*/ 0 h 253"/>
                <a:gd name="T8" fmla="*/ 299 w 300"/>
                <a:gd name="T9" fmla="*/ 122 h 253"/>
              </a:gdLst>
              <a:ahLst/>
              <a:cxnLst>
                <a:cxn ang="0">
                  <a:pos x="T0" y="T1"/>
                </a:cxn>
                <a:cxn ang="0">
                  <a:pos x="T2" y="T3"/>
                </a:cxn>
                <a:cxn ang="0">
                  <a:pos x="T4" y="T5"/>
                </a:cxn>
                <a:cxn ang="0">
                  <a:pos x="T6" y="T7"/>
                </a:cxn>
                <a:cxn ang="0">
                  <a:pos x="T8" y="T9"/>
                </a:cxn>
              </a:cxnLst>
              <a:rect l="0" t="0" r="r" b="b"/>
              <a:pathLst>
                <a:path w="300" h="253">
                  <a:moveTo>
                    <a:pt x="299" y="122"/>
                  </a:moveTo>
                  <a:lnTo>
                    <a:pt x="0" y="252"/>
                  </a:lnTo>
                  <a:lnTo>
                    <a:pt x="69" y="122"/>
                  </a:lnTo>
                  <a:lnTo>
                    <a:pt x="0" y="0"/>
                  </a:lnTo>
                  <a:lnTo>
                    <a:pt x="299" y="122"/>
                  </a:lnTo>
                </a:path>
              </a:pathLst>
            </a:custGeom>
            <a:grpFill/>
            <a:ln>
              <a:noFill/>
            </a:ln>
            <a:effectLst/>
          </p:spPr>
          <p:txBody>
            <a:bodyPr wrap="none" anchor="ctr"/>
            <a:lstStyle/>
            <a:p>
              <a:endParaRPr lang="es-MX"/>
            </a:p>
          </p:txBody>
        </p:sp>
      </p:grpSp>
      <p:sp>
        <p:nvSpPr>
          <p:cNvPr id="74" name="Freeform 116">
            <a:extLst>
              <a:ext uri="{FF2B5EF4-FFF2-40B4-BE49-F238E27FC236}">
                <a16:creationId xmlns:a16="http://schemas.microsoft.com/office/drawing/2014/main" id="{A8665B3E-161A-40FD-AD89-77EC8AA054DB}"/>
              </a:ext>
            </a:extLst>
          </p:cNvPr>
          <p:cNvSpPr>
            <a:spLocks noChangeArrowheads="1"/>
          </p:cNvSpPr>
          <p:nvPr/>
        </p:nvSpPr>
        <p:spPr bwMode="auto">
          <a:xfrm>
            <a:off x="2776087" y="6199071"/>
            <a:ext cx="11211" cy="21787"/>
          </a:xfrm>
          <a:custGeom>
            <a:avLst/>
            <a:gdLst>
              <a:gd name="T0" fmla="*/ 23 w 24"/>
              <a:gd name="T1" fmla="*/ 39 h 40"/>
              <a:gd name="T2" fmla="*/ 0 w 24"/>
              <a:gd name="T3" fmla="*/ 39 h 40"/>
              <a:gd name="T4" fmla="*/ 0 w 24"/>
              <a:gd name="T5" fmla="*/ 0 h 40"/>
              <a:gd name="T6" fmla="*/ 23 w 24"/>
              <a:gd name="T7" fmla="*/ 0 h 40"/>
              <a:gd name="T8" fmla="*/ 23 w 24"/>
              <a:gd name="T9" fmla="*/ 39 h 40"/>
            </a:gdLst>
            <a:ahLst/>
            <a:cxnLst>
              <a:cxn ang="0">
                <a:pos x="T0" y="T1"/>
              </a:cxn>
              <a:cxn ang="0">
                <a:pos x="T2" y="T3"/>
              </a:cxn>
              <a:cxn ang="0">
                <a:pos x="T4" y="T5"/>
              </a:cxn>
              <a:cxn ang="0">
                <a:pos x="T6" y="T7"/>
              </a:cxn>
              <a:cxn ang="0">
                <a:pos x="T8" y="T9"/>
              </a:cxn>
            </a:cxnLst>
            <a:rect l="0" t="0" r="r" b="b"/>
            <a:pathLst>
              <a:path w="24" h="40">
                <a:moveTo>
                  <a:pt x="23" y="39"/>
                </a:moveTo>
                <a:lnTo>
                  <a:pt x="0" y="39"/>
                </a:lnTo>
                <a:lnTo>
                  <a:pt x="0" y="0"/>
                </a:lnTo>
                <a:lnTo>
                  <a:pt x="23" y="0"/>
                </a:lnTo>
                <a:lnTo>
                  <a:pt x="23" y="39"/>
                </a:lnTo>
              </a:path>
            </a:pathLst>
          </a:custGeom>
          <a:solidFill>
            <a:srgbClr val="FFFFFF"/>
          </a:solidFill>
          <a:ln>
            <a:noFill/>
          </a:ln>
          <a:effectLst/>
          <a:extLst>
            <a:ext uri="{91240B29-F687-4F45-9708-019B960494DF}">
              <a14:hiddenLine xmlns:a14="http://schemas.microsoft.com/office/drawing/2010/main" w="9525" cap="flat">
                <a:solidFill>
                  <a:srgbClr val="D3D3D3"/>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MX"/>
          </a:p>
        </p:txBody>
      </p:sp>
      <p:sp>
        <p:nvSpPr>
          <p:cNvPr id="75" name="Freeform 117">
            <a:extLst>
              <a:ext uri="{FF2B5EF4-FFF2-40B4-BE49-F238E27FC236}">
                <a16:creationId xmlns:a16="http://schemas.microsoft.com/office/drawing/2014/main" id="{453C54D1-4934-47AA-9066-9B7FE6B06DBC}"/>
              </a:ext>
            </a:extLst>
          </p:cNvPr>
          <p:cNvSpPr>
            <a:spLocks noChangeArrowheads="1"/>
          </p:cNvSpPr>
          <p:nvPr/>
        </p:nvSpPr>
        <p:spPr bwMode="auto">
          <a:xfrm>
            <a:off x="2776087" y="6240224"/>
            <a:ext cx="11211" cy="38731"/>
          </a:xfrm>
          <a:custGeom>
            <a:avLst/>
            <a:gdLst>
              <a:gd name="T0" fmla="*/ 23 w 24"/>
              <a:gd name="T1" fmla="*/ 69 h 70"/>
              <a:gd name="T2" fmla="*/ 0 w 24"/>
              <a:gd name="T3" fmla="*/ 69 h 70"/>
              <a:gd name="T4" fmla="*/ 0 w 24"/>
              <a:gd name="T5" fmla="*/ 0 h 70"/>
              <a:gd name="T6" fmla="*/ 23 w 24"/>
              <a:gd name="T7" fmla="*/ 0 h 70"/>
              <a:gd name="T8" fmla="*/ 23 w 24"/>
              <a:gd name="T9" fmla="*/ 69 h 70"/>
            </a:gdLst>
            <a:ahLst/>
            <a:cxnLst>
              <a:cxn ang="0">
                <a:pos x="T0" y="T1"/>
              </a:cxn>
              <a:cxn ang="0">
                <a:pos x="T2" y="T3"/>
              </a:cxn>
              <a:cxn ang="0">
                <a:pos x="T4" y="T5"/>
              </a:cxn>
              <a:cxn ang="0">
                <a:pos x="T6" y="T7"/>
              </a:cxn>
              <a:cxn ang="0">
                <a:pos x="T8" y="T9"/>
              </a:cxn>
            </a:cxnLst>
            <a:rect l="0" t="0" r="r" b="b"/>
            <a:pathLst>
              <a:path w="24" h="70">
                <a:moveTo>
                  <a:pt x="23" y="69"/>
                </a:moveTo>
                <a:lnTo>
                  <a:pt x="0" y="69"/>
                </a:lnTo>
                <a:lnTo>
                  <a:pt x="0" y="0"/>
                </a:lnTo>
                <a:lnTo>
                  <a:pt x="23" y="0"/>
                </a:lnTo>
                <a:lnTo>
                  <a:pt x="23" y="69"/>
                </a:lnTo>
              </a:path>
            </a:pathLst>
          </a:custGeom>
          <a:solidFill>
            <a:srgbClr val="FFFFFF"/>
          </a:solidFill>
          <a:ln>
            <a:noFill/>
          </a:ln>
          <a:effectLst/>
          <a:extLst>
            <a:ext uri="{91240B29-F687-4F45-9708-019B960494DF}">
              <a14:hiddenLine xmlns:a14="http://schemas.microsoft.com/office/drawing/2010/main" w="9525" cap="flat">
                <a:solidFill>
                  <a:srgbClr val="D3D3D3"/>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MX"/>
          </a:p>
        </p:txBody>
      </p:sp>
      <p:sp>
        <p:nvSpPr>
          <p:cNvPr id="79" name="Rectangle 78">
            <a:extLst>
              <a:ext uri="{FF2B5EF4-FFF2-40B4-BE49-F238E27FC236}">
                <a16:creationId xmlns:a16="http://schemas.microsoft.com/office/drawing/2014/main" id="{FA419693-78E9-4B65-BC78-E58702EAFC54}"/>
              </a:ext>
            </a:extLst>
          </p:cNvPr>
          <p:cNvSpPr/>
          <p:nvPr/>
        </p:nvSpPr>
        <p:spPr>
          <a:xfrm>
            <a:off x="153920" y="4315915"/>
            <a:ext cx="4129896" cy="10461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sz="1600" b="1" dirty="0">
                <a:solidFill>
                  <a:schemeClr val="accent4"/>
                </a:solidFill>
              </a:rPr>
              <a:t>EFA calls for a</a:t>
            </a:r>
            <a:r>
              <a:rPr lang="en-US" sz="1600" b="1" dirty="0">
                <a:solidFill>
                  <a:schemeClr val="accent4"/>
                </a:solidFill>
              </a:rPr>
              <a:t> reinforced role for specialized nurses</a:t>
            </a:r>
            <a:r>
              <a:rPr lang="en-US" sz="1600" dirty="0">
                <a:solidFill>
                  <a:schemeClr val="accent4"/>
                </a:solidFill>
              </a:rPr>
              <a:t>, </a:t>
            </a:r>
            <a:r>
              <a:rPr lang="en-US" sz="1600" dirty="0">
                <a:solidFill>
                  <a:schemeClr val="bg1"/>
                </a:solidFill>
              </a:rPr>
              <a:t>a</a:t>
            </a:r>
            <a:r>
              <a:rPr lang="en-BE" sz="1600" dirty="0">
                <a:solidFill>
                  <a:schemeClr val="bg1"/>
                </a:solidFill>
              </a:rPr>
              <a:t>s their function is essential to instruct atopic eczema patients on trea</a:t>
            </a:r>
            <a:r>
              <a:rPr lang="en-GB" sz="1600" dirty="0">
                <a:solidFill>
                  <a:schemeClr val="bg1"/>
                </a:solidFill>
              </a:rPr>
              <a:t>t</a:t>
            </a:r>
            <a:r>
              <a:rPr lang="en-BE" sz="1600" dirty="0">
                <a:solidFill>
                  <a:schemeClr val="bg1"/>
                </a:solidFill>
              </a:rPr>
              <a:t>ment and disease management. </a:t>
            </a:r>
            <a:endParaRPr lang="en-BE" sz="1600" b="1" dirty="0">
              <a:solidFill>
                <a:schemeClr val="bg1"/>
              </a:solidFill>
            </a:endParaRPr>
          </a:p>
        </p:txBody>
      </p:sp>
      <p:grpSp>
        <p:nvGrpSpPr>
          <p:cNvPr id="93" name="Group 92">
            <a:extLst>
              <a:ext uri="{FF2B5EF4-FFF2-40B4-BE49-F238E27FC236}">
                <a16:creationId xmlns:a16="http://schemas.microsoft.com/office/drawing/2014/main" id="{BA2B3263-3E62-4FF1-8956-DDE12EE1A893}"/>
              </a:ext>
            </a:extLst>
          </p:cNvPr>
          <p:cNvGrpSpPr/>
          <p:nvPr/>
        </p:nvGrpSpPr>
        <p:grpSpPr>
          <a:xfrm>
            <a:off x="6266095" y="3815943"/>
            <a:ext cx="1858850" cy="135560"/>
            <a:chOff x="6180379" y="5803998"/>
            <a:chExt cx="1858850" cy="135560"/>
          </a:xfrm>
          <a:solidFill>
            <a:schemeClr val="accent4"/>
          </a:solidFill>
        </p:grpSpPr>
        <p:sp>
          <p:nvSpPr>
            <p:cNvPr id="94" name="Line 93">
              <a:extLst>
                <a:ext uri="{FF2B5EF4-FFF2-40B4-BE49-F238E27FC236}">
                  <a16:creationId xmlns:a16="http://schemas.microsoft.com/office/drawing/2014/main" id="{80C72E43-16EE-4DD4-8CFE-565904052433}"/>
                </a:ext>
              </a:extLst>
            </p:cNvPr>
            <p:cNvSpPr>
              <a:spLocks noChangeShapeType="1"/>
            </p:cNvSpPr>
            <p:nvPr/>
          </p:nvSpPr>
          <p:spPr bwMode="auto">
            <a:xfrm>
              <a:off x="6234193" y="5864158"/>
              <a:ext cx="1697406" cy="2422"/>
            </a:xfrm>
            <a:prstGeom prst="line">
              <a:avLst/>
            </a:prstGeom>
            <a:grpFill/>
            <a:ln w="38100" cap="flat">
              <a:solidFill>
                <a:schemeClr val="bg1">
                  <a:lumMod val="50000"/>
                  <a:alpha val="50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s-MX" dirty="0"/>
            </a:p>
          </p:txBody>
        </p:sp>
        <p:sp>
          <p:nvSpPr>
            <p:cNvPr id="95" name="Freeform 94">
              <a:extLst>
                <a:ext uri="{FF2B5EF4-FFF2-40B4-BE49-F238E27FC236}">
                  <a16:creationId xmlns:a16="http://schemas.microsoft.com/office/drawing/2014/main" id="{F9F79780-9C41-4F40-A84E-951F32B7F2BD}"/>
                </a:ext>
              </a:extLst>
            </p:cNvPr>
            <p:cNvSpPr>
              <a:spLocks noChangeArrowheads="1"/>
            </p:cNvSpPr>
            <p:nvPr/>
          </p:nvSpPr>
          <p:spPr bwMode="auto">
            <a:xfrm>
              <a:off x="6180379" y="5808839"/>
              <a:ext cx="116599" cy="125877"/>
            </a:xfrm>
            <a:custGeom>
              <a:avLst/>
              <a:gdLst>
                <a:gd name="T0" fmla="*/ 115 w 231"/>
                <a:gd name="T1" fmla="*/ 230 h 231"/>
                <a:gd name="T2" fmla="*/ 115 w 231"/>
                <a:gd name="T3" fmla="*/ 230 h 231"/>
                <a:gd name="T4" fmla="*/ 0 w 231"/>
                <a:gd name="T5" fmla="*/ 115 h 231"/>
                <a:gd name="T6" fmla="*/ 115 w 231"/>
                <a:gd name="T7" fmla="*/ 0 h 231"/>
                <a:gd name="T8" fmla="*/ 230 w 231"/>
                <a:gd name="T9" fmla="*/ 115 h 231"/>
                <a:gd name="T10" fmla="*/ 115 w 231"/>
                <a:gd name="T11" fmla="*/ 230 h 231"/>
              </a:gdLst>
              <a:ahLst/>
              <a:cxnLst>
                <a:cxn ang="0">
                  <a:pos x="T0" y="T1"/>
                </a:cxn>
                <a:cxn ang="0">
                  <a:pos x="T2" y="T3"/>
                </a:cxn>
                <a:cxn ang="0">
                  <a:pos x="T4" y="T5"/>
                </a:cxn>
                <a:cxn ang="0">
                  <a:pos x="T6" y="T7"/>
                </a:cxn>
                <a:cxn ang="0">
                  <a:pos x="T8" y="T9"/>
                </a:cxn>
                <a:cxn ang="0">
                  <a:pos x="T10" y="T11"/>
                </a:cxn>
              </a:cxnLst>
              <a:rect l="0" t="0" r="r" b="b"/>
              <a:pathLst>
                <a:path w="231" h="231">
                  <a:moveTo>
                    <a:pt x="115" y="230"/>
                  </a:moveTo>
                  <a:lnTo>
                    <a:pt x="115" y="230"/>
                  </a:lnTo>
                  <a:cubicBezTo>
                    <a:pt x="46" y="230"/>
                    <a:pt x="0" y="184"/>
                    <a:pt x="0" y="115"/>
                  </a:cubicBezTo>
                  <a:cubicBezTo>
                    <a:pt x="0" y="54"/>
                    <a:pt x="46" y="0"/>
                    <a:pt x="115" y="0"/>
                  </a:cubicBezTo>
                  <a:cubicBezTo>
                    <a:pt x="176" y="0"/>
                    <a:pt x="230" y="54"/>
                    <a:pt x="230" y="115"/>
                  </a:cubicBezTo>
                  <a:cubicBezTo>
                    <a:pt x="230" y="184"/>
                    <a:pt x="176" y="230"/>
                    <a:pt x="115" y="230"/>
                  </a:cubicBezTo>
                </a:path>
              </a:pathLst>
            </a:custGeom>
            <a:grpFill/>
            <a:ln>
              <a:noFill/>
            </a:ln>
            <a:effectLst/>
          </p:spPr>
          <p:txBody>
            <a:bodyPr wrap="none" anchor="ctr"/>
            <a:lstStyle/>
            <a:p>
              <a:endParaRPr lang="es-MX"/>
            </a:p>
          </p:txBody>
        </p:sp>
        <p:sp>
          <p:nvSpPr>
            <p:cNvPr id="98" name="Freeform 95">
              <a:extLst>
                <a:ext uri="{FF2B5EF4-FFF2-40B4-BE49-F238E27FC236}">
                  <a16:creationId xmlns:a16="http://schemas.microsoft.com/office/drawing/2014/main" id="{CCEFB44C-729C-47F3-837E-779330161F4D}"/>
                </a:ext>
              </a:extLst>
            </p:cNvPr>
            <p:cNvSpPr>
              <a:spLocks noChangeArrowheads="1"/>
            </p:cNvSpPr>
            <p:nvPr/>
          </p:nvSpPr>
          <p:spPr bwMode="auto">
            <a:xfrm>
              <a:off x="7886754" y="5803998"/>
              <a:ext cx="152475" cy="135560"/>
            </a:xfrm>
            <a:custGeom>
              <a:avLst/>
              <a:gdLst>
                <a:gd name="T0" fmla="*/ 299 w 300"/>
                <a:gd name="T1" fmla="*/ 122 h 245"/>
                <a:gd name="T2" fmla="*/ 0 w 300"/>
                <a:gd name="T3" fmla="*/ 244 h 245"/>
                <a:gd name="T4" fmla="*/ 69 w 300"/>
                <a:gd name="T5" fmla="*/ 122 h 245"/>
                <a:gd name="T6" fmla="*/ 0 w 300"/>
                <a:gd name="T7" fmla="*/ 0 h 245"/>
                <a:gd name="T8" fmla="*/ 299 w 300"/>
                <a:gd name="T9" fmla="*/ 122 h 245"/>
              </a:gdLst>
              <a:ahLst/>
              <a:cxnLst>
                <a:cxn ang="0">
                  <a:pos x="T0" y="T1"/>
                </a:cxn>
                <a:cxn ang="0">
                  <a:pos x="T2" y="T3"/>
                </a:cxn>
                <a:cxn ang="0">
                  <a:pos x="T4" y="T5"/>
                </a:cxn>
                <a:cxn ang="0">
                  <a:pos x="T6" y="T7"/>
                </a:cxn>
                <a:cxn ang="0">
                  <a:pos x="T8" y="T9"/>
                </a:cxn>
              </a:cxnLst>
              <a:rect l="0" t="0" r="r" b="b"/>
              <a:pathLst>
                <a:path w="300" h="245">
                  <a:moveTo>
                    <a:pt x="299" y="122"/>
                  </a:moveTo>
                  <a:lnTo>
                    <a:pt x="0" y="244"/>
                  </a:lnTo>
                  <a:lnTo>
                    <a:pt x="69" y="122"/>
                  </a:lnTo>
                  <a:lnTo>
                    <a:pt x="0" y="0"/>
                  </a:lnTo>
                  <a:lnTo>
                    <a:pt x="299" y="122"/>
                  </a:lnTo>
                </a:path>
              </a:pathLst>
            </a:custGeom>
            <a:grpFill/>
            <a:ln>
              <a:noFill/>
            </a:ln>
            <a:effectLst/>
          </p:spPr>
          <p:txBody>
            <a:bodyPr wrap="none" anchor="ctr"/>
            <a:lstStyle/>
            <a:p>
              <a:endParaRPr lang="es-MX"/>
            </a:p>
          </p:txBody>
        </p:sp>
      </p:grpSp>
      <p:sp>
        <p:nvSpPr>
          <p:cNvPr id="99" name="Rectangle 98">
            <a:extLst>
              <a:ext uri="{FF2B5EF4-FFF2-40B4-BE49-F238E27FC236}">
                <a16:creationId xmlns:a16="http://schemas.microsoft.com/office/drawing/2014/main" id="{A37C55A3-1435-461E-8DC4-F4FABCE14B9A}"/>
              </a:ext>
            </a:extLst>
          </p:cNvPr>
          <p:cNvSpPr/>
          <p:nvPr/>
        </p:nvSpPr>
        <p:spPr>
          <a:xfrm>
            <a:off x="8111225" y="3553539"/>
            <a:ext cx="3926855" cy="1114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sz="1600" b="1" dirty="0">
                <a:solidFill>
                  <a:schemeClr val="accent4"/>
                </a:solidFill>
              </a:rPr>
              <a:t>EFA calls for an </a:t>
            </a:r>
            <a:r>
              <a:rPr lang="en-US" sz="1600" b="1" dirty="0">
                <a:solidFill>
                  <a:schemeClr val="accent4"/>
                </a:solidFill>
              </a:rPr>
              <a:t>enhanced role for nutritionist, </a:t>
            </a:r>
            <a:r>
              <a:rPr lang="en-US" sz="1600" dirty="0">
                <a:solidFill>
                  <a:schemeClr val="bg1"/>
                </a:solidFill>
              </a:rPr>
              <a:t>t</a:t>
            </a:r>
            <a:r>
              <a:rPr lang="en-BE" sz="1600" dirty="0">
                <a:solidFill>
                  <a:schemeClr val="bg1"/>
                </a:solidFill>
              </a:rPr>
              <a:t>o create a more holistic approach to AD/E care and in recognition of the fact that intervention here can add to a multidisciplinary care approach and improve patients’ quality of life.</a:t>
            </a:r>
            <a:endParaRPr lang="en-BE" sz="1600" b="1" dirty="0">
              <a:solidFill>
                <a:schemeClr val="bg1"/>
              </a:solidFill>
            </a:endParaRPr>
          </a:p>
        </p:txBody>
      </p:sp>
      <p:sp>
        <p:nvSpPr>
          <p:cNvPr id="101" name="Rectangle 100">
            <a:extLst>
              <a:ext uri="{FF2B5EF4-FFF2-40B4-BE49-F238E27FC236}">
                <a16:creationId xmlns:a16="http://schemas.microsoft.com/office/drawing/2014/main" id="{8467E700-30BC-468E-8C4E-17A3FC61F749}"/>
              </a:ext>
            </a:extLst>
          </p:cNvPr>
          <p:cNvSpPr/>
          <p:nvPr/>
        </p:nvSpPr>
        <p:spPr>
          <a:xfrm>
            <a:off x="8003596" y="1503553"/>
            <a:ext cx="4169555" cy="10801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sz="1600" b="1" dirty="0">
                <a:solidFill>
                  <a:schemeClr val="accent4"/>
                </a:solidFill>
              </a:rPr>
              <a:t>EFA calls for an increased role for psychologists in AD/E care</a:t>
            </a:r>
            <a:r>
              <a:rPr lang="en-US" sz="1600" b="1" dirty="0">
                <a:solidFill>
                  <a:schemeClr val="accent4"/>
                </a:solidFill>
              </a:rPr>
              <a:t> </a:t>
            </a:r>
            <a:r>
              <a:rPr lang="en-US" sz="1600" dirty="0" err="1">
                <a:solidFill>
                  <a:schemeClr val="bg1"/>
                </a:solidFill>
              </a:rPr>
              <a:t>i</a:t>
            </a:r>
            <a:r>
              <a:rPr lang="en-BE" sz="1600" dirty="0">
                <a:solidFill>
                  <a:schemeClr val="bg1"/>
                </a:solidFill>
              </a:rPr>
              <a:t>ncluding training in dermatology as part of their curricula, to address the</a:t>
            </a:r>
            <a:r>
              <a:rPr lang="en-US" sz="1600" dirty="0">
                <a:solidFill>
                  <a:schemeClr val="bg1"/>
                </a:solidFill>
              </a:rPr>
              <a:t> </a:t>
            </a:r>
            <a:r>
              <a:rPr lang="en-BE" sz="1600" dirty="0">
                <a:solidFill>
                  <a:schemeClr val="bg1"/>
                </a:solidFill>
              </a:rPr>
              <a:t>psychological element of the disease and encourage discussion on mind/body interactions. </a:t>
            </a:r>
            <a:endParaRPr lang="en-US" sz="1600" dirty="0">
              <a:solidFill>
                <a:schemeClr val="bg1"/>
              </a:solidFill>
            </a:endParaRPr>
          </a:p>
        </p:txBody>
      </p:sp>
      <p:grpSp>
        <p:nvGrpSpPr>
          <p:cNvPr id="102" name="Group 101">
            <a:extLst>
              <a:ext uri="{FF2B5EF4-FFF2-40B4-BE49-F238E27FC236}">
                <a16:creationId xmlns:a16="http://schemas.microsoft.com/office/drawing/2014/main" id="{6F92A6F3-AB16-4E16-BF65-F4C7F67A3273}"/>
              </a:ext>
            </a:extLst>
          </p:cNvPr>
          <p:cNvGrpSpPr/>
          <p:nvPr/>
        </p:nvGrpSpPr>
        <p:grpSpPr>
          <a:xfrm>
            <a:off x="4239412" y="2585795"/>
            <a:ext cx="1648854" cy="142641"/>
            <a:chOff x="4283817" y="4625259"/>
            <a:chExt cx="1648854" cy="142641"/>
          </a:xfrm>
          <a:solidFill>
            <a:schemeClr val="accent4"/>
          </a:solidFill>
        </p:grpSpPr>
        <p:sp>
          <p:nvSpPr>
            <p:cNvPr id="105" name="Line 89">
              <a:extLst>
                <a:ext uri="{FF2B5EF4-FFF2-40B4-BE49-F238E27FC236}">
                  <a16:creationId xmlns:a16="http://schemas.microsoft.com/office/drawing/2014/main" id="{9463AD83-B397-40B9-896C-E1508ED739B8}"/>
                </a:ext>
              </a:extLst>
            </p:cNvPr>
            <p:cNvSpPr>
              <a:spLocks noChangeShapeType="1"/>
            </p:cNvSpPr>
            <p:nvPr/>
          </p:nvSpPr>
          <p:spPr bwMode="auto">
            <a:xfrm flipV="1">
              <a:off x="4398593" y="4695363"/>
              <a:ext cx="1463040" cy="0"/>
            </a:xfrm>
            <a:prstGeom prst="line">
              <a:avLst/>
            </a:prstGeom>
            <a:grpFill/>
            <a:ln w="38100" cap="flat">
              <a:solidFill>
                <a:schemeClr val="bg1">
                  <a:lumMod val="50000"/>
                  <a:alpha val="50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s-MX"/>
            </a:p>
          </p:txBody>
        </p:sp>
        <p:sp>
          <p:nvSpPr>
            <p:cNvPr id="106" name="Freeform 90">
              <a:extLst>
                <a:ext uri="{FF2B5EF4-FFF2-40B4-BE49-F238E27FC236}">
                  <a16:creationId xmlns:a16="http://schemas.microsoft.com/office/drawing/2014/main" id="{BB49DA8F-5455-4E77-986B-2D47DEFBCA4A}"/>
                </a:ext>
              </a:extLst>
            </p:cNvPr>
            <p:cNvSpPr>
              <a:spLocks noChangeArrowheads="1"/>
            </p:cNvSpPr>
            <p:nvPr/>
          </p:nvSpPr>
          <p:spPr bwMode="auto">
            <a:xfrm>
              <a:off x="5816072" y="4642023"/>
              <a:ext cx="116599" cy="125877"/>
            </a:xfrm>
            <a:custGeom>
              <a:avLst/>
              <a:gdLst>
                <a:gd name="T0" fmla="*/ 115 w 231"/>
                <a:gd name="T1" fmla="*/ 230 h 231"/>
                <a:gd name="T2" fmla="*/ 115 w 231"/>
                <a:gd name="T3" fmla="*/ 230 h 231"/>
                <a:gd name="T4" fmla="*/ 0 w 231"/>
                <a:gd name="T5" fmla="*/ 115 h 231"/>
                <a:gd name="T6" fmla="*/ 115 w 231"/>
                <a:gd name="T7" fmla="*/ 0 h 231"/>
                <a:gd name="T8" fmla="*/ 230 w 231"/>
                <a:gd name="T9" fmla="*/ 115 h 231"/>
                <a:gd name="T10" fmla="*/ 115 w 231"/>
                <a:gd name="T11" fmla="*/ 230 h 231"/>
              </a:gdLst>
              <a:ahLst/>
              <a:cxnLst>
                <a:cxn ang="0">
                  <a:pos x="T0" y="T1"/>
                </a:cxn>
                <a:cxn ang="0">
                  <a:pos x="T2" y="T3"/>
                </a:cxn>
                <a:cxn ang="0">
                  <a:pos x="T4" y="T5"/>
                </a:cxn>
                <a:cxn ang="0">
                  <a:pos x="T6" y="T7"/>
                </a:cxn>
                <a:cxn ang="0">
                  <a:pos x="T8" y="T9"/>
                </a:cxn>
                <a:cxn ang="0">
                  <a:pos x="T10" y="T11"/>
                </a:cxn>
              </a:cxnLst>
              <a:rect l="0" t="0" r="r" b="b"/>
              <a:pathLst>
                <a:path w="231" h="231">
                  <a:moveTo>
                    <a:pt x="115" y="230"/>
                  </a:moveTo>
                  <a:lnTo>
                    <a:pt x="115" y="230"/>
                  </a:lnTo>
                  <a:cubicBezTo>
                    <a:pt x="46" y="230"/>
                    <a:pt x="0" y="184"/>
                    <a:pt x="0" y="115"/>
                  </a:cubicBezTo>
                  <a:cubicBezTo>
                    <a:pt x="0" y="54"/>
                    <a:pt x="46" y="0"/>
                    <a:pt x="115" y="0"/>
                  </a:cubicBezTo>
                  <a:cubicBezTo>
                    <a:pt x="176" y="0"/>
                    <a:pt x="230" y="54"/>
                    <a:pt x="230" y="115"/>
                  </a:cubicBezTo>
                  <a:cubicBezTo>
                    <a:pt x="230" y="184"/>
                    <a:pt x="176" y="230"/>
                    <a:pt x="115" y="230"/>
                  </a:cubicBezTo>
                </a:path>
              </a:pathLst>
            </a:custGeom>
            <a:grpFill/>
            <a:ln>
              <a:noFill/>
            </a:ln>
            <a:effectLst/>
          </p:spPr>
          <p:txBody>
            <a:bodyPr wrap="none" anchor="ctr"/>
            <a:lstStyle/>
            <a:p>
              <a:endParaRPr lang="es-MX"/>
            </a:p>
          </p:txBody>
        </p:sp>
        <p:sp>
          <p:nvSpPr>
            <p:cNvPr id="107" name="Freeform 91">
              <a:extLst>
                <a:ext uri="{FF2B5EF4-FFF2-40B4-BE49-F238E27FC236}">
                  <a16:creationId xmlns:a16="http://schemas.microsoft.com/office/drawing/2014/main" id="{41CAC05B-59DA-4AFA-BCC1-1C34BE4563A9}"/>
                </a:ext>
              </a:extLst>
            </p:cNvPr>
            <p:cNvSpPr>
              <a:spLocks noChangeArrowheads="1"/>
            </p:cNvSpPr>
            <p:nvPr/>
          </p:nvSpPr>
          <p:spPr bwMode="auto">
            <a:xfrm rot="10800000">
              <a:off x="4283817" y="4625259"/>
              <a:ext cx="152475" cy="137980"/>
            </a:xfrm>
            <a:custGeom>
              <a:avLst/>
              <a:gdLst>
                <a:gd name="T0" fmla="*/ 299 w 300"/>
                <a:gd name="T1" fmla="*/ 122 h 253"/>
                <a:gd name="T2" fmla="*/ 0 w 300"/>
                <a:gd name="T3" fmla="*/ 252 h 253"/>
                <a:gd name="T4" fmla="*/ 69 w 300"/>
                <a:gd name="T5" fmla="*/ 122 h 253"/>
                <a:gd name="T6" fmla="*/ 0 w 300"/>
                <a:gd name="T7" fmla="*/ 0 h 253"/>
                <a:gd name="T8" fmla="*/ 299 w 300"/>
                <a:gd name="T9" fmla="*/ 122 h 253"/>
              </a:gdLst>
              <a:ahLst/>
              <a:cxnLst>
                <a:cxn ang="0">
                  <a:pos x="T0" y="T1"/>
                </a:cxn>
                <a:cxn ang="0">
                  <a:pos x="T2" y="T3"/>
                </a:cxn>
                <a:cxn ang="0">
                  <a:pos x="T4" y="T5"/>
                </a:cxn>
                <a:cxn ang="0">
                  <a:pos x="T6" y="T7"/>
                </a:cxn>
                <a:cxn ang="0">
                  <a:pos x="T8" y="T9"/>
                </a:cxn>
              </a:cxnLst>
              <a:rect l="0" t="0" r="r" b="b"/>
              <a:pathLst>
                <a:path w="300" h="253">
                  <a:moveTo>
                    <a:pt x="299" y="122"/>
                  </a:moveTo>
                  <a:lnTo>
                    <a:pt x="0" y="252"/>
                  </a:lnTo>
                  <a:lnTo>
                    <a:pt x="69" y="122"/>
                  </a:lnTo>
                  <a:lnTo>
                    <a:pt x="0" y="0"/>
                  </a:lnTo>
                  <a:lnTo>
                    <a:pt x="299" y="122"/>
                  </a:lnTo>
                </a:path>
              </a:pathLst>
            </a:custGeom>
            <a:grpFill/>
            <a:ln>
              <a:noFill/>
            </a:ln>
            <a:effectLst/>
          </p:spPr>
          <p:txBody>
            <a:bodyPr wrap="none" anchor="ctr"/>
            <a:lstStyle/>
            <a:p>
              <a:endParaRPr lang="es-MX"/>
            </a:p>
          </p:txBody>
        </p:sp>
      </p:grpSp>
      <p:grpSp>
        <p:nvGrpSpPr>
          <p:cNvPr id="108" name="Group 107">
            <a:extLst>
              <a:ext uri="{FF2B5EF4-FFF2-40B4-BE49-F238E27FC236}">
                <a16:creationId xmlns:a16="http://schemas.microsoft.com/office/drawing/2014/main" id="{A3E4185F-EEFC-4A2A-BCF6-FBACC95518AA}"/>
              </a:ext>
            </a:extLst>
          </p:cNvPr>
          <p:cNvGrpSpPr/>
          <p:nvPr/>
        </p:nvGrpSpPr>
        <p:grpSpPr>
          <a:xfrm>
            <a:off x="6159446" y="1736159"/>
            <a:ext cx="1858850" cy="135560"/>
            <a:chOff x="6180379" y="5803998"/>
            <a:chExt cx="1858850" cy="135560"/>
          </a:xfrm>
          <a:solidFill>
            <a:schemeClr val="accent4"/>
          </a:solidFill>
        </p:grpSpPr>
        <p:sp>
          <p:nvSpPr>
            <p:cNvPr id="109" name="Line 93">
              <a:extLst>
                <a:ext uri="{FF2B5EF4-FFF2-40B4-BE49-F238E27FC236}">
                  <a16:creationId xmlns:a16="http://schemas.microsoft.com/office/drawing/2014/main" id="{1CF9F708-C577-473A-AC5D-D96161D2110F}"/>
                </a:ext>
              </a:extLst>
            </p:cNvPr>
            <p:cNvSpPr>
              <a:spLocks noChangeShapeType="1"/>
            </p:cNvSpPr>
            <p:nvPr/>
          </p:nvSpPr>
          <p:spPr bwMode="auto">
            <a:xfrm>
              <a:off x="6234193" y="5864158"/>
              <a:ext cx="1697406" cy="2422"/>
            </a:xfrm>
            <a:prstGeom prst="line">
              <a:avLst/>
            </a:prstGeom>
            <a:grpFill/>
            <a:ln w="38100" cap="flat">
              <a:solidFill>
                <a:schemeClr val="bg1">
                  <a:lumMod val="50000"/>
                  <a:alpha val="50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s-MX" dirty="0"/>
            </a:p>
          </p:txBody>
        </p:sp>
        <p:sp>
          <p:nvSpPr>
            <p:cNvPr id="110" name="Freeform 94">
              <a:extLst>
                <a:ext uri="{FF2B5EF4-FFF2-40B4-BE49-F238E27FC236}">
                  <a16:creationId xmlns:a16="http://schemas.microsoft.com/office/drawing/2014/main" id="{549F6BF3-D20C-4EF9-82EE-BA9CEF97E7CA}"/>
                </a:ext>
              </a:extLst>
            </p:cNvPr>
            <p:cNvSpPr>
              <a:spLocks noChangeArrowheads="1"/>
            </p:cNvSpPr>
            <p:nvPr/>
          </p:nvSpPr>
          <p:spPr bwMode="auto">
            <a:xfrm>
              <a:off x="6180379" y="5808839"/>
              <a:ext cx="116599" cy="125877"/>
            </a:xfrm>
            <a:custGeom>
              <a:avLst/>
              <a:gdLst>
                <a:gd name="T0" fmla="*/ 115 w 231"/>
                <a:gd name="T1" fmla="*/ 230 h 231"/>
                <a:gd name="T2" fmla="*/ 115 w 231"/>
                <a:gd name="T3" fmla="*/ 230 h 231"/>
                <a:gd name="T4" fmla="*/ 0 w 231"/>
                <a:gd name="T5" fmla="*/ 115 h 231"/>
                <a:gd name="T6" fmla="*/ 115 w 231"/>
                <a:gd name="T7" fmla="*/ 0 h 231"/>
                <a:gd name="T8" fmla="*/ 230 w 231"/>
                <a:gd name="T9" fmla="*/ 115 h 231"/>
                <a:gd name="T10" fmla="*/ 115 w 231"/>
                <a:gd name="T11" fmla="*/ 230 h 231"/>
              </a:gdLst>
              <a:ahLst/>
              <a:cxnLst>
                <a:cxn ang="0">
                  <a:pos x="T0" y="T1"/>
                </a:cxn>
                <a:cxn ang="0">
                  <a:pos x="T2" y="T3"/>
                </a:cxn>
                <a:cxn ang="0">
                  <a:pos x="T4" y="T5"/>
                </a:cxn>
                <a:cxn ang="0">
                  <a:pos x="T6" y="T7"/>
                </a:cxn>
                <a:cxn ang="0">
                  <a:pos x="T8" y="T9"/>
                </a:cxn>
                <a:cxn ang="0">
                  <a:pos x="T10" y="T11"/>
                </a:cxn>
              </a:cxnLst>
              <a:rect l="0" t="0" r="r" b="b"/>
              <a:pathLst>
                <a:path w="231" h="231">
                  <a:moveTo>
                    <a:pt x="115" y="230"/>
                  </a:moveTo>
                  <a:lnTo>
                    <a:pt x="115" y="230"/>
                  </a:lnTo>
                  <a:cubicBezTo>
                    <a:pt x="46" y="230"/>
                    <a:pt x="0" y="184"/>
                    <a:pt x="0" y="115"/>
                  </a:cubicBezTo>
                  <a:cubicBezTo>
                    <a:pt x="0" y="54"/>
                    <a:pt x="46" y="0"/>
                    <a:pt x="115" y="0"/>
                  </a:cubicBezTo>
                  <a:cubicBezTo>
                    <a:pt x="176" y="0"/>
                    <a:pt x="230" y="54"/>
                    <a:pt x="230" y="115"/>
                  </a:cubicBezTo>
                  <a:cubicBezTo>
                    <a:pt x="230" y="184"/>
                    <a:pt x="176" y="230"/>
                    <a:pt x="115" y="230"/>
                  </a:cubicBezTo>
                </a:path>
              </a:pathLst>
            </a:custGeom>
            <a:grpFill/>
            <a:ln>
              <a:noFill/>
            </a:ln>
            <a:effectLst/>
          </p:spPr>
          <p:txBody>
            <a:bodyPr wrap="none" anchor="ctr"/>
            <a:lstStyle/>
            <a:p>
              <a:endParaRPr lang="es-MX"/>
            </a:p>
          </p:txBody>
        </p:sp>
        <p:sp>
          <p:nvSpPr>
            <p:cNvPr id="111" name="Freeform 95">
              <a:extLst>
                <a:ext uri="{FF2B5EF4-FFF2-40B4-BE49-F238E27FC236}">
                  <a16:creationId xmlns:a16="http://schemas.microsoft.com/office/drawing/2014/main" id="{80FE5155-AE37-4398-82C4-77995276359F}"/>
                </a:ext>
              </a:extLst>
            </p:cNvPr>
            <p:cNvSpPr>
              <a:spLocks noChangeArrowheads="1"/>
            </p:cNvSpPr>
            <p:nvPr/>
          </p:nvSpPr>
          <p:spPr bwMode="auto">
            <a:xfrm>
              <a:off x="7886754" y="5803998"/>
              <a:ext cx="152475" cy="135560"/>
            </a:xfrm>
            <a:custGeom>
              <a:avLst/>
              <a:gdLst>
                <a:gd name="T0" fmla="*/ 299 w 300"/>
                <a:gd name="T1" fmla="*/ 122 h 245"/>
                <a:gd name="T2" fmla="*/ 0 w 300"/>
                <a:gd name="T3" fmla="*/ 244 h 245"/>
                <a:gd name="T4" fmla="*/ 69 w 300"/>
                <a:gd name="T5" fmla="*/ 122 h 245"/>
                <a:gd name="T6" fmla="*/ 0 w 300"/>
                <a:gd name="T7" fmla="*/ 0 h 245"/>
                <a:gd name="T8" fmla="*/ 299 w 300"/>
                <a:gd name="T9" fmla="*/ 122 h 245"/>
              </a:gdLst>
              <a:ahLst/>
              <a:cxnLst>
                <a:cxn ang="0">
                  <a:pos x="T0" y="T1"/>
                </a:cxn>
                <a:cxn ang="0">
                  <a:pos x="T2" y="T3"/>
                </a:cxn>
                <a:cxn ang="0">
                  <a:pos x="T4" y="T5"/>
                </a:cxn>
                <a:cxn ang="0">
                  <a:pos x="T6" y="T7"/>
                </a:cxn>
                <a:cxn ang="0">
                  <a:pos x="T8" y="T9"/>
                </a:cxn>
              </a:cxnLst>
              <a:rect l="0" t="0" r="r" b="b"/>
              <a:pathLst>
                <a:path w="300" h="245">
                  <a:moveTo>
                    <a:pt x="299" y="122"/>
                  </a:moveTo>
                  <a:lnTo>
                    <a:pt x="0" y="244"/>
                  </a:lnTo>
                  <a:lnTo>
                    <a:pt x="69" y="122"/>
                  </a:lnTo>
                  <a:lnTo>
                    <a:pt x="0" y="0"/>
                  </a:lnTo>
                  <a:lnTo>
                    <a:pt x="299" y="122"/>
                  </a:lnTo>
                </a:path>
              </a:pathLst>
            </a:custGeom>
            <a:grpFill/>
            <a:ln>
              <a:noFill/>
            </a:ln>
            <a:effectLst/>
          </p:spPr>
          <p:txBody>
            <a:bodyPr wrap="none" anchor="ctr"/>
            <a:lstStyle/>
            <a:p>
              <a:endParaRPr lang="es-MX"/>
            </a:p>
          </p:txBody>
        </p:sp>
      </p:grpSp>
      <p:sp>
        <p:nvSpPr>
          <p:cNvPr id="112" name="Rectangle 111">
            <a:extLst>
              <a:ext uri="{FF2B5EF4-FFF2-40B4-BE49-F238E27FC236}">
                <a16:creationId xmlns:a16="http://schemas.microsoft.com/office/drawing/2014/main" id="{F3A519DC-0175-4656-85E6-0DE68FC73F67}"/>
              </a:ext>
            </a:extLst>
          </p:cNvPr>
          <p:cNvSpPr/>
          <p:nvPr/>
        </p:nvSpPr>
        <p:spPr>
          <a:xfrm>
            <a:off x="225027" y="2320878"/>
            <a:ext cx="4002287" cy="11169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sz="1600" b="1" dirty="0">
                <a:solidFill>
                  <a:schemeClr val="accent4"/>
                </a:solidFill>
              </a:rPr>
              <a:t>EFA calls for an </a:t>
            </a:r>
            <a:r>
              <a:rPr lang="en-US" sz="1600" b="1" dirty="0">
                <a:solidFill>
                  <a:schemeClr val="accent4"/>
                </a:solidFill>
              </a:rPr>
              <a:t>enhanced role for pharmacists, </a:t>
            </a:r>
            <a:r>
              <a:rPr lang="en-US" sz="1600" dirty="0">
                <a:solidFill>
                  <a:schemeClr val="bg1"/>
                </a:solidFill>
              </a:rPr>
              <a:t>t</a:t>
            </a:r>
            <a:r>
              <a:rPr lang="en-BE" sz="1600" dirty="0">
                <a:solidFill>
                  <a:schemeClr val="bg1"/>
                </a:solidFill>
              </a:rPr>
              <a:t>o support patients when necessary, according to the primary care situa</a:t>
            </a:r>
            <a:r>
              <a:rPr lang="en-GB" sz="1600" dirty="0" err="1">
                <a:solidFill>
                  <a:schemeClr val="bg1"/>
                </a:solidFill>
              </a:rPr>
              <a:t>ti</a:t>
            </a:r>
            <a:r>
              <a:rPr lang="en-BE" sz="1600" dirty="0">
                <a:solidFill>
                  <a:schemeClr val="bg1"/>
                </a:solidFill>
              </a:rPr>
              <a:t>on. This should include training modules for pharmacists on the detection and management of topical corticosteroids concerns, which may improve practices and adherence to treatment.</a:t>
            </a:r>
            <a:endParaRPr lang="en-BE" sz="1600" b="1" dirty="0">
              <a:solidFill>
                <a:schemeClr val="bg1"/>
              </a:solidFill>
            </a:endParaRPr>
          </a:p>
        </p:txBody>
      </p:sp>
    </p:spTree>
    <p:extLst>
      <p:ext uri="{BB962C8B-B14F-4D97-AF65-F5344CB8AC3E}">
        <p14:creationId xmlns:p14="http://schemas.microsoft.com/office/powerpoint/2010/main" val="34449789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95A863E-144A-B821-2E26-49B1B2FDF77B}"/>
              </a:ext>
            </a:extLst>
          </p:cNvPr>
          <p:cNvSpPr/>
          <p:nvPr/>
        </p:nvSpPr>
        <p:spPr>
          <a:xfrm>
            <a:off x="10419907" y="5534405"/>
            <a:ext cx="1772093" cy="1323595"/>
          </a:xfrm>
          <a:prstGeom prst="rect">
            <a:avLst/>
          </a:prstGeom>
          <a:solidFill>
            <a:srgbClr val="48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232C7B25-306B-4BF4-9EC2-223592513F74}"/>
              </a:ext>
            </a:extLst>
          </p:cNvPr>
          <p:cNvSpPr>
            <a:spLocks noGrp="1"/>
          </p:cNvSpPr>
          <p:nvPr>
            <p:ph type="title"/>
          </p:nvPr>
        </p:nvSpPr>
        <p:spPr>
          <a:solidFill>
            <a:srgbClr val="FFC000"/>
          </a:solidFill>
        </p:spPr>
        <p:txBody>
          <a:bodyPr/>
          <a:lstStyle/>
          <a:p>
            <a:pPr algn="ctr"/>
            <a:r>
              <a:rPr lang="en-BE" b="1" dirty="0"/>
              <a:t>Improve the diagnosis of AD/E</a:t>
            </a:r>
          </a:p>
        </p:txBody>
      </p:sp>
      <p:sp>
        <p:nvSpPr>
          <p:cNvPr id="6" name="Slide Number Placeholder 5">
            <a:extLst>
              <a:ext uri="{FF2B5EF4-FFF2-40B4-BE49-F238E27FC236}">
                <a16:creationId xmlns:a16="http://schemas.microsoft.com/office/drawing/2014/main" id="{6F5E32C5-042C-4A8E-85C5-6FBB6CE627F3}"/>
              </a:ext>
            </a:extLst>
          </p:cNvPr>
          <p:cNvSpPr>
            <a:spLocks noGrp="1"/>
          </p:cNvSpPr>
          <p:nvPr>
            <p:ph type="sldNum" sz="quarter" idx="12"/>
          </p:nvPr>
        </p:nvSpPr>
        <p:spPr/>
        <p:txBody>
          <a:bodyPr/>
          <a:lstStyle/>
          <a:p>
            <a:fld id="{8723AE3D-20E4-4640-9AB9-4394421DC461}" type="slidenum">
              <a:rPr lang="en-US" smtClean="0"/>
              <a:t>17</a:t>
            </a:fld>
            <a:endParaRPr lang="en-US"/>
          </a:p>
        </p:txBody>
      </p:sp>
      <p:sp>
        <p:nvSpPr>
          <p:cNvPr id="7" name="Rectangle 6">
            <a:extLst>
              <a:ext uri="{FF2B5EF4-FFF2-40B4-BE49-F238E27FC236}">
                <a16:creationId xmlns:a16="http://schemas.microsoft.com/office/drawing/2014/main" id="{BE0DE0C0-80F7-4D70-973D-8755FE0ABCAB}"/>
              </a:ext>
            </a:extLst>
          </p:cNvPr>
          <p:cNvSpPr/>
          <p:nvPr/>
        </p:nvSpPr>
        <p:spPr>
          <a:xfrm>
            <a:off x="2252360" y="2697348"/>
            <a:ext cx="9448028" cy="6776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dirty="0">
                <a:solidFill>
                  <a:schemeClr val="bg1"/>
                </a:solidFill>
              </a:rPr>
              <a:t>Enabling healthcare systems to adapt their focus away from merely diagnosing the disease, to </a:t>
            </a:r>
            <a:r>
              <a:rPr lang="en-BE" b="1" dirty="0">
                <a:solidFill>
                  <a:schemeClr val="bg1"/>
                </a:solidFill>
              </a:rPr>
              <a:t>include continu</a:t>
            </a:r>
            <a:r>
              <a:rPr lang="en-GB" b="1" dirty="0">
                <a:solidFill>
                  <a:schemeClr val="bg1"/>
                </a:solidFill>
              </a:rPr>
              <a:t>it</a:t>
            </a:r>
            <a:r>
              <a:rPr lang="en-BE" b="1" dirty="0">
                <a:solidFill>
                  <a:schemeClr val="bg1"/>
                </a:solidFill>
              </a:rPr>
              <a:t>y of care and support</a:t>
            </a:r>
            <a:r>
              <a:rPr lang="en-BE" dirty="0">
                <a:solidFill>
                  <a:schemeClr val="bg1"/>
                </a:solidFill>
              </a:rPr>
              <a:t> for patients and families. </a:t>
            </a:r>
          </a:p>
        </p:txBody>
      </p:sp>
      <p:sp>
        <p:nvSpPr>
          <p:cNvPr id="8" name="Rectangle 7">
            <a:extLst>
              <a:ext uri="{FF2B5EF4-FFF2-40B4-BE49-F238E27FC236}">
                <a16:creationId xmlns:a16="http://schemas.microsoft.com/office/drawing/2014/main" id="{7DC0A421-D90D-481C-946F-E02AA396894E}"/>
              </a:ext>
            </a:extLst>
          </p:cNvPr>
          <p:cNvSpPr/>
          <p:nvPr/>
        </p:nvSpPr>
        <p:spPr>
          <a:xfrm>
            <a:off x="2252357" y="3839192"/>
            <a:ext cx="9448031" cy="1378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dirty="0">
                <a:solidFill>
                  <a:schemeClr val="bg1"/>
                </a:solidFill>
              </a:rPr>
              <a:t>Respecting the newest clinical guidelines, establishing an </a:t>
            </a:r>
            <a:r>
              <a:rPr lang="en-BE" b="1" dirty="0">
                <a:solidFill>
                  <a:schemeClr val="bg1"/>
                </a:solidFill>
              </a:rPr>
              <a:t>agile system of referral for AD/E patients</a:t>
            </a:r>
            <a:r>
              <a:rPr lang="en-BE" dirty="0">
                <a:solidFill>
                  <a:schemeClr val="bg1"/>
                </a:solidFill>
              </a:rPr>
              <a:t> that clearly defines responsibilities between GPs and Dermatologists at the ea</a:t>
            </a:r>
            <a:r>
              <a:rPr lang="en-GB" dirty="0">
                <a:solidFill>
                  <a:schemeClr val="bg1"/>
                </a:solidFill>
              </a:rPr>
              <a:t>r</a:t>
            </a:r>
            <a:r>
              <a:rPr lang="en-BE" dirty="0">
                <a:solidFill>
                  <a:schemeClr val="bg1"/>
                </a:solidFill>
              </a:rPr>
              <a:t>liest opportunity, and improving interactions between healthcare professionals. This must also include </a:t>
            </a:r>
            <a:r>
              <a:rPr lang="en-BE" b="1" dirty="0">
                <a:solidFill>
                  <a:schemeClr val="bg1"/>
                </a:solidFill>
              </a:rPr>
              <a:t>enhanced education </a:t>
            </a:r>
            <a:r>
              <a:rPr lang="en-BE" dirty="0">
                <a:solidFill>
                  <a:schemeClr val="bg1"/>
                </a:solidFill>
              </a:rPr>
              <a:t>for pr</a:t>
            </a:r>
            <a:r>
              <a:rPr lang="en-GB" dirty="0" err="1">
                <a:solidFill>
                  <a:schemeClr val="bg1"/>
                </a:solidFill>
              </a:rPr>
              <a:t>i</a:t>
            </a:r>
            <a:r>
              <a:rPr lang="en-BE" dirty="0">
                <a:solidFill>
                  <a:schemeClr val="bg1"/>
                </a:solidFill>
              </a:rPr>
              <a:t>mary care professionals and paediatricians, so no diagnosis is left out. </a:t>
            </a:r>
          </a:p>
        </p:txBody>
      </p:sp>
      <p:sp>
        <p:nvSpPr>
          <p:cNvPr id="9" name="Rectangle 8">
            <a:extLst>
              <a:ext uri="{FF2B5EF4-FFF2-40B4-BE49-F238E27FC236}">
                <a16:creationId xmlns:a16="http://schemas.microsoft.com/office/drawing/2014/main" id="{6D41A845-0079-4CED-9FF3-CCFACF9E9E2C}"/>
              </a:ext>
            </a:extLst>
          </p:cNvPr>
          <p:cNvSpPr/>
          <p:nvPr/>
        </p:nvSpPr>
        <p:spPr>
          <a:xfrm>
            <a:off x="2252357" y="5446833"/>
            <a:ext cx="9448031" cy="6776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dirty="0">
                <a:solidFill>
                  <a:schemeClr val="bg1"/>
                </a:solidFill>
              </a:rPr>
              <a:t>Incentivising healthcare systems to </a:t>
            </a:r>
            <a:r>
              <a:rPr lang="en-BE" b="1" dirty="0">
                <a:solidFill>
                  <a:schemeClr val="bg1"/>
                </a:solidFill>
              </a:rPr>
              <a:t>seek the right patient pathway</a:t>
            </a:r>
            <a:r>
              <a:rPr lang="en-BE" dirty="0">
                <a:solidFill>
                  <a:schemeClr val="bg1"/>
                </a:solidFill>
              </a:rPr>
              <a:t> based on response to treatments and quality of life. </a:t>
            </a:r>
          </a:p>
        </p:txBody>
      </p:sp>
      <p:sp>
        <p:nvSpPr>
          <p:cNvPr id="16" name="Rectangle 15">
            <a:extLst>
              <a:ext uri="{FF2B5EF4-FFF2-40B4-BE49-F238E27FC236}">
                <a16:creationId xmlns:a16="http://schemas.microsoft.com/office/drawing/2014/main" id="{3AC10DEF-5238-42F2-8185-0277CF89DC65}"/>
              </a:ext>
            </a:extLst>
          </p:cNvPr>
          <p:cNvSpPr/>
          <p:nvPr/>
        </p:nvSpPr>
        <p:spPr>
          <a:xfrm>
            <a:off x="1045827" y="1769229"/>
            <a:ext cx="10100345" cy="7169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b="1" dirty="0">
                <a:solidFill>
                  <a:schemeClr val="tx1"/>
                </a:solidFill>
              </a:rPr>
              <a:t>EFA recommends </a:t>
            </a:r>
            <a:r>
              <a:rPr lang="en-BE" dirty="0">
                <a:solidFill>
                  <a:schemeClr val="tx1"/>
                </a:solidFill>
              </a:rPr>
              <a:t>that policymakers introduce structural changes in their national health systems, that would eventually </a:t>
            </a:r>
            <a:r>
              <a:rPr lang="en-BE" b="1" dirty="0">
                <a:solidFill>
                  <a:schemeClr val="tx1"/>
                </a:solidFill>
              </a:rPr>
              <a:t>improve diagnosis of the disease</a:t>
            </a:r>
            <a:r>
              <a:rPr lang="en-BE" dirty="0">
                <a:solidFill>
                  <a:schemeClr val="tx1"/>
                </a:solidFill>
              </a:rPr>
              <a:t>, by:</a:t>
            </a:r>
          </a:p>
        </p:txBody>
      </p:sp>
      <p:sp>
        <p:nvSpPr>
          <p:cNvPr id="11" name="Arrow: Pentagon 10">
            <a:extLst>
              <a:ext uri="{FF2B5EF4-FFF2-40B4-BE49-F238E27FC236}">
                <a16:creationId xmlns:a16="http://schemas.microsoft.com/office/drawing/2014/main" id="{F7CEA843-F716-4D03-A788-C9EF5C356116}"/>
              </a:ext>
            </a:extLst>
          </p:cNvPr>
          <p:cNvSpPr/>
          <p:nvPr/>
        </p:nvSpPr>
        <p:spPr>
          <a:xfrm rot="5400000">
            <a:off x="615820" y="2557977"/>
            <a:ext cx="1287625" cy="1380931"/>
          </a:xfrm>
          <a:prstGeom prst="homePlate">
            <a:avLst/>
          </a:prstGeom>
          <a:solidFill>
            <a:srgbClr val="FFC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3600" b="1">
                <a:solidFill>
                  <a:schemeClr val="tx1"/>
                </a:solidFill>
              </a:rPr>
              <a:t>1</a:t>
            </a:r>
          </a:p>
        </p:txBody>
      </p:sp>
      <p:sp>
        <p:nvSpPr>
          <p:cNvPr id="13" name="Arrow: Pentagon 12">
            <a:extLst>
              <a:ext uri="{FF2B5EF4-FFF2-40B4-BE49-F238E27FC236}">
                <a16:creationId xmlns:a16="http://schemas.microsoft.com/office/drawing/2014/main" id="{3AC5B13B-750C-492C-A2AC-3002331CEE7E}"/>
              </a:ext>
            </a:extLst>
          </p:cNvPr>
          <p:cNvSpPr/>
          <p:nvPr/>
        </p:nvSpPr>
        <p:spPr>
          <a:xfrm rot="5400000">
            <a:off x="615820" y="3951977"/>
            <a:ext cx="1287625" cy="1380931"/>
          </a:xfrm>
          <a:prstGeom prst="homePlate">
            <a:avLst/>
          </a:prstGeom>
          <a:solidFill>
            <a:srgbClr val="FFC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3600" b="1">
                <a:solidFill>
                  <a:schemeClr val="tx1"/>
                </a:solidFill>
              </a:rPr>
              <a:t>2</a:t>
            </a:r>
          </a:p>
        </p:txBody>
      </p:sp>
      <p:sp>
        <p:nvSpPr>
          <p:cNvPr id="14" name="Arrow: Pentagon 13">
            <a:extLst>
              <a:ext uri="{FF2B5EF4-FFF2-40B4-BE49-F238E27FC236}">
                <a16:creationId xmlns:a16="http://schemas.microsoft.com/office/drawing/2014/main" id="{907C223D-1073-4323-A91A-15B26799118D}"/>
              </a:ext>
            </a:extLst>
          </p:cNvPr>
          <p:cNvSpPr/>
          <p:nvPr/>
        </p:nvSpPr>
        <p:spPr>
          <a:xfrm rot="5400000">
            <a:off x="615820" y="5308542"/>
            <a:ext cx="1287625" cy="1380931"/>
          </a:xfrm>
          <a:prstGeom prst="homePlate">
            <a:avLst/>
          </a:prstGeom>
          <a:solidFill>
            <a:srgbClr val="FFC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3600" b="1">
                <a:solidFill>
                  <a:schemeClr val="tx1"/>
                </a:solidFill>
              </a:rPr>
              <a:t>3</a:t>
            </a:r>
          </a:p>
        </p:txBody>
      </p:sp>
    </p:spTree>
    <p:extLst>
      <p:ext uri="{BB962C8B-B14F-4D97-AF65-F5344CB8AC3E}">
        <p14:creationId xmlns:p14="http://schemas.microsoft.com/office/powerpoint/2010/main" val="1014837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A070A84-F1B5-D750-DD26-8B99B7D0154C}"/>
              </a:ext>
            </a:extLst>
          </p:cNvPr>
          <p:cNvSpPr/>
          <p:nvPr/>
        </p:nvSpPr>
        <p:spPr>
          <a:xfrm>
            <a:off x="10419907" y="5534405"/>
            <a:ext cx="1772093" cy="1323595"/>
          </a:xfrm>
          <a:prstGeom prst="rect">
            <a:avLst/>
          </a:prstGeom>
          <a:solidFill>
            <a:srgbClr val="48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232C7B25-306B-4BF4-9EC2-223592513F74}"/>
              </a:ext>
            </a:extLst>
          </p:cNvPr>
          <p:cNvSpPr>
            <a:spLocks noGrp="1"/>
          </p:cNvSpPr>
          <p:nvPr>
            <p:ph type="title"/>
          </p:nvPr>
        </p:nvSpPr>
        <p:spPr>
          <a:xfrm>
            <a:off x="838201" y="279046"/>
            <a:ext cx="10515600" cy="1325563"/>
          </a:xfrm>
        </p:spPr>
        <p:txBody>
          <a:bodyPr>
            <a:normAutofit/>
          </a:bodyPr>
          <a:lstStyle/>
          <a:p>
            <a:pPr algn="ctr"/>
            <a:r>
              <a:rPr lang="en-US" sz="4000" b="1" dirty="0">
                <a:solidFill>
                  <a:srgbClr val="F1B1CC"/>
                </a:solidFill>
                <a:latin typeface="Arial Black" panose="020B0A04020102020204" pitchFamily="34" charset="0"/>
              </a:rPr>
              <a:t>Specific needs/calls: </a:t>
            </a:r>
            <a:br>
              <a:rPr lang="en-BE" sz="4000" b="1" dirty="0">
                <a:solidFill>
                  <a:srgbClr val="F1B1CC"/>
                </a:solidFill>
                <a:latin typeface="Arial Black" panose="020B0A04020102020204" pitchFamily="34" charset="0"/>
              </a:rPr>
            </a:br>
            <a:r>
              <a:rPr lang="en-BE" sz="4000" dirty="0">
                <a:solidFill>
                  <a:srgbClr val="F1B1CC"/>
                </a:solidFill>
                <a:latin typeface="Arial Black" panose="020B0A04020102020204" pitchFamily="34" charset="0"/>
              </a:rPr>
              <a:t>Improve the diagnosis of AD/E</a:t>
            </a:r>
          </a:p>
        </p:txBody>
      </p:sp>
      <p:sp>
        <p:nvSpPr>
          <p:cNvPr id="6" name="Slide Number Placeholder 5">
            <a:extLst>
              <a:ext uri="{FF2B5EF4-FFF2-40B4-BE49-F238E27FC236}">
                <a16:creationId xmlns:a16="http://schemas.microsoft.com/office/drawing/2014/main" id="{6F5E32C5-042C-4A8E-85C5-6FBB6CE627F3}"/>
              </a:ext>
            </a:extLst>
          </p:cNvPr>
          <p:cNvSpPr>
            <a:spLocks noGrp="1"/>
          </p:cNvSpPr>
          <p:nvPr>
            <p:ph type="sldNum" sz="quarter" idx="12"/>
          </p:nvPr>
        </p:nvSpPr>
        <p:spPr/>
        <p:txBody>
          <a:bodyPr/>
          <a:lstStyle/>
          <a:p>
            <a:fld id="{8723AE3D-20E4-4640-9AB9-4394421DC461}" type="slidenum">
              <a:rPr lang="en-US" smtClean="0"/>
              <a:t>18</a:t>
            </a:fld>
            <a:endParaRPr lang="en-US"/>
          </a:p>
        </p:txBody>
      </p:sp>
      <p:sp>
        <p:nvSpPr>
          <p:cNvPr id="18" name="Freeform 5">
            <a:extLst>
              <a:ext uri="{FF2B5EF4-FFF2-40B4-BE49-F238E27FC236}">
                <a16:creationId xmlns:a16="http://schemas.microsoft.com/office/drawing/2014/main" id="{BE2A001C-6E88-4FDB-BE85-D1E0CE5EE089}"/>
              </a:ext>
            </a:extLst>
          </p:cNvPr>
          <p:cNvSpPr>
            <a:spLocks noChangeArrowheads="1"/>
          </p:cNvSpPr>
          <p:nvPr/>
        </p:nvSpPr>
        <p:spPr bwMode="auto">
          <a:xfrm>
            <a:off x="4670373" y="1690691"/>
            <a:ext cx="3223180" cy="4668268"/>
          </a:xfrm>
          <a:custGeom>
            <a:avLst/>
            <a:gdLst>
              <a:gd name="T0" fmla="*/ 5829 w 5848"/>
              <a:gd name="T1" fmla="*/ 7439 h 8055"/>
              <a:gd name="T2" fmla="*/ 5459 w 5848"/>
              <a:gd name="T3" fmla="*/ 6996 h 8055"/>
              <a:gd name="T4" fmla="*/ 5251 w 5848"/>
              <a:gd name="T5" fmla="*/ 5812 h 8055"/>
              <a:gd name="T6" fmla="*/ 4998 w 5848"/>
              <a:gd name="T7" fmla="*/ 4374 h 8055"/>
              <a:gd name="T8" fmla="*/ 4645 w 5848"/>
              <a:gd name="T9" fmla="*/ 2586 h 8055"/>
              <a:gd name="T10" fmla="*/ 4211 w 5848"/>
              <a:gd name="T11" fmla="*/ 2423 h 8055"/>
              <a:gd name="T12" fmla="*/ 3298 w 5848"/>
              <a:gd name="T13" fmla="*/ 2179 h 8055"/>
              <a:gd name="T14" fmla="*/ 3642 w 5848"/>
              <a:gd name="T15" fmla="*/ 1410 h 8055"/>
              <a:gd name="T16" fmla="*/ 3777 w 5848"/>
              <a:gd name="T17" fmla="*/ 1094 h 8055"/>
              <a:gd name="T18" fmla="*/ 3642 w 5848"/>
              <a:gd name="T19" fmla="*/ 651 h 8055"/>
              <a:gd name="T20" fmla="*/ 2847 w 5848"/>
              <a:gd name="T21" fmla="*/ 0 h 8055"/>
              <a:gd name="T22" fmla="*/ 2187 w 5848"/>
              <a:gd name="T23" fmla="*/ 958 h 8055"/>
              <a:gd name="T24" fmla="*/ 2187 w 5848"/>
              <a:gd name="T25" fmla="*/ 1220 h 8055"/>
              <a:gd name="T26" fmla="*/ 2522 w 5848"/>
              <a:gd name="T27" fmla="*/ 1890 h 8055"/>
              <a:gd name="T28" fmla="*/ 1681 w 5848"/>
              <a:gd name="T29" fmla="*/ 2423 h 8055"/>
              <a:gd name="T30" fmla="*/ 1618 w 5848"/>
              <a:gd name="T31" fmla="*/ 2441 h 8055"/>
              <a:gd name="T32" fmla="*/ 1003 w 5848"/>
              <a:gd name="T33" fmla="*/ 2991 h 8055"/>
              <a:gd name="T34" fmla="*/ 876 w 5848"/>
              <a:gd name="T35" fmla="*/ 4799 h 8055"/>
              <a:gd name="T36" fmla="*/ 470 w 5848"/>
              <a:gd name="T37" fmla="*/ 6752 h 8055"/>
              <a:gd name="T38" fmla="*/ 180 w 5848"/>
              <a:gd name="T39" fmla="*/ 7222 h 8055"/>
              <a:gd name="T40" fmla="*/ 45 w 5848"/>
              <a:gd name="T41" fmla="*/ 7556 h 8055"/>
              <a:gd name="T42" fmla="*/ 198 w 5848"/>
              <a:gd name="T43" fmla="*/ 7511 h 8055"/>
              <a:gd name="T44" fmla="*/ 135 w 5848"/>
              <a:gd name="T45" fmla="*/ 7990 h 8055"/>
              <a:gd name="T46" fmla="*/ 235 w 5848"/>
              <a:gd name="T47" fmla="*/ 7936 h 8055"/>
              <a:gd name="T48" fmla="*/ 379 w 5848"/>
              <a:gd name="T49" fmla="*/ 7981 h 8055"/>
              <a:gd name="T50" fmla="*/ 443 w 5848"/>
              <a:gd name="T51" fmla="*/ 8036 h 8055"/>
              <a:gd name="T52" fmla="*/ 551 w 5848"/>
              <a:gd name="T53" fmla="*/ 7936 h 8055"/>
              <a:gd name="T54" fmla="*/ 705 w 5848"/>
              <a:gd name="T55" fmla="*/ 7981 h 8055"/>
              <a:gd name="T56" fmla="*/ 840 w 5848"/>
              <a:gd name="T57" fmla="*/ 7556 h 8055"/>
              <a:gd name="T58" fmla="*/ 867 w 5848"/>
              <a:gd name="T59" fmla="*/ 7150 h 8055"/>
              <a:gd name="T60" fmla="*/ 967 w 5848"/>
              <a:gd name="T61" fmla="*/ 6842 h 8055"/>
              <a:gd name="T62" fmla="*/ 1771 w 5848"/>
              <a:gd name="T63" fmla="*/ 3633 h 8055"/>
              <a:gd name="T64" fmla="*/ 1771 w 5848"/>
              <a:gd name="T65" fmla="*/ 6544 h 8055"/>
              <a:gd name="T66" fmla="*/ 3922 w 5848"/>
              <a:gd name="T67" fmla="*/ 5206 h 8055"/>
              <a:gd name="T68" fmla="*/ 4066 w 5848"/>
              <a:gd name="T69" fmla="*/ 3172 h 8055"/>
              <a:gd name="T70" fmla="*/ 4880 w 5848"/>
              <a:gd name="T71" fmla="*/ 6842 h 8055"/>
              <a:gd name="T72" fmla="*/ 4979 w 5848"/>
              <a:gd name="T73" fmla="*/ 7150 h 8055"/>
              <a:gd name="T74" fmla="*/ 5007 w 5848"/>
              <a:gd name="T75" fmla="*/ 7556 h 8055"/>
              <a:gd name="T76" fmla="*/ 5142 w 5848"/>
              <a:gd name="T77" fmla="*/ 7981 h 8055"/>
              <a:gd name="T78" fmla="*/ 5296 w 5848"/>
              <a:gd name="T79" fmla="*/ 7936 h 8055"/>
              <a:gd name="T80" fmla="*/ 5404 w 5848"/>
              <a:gd name="T81" fmla="*/ 8036 h 8055"/>
              <a:gd name="T82" fmla="*/ 5468 w 5848"/>
              <a:gd name="T83" fmla="*/ 7981 h 8055"/>
              <a:gd name="T84" fmla="*/ 5612 w 5848"/>
              <a:gd name="T85" fmla="*/ 7936 h 8055"/>
              <a:gd name="T86" fmla="*/ 5712 w 5848"/>
              <a:gd name="T87" fmla="*/ 7990 h 8055"/>
              <a:gd name="T88" fmla="*/ 5649 w 5848"/>
              <a:gd name="T89" fmla="*/ 7511 h 8055"/>
              <a:gd name="T90" fmla="*/ 5802 w 5848"/>
              <a:gd name="T91" fmla="*/ 7556 h 8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48" h="8055">
                <a:moveTo>
                  <a:pt x="5829" y="7439"/>
                </a:moveTo>
                <a:lnTo>
                  <a:pt x="5829" y="7439"/>
                </a:lnTo>
                <a:cubicBezTo>
                  <a:pt x="5667" y="7222"/>
                  <a:pt x="5667" y="7222"/>
                  <a:pt x="5667" y="7222"/>
                </a:cubicBezTo>
                <a:cubicBezTo>
                  <a:pt x="5459" y="6996"/>
                  <a:pt x="5459" y="6996"/>
                  <a:pt x="5459" y="6996"/>
                </a:cubicBezTo>
                <a:cubicBezTo>
                  <a:pt x="5377" y="6752"/>
                  <a:pt x="5377" y="6752"/>
                  <a:pt x="5377" y="6752"/>
                </a:cubicBezTo>
                <a:cubicBezTo>
                  <a:pt x="5359" y="6472"/>
                  <a:pt x="5323" y="6155"/>
                  <a:pt x="5251" y="5812"/>
                </a:cubicBezTo>
                <a:cubicBezTo>
                  <a:pt x="5178" y="5432"/>
                  <a:pt x="5079" y="5098"/>
                  <a:pt x="4970" y="4799"/>
                </a:cubicBezTo>
                <a:cubicBezTo>
                  <a:pt x="4989" y="4664"/>
                  <a:pt x="4998" y="4519"/>
                  <a:pt x="4998" y="4374"/>
                </a:cubicBezTo>
                <a:cubicBezTo>
                  <a:pt x="5016" y="3841"/>
                  <a:pt x="4943" y="3380"/>
                  <a:pt x="4844" y="2991"/>
                </a:cubicBezTo>
                <a:cubicBezTo>
                  <a:pt x="4844" y="2955"/>
                  <a:pt x="4826" y="2747"/>
                  <a:pt x="4645" y="2586"/>
                </a:cubicBezTo>
                <a:cubicBezTo>
                  <a:pt x="4528" y="2486"/>
                  <a:pt x="4374" y="2423"/>
                  <a:pt x="4202" y="2441"/>
                </a:cubicBezTo>
                <a:cubicBezTo>
                  <a:pt x="4202" y="2432"/>
                  <a:pt x="4211" y="2432"/>
                  <a:pt x="4211" y="2423"/>
                </a:cubicBezTo>
                <a:cubicBezTo>
                  <a:pt x="4193" y="2423"/>
                  <a:pt x="4175" y="2423"/>
                  <a:pt x="4166" y="2423"/>
                </a:cubicBezTo>
                <a:cubicBezTo>
                  <a:pt x="3298" y="2179"/>
                  <a:pt x="3298" y="2179"/>
                  <a:pt x="3298" y="2179"/>
                </a:cubicBezTo>
                <a:cubicBezTo>
                  <a:pt x="3298" y="1890"/>
                  <a:pt x="3298" y="1890"/>
                  <a:pt x="3298" y="1890"/>
                </a:cubicBezTo>
                <a:cubicBezTo>
                  <a:pt x="3497" y="1817"/>
                  <a:pt x="3642" y="1627"/>
                  <a:pt x="3642" y="1410"/>
                </a:cubicBezTo>
                <a:cubicBezTo>
                  <a:pt x="3642" y="1229"/>
                  <a:pt x="3642" y="1229"/>
                  <a:pt x="3642" y="1229"/>
                </a:cubicBezTo>
                <a:cubicBezTo>
                  <a:pt x="3714" y="1229"/>
                  <a:pt x="3777" y="1166"/>
                  <a:pt x="3777" y="1094"/>
                </a:cubicBezTo>
                <a:cubicBezTo>
                  <a:pt x="3777" y="1012"/>
                  <a:pt x="3714" y="958"/>
                  <a:pt x="3642" y="958"/>
                </a:cubicBezTo>
                <a:cubicBezTo>
                  <a:pt x="3642" y="651"/>
                  <a:pt x="3642" y="651"/>
                  <a:pt x="3642" y="651"/>
                </a:cubicBezTo>
                <a:cubicBezTo>
                  <a:pt x="3642" y="289"/>
                  <a:pt x="3343" y="0"/>
                  <a:pt x="2983" y="0"/>
                </a:cubicBezTo>
                <a:cubicBezTo>
                  <a:pt x="2847" y="0"/>
                  <a:pt x="2847" y="0"/>
                  <a:pt x="2847" y="0"/>
                </a:cubicBezTo>
                <a:cubicBezTo>
                  <a:pt x="2476" y="0"/>
                  <a:pt x="2187" y="289"/>
                  <a:pt x="2187" y="651"/>
                </a:cubicBezTo>
                <a:cubicBezTo>
                  <a:pt x="2187" y="958"/>
                  <a:pt x="2187" y="958"/>
                  <a:pt x="2187" y="958"/>
                </a:cubicBezTo>
                <a:cubicBezTo>
                  <a:pt x="2124" y="976"/>
                  <a:pt x="2088" y="1031"/>
                  <a:pt x="2088" y="1094"/>
                </a:cubicBezTo>
                <a:cubicBezTo>
                  <a:pt x="2088" y="1148"/>
                  <a:pt x="2124" y="1203"/>
                  <a:pt x="2187" y="1220"/>
                </a:cubicBezTo>
                <a:cubicBezTo>
                  <a:pt x="2187" y="1410"/>
                  <a:pt x="2187" y="1410"/>
                  <a:pt x="2187" y="1410"/>
                </a:cubicBezTo>
                <a:cubicBezTo>
                  <a:pt x="2187" y="1627"/>
                  <a:pt x="2323" y="1817"/>
                  <a:pt x="2522" y="1890"/>
                </a:cubicBezTo>
                <a:cubicBezTo>
                  <a:pt x="2522" y="2179"/>
                  <a:pt x="2522" y="2179"/>
                  <a:pt x="2522" y="2179"/>
                </a:cubicBezTo>
                <a:cubicBezTo>
                  <a:pt x="1681" y="2423"/>
                  <a:pt x="1681" y="2423"/>
                  <a:pt x="1681" y="2423"/>
                </a:cubicBezTo>
                <a:cubicBezTo>
                  <a:pt x="1663" y="2423"/>
                  <a:pt x="1636" y="2423"/>
                  <a:pt x="1618" y="2423"/>
                </a:cubicBezTo>
                <a:cubicBezTo>
                  <a:pt x="1618" y="2432"/>
                  <a:pt x="1618" y="2432"/>
                  <a:pt x="1618" y="2441"/>
                </a:cubicBezTo>
                <a:cubicBezTo>
                  <a:pt x="1464" y="2432"/>
                  <a:pt x="1319" y="2486"/>
                  <a:pt x="1202" y="2586"/>
                </a:cubicBezTo>
                <a:cubicBezTo>
                  <a:pt x="1021" y="2747"/>
                  <a:pt x="1003" y="2955"/>
                  <a:pt x="1003" y="2991"/>
                </a:cubicBezTo>
                <a:cubicBezTo>
                  <a:pt x="904" y="3380"/>
                  <a:pt x="831" y="3841"/>
                  <a:pt x="849" y="4374"/>
                </a:cubicBezTo>
                <a:cubicBezTo>
                  <a:pt x="849" y="4519"/>
                  <a:pt x="858" y="4664"/>
                  <a:pt x="876" y="4799"/>
                </a:cubicBezTo>
                <a:cubicBezTo>
                  <a:pt x="768" y="5098"/>
                  <a:pt x="668" y="5432"/>
                  <a:pt x="596" y="5812"/>
                </a:cubicBezTo>
                <a:cubicBezTo>
                  <a:pt x="524" y="6155"/>
                  <a:pt x="488" y="6472"/>
                  <a:pt x="470" y="6752"/>
                </a:cubicBezTo>
                <a:cubicBezTo>
                  <a:pt x="388" y="6996"/>
                  <a:pt x="388" y="6996"/>
                  <a:pt x="388" y="6996"/>
                </a:cubicBezTo>
                <a:cubicBezTo>
                  <a:pt x="180" y="7222"/>
                  <a:pt x="180" y="7222"/>
                  <a:pt x="180" y="7222"/>
                </a:cubicBezTo>
                <a:cubicBezTo>
                  <a:pt x="18" y="7439"/>
                  <a:pt x="18" y="7439"/>
                  <a:pt x="18" y="7439"/>
                </a:cubicBezTo>
                <a:cubicBezTo>
                  <a:pt x="0" y="7475"/>
                  <a:pt x="9" y="7530"/>
                  <a:pt x="45" y="7556"/>
                </a:cubicBezTo>
                <a:cubicBezTo>
                  <a:pt x="81" y="7575"/>
                  <a:pt x="126" y="7575"/>
                  <a:pt x="153" y="7547"/>
                </a:cubicBezTo>
                <a:cubicBezTo>
                  <a:pt x="198" y="7511"/>
                  <a:pt x="198" y="7511"/>
                  <a:pt x="198" y="7511"/>
                </a:cubicBezTo>
                <a:cubicBezTo>
                  <a:pt x="81" y="7891"/>
                  <a:pt x="81" y="7891"/>
                  <a:pt x="81" y="7891"/>
                </a:cubicBezTo>
                <a:cubicBezTo>
                  <a:pt x="72" y="7936"/>
                  <a:pt x="90" y="7972"/>
                  <a:pt x="135" y="7990"/>
                </a:cubicBezTo>
                <a:cubicBezTo>
                  <a:pt x="171" y="8000"/>
                  <a:pt x="217" y="7981"/>
                  <a:pt x="235" y="7936"/>
                </a:cubicBezTo>
                <a:lnTo>
                  <a:pt x="235" y="7936"/>
                </a:lnTo>
                <a:cubicBezTo>
                  <a:pt x="217" y="7972"/>
                  <a:pt x="244" y="8018"/>
                  <a:pt x="280" y="8026"/>
                </a:cubicBezTo>
                <a:cubicBezTo>
                  <a:pt x="325" y="8045"/>
                  <a:pt x="370" y="8018"/>
                  <a:pt x="379" y="7981"/>
                </a:cubicBezTo>
                <a:cubicBezTo>
                  <a:pt x="388" y="7936"/>
                  <a:pt x="388" y="7936"/>
                  <a:pt x="388" y="7936"/>
                </a:cubicBezTo>
                <a:cubicBezTo>
                  <a:pt x="379" y="7981"/>
                  <a:pt x="406" y="8026"/>
                  <a:pt x="443" y="8036"/>
                </a:cubicBezTo>
                <a:cubicBezTo>
                  <a:pt x="488" y="8054"/>
                  <a:pt x="524" y="8026"/>
                  <a:pt x="542" y="7990"/>
                </a:cubicBezTo>
                <a:cubicBezTo>
                  <a:pt x="551" y="7936"/>
                  <a:pt x="551" y="7936"/>
                  <a:pt x="551" y="7936"/>
                </a:cubicBezTo>
                <a:cubicBezTo>
                  <a:pt x="542" y="7981"/>
                  <a:pt x="569" y="8018"/>
                  <a:pt x="605" y="8036"/>
                </a:cubicBezTo>
                <a:cubicBezTo>
                  <a:pt x="651" y="8045"/>
                  <a:pt x="687" y="8026"/>
                  <a:pt x="705" y="7981"/>
                </a:cubicBezTo>
                <a:cubicBezTo>
                  <a:pt x="822" y="7620"/>
                  <a:pt x="822" y="7620"/>
                  <a:pt x="822" y="7620"/>
                </a:cubicBezTo>
                <a:cubicBezTo>
                  <a:pt x="840" y="7556"/>
                  <a:pt x="840" y="7556"/>
                  <a:pt x="840" y="7556"/>
                </a:cubicBezTo>
                <a:cubicBezTo>
                  <a:pt x="876" y="7430"/>
                  <a:pt x="876" y="7430"/>
                  <a:pt x="876" y="7430"/>
                </a:cubicBezTo>
                <a:cubicBezTo>
                  <a:pt x="867" y="7150"/>
                  <a:pt x="867" y="7150"/>
                  <a:pt x="867" y="7150"/>
                </a:cubicBezTo>
                <a:lnTo>
                  <a:pt x="867" y="7150"/>
                </a:lnTo>
                <a:cubicBezTo>
                  <a:pt x="967" y="6842"/>
                  <a:pt x="967" y="6842"/>
                  <a:pt x="967" y="6842"/>
                </a:cubicBezTo>
                <a:cubicBezTo>
                  <a:pt x="1093" y="6562"/>
                  <a:pt x="1437" y="5767"/>
                  <a:pt x="1581" y="4844"/>
                </a:cubicBezTo>
                <a:cubicBezTo>
                  <a:pt x="1581" y="4844"/>
                  <a:pt x="1717" y="4148"/>
                  <a:pt x="1771" y="3633"/>
                </a:cubicBezTo>
                <a:cubicBezTo>
                  <a:pt x="1817" y="4148"/>
                  <a:pt x="1844" y="4709"/>
                  <a:pt x="1835" y="5288"/>
                </a:cubicBezTo>
                <a:cubicBezTo>
                  <a:pt x="1826" y="5730"/>
                  <a:pt x="1808" y="6146"/>
                  <a:pt x="1771" y="6544"/>
                </a:cubicBezTo>
                <a:cubicBezTo>
                  <a:pt x="4049" y="6544"/>
                  <a:pt x="4049" y="6544"/>
                  <a:pt x="4049" y="6544"/>
                </a:cubicBezTo>
                <a:cubicBezTo>
                  <a:pt x="3985" y="6137"/>
                  <a:pt x="3940" y="5694"/>
                  <a:pt x="3922" y="5206"/>
                </a:cubicBezTo>
                <a:cubicBezTo>
                  <a:pt x="3895" y="4121"/>
                  <a:pt x="4030" y="3181"/>
                  <a:pt x="4202" y="2441"/>
                </a:cubicBezTo>
                <a:cubicBezTo>
                  <a:pt x="4066" y="3172"/>
                  <a:pt x="4066" y="3172"/>
                  <a:pt x="4066" y="3172"/>
                </a:cubicBezTo>
                <a:cubicBezTo>
                  <a:pt x="4012" y="3534"/>
                  <a:pt x="4266" y="4844"/>
                  <a:pt x="4266" y="4844"/>
                </a:cubicBezTo>
                <a:cubicBezTo>
                  <a:pt x="4410" y="5767"/>
                  <a:pt x="4754" y="6562"/>
                  <a:pt x="4880" y="6842"/>
                </a:cubicBezTo>
                <a:cubicBezTo>
                  <a:pt x="4979" y="7150"/>
                  <a:pt x="4979" y="7150"/>
                  <a:pt x="4979" y="7150"/>
                </a:cubicBezTo>
                <a:lnTo>
                  <a:pt x="4979" y="7150"/>
                </a:lnTo>
                <a:cubicBezTo>
                  <a:pt x="4970" y="7430"/>
                  <a:pt x="4970" y="7430"/>
                  <a:pt x="4970" y="7430"/>
                </a:cubicBezTo>
                <a:cubicBezTo>
                  <a:pt x="5007" y="7556"/>
                  <a:pt x="5007" y="7556"/>
                  <a:pt x="5007" y="7556"/>
                </a:cubicBezTo>
                <a:cubicBezTo>
                  <a:pt x="5025" y="7620"/>
                  <a:pt x="5025" y="7620"/>
                  <a:pt x="5025" y="7620"/>
                </a:cubicBezTo>
                <a:cubicBezTo>
                  <a:pt x="5142" y="7981"/>
                  <a:pt x="5142" y="7981"/>
                  <a:pt x="5142" y="7981"/>
                </a:cubicBezTo>
                <a:cubicBezTo>
                  <a:pt x="5160" y="8026"/>
                  <a:pt x="5196" y="8045"/>
                  <a:pt x="5242" y="8036"/>
                </a:cubicBezTo>
                <a:cubicBezTo>
                  <a:pt x="5278" y="8018"/>
                  <a:pt x="5305" y="7981"/>
                  <a:pt x="5296" y="7936"/>
                </a:cubicBezTo>
                <a:cubicBezTo>
                  <a:pt x="5305" y="7990"/>
                  <a:pt x="5305" y="7990"/>
                  <a:pt x="5305" y="7990"/>
                </a:cubicBezTo>
                <a:cubicBezTo>
                  <a:pt x="5323" y="8026"/>
                  <a:pt x="5359" y="8054"/>
                  <a:pt x="5404" y="8036"/>
                </a:cubicBezTo>
                <a:cubicBezTo>
                  <a:pt x="5450" y="8026"/>
                  <a:pt x="5468" y="7981"/>
                  <a:pt x="5459" y="7936"/>
                </a:cubicBezTo>
                <a:cubicBezTo>
                  <a:pt x="5468" y="7981"/>
                  <a:pt x="5468" y="7981"/>
                  <a:pt x="5468" y="7981"/>
                </a:cubicBezTo>
                <a:cubicBezTo>
                  <a:pt x="5477" y="8018"/>
                  <a:pt x="5522" y="8045"/>
                  <a:pt x="5567" y="8026"/>
                </a:cubicBezTo>
                <a:cubicBezTo>
                  <a:pt x="5603" y="8018"/>
                  <a:pt x="5630" y="7972"/>
                  <a:pt x="5612" y="7936"/>
                </a:cubicBezTo>
                <a:cubicBezTo>
                  <a:pt x="5621" y="7936"/>
                  <a:pt x="5621" y="7936"/>
                  <a:pt x="5621" y="7936"/>
                </a:cubicBezTo>
                <a:cubicBezTo>
                  <a:pt x="5630" y="7981"/>
                  <a:pt x="5676" y="8000"/>
                  <a:pt x="5712" y="7990"/>
                </a:cubicBezTo>
                <a:cubicBezTo>
                  <a:pt x="5757" y="7972"/>
                  <a:pt x="5775" y="7936"/>
                  <a:pt x="5766" y="7891"/>
                </a:cubicBezTo>
                <a:cubicBezTo>
                  <a:pt x="5649" y="7511"/>
                  <a:pt x="5649" y="7511"/>
                  <a:pt x="5649" y="7511"/>
                </a:cubicBezTo>
                <a:cubicBezTo>
                  <a:pt x="5694" y="7547"/>
                  <a:pt x="5694" y="7547"/>
                  <a:pt x="5694" y="7547"/>
                </a:cubicBezTo>
                <a:cubicBezTo>
                  <a:pt x="5721" y="7575"/>
                  <a:pt x="5766" y="7575"/>
                  <a:pt x="5802" y="7556"/>
                </a:cubicBezTo>
                <a:cubicBezTo>
                  <a:pt x="5838" y="7530"/>
                  <a:pt x="5847" y="7475"/>
                  <a:pt x="5829" y="7439"/>
                </a:cubicBezTo>
              </a:path>
            </a:pathLst>
          </a:custGeom>
          <a:solidFill>
            <a:srgbClr val="FFFF00">
              <a:alpha val="23000"/>
            </a:srgbClr>
          </a:solidFill>
          <a:ln>
            <a:noFill/>
          </a:ln>
          <a:effectLst/>
        </p:spPr>
        <p:txBody>
          <a:bodyPr wrap="none" anchor="ctr"/>
          <a:lstStyle/>
          <a:p>
            <a:endParaRPr lang="es-MX" dirty="0">
              <a:highlight>
                <a:srgbClr val="FFFF00"/>
              </a:highlight>
            </a:endParaRPr>
          </a:p>
        </p:txBody>
      </p:sp>
      <p:grpSp>
        <p:nvGrpSpPr>
          <p:cNvPr id="19" name="Group 18">
            <a:extLst>
              <a:ext uri="{FF2B5EF4-FFF2-40B4-BE49-F238E27FC236}">
                <a16:creationId xmlns:a16="http://schemas.microsoft.com/office/drawing/2014/main" id="{B2A6C37F-2B1C-49E5-8E80-B1D6BAA70D0B}"/>
              </a:ext>
            </a:extLst>
          </p:cNvPr>
          <p:cNvGrpSpPr/>
          <p:nvPr/>
        </p:nvGrpSpPr>
        <p:grpSpPr>
          <a:xfrm>
            <a:off x="6388015" y="3216851"/>
            <a:ext cx="1858850" cy="135560"/>
            <a:chOff x="6180379" y="5803998"/>
            <a:chExt cx="1858850" cy="135560"/>
          </a:xfrm>
          <a:solidFill>
            <a:srgbClr val="F1B1CC"/>
          </a:solidFill>
        </p:grpSpPr>
        <p:sp>
          <p:nvSpPr>
            <p:cNvPr id="20" name="Line 93">
              <a:extLst>
                <a:ext uri="{FF2B5EF4-FFF2-40B4-BE49-F238E27FC236}">
                  <a16:creationId xmlns:a16="http://schemas.microsoft.com/office/drawing/2014/main" id="{89CFC899-A474-464E-BD56-D87A4E76D1FC}"/>
                </a:ext>
              </a:extLst>
            </p:cNvPr>
            <p:cNvSpPr>
              <a:spLocks noChangeShapeType="1"/>
            </p:cNvSpPr>
            <p:nvPr/>
          </p:nvSpPr>
          <p:spPr bwMode="auto">
            <a:xfrm>
              <a:off x="6234193" y="5864158"/>
              <a:ext cx="1697406" cy="2422"/>
            </a:xfrm>
            <a:prstGeom prst="line">
              <a:avLst/>
            </a:prstGeom>
            <a:grpFill/>
            <a:ln w="38100" cap="flat">
              <a:solidFill>
                <a:schemeClr val="bg1">
                  <a:lumMod val="50000"/>
                  <a:alpha val="50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s-MX" dirty="0"/>
            </a:p>
          </p:txBody>
        </p:sp>
        <p:sp>
          <p:nvSpPr>
            <p:cNvPr id="21" name="Freeform 94">
              <a:extLst>
                <a:ext uri="{FF2B5EF4-FFF2-40B4-BE49-F238E27FC236}">
                  <a16:creationId xmlns:a16="http://schemas.microsoft.com/office/drawing/2014/main" id="{7BEDD3BC-6978-4062-AEF7-6976B3570DAF}"/>
                </a:ext>
              </a:extLst>
            </p:cNvPr>
            <p:cNvSpPr>
              <a:spLocks noChangeArrowheads="1"/>
            </p:cNvSpPr>
            <p:nvPr/>
          </p:nvSpPr>
          <p:spPr bwMode="auto">
            <a:xfrm>
              <a:off x="6180379" y="5808839"/>
              <a:ext cx="116599" cy="125877"/>
            </a:xfrm>
            <a:custGeom>
              <a:avLst/>
              <a:gdLst>
                <a:gd name="T0" fmla="*/ 115 w 231"/>
                <a:gd name="T1" fmla="*/ 230 h 231"/>
                <a:gd name="T2" fmla="*/ 115 w 231"/>
                <a:gd name="T3" fmla="*/ 230 h 231"/>
                <a:gd name="T4" fmla="*/ 0 w 231"/>
                <a:gd name="T5" fmla="*/ 115 h 231"/>
                <a:gd name="T6" fmla="*/ 115 w 231"/>
                <a:gd name="T7" fmla="*/ 0 h 231"/>
                <a:gd name="T8" fmla="*/ 230 w 231"/>
                <a:gd name="T9" fmla="*/ 115 h 231"/>
                <a:gd name="T10" fmla="*/ 115 w 231"/>
                <a:gd name="T11" fmla="*/ 230 h 231"/>
              </a:gdLst>
              <a:ahLst/>
              <a:cxnLst>
                <a:cxn ang="0">
                  <a:pos x="T0" y="T1"/>
                </a:cxn>
                <a:cxn ang="0">
                  <a:pos x="T2" y="T3"/>
                </a:cxn>
                <a:cxn ang="0">
                  <a:pos x="T4" y="T5"/>
                </a:cxn>
                <a:cxn ang="0">
                  <a:pos x="T6" y="T7"/>
                </a:cxn>
                <a:cxn ang="0">
                  <a:pos x="T8" y="T9"/>
                </a:cxn>
                <a:cxn ang="0">
                  <a:pos x="T10" y="T11"/>
                </a:cxn>
              </a:cxnLst>
              <a:rect l="0" t="0" r="r" b="b"/>
              <a:pathLst>
                <a:path w="231" h="231">
                  <a:moveTo>
                    <a:pt x="115" y="230"/>
                  </a:moveTo>
                  <a:lnTo>
                    <a:pt x="115" y="230"/>
                  </a:lnTo>
                  <a:cubicBezTo>
                    <a:pt x="46" y="230"/>
                    <a:pt x="0" y="184"/>
                    <a:pt x="0" y="115"/>
                  </a:cubicBezTo>
                  <a:cubicBezTo>
                    <a:pt x="0" y="54"/>
                    <a:pt x="46" y="0"/>
                    <a:pt x="115" y="0"/>
                  </a:cubicBezTo>
                  <a:cubicBezTo>
                    <a:pt x="176" y="0"/>
                    <a:pt x="230" y="54"/>
                    <a:pt x="230" y="115"/>
                  </a:cubicBezTo>
                  <a:cubicBezTo>
                    <a:pt x="230" y="184"/>
                    <a:pt x="176" y="230"/>
                    <a:pt x="115" y="230"/>
                  </a:cubicBezTo>
                </a:path>
              </a:pathLst>
            </a:custGeom>
            <a:grpFill/>
            <a:ln>
              <a:noFill/>
            </a:ln>
            <a:effectLst/>
          </p:spPr>
          <p:txBody>
            <a:bodyPr wrap="none" anchor="ctr"/>
            <a:lstStyle/>
            <a:p>
              <a:endParaRPr lang="es-MX"/>
            </a:p>
          </p:txBody>
        </p:sp>
        <p:sp>
          <p:nvSpPr>
            <p:cNvPr id="22" name="Freeform 95">
              <a:extLst>
                <a:ext uri="{FF2B5EF4-FFF2-40B4-BE49-F238E27FC236}">
                  <a16:creationId xmlns:a16="http://schemas.microsoft.com/office/drawing/2014/main" id="{2DE4F4DC-133A-4091-BF0A-B0D6F1C8FE59}"/>
                </a:ext>
              </a:extLst>
            </p:cNvPr>
            <p:cNvSpPr>
              <a:spLocks noChangeArrowheads="1"/>
            </p:cNvSpPr>
            <p:nvPr/>
          </p:nvSpPr>
          <p:spPr bwMode="auto">
            <a:xfrm>
              <a:off x="7886754" y="5803998"/>
              <a:ext cx="152475" cy="135560"/>
            </a:xfrm>
            <a:custGeom>
              <a:avLst/>
              <a:gdLst>
                <a:gd name="T0" fmla="*/ 299 w 300"/>
                <a:gd name="T1" fmla="*/ 122 h 245"/>
                <a:gd name="T2" fmla="*/ 0 w 300"/>
                <a:gd name="T3" fmla="*/ 244 h 245"/>
                <a:gd name="T4" fmla="*/ 69 w 300"/>
                <a:gd name="T5" fmla="*/ 122 h 245"/>
                <a:gd name="T6" fmla="*/ 0 w 300"/>
                <a:gd name="T7" fmla="*/ 0 h 245"/>
                <a:gd name="T8" fmla="*/ 299 w 300"/>
                <a:gd name="T9" fmla="*/ 122 h 245"/>
              </a:gdLst>
              <a:ahLst/>
              <a:cxnLst>
                <a:cxn ang="0">
                  <a:pos x="T0" y="T1"/>
                </a:cxn>
                <a:cxn ang="0">
                  <a:pos x="T2" y="T3"/>
                </a:cxn>
                <a:cxn ang="0">
                  <a:pos x="T4" y="T5"/>
                </a:cxn>
                <a:cxn ang="0">
                  <a:pos x="T6" y="T7"/>
                </a:cxn>
                <a:cxn ang="0">
                  <a:pos x="T8" y="T9"/>
                </a:cxn>
              </a:cxnLst>
              <a:rect l="0" t="0" r="r" b="b"/>
              <a:pathLst>
                <a:path w="300" h="245">
                  <a:moveTo>
                    <a:pt x="299" y="122"/>
                  </a:moveTo>
                  <a:lnTo>
                    <a:pt x="0" y="244"/>
                  </a:lnTo>
                  <a:lnTo>
                    <a:pt x="69" y="122"/>
                  </a:lnTo>
                  <a:lnTo>
                    <a:pt x="0" y="0"/>
                  </a:lnTo>
                  <a:lnTo>
                    <a:pt x="299" y="122"/>
                  </a:lnTo>
                </a:path>
              </a:pathLst>
            </a:custGeom>
            <a:grpFill/>
            <a:ln>
              <a:noFill/>
            </a:ln>
            <a:effectLst/>
          </p:spPr>
          <p:txBody>
            <a:bodyPr wrap="none" anchor="ctr"/>
            <a:lstStyle/>
            <a:p>
              <a:endParaRPr lang="es-MX"/>
            </a:p>
          </p:txBody>
        </p:sp>
      </p:grpSp>
      <p:sp>
        <p:nvSpPr>
          <p:cNvPr id="23" name="Rectangle 22">
            <a:extLst>
              <a:ext uri="{FF2B5EF4-FFF2-40B4-BE49-F238E27FC236}">
                <a16:creationId xmlns:a16="http://schemas.microsoft.com/office/drawing/2014/main" id="{014754D2-547A-4F36-85FE-2003C9EC4613}"/>
              </a:ext>
            </a:extLst>
          </p:cNvPr>
          <p:cNvSpPr/>
          <p:nvPr/>
        </p:nvSpPr>
        <p:spPr>
          <a:xfrm>
            <a:off x="8246865" y="2754544"/>
            <a:ext cx="3807975" cy="1114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sz="1600" b="1" dirty="0">
                <a:solidFill>
                  <a:srgbClr val="FFC000"/>
                </a:solidFill>
              </a:rPr>
              <a:t>EFA calls for a new clinical approach, where AD/E diagnosis is not static</a:t>
            </a:r>
            <a:r>
              <a:rPr lang="en-US" sz="1600" b="1" dirty="0">
                <a:solidFill>
                  <a:srgbClr val="FFC000"/>
                </a:solidFill>
              </a:rPr>
              <a:t>,</a:t>
            </a:r>
            <a:r>
              <a:rPr lang="en-US" sz="1600" dirty="0">
                <a:solidFill>
                  <a:srgbClr val="FFC000"/>
                </a:solidFill>
              </a:rPr>
              <a:t> </a:t>
            </a:r>
            <a:r>
              <a:rPr lang="en-US" sz="1600" dirty="0">
                <a:solidFill>
                  <a:schemeClr val="bg1"/>
                </a:solidFill>
              </a:rPr>
              <a:t>b</a:t>
            </a:r>
            <a:r>
              <a:rPr lang="en-BE" sz="1600" dirty="0">
                <a:solidFill>
                  <a:schemeClr val="bg1"/>
                </a:solidFill>
              </a:rPr>
              <a:t>ut adapts based on the developing condition of the patient and latest scientific evidence, to support a patient centred care pathway.</a:t>
            </a:r>
            <a:endParaRPr lang="en-BE" sz="1600" b="1" dirty="0">
              <a:solidFill>
                <a:schemeClr val="bg1"/>
              </a:solidFill>
            </a:endParaRPr>
          </a:p>
          <a:p>
            <a:pPr algn="just"/>
            <a:endParaRPr lang="en-US" sz="1600" dirty="0"/>
          </a:p>
        </p:txBody>
      </p:sp>
      <p:sp>
        <p:nvSpPr>
          <p:cNvPr id="24" name="Rectangle 23">
            <a:extLst>
              <a:ext uri="{FF2B5EF4-FFF2-40B4-BE49-F238E27FC236}">
                <a16:creationId xmlns:a16="http://schemas.microsoft.com/office/drawing/2014/main" id="{4E5BAF94-869D-4121-9F09-C83488A4B4F5}"/>
              </a:ext>
            </a:extLst>
          </p:cNvPr>
          <p:cNvSpPr/>
          <p:nvPr/>
        </p:nvSpPr>
        <p:spPr>
          <a:xfrm>
            <a:off x="145349" y="4024825"/>
            <a:ext cx="3807975" cy="1114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sz="1600" b="1" dirty="0">
                <a:solidFill>
                  <a:srgbClr val="FFC000"/>
                </a:solidFill>
              </a:rPr>
              <a:t>EFA calls a statutory right to referral for each pa</a:t>
            </a:r>
            <a:r>
              <a:rPr lang="en-GB" sz="1600" b="1" dirty="0" err="1">
                <a:solidFill>
                  <a:srgbClr val="FFC000"/>
                </a:solidFill>
              </a:rPr>
              <a:t>ti</a:t>
            </a:r>
            <a:r>
              <a:rPr lang="en-BE" sz="1600" b="1" dirty="0">
                <a:solidFill>
                  <a:srgbClr val="FFC000"/>
                </a:solidFill>
              </a:rPr>
              <a:t>ent diagnosed with AD/E in Europe</a:t>
            </a:r>
            <a:r>
              <a:rPr lang="en-US" sz="1600" b="1" dirty="0">
                <a:solidFill>
                  <a:srgbClr val="FFC000"/>
                </a:solidFill>
              </a:rPr>
              <a:t>, </a:t>
            </a:r>
            <a:r>
              <a:rPr lang="en-US" sz="1600" dirty="0">
                <a:solidFill>
                  <a:schemeClr val="bg1"/>
                </a:solidFill>
              </a:rPr>
              <a:t>a</a:t>
            </a:r>
            <a:r>
              <a:rPr lang="en-BE" sz="1600" dirty="0">
                <a:solidFill>
                  <a:schemeClr val="bg1"/>
                </a:solidFill>
              </a:rPr>
              <a:t>s part of this, maintenance care for patients should be managed by a </a:t>
            </a:r>
            <a:r>
              <a:rPr lang="en-US" sz="1600" dirty="0">
                <a:solidFill>
                  <a:schemeClr val="bg1"/>
                </a:solidFill>
              </a:rPr>
              <a:t>specialist</a:t>
            </a:r>
            <a:r>
              <a:rPr lang="en-BE" sz="1600" dirty="0">
                <a:solidFill>
                  <a:schemeClr val="bg1"/>
                </a:solidFill>
              </a:rPr>
              <a:t> as the severity of the disease can change over time, while primary care physicians should have basic training</a:t>
            </a:r>
            <a:r>
              <a:rPr lang="en-US" sz="1600" dirty="0">
                <a:solidFill>
                  <a:schemeClr val="bg1"/>
                </a:solidFill>
              </a:rPr>
              <a:t> on AD/E (treatment, comorbidities)</a:t>
            </a:r>
            <a:r>
              <a:rPr lang="en-BE" sz="1600" dirty="0">
                <a:solidFill>
                  <a:schemeClr val="bg1"/>
                </a:solidFill>
              </a:rPr>
              <a:t> and be aware of their referral network.</a:t>
            </a:r>
            <a:endParaRPr lang="en-BE" sz="1600" b="1" dirty="0">
              <a:solidFill>
                <a:schemeClr val="bg1"/>
              </a:solidFill>
            </a:endParaRPr>
          </a:p>
          <a:p>
            <a:pPr algn="just"/>
            <a:endParaRPr lang="en-US" sz="1600" dirty="0"/>
          </a:p>
        </p:txBody>
      </p:sp>
      <p:grpSp>
        <p:nvGrpSpPr>
          <p:cNvPr id="25" name="Group 24">
            <a:extLst>
              <a:ext uri="{FF2B5EF4-FFF2-40B4-BE49-F238E27FC236}">
                <a16:creationId xmlns:a16="http://schemas.microsoft.com/office/drawing/2014/main" id="{45B8CA9A-C6B0-49BF-87A5-15974F78CFA1}"/>
              </a:ext>
            </a:extLst>
          </p:cNvPr>
          <p:cNvGrpSpPr/>
          <p:nvPr/>
        </p:nvGrpSpPr>
        <p:grpSpPr>
          <a:xfrm>
            <a:off x="3873627" y="4369392"/>
            <a:ext cx="1648854" cy="142641"/>
            <a:chOff x="4283817" y="4625259"/>
            <a:chExt cx="1648854" cy="142641"/>
          </a:xfrm>
          <a:solidFill>
            <a:srgbClr val="F1B1CC"/>
          </a:solidFill>
        </p:grpSpPr>
        <p:sp>
          <p:nvSpPr>
            <p:cNvPr id="26" name="Line 89">
              <a:extLst>
                <a:ext uri="{FF2B5EF4-FFF2-40B4-BE49-F238E27FC236}">
                  <a16:creationId xmlns:a16="http://schemas.microsoft.com/office/drawing/2014/main" id="{AD9F3E75-CD4C-4017-8251-39E17173E757}"/>
                </a:ext>
              </a:extLst>
            </p:cNvPr>
            <p:cNvSpPr>
              <a:spLocks noChangeShapeType="1"/>
            </p:cNvSpPr>
            <p:nvPr/>
          </p:nvSpPr>
          <p:spPr bwMode="auto">
            <a:xfrm flipV="1">
              <a:off x="4398593" y="4695363"/>
              <a:ext cx="1463040" cy="0"/>
            </a:xfrm>
            <a:prstGeom prst="line">
              <a:avLst/>
            </a:prstGeom>
            <a:grpFill/>
            <a:ln w="38100" cap="flat">
              <a:solidFill>
                <a:schemeClr val="bg1">
                  <a:lumMod val="50000"/>
                  <a:alpha val="50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s-MX"/>
            </a:p>
          </p:txBody>
        </p:sp>
        <p:sp>
          <p:nvSpPr>
            <p:cNvPr id="27" name="Freeform 90">
              <a:extLst>
                <a:ext uri="{FF2B5EF4-FFF2-40B4-BE49-F238E27FC236}">
                  <a16:creationId xmlns:a16="http://schemas.microsoft.com/office/drawing/2014/main" id="{B0932F34-60F5-49EB-AC8C-D7F8EDF8FA25}"/>
                </a:ext>
              </a:extLst>
            </p:cNvPr>
            <p:cNvSpPr>
              <a:spLocks noChangeArrowheads="1"/>
            </p:cNvSpPr>
            <p:nvPr/>
          </p:nvSpPr>
          <p:spPr bwMode="auto">
            <a:xfrm>
              <a:off x="5816072" y="4642023"/>
              <a:ext cx="116599" cy="125877"/>
            </a:xfrm>
            <a:custGeom>
              <a:avLst/>
              <a:gdLst>
                <a:gd name="T0" fmla="*/ 115 w 231"/>
                <a:gd name="T1" fmla="*/ 230 h 231"/>
                <a:gd name="T2" fmla="*/ 115 w 231"/>
                <a:gd name="T3" fmla="*/ 230 h 231"/>
                <a:gd name="T4" fmla="*/ 0 w 231"/>
                <a:gd name="T5" fmla="*/ 115 h 231"/>
                <a:gd name="T6" fmla="*/ 115 w 231"/>
                <a:gd name="T7" fmla="*/ 0 h 231"/>
                <a:gd name="T8" fmla="*/ 230 w 231"/>
                <a:gd name="T9" fmla="*/ 115 h 231"/>
                <a:gd name="T10" fmla="*/ 115 w 231"/>
                <a:gd name="T11" fmla="*/ 230 h 231"/>
              </a:gdLst>
              <a:ahLst/>
              <a:cxnLst>
                <a:cxn ang="0">
                  <a:pos x="T0" y="T1"/>
                </a:cxn>
                <a:cxn ang="0">
                  <a:pos x="T2" y="T3"/>
                </a:cxn>
                <a:cxn ang="0">
                  <a:pos x="T4" y="T5"/>
                </a:cxn>
                <a:cxn ang="0">
                  <a:pos x="T6" y="T7"/>
                </a:cxn>
                <a:cxn ang="0">
                  <a:pos x="T8" y="T9"/>
                </a:cxn>
                <a:cxn ang="0">
                  <a:pos x="T10" y="T11"/>
                </a:cxn>
              </a:cxnLst>
              <a:rect l="0" t="0" r="r" b="b"/>
              <a:pathLst>
                <a:path w="231" h="231">
                  <a:moveTo>
                    <a:pt x="115" y="230"/>
                  </a:moveTo>
                  <a:lnTo>
                    <a:pt x="115" y="230"/>
                  </a:lnTo>
                  <a:cubicBezTo>
                    <a:pt x="46" y="230"/>
                    <a:pt x="0" y="184"/>
                    <a:pt x="0" y="115"/>
                  </a:cubicBezTo>
                  <a:cubicBezTo>
                    <a:pt x="0" y="54"/>
                    <a:pt x="46" y="0"/>
                    <a:pt x="115" y="0"/>
                  </a:cubicBezTo>
                  <a:cubicBezTo>
                    <a:pt x="176" y="0"/>
                    <a:pt x="230" y="54"/>
                    <a:pt x="230" y="115"/>
                  </a:cubicBezTo>
                  <a:cubicBezTo>
                    <a:pt x="230" y="184"/>
                    <a:pt x="176" y="230"/>
                    <a:pt x="115" y="230"/>
                  </a:cubicBezTo>
                </a:path>
              </a:pathLst>
            </a:custGeom>
            <a:grpFill/>
            <a:ln>
              <a:noFill/>
            </a:ln>
            <a:effectLst/>
          </p:spPr>
          <p:txBody>
            <a:bodyPr wrap="none" anchor="ctr"/>
            <a:lstStyle/>
            <a:p>
              <a:endParaRPr lang="es-MX"/>
            </a:p>
          </p:txBody>
        </p:sp>
        <p:sp>
          <p:nvSpPr>
            <p:cNvPr id="28" name="Freeform 91">
              <a:extLst>
                <a:ext uri="{FF2B5EF4-FFF2-40B4-BE49-F238E27FC236}">
                  <a16:creationId xmlns:a16="http://schemas.microsoft.com/office/drawing/2014/main" id="{D4A568EA-FD92-472E-BA35-3A6C15672CFC}"/>
                </a:ext>
              </a:extLst>
            </p:cNvPr>
            <p:cNvSpPr>
              <a:spLocks noChangeArrowheads="1"/>
            </p:cNvSpPr>
            <p:nvPr/>
          </p:nvSpPr>
          <p:spPr bwMode="auto">
            <a:xfrm rot="10800000">
              <a:off x="4283817" y="4625259"/>
              <a:ext cx="152475" cy="137980"/>
            </a:xfrm>
            <a:custGeom>
              <a:avLst/>
              <a:gdLst>
                <a:gd name="T0" fmla="*/ 299 w 300"/>
                <a:gd name="T1" fmla="*/ 122 h 253"/>
                <a:gd name="T2" fmla="*/ 0 w 300"/>
                <a:gd name="T3" fmla="*/ 252 h 253"/>
                <a:gd name="T4" fmla="*/ 69 w 300"/>
                <a:gd name="T5" fmla="*/ 122 h 253"/>
                <a:gd name="T6" fmla="*/ 0 w 300"/>
                <a:gd name="T7" fmla="*/ 0 h 253"/>
                <a:gd name="T8" fmla="*/ 299 w 300"/>
                <a:gd name="T9" fmla="*/ 122 h 253"/>
              </a:gdLst>
              <a:ahLst/>
              <a:cxnLst>
                <a:cxn ang="0">
                  <a:pos x="T0" y="T1"/>
                </a:cxn>
                <a:cxn ang="0">
                  <a:pos x="T2" y="T3"/>
                </a:cxn>
                <a:cxn ang="0">
                  <a:pos x="T4" y="T5"/>
                </a:cxn>
                <a:cxn ang="0">
                  <a:pos x="T6" y="T7"/>
                </a:cxn>
                <a:cxn ang="0">
                  <a:pos x="T8" y="T9"/>
                </a:cxn>
              </a:cxnLst>
              <a:rect l="0" t="0" r="r" b="b"/>
              <a:pathLst>
                <a:path w="300" h="253">
                  <a:moveTo>
                    <a:pt x="299" y="122"/>
                  </a:moveTo>
                  <a:lnTo>
                    <a:pt x="0" y="252"/>
                  </a:lnTo>
                  <a:lnTo>
                    <a:pt x="69" y="122"/>
                  </a:lnTo>
                  <a:lnTo>
                    <a:pt x="0" y="0"/>
                  </a:lnTo>
                  <a:lnTo>
                    <a:pt x="299" y="122"/>
                  </a:lnTo>
                </a:path>
              </a:pathLst>
            </a:custGeom>
            <a:grpFill/>
            <a:ln>
              <a:noFill/>
            </a:ln>
            <a:effectLst/>
          </p:spPr>
          <p:txBody>
            <a:bodyPr wrap="none" anchor="ctr"/>
            <a:lstStyle/>
            <a:p>
              <a:endParaRPr lang="es-MX"/>
            </a:p>
          </p:txBody>
        </p:sp>
      </p:grpSp>
    </p:spTree>
    <p:extLst>
      <p:ext uri="{BB962C8B-B14F-4D97-AF65-F5344CB8AC3E}">
        <p14:creationId xmlns:p14="http://schemas.microsoft.com/office/powerpoint/2010/main" val="22399844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4529DAA-E7D3-C7C2-9537-5A607990A400}"/>
              </a:ext>
            </a:extLst>
          </p:cNvPr>
          <p:cNvSpPr/>
          <p:nvPr/>
        </p:nvSpPr>
        <p:spPr>
          <a:xfrm>
            <a:off x="10419907" y="5534405"/>
            <a:ext cx="1772093" cy="1323595"/>
          </a:xfrm>
          <a:prstGeom prst="rect">
            <a:avLst/>
          </a:prstGeom>
          <a:solidFill>
            <a:srgbClr val="48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232C7B25-306B-4BF4-9EC2-223592513F74}"/>
              </a:ext>
            </a:extLst>
          </p:cNvPr>
          <p:cNvSpPr>
            <a:spLocks noGrp="1"/>
          </p:cNvSpPr>
          <p:nvPr>
            <p:ph type="title"/>
          </p:nvPr>
        </p:nvSpPr>
        <p:spPr>
          <a:xfrm>
            <a:off x="564761" y="224329"/>
            <a:ext cx="11160874" cy="1325563"/>
          </a:xfrm>
          <a:solidFill>
            <a:srgbClr val="FFC000"/>
          </a:solidFill>
        </p:spPr>
        <p:txBody>
          <a:bodyPr/>
          <a:lstStyle/>
          <a:p>
            <a:pPr algn="ctr"/>
            <a:r>
              <a:rPr lang="en-BE" b="1" dirty="0"/>
              <a:t>Develop new treatments</a:t>
            </a:r>
          </a:p>
        </p:txBody>
      </p:sp>
      <p:sp>
        <p:nvSpPr>
          <p:cNvPr id="6" name="Slide Number Placeholder 5">
            <a:extLst>
              <a:ext uri="{FF2B5EF4-FFF2-40B4-BE49-F238E27FC236}">
                <a16:creationId xmlns:a16="http://schemas.microsoft.com/office/drawing/2014/main" id="{6F5E32C5-042C-4A8E-85C5-6FBB6CE627F3}"/>
              </a:ext>
            </a:extLst>
          </p:cNvPr>
          <p:cNvSpPr>
            <a:spLocks noGrp="1"/>
          </p:cNvSpPr>
          <p:nvPr>
            <p:ph type="sldNum" sz="quarter" idx="12"/>
          </p:nvPr>
        </p:nvSpPr>
        <p:spPr/>
        <p:txBody>
          <a:bodyPr/>
          <a:lstStyle/>
          <a:p>
            <a:fld id="{8723AE3D-20E4-4640-9AB9-4394421DC461}" type="slidenum">
              <a:rPr lang="en-US" smtClean="0"/>
              <a:t>19</a:t>
            </a:fld>
            <a:endParaRPr lang="en-US"/>
          </a:p>
        </p:txBody>
      </p:sp>
      <p:sp>
        <p:nvSpPr>
          <p:cNvPr id="7" name="Rectangle 6">
            <a:extLst>
              <a:ext uri="{FF2B5EF4-FFF2-40B4-BE49-F238E27FC236}">
                <a16:creationId xmlns:a16="http://schemas.microsoft.com/office/drawing/2014/main" id="{BE0DE0C0-80F7-4D70-973D-8755FE0ABCAB}"/>
              </a:ext>
            </a:extLst>
          </p:cNvPr>
          <p:cNvSpPr/>
          <p:nvPr/>
        </p:nvSpPr>
        <p:spPr>
          <a:xfrm>
            <a:off x="2252353" y="2440109"/>
            <a:ext cx="9743000" cy="6776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b="1" dirty="0">
                <a:solidFill>
                  <a:schemeClr val="bg1"/>
                </a:solidFill>
              </a:rPr>
              <a:t>Introduce regulatory changes at EU level that en</a:t>
            </a:r>
            <a:r>
              <a:rPr lang="en-GB" b="1" dirty="0" err="1">
                <a:solidFill>
                  <a:schemeClr val="bg1"/>
                </a:solidFill>
              </a:rPr>
              <a:t>su</a:t>
            </a:r>
            <a:r>
              <a:rPr lang="en-BE" b="1" dirty="0">
                <a:solidFill>
                  <a:schemeClr val="bg1"/>
                </a:solidFill>
              </a:rPr>
              <a:t>re patients are involved</a:t>
            </a:r>
            <a:r>
              <a:rPr lang="en-BE" dirty="0">
                <a:solidFill>
                  <a:schemeClr val="bg1"/>
                </a:solidFill>
              </a:rPr>
              <a:t> in the design and implementation of clinical trials. </a:t>
            </a:r>
            <a:endParaRPr lang="en-BE" b="1" dirty="0">
              <a:solidFill>
                <a:schemeClr val="bg1"/>
              </a:solidFill>
            </a:endParaRPr>
          </a:p>
        </p:txBody>
      </p:sp>
      <p:sp>
        <p:nvSpPr>
          <p:cNvPr id="8" name="Rectangle 7">
            <a:extLst>
              <a:ext uri="{FF2B5EF4-FFF2-40B4-BE49-F238E27FC236}">
                <a16:creationId xmlns:a16="http://schemas.microsoft.com/office/drawing/2014/main" id="{7DC0A421-D90D-481C-946F-E02AA396894E}"/>
              </a:ext>
            </a:extLst>
          </p:cNvPr>
          <p:cNvSpPr/>
          <p:nvPr/>
        </p:nvSpPr>
        <p:spPr>
          <a:xfrm>
            <a:off x="2252353" y="3302656"/>
            <a:ext cx="9742999"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b="1" dirty="0">
                <a:solidFill>
                  <a:schemeClr val="bg1"/>
                </a:solidFill>
              </a:rPr>
              <a:t>Support the introduction of quality of life endpoints in all relevant clinical trials</a:t>
            </a:r>
          </a:p>
        </p:txBody>
      </p:sp>
      <p:sp>
        <p:nvSpPr>
          <p:cNvPr id="9" name="Rectangle 8">
            <a:extLst>
              <a:ext uri="{FF2B5EF4-FFF2-40B4-BE49-F238E27FC236}">
                <a16:creationId xmlns:a16="http://schemas.microsoft.com/office/drawing/2014/main" id="{6D41A845-0079-4CED-9FF3-CCFACF9E9E2C}"/>
              </a:ext>
            </a:extLst>
          </p:cNvPr>
          <p:cNvSpPr/>
          <p:nvPr/>
        </p:nvSpPr>
        <p:spPr>
          <a:xfrm>
            <a:off x="2252355" y="4036357"/>
            <a:ext cx="9742997" cy="8213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b="1" dirty="0">
                <a:solidFill>
                  <a:schemeClr val="bg1"/>
                </a:solidFill>
              </a:rPr>
              <a:t>Call on regulators to recognise</a:t>
            </a:r>
            <a:r>
              <a:rPr lang="en-BE" dirty="0">
                <a:solidFill>
                  <a:schemeClr val="bg1"/>
                </a:solidFill>
              </a:rPr>
              <a:t> the limitations in current methodologies used to grade the impact of AD/E and measure itch (e.g. EQ5D), alongside developing new methodologies and tools for this purpose. </a:t>
            </a:r>
            <a:endParaRPr lang="en-BE" b="1" dirty="0">
              <a:solidFill>
                <a:schemeClr val="bg1"/>
              </a:solidFill>
            </a:endParaRPr>
          </a:p>
        </p:txBody>
      </p:sp>
      <p:sp>
        <p:nvSpPr>
          <p:cNvPr id="16" name="Rectangle 15">
            <a:extLst>
              <a:ext uri="{FF2B5EF4-FFF2-40B4-BE49-F238E27FC236}">
                <a16:creationId xmlns:a16="http://schemas.microsoft.com/office/drawing/2014/main" id="{3AC10DEF-5238-42F2-8185-0277CF89DC65}"/>
              </a:ext>
            </a:extLst>
          </p:cNvPr>
          <p:cNvSpPr/>
          <p:nvPr/>
        </p:nvSpPr>
        <p:spPr>
          <a:xfrm>
            <a:off x="937668" y="1589715"/>
            <a:ext cx="10100345" cy="7169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b="1" dirty="0">
                <a:solidFill>
                  <a:schemeClr val="tx1"/>
                </a:solidFill>
              </a:rPr>
              <a:t>EFA recommends </a:t>
            </a:r>
            <a:r>
              <a:rPr lang="en-BE" dirty="0">
                <a:solidFill>
                  <a:schemeClr val="tx1"/>
                </a:solidFill>
              </a:rPr>
              <a:t>that, in order to properly support the process of </a:t>
            </a:r>
            <a:r>
              <a:rPr lang="en-BE" b="1" dirty="0">
                <a:solidFill>
                  <a:schemeClr val="tx1"/>
                </a:solidFill>
              </a:rPr>
              <a:t>developing new treatments</a:t>
            </a:r>
            <a:r>
              <a:rPr lang="en-BE" dirty="0">
                <a:solidFill>
                  <a:schemeClr val="tx1"/>
                </a:solidFill>
              </a:rPr>
              <a:t>, policymakers must:</a:t>
            </a:r>
          </a:p>
        </p:txBody>
      </p:sp>
      <p:sp>
        <p:nvSpPr>
          <p:cNvPr id="11" name="Rectangle 10">
            <a:extLst>
              <a:ext uri="{FF2B5EF4-FFF2-40B4-BE49-F238E27FC236}">
                <a16:creationId xmlns:a16="http://schemas.microsoft.com/office/drawing/2014/main" id="{DDD9754C-16DE-4241-AAAB-B6E96546479C}"/>
              </a:ext>
            </a:extLst>
          </p:cNvPr>
          <p:cNvSpPr/>
          <p:nvPr/>
        </p:nvSpPr>
        <p:spPr>
          <a:xfrm>
            <a:off x="2252353" y="5119331"/>
            <a:ext cx="9742997" cy="5125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b="1" dirty="0">
                <a:solidFill>
                  <a:schemeClr val="bg1"/>
                </a:solidFill>
              </a:rPr>
              <a:t>Earmark EU funding for research</a:t>
            </a:r>
            <a:r>
              <a:rPr lang="en-BE" dirty="0">
                <a:solidFill>
                  <a:schemeClr val="bg1"/>
                </a:solidFill>
              </a:rPr>
              <a:t> to help experts better understand the causes and mechanisms of AD/E and develop improved treatments. </a:t>
            </a:r>
            <a:endParaRPr lang="en-BE" b="1" dirty="0">
              <a:solidFill>
                <a:schemeClr val="bg1"/>
              </a:solidFill>
            </a:endParaRPr>
          </a:p>
        </p:txBody>
      </p:sp>
      <p:sp>
        <p:nvSpPr>
          <p:cNvPr id="13" name="Rectangle 12">
            <a:extLst>
              <a:ext uri="{FF2B5EF4-FFF2-40B4-BE49-F238E27FC236}">
                <a16:creationId xmlns:a16="http://schemas.microsoft.com/office/drawing/2014/main" id="{16BF44D3-747D-413D-B39D-2E2CD934D795}"/>
              </a:ext>
            </a:extLst>
          </p:cNvPr>
          <p:cNvSpPr/>
          <p:nvPr/>
        </p:nvSpPr>
        <p:spPr>
          <a:xfrm>
            <a:off x="2252355" y="5838437"/>
            <a:ext cx="9742997" cy="8213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b="1" dirty="0">
                <a:solidFill>
                  <a:schemeClr val="bg1"/>
                </a:solidFill>
              </a:rPr>
              <a:t>Put the right policy frameworks in place to capitalise </a:t>
            </a:r>
            <a:r>
              <a:rPr lang="en-BE" dirty="0">
                <a:solidFill>
                  <a:schemeClr val="bg1"/>
                </a:solidFill>
              </a:rPr>
              <a:t>on the opportunities offered by Real World Data to better understand AD/E and aid the development of new treatments. </a:t>
            </a:r>
            <a:endParaRPr lang="en-BE" b="1" dirty="0">
              <a:solidFill>
                <a:schemeClr val="bg1"/>
              </a:solidFill>
            </a:endParaRPr>
          </a:p>
        </p:txBody>
      </p:sp>
      <p:sp>
        <p:nvSpPr>
          <p:cNvPr id="17" name="Arrow: Pentagon 16">
            <a:extLst>
              <a:ext uri="{FF2B5EF4-FFF2-40B4-BE49-F238E27FC236}">
                <a16:creationId xmlns:a16="http://schemas.microsoft.com/office/drawing/2014/main" id="{7D70A44C-1589-4935-9C2E-6833945B556E}"/>
              </a:ext>
            </a:extLst>
          </p:cNvPr>
          <p:cNvSpPr/>
          <p:nvPr/>
        </p:nvSpPr>
        <p:spPr>
          <a:xfrm rot="5400000">
            <a:off x="877965" y="2217453"/>
            <a:ext cx="754528" cy="1380931"/>
          </a:xfrm>
          <a:prstGeom prst="homePlate">
            <a:avLst/>
          </a:prstGeom>
          <a:solidFill>
            <a:srgbClr val="FFC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3600" b="1">
                <a:solidFill>
                  <a:schemeClr val="tx1"/>
                </a:solidFill>
              </a:rPr>
              <a:t>1</a:t>
            </a:r>
          </a:p>
        </p:txBody>
      </p:sp>
      <p:sp>
        <p:nvSpPr>
          <p:cNvPr id="20" name="Arrow: Pentagon 19">
            <a:extLst>
              <a:ext uri="{FF2B5EF4-FFF2-40B4-BE49-F238E27FC236}">
                <a16:creationId xmlns:a16="http://schemas.microsoft.com/office/drawing/2014/main" id="{3EED9613-B09C-4F65-9A93-9224A66998EC}"/>
              </a:ext>
            </a:extLst>
          </p:cNvPr>
          <p:cNvSpPr/>
          <p:nvPr/>
        </p:nvSpPr>
        <p:spPr>
          <a:xfrm rot="5400000">
            <a:off x="877964" y="3042171"/>
            <a:ext cx="754528" cy="1380931"/>
          </a:xfrm>
          <a:prstGeom prst="homePlate">
            <a:avLst/>
          </a:prstGeom>
          <a:solidFill>
            <a:srgbClr val="FFC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3600" b="1">
                <a:solidFill>
                  <a:schemeClr val="tx1"/>
                </a:solidFill>
              </a:rPr>
              <a:t>2</a:t>
            </a:r>
          </a:p>
        </p:txBody>
      </p:sp>
      <p:sp>
        <p:nvSpPr>
          <p:cNvPr id="21" name="Arrow: Pentagon 20">
            <a:extLst>
              <a:ext uri="{FF2B5EF4-FFF2-40B4-BE49-F238E27FC236}">
                <a16:creationId xmlns:a16="http://schemas.microsoft.com/office/drawing/2014/main" id="{F58C953E-CB4E-4320-AF2C-47032F402C8E}"/>
              </a:ext>
            </a:extLst>
          </p:cNvPr>
          <p:cNvSpPr/>
          <p:nvPr/>
        </p:nvSpPr>
        <p:spPr>
          <a:xfrm rot="5400000">
            <a:off x="877963" y="3904496"/>
            <a:ext cx="754528" cy="1380931"/>
          </a:xfrm>
          <a:prstGeom prst="homePlate">
            <a:avLst/>
          </a:prstGeom>
          <a:solidFill>
            <a:srgbClr val="FFC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3600" b="1">
                <a:solidFill>
                  <a:schemeClr val="tx1"/>
                </a:solidFill>
              </a:rPr>
              <a:t>3</a:t>
            </a:r>
          </a:p>
        </p:txBody>
      </p:sp>
      <p:sp>
        <p:nvSpPr>
          <p:cNvPr id="22" name="Arrow: Pentagon 21">
            <a:extLst>
              <a:ext uri="{FF2B5EF4-FFF2-40B4-BE49-F238E27FC236}">
                <a16:creationId xmlns:a16="http://schemas.microsoft.com/office/drawing/2014/main" id="{E76B215E-8DC9-4661-A81C-A06D412A48A8}"/>
              </a:ext>
            </a:extLst>
          </p:cNvPr>
          <p:cNvSpPr/>
          <p:nvPr/>
        </p:nvSpPr>
        <p:spPr>
          <a:xfrm rot="5400000">
            <a:off x="846676" y="4766821"/>
            <a:ext cx="754528" cy="1380931"/>
          </a:xfrm>
          <a:prstGeom prst="homePlate">
            <a:avLst/>
          </a:prstGeom>
          <a:solidFill>
            <a:srgbClr val="FFC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3600" b="1">
                <a:solidFill>
                  <a:schemeClr val="tx1"/>
                </a:solidFill>
              </a:rPr>
              <a:t>4</a:t>
            </a:r>
          </a:p>
        </p:txBody>
      </p:sp>
      <p:sp>
        <p:nvSpPr>
          <p:cNvPr id="23" name="Arrow: Pentagon 22">
            <a:extLst>
              <a:ext uri="{FF2B5EF4-FFF2-40B4-BE49-F238E27FC236}">
                <a16:creationId xmlns:a16="http://schemas.microsoft.com/office/drawing/2014/main" id="{8CA553B3-7858-4EF6-B4CA-A7A4452183D9}"/>
              </a:ext>
            </a:extLst>
          </p:cNvPr>
          <p:cNvSpPr/>
          <p:nvPr/>
        </p:nvSpPr>
        <p:spPr>
          <a:xfrm rot="5400000">
            <a:off x="846676" y="5592025"/>
            <a:ext cx="754528" cy="1380931"/>
          </a:xfrm>
          <a:prstGeom prst="homePlate">
            <a:avLst/>
          </a:prstGeom>
          <a:solidFill>
            <a:srgbClr val="FFC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3600" b="1" dirty="0">
                <a:solidFill>
                  <a:schemeClr val="tx1"/>
                </a:solidFill>
              </a:rPr>
              <a:t>5</a:t>
            </a:r>
          </a:p>
        </p:txBody>
      </p:sp>
    </p:spTree>
    <p:extLst>
      <p:ext uri="{BB962C8B-B14F-4D97-AF65-F5344CB8AC3E}">
        <p14:creationId xmlns:p14="http://schemas.microsoft.com/office/powerpoint/2010/main" val="17556344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796C9C3-F837-F41D-4A7F-9081D19F8D5A}"/>
              </a:ext>
            </a:extLst>
          </p:cNvPr>
          <p:cNvSpPr/>
          <p:nvPr/>
        </p:nvSpPr>
        <p:spPr>
          <a:xfrm>
            <a:off x="10419907" y="5534405"/>
            <a:ext cx="1772093" cy="1323595"/>
          </a:xfrm>
          <a:prstGeom prst="rect">
            <a:avLst/>
          </a:prstGeom>
          <a:solidFill>
            <a:srgbClr val="48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232C7B25-306B-4BF4-9EC2-223592513F74}"/>
              </a:ext>
            </a:extLst>
          </p:cNvPr>
          <p:cNvSpPr>
            <a:spLocks noGrp="1"/>
          </p:cNvSpPr>
          <p:nvPr>
            <p:ph type="title"/>
          </p:nvPr>
        </p:nvSpPr>
        <p:spPr/>
        <p:txBody>
          <a:bodyPr/>
          <a:lstStyle/>
          <a:p>
            <a:r>
              <a:rPr lang="en-BE" dirty="0">
                <a:solidFill>
                  <a:srgbClr val="F1B1CC"/>
                </a:solidFill>
                <a:latin typeface="Arial Black" panose="020B0A04020102020204" pitchFamily="34" charset="0"/>
              </a:rPr>
              <a:t>Contents</a:t>
            </a:r>
          </a:p>
        </p:txBody>
      </p:sp>
      <p:sp>
        <p:nvSpPr>
          <p:cNvPr id="6" name="Slide Number Placeholder 5">
            <a:extLst>
              <a:ext uri="{FF2B5EF4-FFF2-40B4-BE49-F238E27FC236}">
                <a16:creationId xmlns:a16="http://schemas.microsoft.com/office/drawing/2014/main" id="{6F5E32C5-042C-4A8E-85C5-6FBB6CE627F3}"/>
              </a:ext>
            </a:extLst>
          </p:cNvPr>
          <p:cNvSpPr>
            <a:spLocks noGrp="1"/>
          </p:cNvSpPr>
          <p:nvPr>
            <p:ph type="sldNum" sz="quarter" idx="12"/>
          </p:nvPr>
        </p:nvSpPr>
        <p:spPr/>
        <p:txBody>
          <a:bodyPr/>
          <a:lstStyle/>
          <a:p>
            <a:fld id="{8723AE3D-20E4-4640-9AB9-4394421DC461}" type="slidenum">
              <a:rPr lang="en-US" smtClean="0"/>
              <a:t>2</a:t>
            </a:fld>
            <a:endParaRPr lang="en-US"/>
          </a:p>
        </p:txBody>
      </p:sp>
      <p:graphicFrame>
        <p:nvGraphicFramePr>
          <p:cNvPr id="3" name="Table 3">
            <a:extLst>
              <a:ext uri="{FF2B5EF4-FFF2-40B4-BE49-F238E27FC236}">
                <a16:creationId xmlns:a16="http://schemas.microsoft.com/office/drawing/2014/main" id="{2846CA2C-C976-4D34-9C9F-9984A89518A2}"/>
              </a:ext>
            </a:extLst>
          </p:cNvPr>
          <p:cNvGraphicFramePr>
            <a:graphicFrameLocks noGrp="1"/>
          </p:cNvGraphicFramePr>
          <p:nvPr>
            <p:extLst>
              <p:ext uri="{D42A27DB-BD31-4B8C-83A1-F6EECF244321}">
                <p14:modId xmlns:p14="http://schemas.microsoft.com/office/powerpoint/2010/main" val="3969482493"/>
              </p:ext>
            </p:extLst>
          </p:nvPr>
        </p:nvGraphicFramePr>
        <p:xfrm>
          <a:off x="1097280" y="1390948"/>
          <a:ext cx="9997440" cy="4800600"/>
        </p:xfrm>
        <a:graphic>
          <a:graphicData uri="http://schemas.openxmlformats.org/drawingml/2006/table">
            <a:tbl>
              <a:tblPr firstRow="1" bandRow="1">
                <a:tableStyleId>{5C22544A-7EE6-4342-B048-85BDC9FD1C3A}</a:tableStyleId>
              </a:tblPr>
              <a:tblGrid>
                <a:gridCol w="8494896">
                  <a:extLst>
                    <a:ext uri="{9D8B030D-6E8A-4147-A177-3AD203B41FA5}">
                      <a16:colId xmlns:a16="http://schemas.microsoft.com/office/drawing/2014/main" val="244815451"/>
                    </a:ext>
                  </a:extLst>
                </a:gridCol>
                <a:gridCol w="1502544">
                  <a:extLst>
                    <a:ext uri="{9D8B030D-6E8A-4147-A177-3AD203B41FA5}">
                      <a16:colId xmlns:a16="http://schemas.microsoft.com/office/drawing/2014/main" val="1664690116"/>
                    </a:ext>
                  </a:extLst>
                </a:gridCol>
              </a:tblGrid>
              <a:tr h="302334">
                <a:tc>
                  <a:txBody>
                    <a:bodyPr/>
                    <a:lstStyle/>
                    <a:p>
                      <a:r>
                        <a:rPr lang="en-BE" sz="1500" dirty="0">
                          <a:solidFill>
                            <a:srgbClr val="481945"/>
                          </a:solidFill>
                        </a:rPr>
                        <a:t>Title</a:t>
                      </a:r>
                    </a:p>
                  </a:txBody>
                  <a:tcPr>
                    <a:solidFill>
                      <a:schemeClr val="accent4"/>
                    </a:solidFill>
                  </a:tcPr>
                </a:tc>
                <a:tc>
                  <a:txBody>
                    <a:bodyPr/>
                    <a:lstStyle/>
                    <a:p>
                      <a:pPr algn="r"/>
                      <a:r>
                        <a:rPr lang="en-BE" sz="1500" dirty="0">
                          <a:solidFill>
                            <a:srgbClr val="481945"/>
                          </a:solidFill>
                        </a:rPr>
                        <a:t>Slide</a:t>
                      </a:r>
                    </a:p>
                  </a:txBody>
                  <a:tcPr>
                    <a:solidFill>
                      <a:schemeClr val="accent4"/>
                    </a:solidFill>
                  </a:tcPr>
                </a:tc>
                <a:extLst>
                  <a:ext uri="{0D108BD9-81ED-4DB2-BD59-A6C34878D82A}">
                    <a16:rowId xmlns:a16="http://schemas.microsoft.com/office/drawing/2014/main" val="3152509046"/>
                  </a:ext>
                </a:extLst>
              </a:tr>
              <a:tr h="302334">
                <a:tc>
                  <a:txBody>
                    <a:bodyPr/>
                    <a:lstStyle/>
                    <a:p>
                      <a:r>
                        <a:rPr lang="en-BE" sz="1500" b="1" dirty="0"/>
                        <a:t>Context and </a:t>
                      </a:r>
                      <a:r>
                        <a:rPr lang="es-ES" sz="1500" b="1" dirty="0"/>
                        <a:t>Project </a:t>
                      </a:r>
                      <a:r>
                        <a:rPr lang="en-BE" sz="1500" b="1" dirty="0"/>
                        <a:t>background</a:t>
                      </a:r>
                    </a:p>
                  </a:txBody>
                  <a:tcPr>
                    <a:solidFill>
                      <a:schemeClr val="accent4">
                        <a:lumMod val="20000"/>
                        <a:lumOff val="80000"/>
                      </a:schemeClr>
                    </a:solidFill>
                  </a:tcPr>
                </a:tc>
                <a:tc>
                  <a:txBody>
                    <a:bodyPr/>
                    <a:lstStyle/>
                    <a:p>
                      <a:pPr algn="r"/>
                      <a:r>
                        <a:rPr lang="en-BE" sz="1500" b="1" dirty="0"/>
                        <a:t>3</a:t>
                      </a:r>
                    </a:p>
                  </a:txBody>
                  <a:tcPr>
                    <a:solidFill>
                      <a:schemeClr val="accent4">
                        <a:lumMod val="20000"/>
                        <a:lumOff val="80000"/>
                      </a:schemeClr>
                    </a:solidFill>
                  </a:tcPr>
                </a:tc>
                <a:extLst>
                  <a:ext uri="{0D108BD9-81ED-4DB2-BD59-A6C34878D82A}">
                    <a16:rowId xmlns:a16="http://schemas.microsoft.com/office/drawing/2014/main" val="2181624801"/>
                  </a:ext>
                </a:extLst>
              </a:tr>
              <a:tr h="302334">
                <a:tc>
                  <a:txBody>
                    <a:bodyPr/>
                    <a:lstStyle/>
                    <a:p>
                      <a:pPr lvl="1"/>
                      <a:r>
                        <a:rPr lang="en-BE" sz="1500" i="1" dirty="0">
                          <a:solidFill>
                            <a:schemeClr val="bg1"/>
                          </a:solidFill>
                        </a:rPr>
                        <a:t>Project background</a:t>
                      </a:r>
                    </a:p>
                  </a:txBody>
                  <a:tcPr>
                    <a:noFill/>
                  </a:tcPr>
                </a:tc>
                <a:tc>
                  <a:txBody>
                    <a:bodyPr/>
                    <a:lstStyle/>
                    <a:p>
                      <a:pPr algn="r"/>
                      <a:r>
                        <a:rPr lang="en-BE" sz="1500" b="0" dirty="0">
                          <a:solidFill>
                            <a:schemeClr val="bg1"/>
                          </a:solidFill>
                        </a:rPr>
                        <a:t>6</a:t>
                      </a:r>
                    </a:p>
                  </a:txBody>
                  <a:tcPr>
                    <a:noFill/>
                  </a:tcPr>
                </a:tc>
                <a:extLst>
                  <a:ext uri="{0D108BD9-81ED-4DB2-BD59-A6C34878D82A}">
                    <a16:rowId xmlns:a16="http://schemas.microsoft.com/office/drawing/2014/main" val="598661944"/>
                  </a:ext>
                </a:extLst>
              </a:tr>
              <a:tr h="302334">
                <a:tc>
                  <a:txBody>
                    <a:bodyPr/>
                    <a:lstStyle/>
                    <a:p>
                      <a:pPr lvl="1"/>
                      <a:r>
                        <a:rPr lang="en-BE" sz="1500" i="1" dirty="0">
                          <a:solidFill>
                            <a:schemeClr val="bg1"/>
                          </a:solidFill>
                        </a:rPr>
                        <a:t>Objectives and scope of the project</a:t>
                      </a:r>
                    </a:p>
                  </a:txBody>
                  <a:tcPr>
                    <a:noFill/>
                  </a:tcPr>
                </a:tc>
                <a:tc>
                  <a:txBody>
                    <a:bodyPr/>
                    <a:lstStyle/>
                    <a:p>
                      <a:pPr algn="r"/>
                      <a:r>
                        <a:rPr lang="en-BE" sz="1500" dirty="0">
                          <a:solidFill>
                            <a:schemeClr val="bg1"/>
                          </a:solidFill>
                        </a:rPr>
                        <a:t>7</a:t>
                      </a:r>
                    </a:p>
                  </a:txBody>
                  <a:tcPr>
                    <a:noFill/>
                  </a:tcPr>
                </a:tc>
                <a:extLst>
                  <a:ext uri="{0D108BD9-81ED-4DB2-BD59-A6C34878D82A}">
                    <a16:rowId xmlns:a16="http://schemas.microsoft.com/office/drawing/2014/main" val="1459719729"/>
                  </a:ext>
                </a:extLst>
              </a:tr>
              <a:tr h="302334">
                <a:tc>
                  <a:txBody>
                    <a:bodyPr/>
                    <a:lstStyle/>
                    <a:p>
                      <a:r>
                        <a:rPr lang="en-BE" sz="1500" b="1" dirty="0"/>
                        <a:t>How the </a:t>
                      </a:r>
                      <a:r>
                        <a:rPr lang="es-ES" sz="1500" b="1" dirty="0"/>
                        <a:t>Atopic Eczema Consensus Europe </a:t>
                      </a:r>
                      <a:r>
                        <a:rPr lang="es-ES" sz="1500" b="1" dirty="0" err="1"/>
                        <a:t>was</a:t>
                      </a:r>
                      <a:r>
                        <a:rPr lang="es-ES" sz="1500" b="1" dirty="0"/>
                        <a:t> </a:t>
                      </a:r>
                      <a:r>
                        <a:rPr lang="es-ES" sz="1500" b="1" dirty="0" err="1"/>
                        <a:t>achieved</a:t>
                      </a:r>
                      <a:endParaRPr lang="en-BE" sz="1500" b="1" dirty="0"/>
                    </a:p>
                  </a:txBody>
                  <a:tcPr>
                    <a:solidFill>
                      <a:schemeClr val="accent4">
                        <a:lumMod val="20000"/>
                        <a:lumOff val="80000"/>
                      </a:schemeClr>
                    </a:solidFill>
                  </a:tcPr>
                </a:tc>
                <a:tc>
                  <a:txBody>
                    <a:bodyPr/>
                    <a:lstStyle/>
                    <a:p>
                      <a:pPr algn="r"/>
                      <a:r>
                        <a:rPr lang="en-BE" sz="1500" b="1" dirty="0"/>
                        <a:t>8</a:t>
                      </a:r>
                    </a:p>
                  </a:txBody>
                  <a:tcPr>
                    <a:solidFill>
                      <a:schemeClr val="accent4">
                        <a:lumMod val="20000"/>
                        <a:lumOff val="80000"/>
                      </a:schemeClr>
                    </a:solidFill>
                  </a:tcPr>
                </a:tc>
                <a:extLst>
                  <a:ext uri="{0D108BD9-81ED-4DB2-BD59-A6C34878D82A}">
                    <a16:rowId xmlns:a16="http://schemas.microsoft.com/office/drawing/2014/main" val="230633377"/>
                  </a:ext>
                </a:extLst>
              </a:tr>
              <a:tr h="302334">
                <a:tc>
                  <a:txBody>
                    <a:bodyPr/>
                    <a:lstStyle/>
                    <a:p>
                      <a:pPr lvl="1"/>
                      <a:r>
                        <a:rPr lang="en-BE" sz="1500" i="1" dirty="0">
                          <a:solidFill>
                            <a:schemeClr val="bg1"/>
                          </a:solidFill>
                        </a:rPr>
                        <a:t>Pro</a:t>
                      </a:r>
                      <a:r>
                        <a:rPr lang="en-GB" sz="1500" i="1" dirty="0">
                          <a:solidFill>
                            <a:schemeClr val="bg1"/>
                          </a:solidFill>
                        </a:rPr>
                        <a:t>je</a:t>
                      </a:r>
                      <a:r>
                        <a:rPr lang="en-BE" sz="1500" i="1" dirty="0" err="1">
                          <a:solidFill>
                            <a:schemeClr val="bg1"/>
                          </a:solidFill>
                        </a:rPr>
                        <a:t>ct</a:t>
                      </a:r>
                      <a:r>
                        <a:rPr lang="en-BE" sz="1500" i="1" dirty="0">
                          <a:solidFill>
                            <a:schemeClr val="bg1"/>
                          </a:solidFill>
                        </a:rPr>
                        <a:t> methodology</a:t>
                      </a:r>
                    </a:p>
                  </a:txBody>
                  <a:tcPr>
                    <a:noFill/>
                  </a:tcPr>
                </a:tc>
                <a:tc>
                  <a:txBody>
                    <a:bodyPr/>
                    <a:lstStyle/>
                    <a:p>
                      <a:pPr algn="r"/>
                      <a:r>
                        <a:rPr lang="en-BE" sz="1500" dirty="0">
                          <a:solidFill>
                            <a:schemeClr val="bg1"/>
                          </a:solidFill>
                        </a:rPr>
                        <a:t>9</a:t>
                      </a:r>
                    </a:p>
                  </a:txBody>
                  <a:tcPr>
                    <a:noFill/>
                  </a:tcPr>
                </a:tc>
                <a:extLst>
                  <a:ext uri="{0D108BD9-81ED-4DB2-BD59-A6C34878D82A}">
                    <a16:rowId xmlns:a16="http://schemas.microsoft.com/office/drawing/2014/main" val="3168904893"/>
                  </a:ext>
                </a:extLst>
              </a:tr>
              <a:tr h="302334">
                <a:tc>
                  <a:txBody>
                    <a:bodyPr/>
                    <a:lstStyle/>
                    <a:p>
                      <a:pPr lvl="1"/>
                      <a:r>
                        <a:rPr lang="en-BE" sz="1500" i="1" dirty="0">
                          <a:solidFill>
                            <a:schemeClr val="bg1"/>
                          </a:solidFill>
                        </a:rPr>
                        <a:t>Consensus Committee members</a:t>
                      </a:r>
                    </a:p>
                  </a:txBody>
                  <a:tcPr>
                    <a:noFill/>
                  </a:tcPr>
                </a:tc>
                <a:tc>
                  <a:txBody>
                    <a:bodyPr/>
                    <a:lstStyle/>
                    <a:p>
                      <a:pPr algn="r"/>
                      <a:r>
                        <a:rPr lang="en-BE" sz="1500" dirty="0">
                          <a:solidFill>
                            <a:schemeClr val="bg1"/>
                          </a:solidFill>
                        </a:rPr>
                        <a:t>10-11</a:t>
                      </a:r>
                    </a:p>
                  </a:txBody>
                  <a:tcPr>
                    <a:noFill/>
                  </a:tcPr>
                </a:tc>
                <a:extLst>
                  <a:ext uri="{0D108BD9-81ED-4DB2-BD59-A6C34878D82A}">
                    <a16:rowId xmlns:a16="http://schemas.microsoft.com/office/drawing/2014/main" val="756828560"/>
                  </a:ext>
                </a:extLst>
              </a:tr>
              <a:tr h="302334">
                <a:tc>
                  <a:txBody>
                    <a:bodyPr/>
                    <a:lstStyle/>
                    <a:p>
                      <a:pPr lvl="1"/>
                      <a:r>
                        <a:rPr lang="en-BE" sz="1500" i="1" dirty="0">
                          <a:solidFill>
                            <a:schemeClr val="bg1"/>
                          </a:solidFill>
                        </a:rPr>
                        <a:t>Consensus Committee meetings</a:t>
                      </a:r>
                    </a:p>
                  </a:txBody>
                  <a:tcPr>
                    <a:noFill/>
                  </a:tcPr>
                </a:tc>
                <a:tc>
                  <a:txBody>
                    <a:bodyPr/>
                    <a:lstStyle/>
                    <a:p>
                      <a:pPr algn="r"/>
                      <a:r>
                        <a:rPr lang="en-BE" sz="1500" dirty="0">
                          <a:solidFill>
                            <a:schemeClr val="bg1"/>
                          </a:solidFill>
                        </a:rPr>
                        <a:t>12-13</a:t>
                      </a:r>
                    </a:p>
                  </a:txBody>
                  <a:tcPr>
                    <a:noFill/>
                  </a:tcPr>
                </a:tc>
                <a:extLst>
                  <a:ext uri="{0D108BD9-81ED-4DB2-BD59-A6C34878D82A}">
                    <a16:rowId xmlns:a16="http://schemas.microsoft.com/office/drawing/2014/main" val="1649531022"/>
                  </a:ext>
                </a:extLst>
              </a:tr>
              <a:tr h="302334">
                <a:tc>
                  <a:txBody>
                    <a:bodyPr/>
                    <a:lstStyle/>
                    <a:p>
                      <a:pPr lvl="0"/>
                      <a:r>
                        <a:rPr lang="en-BE" sz="1500" b="1" dirty="0"/>
                        <a:t>Poli</a:t>
                      </a:r>
                      <a:r>
                        <a:rPr lang="en-GB" sz="1500" b="1" dirty="0"/>
                        <a:t>c</a:t>
                      </a:r>
                      <a:r>
                        <a:rPr lang="en-BE" sz="1500" b="1" dirty="0"/>
                        <a:t>y recommendations</a:t>
                      </a:r>
                    </a:p>
                  </a:txBody>
                  <a:tcPr>
                    <a:solidFill>
                      <a:schemeClr val="accent4">
                        <a:lumMod val="20000"/>
                        <a:lumOff val="80000"/>
                      </a:schemeClr>
                    </a:solidFill>
                  </a:tcPr>
                </a:tc>
                <a:tc>
                  <a:txBody>
                    <a:bodyPr/>
                    <a:lstStyle/>
                    <a:p>
                      <a:pPr algn="r"/>
                      <a:r>
                        <a:rPr lang="en-BE" sz="1500" b="1" dirty="0"/>
                        <a:t>14</a:t>
                      </a:r>
                    </a:p>
                  </a:txBody>
                  <a:tcPr>
                    <a:solidFill>
                      <a:schemeClr val="accent4">
                        <a:lumMod val="20000"/>
                        <a:lumOff val="80000"/>
                      </a:schemeClr>
                    </a:solidFill>
                  </a:tcPr>
                </a:tc>
                <a:extLst>
                  <a:ext uri="{0D108BD9-81ED-4DB2-BD59-A6C34878D82A}">
                    <a16:rowId xmlns:a16="http://schemas.microsoft.com/office/drawing/2014/main" val="4099329644"/>
                  </a:ext>
                </a:extLst>
              </a:tr>
              <a:tr h="302334">
                <a:tc>
                  <a:txBody>
                    <a:bodyPr/>
                    <a:lstStyle/>
                    <a:p>
                      <a:pPr lvl="1"/>
                      <a:r>
                        <a:rPr lang="en-BE" sz="1500" b="0" i="1" dirty="0">
                          <a:solidFill>
                            <a:schemeClr val="bg1"/>
                          </a:solidFill>
                        </a:rPr>
                        <a:t>Reduce the physical and emotional burden of AD/E</a:t>
                      </a:r>
                    </a:p>
                  </a:txBody>
                  <a:tcPr>
                    <a:noFill/>
                  </a:tcPr>
                </a:tc>
                <a:tc>
                  <a:txBody>
                    <a:bodyPr/>
                    <a:lstStyle/>
                    <a:p>
                      <a:pPr algn="r"/>
                      <a:r>
                        <a:rPr lang="en-BE" sz="1500" b="0" dirty="0">
                          <a:solidFill>
                            <a:schemeClr val="bg1"/>
                          </a:solidFill>
                        </a:rPr>
                        <a:t>16</a:t>
                      </a:r>
                    </a:p>
                  </a:txBody>
                  <a:tcPr>
                    <a:noFill/>
                  </a:tcPr>
                </a:tc>
                <a:extLst>
                  <a:ext uri="{0D108BD9-81ED-4DB2-BD59-A6C34878D82A}">
                    <a16:rowId xmlns:a16="http://schemas.microsoft.com/office/drawing/2014/main" val="2282151237"/>
                  </a:ext>
                </a:extLst>
              </a:tr>
              <a:tr h="302334">
                <a:tc>
                  <a:txBody>
                    <a:bodyPr/>
                    <a:lstStyle/>
                    <a:p>
                      <a:pPr lvl="1"/>
                      <a:r>
                        <a:rPr lang="en-BE" sz="1500" b="0" i="1" dirty="0">
                          <a:solidFill>
                            <a:schemeClr val="bg1"/>
                          </a:solidFill>
                        </a:rPr>
                        <a:t>Improve the diagnosis of AD/E</a:t>
                      </a:r>
                    </a:p>
                  </a:txBody>
                  <a:tcPr>
                    <a:noFill/>
                  </a:tcPr>
                </a:tc>
                <a:tc>
                  <a:txBody>
                    <a:bodyPr/>
                    <a:lstStyle/>
                    <a:p>
                      <a:pPr algn="r"/>
                      <a:r>
                        <a:rPr lang="en-BE" sz="1500" dirty="0">
                          <a:solidFill>
                            <a:schemeClr val="bg1"/>
                          </a:solidFill>
                        </a:rPr>
                        <a:t>18</a:t>
                      </a:r>
                    </a:p>
                  </a:txBody>
                  <a:tcPr>
                    <a:noFill/>
                  </a:tcPr>
                </a:tc>
                <a:extLst>
                  <a:ext uri="{0D108BD9-81ED-4DB2-BD59-A6C34878D82A}">
                    <a16:rowId xmlns:a16="http://schemas.microsoft.com/office/drawing/2014/main" val="2495296089"/>
                  </a:ext>
                </a:extLst>
              </a:tr>
              <a:tr h="302334">
                <a:tc>
                  <a:txBody>
                    <a:bodyPr/>
                    <a:lstStyle/>
                    <a:p>
                      <a:pPr lvl="1"/>
                      <a:r>
                        <a:rPr lang="en-BE" sz="1500" b="0" i="1" dirty="0">
                          <a:solidFill>
                            <a:schemeClr val="bg1"/>
                          </a:solidFill>
                        </a:rPr>
                        <a:t>Develop new treatments</a:t>
                      </a:r>
                    </a:p>
                  </a:txBody>
                  <a:tcPr>
                    <a:noFill/>
                  </a:tcPr>
                </a:tc>
                <a:tc>
                  <a:txBody>
                    <a:bodyPr/>
                    <a:lstStyle/>
                    <a:p>
                      <a:pPr algn="r"/>
                      <a:r>
                        <a:rPr lang="en-BE" sz="1500" dirty="0">
                          <a:solidFill>
                            <a:schemeClr val="bg1"/>
                          </a:solidFill>
                        </a:rPr>
                        <a:t>20</a:t>
                      </a:r>
                    </a:p>
                  </a:txBody>
                  <a:tcPr>
                    <a:noFill/>
                  </a:tcPr>
                </a:tc>
                <a:extLst>
                  <a:ext uri="{0D108BD9-81ED-4DB2-BD59-A6C34878D82A}">
                    <a16:rowId xmlns:a16="http://schemas.microsoft.com/office/drawing/2014/main" val="1612706163"/>
                  </a:ext>
                </a:extLst>
              </a:tr>
              <a:tr h="302334">
                <a:tc>
                  <a:txBody>
                    <a:bodyPr/>
                    <a:lstStyle/>
                    <a:p>
                      <a:pPr lvl="1"/>
                      <a:r>
                        <a:rPr lang="en-BE" sz="1500" b="0" i="1" dirty="0">
                          <a:solidFill>
                            <a:schemeClr val="bg1"/>
                          </a:solidFill>
                        </a:rPr>
                        <a:t>Access to personalised treat</a:t>
                      </a:r>
                      <a:r>
                        <a:rPr lang="en-GB" sz="1500" b="0" i="1" dirty="0">
                          <a:solidFill>
                            <a:schemeClr val="bg1"/>
                          </a:solidFill>
                        </a:rPr>
                        <a:t>me</a:t>
                      </a:r>
                      <a:r>
                        <a:rPr lang="en-BE" sz="1500" b="0" i="1" dirty="0" err="1">
                          <a:solidFill>
                            <a:schemeClr val="bg1"/>
                          </a:solidFill>
                        </a:rPr>
                        <a:t>nt</a:t>
                      </a:r>
                      <a:r>
                        <a:rPr lang="en-BE" sz="1500" b="0" i="1" dirty="0">
                          <a:solidFill>
                            <a:schemeClr val="bg1"/>
                          </a:solidFill>
                        </a:rPr>
                        <a:t> and care for patients</a:t>
                      </a:r>
                    </a:p>
                  </a:txBody>
                  <a:tcPr>
                    <a:noFill/>
                  </a:tcPr>
                </a:tc>
                <a:tc>
                  <a:txBody>
                    <a:bodyPr/>
                    <a:lstStyle/>
                    <a:p>
                      <a:pPr algn="r"/>
                      <a:r>
                        <a:rPr lang="en-BE" sz="1500" dirty="0">
                          <a:solidFill>
                            <a:schemeClr val="bg1"/>
                          </a:solidFill>
                        </a:rPr>
                        <a:t>22</a:t>
                      </a:r>
                    </a:p>
                  </a:txBody>
                  <a:tcPr>
                    <a:noFill/>
                  </a:tcPr>
                </a:tc>
                <a:extLst>
                  <a:ext uri="{0D108BD9-81ED-4DB2-BD59-A6C34878D82A}">
                    <a16:rowId xmlns:a16="http://schemas.microsoft.com/office/drawing/2014/main" val="2614837811"/>
                  </a:ext>
                </a:extLst>
              </a:tr>
              <a:tr h="302334">
                <a:tc>
                  <a:txBody>
                    <a:bodyPr/>
                    <a:lstStyle/>
                    <a:p>
                      <a:pPr lvl="1"/>
                      <a:r>
                        <a:rPr lang="en-BE" sz="1500" b="0" i="1" dirty="0">
                          <a:solidFill>
                            <a:schemeClr val="bg1"/>
                          </a:solidFill>
                        </a:rPr>
                        <a:t>Reduce the financial burden</a:t>
                      </a:r>
                    </a:p>
                  </a:txBody>
                  <a:tcPr>
                    <a:noFill/>
                  </a:tcPr>
                </a:tc>
                <a:tc>
                  <a:txBody>
                    <a:bodyPr/>
                    <a:lstStyle/>
                    <a:p>
                      <a:pPr algn="r"/>
                      <a:r>
                        <a:rPr lang="en-BE" sz="1500" dirty="0">
                          <a:solidFill>
                            <a:schemeClr val="bg1"/>
                          </a:solidFill>
                        </a:rPr>
                        <a:t>23</a:t>
                      </a:r>
                    </a:p>
                  </a:txBody>
                  <a:tcPr>
                    <a:noFill/>
                  </a:tcPr>
                </a:tc>
                <a:extLst>
                  <a:ext uri="{0D108BD9-81ED-4DB2-BD59-A6C34878D82A}">
                    <a16:rowId xmlns:a16="http://schemas.microsoft.com/office/drawing/2014/main" val="1456658322"/>
                  </a:ext>
                </a:extLst>
              </a:tr>
              <a:tr h="302334">
                <a:tc>
                  <a:txBody>
                    <a:bodyPr/>
                    <a:lstStyle/>
                    <a:p>
                      <a:pPr lvl="1"/>
                      <a:r>
                        <a:rPr lang="en-BE" sz="1500" b="1" kern="1200" dirty="0">
                          <a:solidFill>
                            <a:schemeClr val="dk1"/>
                          </a:solidFill>
                          <a:latin typeface="+mn-lt"/>
                          <a:ea typeface="+mn-ea"/>
                          <a:cs typeface="+mn-cs"/>
                        </a:rPr>
                        <a:t>Call to Action</a:t>
                      </a:r>
                      <a:r>
                        <a:rPr lang="es-ES" sz="1500" b="1" kern="1200" dirty="0">
                          <a:solidFill>
                            <a:schemeClr val="dk1"/>
                          </a:solidFill>
                          <a:latin typeface="+mn-lt"/>
                          <a:ea typeface="+mn-ea"/>
                          <a:cs typeface="+mn-cs"/>
                        </a:rPr>
                        <a:t> </a:t>
                      </a:r>
                      <a:r>
                        <a:rPr lang="es-ES" sz="1500" b="1" kern="1200" dirty="0" err="1">
                          <a:solidFill>
                            <a:schemeClr val="dk1"/>
                          </a:solidFill>
                          <a:latin typeface="+mn-lt"/>
                          <a:ea typeface="+mn-ea"/>
                          <a:cs typeface="+mn-cs"/>
                        </a:rPr>
                        <a:t>on</a:t>
                      </a:r>
                      <a:r>
                        <a:rPr lang="es-ES" sz="1500" b="1" kern="1200" dirty="0">
                          <a:solidFill>
                            <a:schemeClr val="dk1"/>
                          </a:solidFill>
                          <a:latin typeface="+mn-lt"/>
                          <a:ea typeface="+mn-ea"/>
                          <a:cs typeface="+mn-cs"/>
                        </a:rPr>
                        <a:t> Atopic Eczema care in Europe</a:t>
                      </a:r>
                      <a:endParaRPr lang="en-BE" sz="1500" b="1" kern="1200" dirty="0">
                        <a:solidFill>
                          <a:schemeClr val="dk1"/>
                        </a:solidFill>
                        <a:latin typeface="+mn-lt"/>
                        <a:ea typeface="+mn-ea"/>
                        <a:cs typeface="+mn-cs"/>
                      </a:endParaRPr>
                    </a:p>
                  </a:txBody>
                  <a:tcPr>
                    <a:solidFill>
                      <a:schemeClr val="accent4">
                        <a:lumMod val="20000"/>
                        <a:lumOff val="80000"/>
                      </a:schemeClr>
                    </a:solidFill>
                  </a:tcPr>
                </a:tc>
                <a:tc>
                  <a:txBody>
                    <a:bodyPr/>
                    <a:lstStyle/>
                    <a:p>
                      <a:pPr algn="r"/>
                      <a:r>
                        <a:rPr lang="en-BE" sz="1500" b="1" kern="1200" dirty="0">
                          <a:solidFill>
                            <a:schemeClr val="dk1"/>
                          </a:solidFill>
                          <a:latin typeface="+mn-lt"/>
                          <a:ea typeface="+mn-ea"/>
                          <a:cs typeface="+mn-cs"/>
                        </a:rPr>
                        <a:t>24</a:t>
                      </a:r>
                    </a:p>
                  </a:txBody>
                  <a:tcPr>
                    <a:solidFill>
                      <a:schemeClr val="accent4">
                        <a:lumMod val="20000"/>
                        <a:lumOff val="80000"/>
                      </a:schemeClr>
                    </a:solidFill>
                  </a:tcPr>
                </a:tc>
                <a:extLst>
                  <a:ext uri="{0D108BD9-81ED-4DB2-BD59-A6C34878D82A}">
                    <a16:rowId xmlns:a16="http://schemas.microsoft.com/office/drawing/2014/main" val="1340763204"/>
                  </a:ext>
                </a:extLst>
              </a:tr>
            </a:tbl>
          </a:graphicData>
        </a:graphic>
      </p:graphicFrame>
    </p:spTree>
    <p:extLst>
      <p:ext uri="{BB962C8B-B14F-4D97-AF65-F5344CB8AC3E}">
        <p14:creationId xmlns:p14="http://schemas.microsoft.com/office/powerpoint/2010/main" val="866733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A22C2B-2792-DDE9-2A48-AB9A6545A558}"/>
              </a:ext>
            </a:extLst>
          </p:cNvPr>
          <p:cNvSpPr/>
          <p:nvPr/>
        </p:nvSpPr>
        <p:spPr>
          <a:xfrm>
            <a:off x="10419907" y="5534405"/>
            <a:ext cx="1772093" cy="1323595"/>
          </a:xfrm>
          <a:prstGeom prst="rect">
            <a:avLst/>
          </a:prstGeom>
          <a:solidFill>
            <a:srgbClr val="48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95" name="Freeform 5">
            <a:extLst>
              <a:ext uri="{FF2B5EF4-FFF2-40B4-BE49-F238E27FC236}">
                <a16:creationId xmlns:a16="http://schemas.microsoft.com/office/drawing/2014/main" id="{3C1087BD-1555-490C-B217-3179F6BC35A3}"/>
              </a:ext>
            </a:extLst>
          </p:cNvPr>
          <p:cNvSpPr>
            <a:spLocks noChangeArrowheads="1"/>
          </p:cNvSpPr>
          <p:nvPr/>
        </p:nvSpPr>
        <p:spPr bwMode="auto">
          <a:xfrm>
            <a:off x="4350107" y="1948779"/>
            <a:ext cx="3054673" cy="4444383"/>
          </a:xfrm>
          <a:custGeom>
            <a:avLst/>
            <a:gdLst>
              <a:gd name="T0" fmla="*/ 5829 w 5848"/>
              <a:gd name="T1" fmla="*/ 7439 h 8055"/>
              <a:gd name="T2" fmla="*/ 5459 w 5848"/>
              <a:gd name="T3" fmla="*/ 6996 h 8055"/>
              <a:gd name="T4" fmla="*/ 5251 w 5848"/>
              <a:gd name="T5" fmla="*/ 5812 h 8055"/>
              <a:gd name="T6" fmla="*/ 4998 w 5848"/>
              <a:gd name="T7" fmla="*/ 4374 h 8055"/>
              <a:gd name="T8" fmla="*/ 4645 w 5848"/>
              <a:gd name="T9" fmla="*/ 2586 h 8055"/>
              <a:gd name="T10" fmla="*/ 4211 w 5848"/>
              <a:gd name="T11" fmla="*/ 2423 h 8055"/>
              <a:gd name="T12" fmla="*/ 3298 w 5848"/>
              <a:gd name="T13" fmla="*/ 2179 h 8055"/>
              <a:gd name="T14" fmla="*/ 3642 w 5848"/>
              <a:gd name="T15" fmla="*/ 1410 h 8055"/>
              <a:gd name="T16" fmla="*/ 3777 w 5848"/>
              <a:gd name="T17" fmla="*/ 1094 h 8055"/>
              <a:gd name="T18" fmla="*/ 3642 w 5848"/>
              <a:gd name="T19" fmla="*/ 651 h 8055"/>
              <a:gd name="T20" fmla="*/ 2847 w 5848"/>
              <a:gd name="T21" fmla="*/ 0 h 8055"/>
              <a:gd name="T22" fmla="*/ 2187 w 5848"/>
              <a:gd name="T23" fmla="*/ 958 h 8055"/>
              <a:gd name="T24" fmla="*/ 2187 w 5848"/>
              <a:gd name="T25" fmla="*/ 1220 h 8055"/>
              <a:gd name="T26" fmla="*/ 2522 w 5848"/>
              <a:gd name="T27" fmla="*/ 1890 h 8055"/>
              <a:gd name="T28" fmla="*/ 1681 w 5848"/>
              <a:gd name="T29" fmla="*/ 2423 h 8055"/>
              <a:gd name="T30" fmla="*/ 1618 w 5848"/>
              <a:gd name="T31" fmla="*/ 2441 h 8055"/>
              <a:gd name="T32" fmla="*/ 1003 w 5848"/>
              <a:gd name="T33" fmla="*/ 2991 h 8055"/>
              <a:gd name="T34" fmla="*/ 876 w 5848"/>
              <a:gd name="T35" fmla="*/ 4799 h 8055"/>
              <a:gd name="T36" fmla="*/ 470 w 5848"/>
              <a:gd name="T37" fmla="*/ 6752 h 8055"/>
              <a:gd name="T38" fmla="*/ 180 w 5848"/>
              <a:gd name="T39" fmla="*/ 7222 h 8055"/>
              <a:gd name="T40" fmla="*/ 45 w 5848"/>
              <a:gd name="T41" fmla="*/ 7556 h 8055"/>
              <a:gd name="T42" fmla="*/ 198 w 5848"/>
              <a:gd name="T43" fmla="*/ 7511 h 8055"/>
              <a:gd name="T44" fmla="*/ 135 w 5848"/>
              <a:gd name="T45" fmla="*/ 7990 h 8055"/>
              <a:gd name="T46" fmla="*/ 235 w 5848"/>
              <a:gd name="T47" fmla="*/ 7936 h 8055"/>
              <a:gd name="T48" fmla="*/ 379 w 5848"/>
              <a:gd name="T49" fmla="*/ 7981 h 8055"/>
              <a:gd name="T50" fmla="*/ 443 w 5848"/>
              <a:gd name="T51" fmla="*/ 8036 h 8055"/>
              <a:gd name="T52" fmla="*/ 551 w 5848"/>
              <a:gd name="T53" fmla="*/ 7936 h 8055"/>
              <a:gd name="T54" fmla="*/ 705 w 5848"/>
              <a:gd name="T55" fmla="*/ 7981 h 8055"/>
              <a:gd name="T56" fmla="*/ 840 w 5848"/>
              <a:gd name="T57" fmla="*/ 7556 h 8055"/>
              <a:gd name="T58" fmla="*/ 867 w 5848"/>
              <a:gd name="T59" fmla="*/ 7150 h 8055"/>
              <a:gd name="T60" fmla="*/ 967 w 5848"/>
              <a:gd name="T61" fmla="*/ 6842 h 8055"/>
              <a:gd name="T62" fmla="*/ 1771 w 5848"/>
              <a:gd name="T63" fmla="*/ 3633 h 8055"/>
              <a:gd name="T64" fmla="*/ 1771 w 5848"/>
              <a:gd name="T65" fmla="*/ 6544 h 8055"/>
              <a:gd name="T66" fmla="*/ 3922 w 5848"/>
              <a:gd name="T67" fmla="*/ 5206 h 8055"/>
              <a:gd name="T68" fmla="*/ 4066 w 5848"/>
              <a:gd name="T69" fmla="*/ 3172 h 8055"/>
              <a:gd name="T70" fmla="*/ 4880 w 5848"/>
              <a:gd name="T71" fmla="*/ 6842 h 8055"/>
              <a:gd name="T72" fmla="*/ 4979 w 5848"/>
              <a:gd name="T73" fmla="*/ 7150 h 8055"/>
              <a:gd name="T74" fmla="*/ 5007 w 5848"/>
              <a:gd name="T75" fmla="*/ 7556 h 8055"/>
              <a:gd name="T76" fmla="*/ 5142 w 5848"/>
              <a:gd name="T77" fmla="*/ 7981 h 8055"/>
              <a:gd name="T78" fmla="*/ 5296 w 5848"/>
              <a:gd name="T79" fmla="*/ 7936 h 8055"/>
              <a:gd name="T80" fmla="*/ 5404 w 5848"/>
              <a:gd name="T81" fmla="*/ 8036 h 8055"/>
              <a:gd name="T82" fmla="*/ 5468 w 5848"/>
              <a:gd name="T83" fmla="*/ 7981 h 8055"/>
              <a:gd name="T84" fmla="*/ 5612 w 5848"/>
              <a:gd name="T85" fmla="*/ 7936 h 8055"/>
              <a:gd name="T86" fmla="*/ 5712 w 5848"/>
              <a:gd name="T87" fmla="*/ 7990 h 8055"/>
              <a:gd name="T88" fmla="*/ 5649 w 5848"/>
              <a:gd name="T89" fmla="*/ 7511 h 8055"/>
              <a:gd name="T90" fmla="*/ 5802 w 5848"/>
              <a:gd name="T91" fmla="*/ 7556 h 8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48" h="8055">
                <a:moveTo>
                  <a:pt x="5829" y="7439"/>
                </a:moveTo>
                <a:lnTo>
                  <a:pt x="5829" y="7439"/>
                </a:lnTo>
                <a:cubicBezTo>
                  <a:pt x="5667" y="7222"/>
                  <a:pt x="5667" y="7222"/>
                  <a:pt x="5667" y="7222"/>
                </a:cubicBezTo>
                <a:cubicBezTo>
                  <a:pt x="5459" y="6996"/>
                  <a:pt x="5459" y="6996"/>
                  <a:pt x="5459" y="6996"/>
                </a:cubicBezTo>
                <a:cubicBezTo>
                  <a:pt x="5377" y="6752"/>
                  <a:pt x="5377" y="6752"/>
                  <a:pt x="5377" y="6752"/>
                </a:cubicBezTo>
                <a:cubicBezTo>
                  <a:pt x="5359" y="6472"/>
                  <a:pt x="5323" y="6155"/>
                  <a:pt x="5251" y="5812"/>
                </a:cubicBezTo>
                <a:cubicBezTo>
                  <a:pt x="5178" y="5432"/>
                  <a:pt x="5079" y="5098"/>
                  <a:pt x="4970" y="4799"/>
                </a:cubicBezTo>
                <a:cubicBezTo>
                  <a:pt x="4989" y="4664"/>
                  <a:pt x="4998" y="4519"/>
                  <a:pt x="4998" y="4374"/>
                </a:cubicBezTo>
                <a:cubicBezTo>
                  <a:pt x="5016" y="3841"/>
                  <a:pt x="4943" y="3380"/>
                  <a:pt x="4844" y="2991"/>
                </a:cubicBezTo>
                <a:cubicBezTo>
                  <a:pt x="4844" y="2955"/>
                  <a:pt x="4826" y="2747"/>
                  <a:pt x="4645" y="2586"/>
                </a:cubicBezTo>
                <a:cubicBezTo>
                  <a:pt x="4528" y="2486"/>
                  <a:pt x="4374" y="2423"/>
                  <a:pt x="4202" y="2441"/>
                </a:cubicBezTo>
                <a:cubicBezTo>
                  <a:pt x="4202" y="2432"/>
                  <a:pt x="4211" y="2432"/>
                  <a:pt x="4211" y="2423"/>
                </a:cubicBezTo>
                <a:cubicBezTo>
                  <a:pt x="4193" y="2423"/>
                  <a:pt x="4175" y="2423"/>
                  <a:pt x="4166" y="2423"/>
                </a:cubicBezTo>
                <a:cubicBezTo>
                  <a:pt x="3298" y="2179"/>
                  <a:pt x="3298" y="2179"/>
                  <a:pt x="3298" y="2179"/>
                </a:cubicBezTo>
                <a:cubicBezTo>
                  <a:pt x="3298" y="1890"/>
                  <a:pt x="3298" y="1890"/>
                  <a:pt x="3298" y="1890"/>
                </a:cubicBezTo>
                <a:cubicBezTo>
                  <a:pt x="3497" y="1817"/>
                  <a:pt x="3642" y="1627"/>
                  <a:pt x="3642" y="1410"/>
                </a:cubicBezTo>
                <a:cubicBezTo>
                  <a:pt x="3642" y="1229"/>
                  <a:pt x="3642" y="1229"/>
                  <a:pt x="3642" y="1229"/>
                </a:cubicBezTo>
                <a:cubicBezTo>
                  <a:pt x="3714" y="1229"/>
                  <a:pt x="3777" y="1166"/>
                  <a:pt x="3777" y="1094"/>
                </a:cubicBezTo>
                <a:cubicBezTo>
                  <a:pt x="3777" y="1012"/>
                  <a:pt x="3714" y="958"/>
                  <a:pt x="3642" y="958"/>
                </a:cubicBezTo>
                <a:cubicBezTo>
                  <a:pt x="3642" y="651"/>
                  <a:pt x="3642" y="651"/>
                  <a:pt x="3642" y="651"/>
                </a:cubicBezTo>
                <a:cubicBezTo>
                  <a:pt x="3642" y="289"/>
                  <a:pt x="3343" y="0"/>
                  <a:pt x="2983" y="0"/>
                </a:cubicBezTo>
                <a:cubicBezTo>
                  <a:pt x="2847" y="0"/>
                  <a:pt x="2847" y="0"/>
                  <a:pt x="2847" y="0"/>
                </a:cubicBezTo>
                <a:cubicBezTo>
                  <a:pt x="2476" y="0"/>
                  <a:pt x="2187" y="289"/>
                  <a:pt x="2187" y="651"/>
                </a:cubicBezTo>
                <a:cubicBezTo>
                  <a:pt x="2187" y="958"/>
                  <a:pt x="2187" y="958"/>
                  <a:pt x="2187" y="958"/>
                </a:cubicBezTo>
                <a:cubicBezTo>
                  <a:pt x="2124" y="976"/>
                  <a:pt x="2088" y="1031"/>
                  <a:pt x="2088" y="1094"/>
                </a:cubicBezTo>
                <a:cubicBezTo>
                  <a:pt x="2088" y="1148"/>
                  <a:pt x="2124" y="1203"/>
                  <a:pt x="2187" y="1220"/>
                </a:cubicBezTo>
                <a:cubicBezTo>
                  <a:pt x="2187" y="1410"/>
                  <a:pt x="2187" y="1410"/>
                  <a:pt x="2187" y="1410"/>
                </a:cubicBezTo>
                <a:cubicBezTo>
                  <a:pt x="2187" y="1627"/>
                  <a:pt x="2323" y="1817"/>
                  <a:pt x="2522" y="1890"/>
                </a:cubicBezTo>
                <a:cubicBezTo>
                  <a:pt x="2522" y="2179"/>
                  <a:pt x="2522" y="2179"/>
                  <a:pt x="2522" y="2179"/>
                </a:cubicBezTo>
                <a:cubicBezTo>
                  <a:pt x="1681" y="2423"/>
                  <a:pt x="1681" y="2423"/>
                  <a:pt x="1681" y="2423"/>
                </a:cubicBezTo>
                <a:cubicBezTo>
                  <a:pt x="1663" y="2423"/>
                  <a:pt x="1636" y="2423"/>
                  <a:pt x="1618" y="2423"/>
                </a:cubicBezTo>
                <a:cubicBezTo>
                  <a:pt x="1618" y="2432"/>
                  <a:pt x="1618" y="2432"/>
                  <a:pt x="1618" y="2441"/>
                </a:cubicBezTo>
                <a:cubicBezTo>
                  <a:pt x="1464" y="2432"/>
                  <a:pt x="1319" y="2486"/>
                  <a:pt x="1202" y="2586"/>
                </a:cubicBezTo>
                <a:cubicBezTo>
                  <a:pt x="1021" y="2747"/>
                  <a:pt x="1003" y="2955"/>
                  <a:pt x="1003" y="2991"/>
                </a:cubicBezTo>
                <a:cubicBezTo>
                  <a:pt x="904" y="3380"/>
                  <a:pt x="831" y="3841"/>
                  <a:pt x="849" y="4374"/>
                </a:cubicBezTo>
                <a:cubicBezTo>
                  <a:pt x="849" y="4519"/>
                  <a:pt x="858" y="4664"/>
                  <a:pt x="876" y="4799"/>
                </a:cubicBezTo>
                <a:cubicBezTo>
                  <a:pt x="768" y="5098"/>
                  <a:pt x="668" y="5432"/>
                  <a:pt x="596" y="5812"/>
                </a:cubicBezTo>
                <a:cubicBezTo>
                  <a:pt x="524" y="6155"/>
                  <a:pt x="488" y="6472"/>
                  <a:pt x="470" y="6752"/>
                </a:cubicBezTo>
                <a:cubicBezTo>
                  <a:pt x="388" y="6996"/>
                  <a:pt x="388" y="6996"/>
                  <a:pt x="388" y="6996"/>
                </a:cubicBezTo>
                <a:cubicBezTo>
                  <a:pt x="180" y="7222"/>
                  <a:pt x="180" y="7222"/>
                  <a:pt x="180" y="7222"/>
                </a:cubicBezTo>
                <a:cubicBezTo>
                  <a:pt x="18" y="7439"/>
                  <a:pt x="18" y="7439"/>
                  <a:pt x="18" y="7439"/>
                </a:cubicBezTo>
                <a:cubicBezTo>
                  <a:pt x="0" y="7475"/>
                  <a:pt x="9" y="7530"/>
                  <a:pt x="45" y="7556"/>
                </a:cubicBezTo>
                <a:cubicBezTo>
                  <a:pt x="81" y="7575"/>
                  <a:pt x="126" y="7575"/>
                  <a:pt x="153" y="7547"/>
                </a:cubicBezTo>
                <a:cubicBezTo>
                  <a:pt x="198" y="7511"/>
                  <a:pt x="198" y="7511"/>
                  <a:pt x="198" y="7511"/>
                </a:cubicBezTo>
                <a:cubicBezTo>
                  <a:pt x="81" y="7891"/>
                  <a:pt x="81" y="7891"/>
                  <a:pt x="81" y="7891"/>
                </a:cubicBezTo>
                <a:cubicBezTo>
                  <a:pt x="72" y="7936"/>
                  <a:pt x="90" y="7972"/>
                  <a:pt x="135" y="7990"/>
                </a:cubicBezTo>
                <a:cubicBezTo>
                  <a:pt x="171" y="8000"/>
                  <a:pt x="217" y="7981"/>
                  <a:pt x="235" y="7936"/>
                </a:cubicBezTo>
                <a:lnTo>
                  <a:pt x="235" y="7936"/>
                </a:lnTo>
                <a:cubicBezTo>
                  <a:pt x="217" y="7972"/>
                  <a:pt x="244" y="8018"/>
                  <a:pt x="280" y="8026"/>
                </a:cubicBezTo>
                <a:cubicBezTo>
                  <a:pt x="325" y="8045"/>
                  <a:pt x="370" y="8018"/>
                  <a:pt x="379" y="7981"/>
                </a:cubicBezTo>
                <a:cubicBezTo>
                  <a:pt x="388" y="7936"/>
                  <a:pt x="388" y="7936"/>
                  <a:pt x="388" y="7936"/>
                </a:cubicBezTo>
                <a:cubicBezTo>
                  <a:pt x="379" y="7981"/>
                  <a:pt x="406" y="8026"/>
                  <a:pt x="443" y="8036"/>
                </a:cubicBezTo>
                <a:cubicBezTo>
                  <a:pt x="488" y="8054"/>
                  <a:pt x="524" y="8026"/>
                  <a:pt x="542" y="7990"/>
                </a:cubicBezTo>
                <a:cubicBezTo>
                  <a:pt x="551" y="7936"/>
                  <a:pt x="551" y="7936"/>
                  <a:pt x="551" y="7936"/>
                </a:cubicBezTo>
                <a:cubicBezTo>
                  <a:pt x="542" y="7981"/>
                  <a:pt x="569" y="8018"/>
                  <a:pt x="605" y="8036"/>
                </a:cubicBezTo>
                <a:cubicBezTo>
                  <a:pt x="651" y="8045"/>
                  <a:pt x="687" y="8026"/>
                  <a:pt x="705" y="7981"/>
                </a:cubicBezTo>
                <a:cubicBezTo>
                  <a:pt x="822" y="7620"/>
                  <a:pt x="822" y="7620"/>
                  <a:pt x="822" y="7620"/>
                </a:cubicBezTo>
                <a:cubicBezTo>
                  <a:pt x="840" y="7556"/>
                  <a:pt x="840" y="7556"/>
                  <a:pt x="840" y="7556"/>
                </a:cubicBezTo>
                <a:cubicBezTo>
                  <a:pt x="876" y="7430"/>
                  <a:pt x="876" y="7430"/>
                  <a:pt x="876" y="7430"/>
                </a:cubicBezTo>
                <a:cubicBezTo>
                  <a:pt x="867" y="7150"/>
                  <a:pt x="867" y="7150"/>
                  <a:pt x="867" y="7150"/>
                </a:cubicBezTo>
                <a:lnTo>
                  <a:pt x="867" y="7150"/>
                </a:lnTo>
                <a:cubicBezTo>
                  <a:pt x="967" y="6842"/>
                  <a:pt x="967" y="6842"/>
                  <a:pt x="967" y="6842"/>
                </a:cubicBezTo>
                <a:cubicBezTo>
                  <a:pt x="1093" y="6562"/>
                  <a:pt x="1437" y="5767"/>
                  <a:pt x="1581" y="4844"/>
                </a:cubicBezTo>
                <a:cubicBezTo>
                  <a:pt x="1581" y="4844"/>
                  <a:pt x="1717" y="4148"/>
                  <a:pt x="1771" y="3633"/>
                </a:cubicBezTo>
                <a:cubicBezTo>
                  <a:pt x="1817" y="4148"/>
                  <a:pt x="1844" y="4709"/>
                  <a:pt x="1835" y="5288"/>
                </a:cubicBezTo>
                <a:cubicBezTo>
                  <a:pt x="1826" y="5730"/>
                  <a:pt x="1808" y="6146"/>
                  <a:pt x="1771" y="6544"/>
                </a:cubicBezTo>
                <a:cubicBezTo>
                  <a:pt x="4049" y="6544"/>
                  <a:pt x="4049" y="6544"/>
                  <a:pt x="4049" y="6544"/>
                </a:cubicBezTo>
                <a:cubicBezTo>
                  <a:pt x="3985" y="6137"/>
                  <a:pt x="3940" y="5694"/>
                  <a:pt x="3922" y="5206"/>
                </a:cubicBezTo>
                <a:cubicBezTo>
                  <a:pt x="3895" y="4121"/>
                  <a:pt x="4030" y="3181"/>
                  <a:pt x="4202" y="2441"/>
                </a:cubicBezTo>
                <a:cubicBezTo>
                  <a:pt x="4066" y="3172"/>
                  <a:pt x="4066" y="3172"/>
                  <a:pt x="4066" y="3172"/>
                </a:cubicBezTo>
                <a:cubicBezTo>
                  <a:pt x="4012" y="3534"/>
                  <a:pt x="4266" y="4844"/>
                  <a:pt x="4266" y="4844"/>
                </a:cubicBezTo>
                <a:cubicBezTo>
                  <a:pt x="4410" y="5767"/>
                  <a:pt x="4754" y="6562"/>
                  <a:pt x="4880" y="6842"/>
                </a:cubicBezTo>
                <a:cubicBezTo>
                  <a:pt x="4979" y="7150"/>
                  <a:pt x="4979" y="7150"/>
                  <a:pt x="4979" y="7150"/>
                </a:cubicBezTo>
                <a:lnTo>
                  <a:pt x="4979" y="7150"/>
                </a:lnTo>
                <a:cubicBezTo>
                  <a:pt x="4970" y="7430"/>
                  <a:pt x="4970" y="7430"/>
                  <a:pt x="4970" y="7430"/>
                </a:cubicBezTo>
                <a:cubicBezTo>
                  <a:pt x="5007" y="7556"/>
                  <a:pt x="5007" y="7556"/>
                  <a:pt x="5007" y="7556"/>
                </a:cubicBezTo>
                <a:cubicBezTo>
                  <a:pt x="5025" y="7620"/>
                  <a:pt x="5025" y="7620"/>
                  <a:pt x="5025" y="7620"/>
                </a:cubicBezTo>
                <a:cubicBezTo>
                  <a:pt x="5142" y="7981"/>
                  <a:pt x="5142" y="7981"/>
                  <a:pt x="5142" y="7981"/>
                </a:cubicBezTo>
                <a:cubicBezTo>
                  <a:pt x="5160" y="8026"/>
                  <a:pt x="5196" y="8045"/>
                  <a:pt x="5242" y="8036"/>
                </a:cubicBezTo>
                <a:cubicBezTo>
                  <a:pt x="5278" y="8018"/>
                  <a:pt x="5305" y="7981"/>
                  <a:pt x="5296" y="7936"/>
                </a:cubicBezTo>
                <a:cubicBezTo>
                  <a:pt x="5305" y="7990"/>
                  <a:pt x="5305" y="7990"/>
                  <a:pt x="5305" y="7990"/>
                </a:cubicBezTo>
                <a:cubicBezTo>
                  <a:pt x="5323" y="8026"/>
                  <a:pt x="5359" y="8054"/>
                  <a:pt x="5404" y="8036"/>
                </a:cubicBezTo>
                <a:cubicBezTo>
                  <a:pt x="5450" y="8026"/>
                  <a:pt x="5468" y="7981"/>
                  <a:pt x="5459" y="7936"/>
                </a:cubicBezTo>
                <a:cubicBezTo>
                  <a:pt x="5468" y="7981"/>
                  <a:pt x="5468" y="7981"/>
                  <a:pt x="5468" y="7981"/>
                </a:cubicBezTo>
                <a:cubicBezTo>
                  <a:pt x="5477" y="8018"/>
                  <a:pt x="5522" y="8045"/>
                  <a:pt x="5567" y="8026"/>
                </a:cubicBezTo>
                <a:cubicBezTo>
                  <a:pt x="5603" y="8018"/>
                  <a:pt x="5630" y="7972"/>
                  <a:pt x="5612" y="7936"/>
                </a:cubicBezTo>
                <a:cubicBezTo>
                  <a:pt x="5621" y="7936"/>
                  <a:pt x="5621" y="7936"/>
                  <a:pt x="5621" y="7936"/>
                </a:cubicBezTo>
                <a:cubicBezTo>
                  <a:pt x="5630" y="7981"/>
                  <a:pt x="5676" y="8000"/>
                  <a:pt x="5712" y="7990"/>
                </a:cubicBezTo>
                <a:cubicBezTo>
                  <a:pt x="5757" y="7972"/>
                  <a:pt x="5775" y="7936"/>
                  <a:pt x="5766" y="7891"/>
                </a:cubicBezTo>
                <a:cubicBezTo>
                  <a:pt x="5649" y="7511"/>
                  <a:pt x="5649" y="7511"/>
                  <a:pt x="5649" y="7511"/>
                </a:cubicBezTo>
                <a:cubicBezTo>
                  <a:pt x="5694" y="7547"/>
                  <a:pt x="5694" y="7547"/>
                  <a:pt x="5694" y="7547"/>
                </a:cubicBezTo>
                <a:cubicBezTo>
                  <a:pt x="5721" y="7575"/>
                  <a:pt x="5766" y="7575"/>
                  <a:pt x="5802" y="7556"/>
                </a:cubicBezTo>
                <a:cubicBezTo>
                  <a:pt x="5838" y="7530"/>
                  <a:pt x="5847" y="7475"/>
                  <a:pt x="5829" y="7439"/>
                </a:cubicBezTo>
              </a:path>
            </a:pathLst>
          </a:custGeom>
          <a:solidFill>
            <a:srgbClr val="FFC000"/>
          </a:solidFill>
          <a:ln>
            <a:noFill/>
          </a:ln>
          <a:effectLst/>
        </p:spPr>
        <p:txBody>
          <a:bodyPr wrap="none" anchor="ctr"/>
          <a:lstStyle/>
          <a:p>
            <a:endParaRPr lang="es-MX"/>
          </a:p>
        </p:txBody>
      </p:sp>
      <p:sp>
        <p:nvSpPr>
          <p:cNvPr id="2" name="Title 1">
            <a:extLst>
              <a:ext uri="{FF2B5EF4-FFF2-40B4-BE49-F238E27FC236}">
                <a16:creationId xmlns:a16="http://schemas.microsoft.com/office/drawing/2014/main" id="{232C7B25-306B-4BF4-9EC2-223592513F74}"/>
              </a:ext>
            </a:extLst>
          </p:cNvPr>
          <p:cNvSpPr>
            <a:spLocks noGrp="1"/>
          </p:cNvSpPr>
          <p:nvPr>
            <p:ph type="title"/>
          </p:nvPr>
        </p:nvSpPr>
        <p:spPr/>
        <p:txBody>
          <a:bodyPr>
            <a:normAutofit/>
          </a:bodyPr>
          <a:lstStyle/>
          <a:p>
            <a:pPr algn="ctr"/>
            <a:r>
              <a:rPr lang="en-US" sz="4000" b="1" dirty="0">
                <a:solidFill>
                  <a:srgbClr val="F1B1CC"/>
                </a:solidFill>
                <a:latin typeface="Arial Black" panose="020B0A04020102020204" pitchFamily="34" charset="0"/>
              </a:rPr>
              <a:t>Specific needs/calls: </a:t>
            </a:r>
            <a:br>
              <a:rPr lang="en-BE" sz="4000" b="1" dirty="0">
                <a:solidFill>
                  <a:srgbClr val="F1B1CC"/>
                </a:solidFill>
                <a:latin typeface="Arial Black" panose="020B0A04020102020204" pitchFamily="34" charset="0"/>
              </a:rPr>
            </a:br>
            <a:r>
              <a:rPr lang="en-GB" sz="4000" dirty="0">
                <a:solidFill>
                  <a:srgbClr val="F1B1CC"/>
                </a:solidFill>
                <a:latin typeface="Arial Black" panose="020B0A04020102020204" pitchFamily="34" charset="0"/>
              </a:rPr>
              <a:t>D</a:t>
            </a:r>
            <a:r>
              <a:rPr lang="en-BE" sz="4000" dirty="0">
                <a:solidFill>
                  <a:srgbClr val="F1B1CC"/>
                </a:solidFill>
                <a:latin typeface="Arial Black" panose="020B0A04020102020204" pitchFamily="34" charset="0"/>
              </a:rPr>
              <a:t>evelop new treatments</a:t>
            </a:r>
            <a:r>
              <a:rPr lang="en-US" sz="4000" dirty="0">
                <a:solidFill>
                  <a:srgbClr val="F1B1CC"/>
                </a:solidFill>
                <a:latin typeface="Arial Black" panose="020B0A04020102020204" pitchFamily="34" charset="0"/>
              </a:rPr>
              <a:t> for patients</a:t>
            </a:r>
            <a:endParaRPr lang="en-BE" sz="4000" dirty="0">
              <a:solidFill>
                <a:srgbClr val="F1B1CC"/>
              </a:solidFill>
              <a:latin typeface="Arial Black" panose="020B0A04020102020204" pitchFamily="34" charset="0"/>
            </a:endParaRPr>
          </a:p>
        </p:txBody>
      </p:sp>
      <p:sp>
        <p:nvSpPr>
          <p:cNvPr id="6" name="Slide Number Placeholder 5">
            <a:extLst>
              <a:ext uri="{FF2B5EF4-FFF2-40B4-BE49-F238E27FC236}">
                <a16:creationId xmlns:a16="http://schemas.microsoft.com/office/drawing/2014/main" id="{6F5E32C5-042C-4A8E-85C5-6FBB6CE627F3}"/>
              </a:ext>
            </a:extLst>
          </p:cNvPr>
          <p:cNvSpPr>
            <a:spLocks noGrp="1"/>
          </p:cNvSpPr>
          <p:nvPr>
            <p:ph type="sldNum" sz="quarter" idx="12"/>
          </p:nvPr>
        </p:nvSpPr>
        <p:spPr/>
        <p:txBody>
          <a:bodyPr/>
          <a:lstStyle/>
          <a:p>
            <a:fld id="{8723AE3D-20E4-4640-9AB9-4394421DC461}" type="slidenum">
              <a:rPr lang="en-US" smtClean="0"/>
              <a:t>20</a:t>
            </a:fld>
            <a:endParaRPr lang="en-US" dirty="0"/>
          </a:p>
        </p:txBody>
      </p:sp>
      <p:grpSp>
        <p:nvGrpSpPr>
          <p:cNvPr id="99" name="Group 98">
            <a:extLst>
              <a:ext uri="{FF2B5EF4-FFF2-40B4-BE49-F238E27FC236}">
                <a16:creationId xmlns:a16="http://schemas.microsoft.com/office/drawing/2014/main" id="{2E8244D4-4802-4D3C-9D01-EF09EBCF3826}"/>
              </a:ext>
            </a:extLst>
          </p:cNvPr>
          <p:cNvGrpSpPr/>
          <p:nvPr/>
        </p:nvGrpSpPr>
        <p:grpSpPr>
          <a:xfrm>
            <a:off x="6266095" y="3815943"/>
            <a:ext cx="1858850" cy="135560"/>
            <a:chOff x="6180379" y="5803998"/>
            <a:chExt cx="1858850" cy="135560"/>
          </a:xfrm>
          <a:solidFill>
            <a:srgbClr val="F1B1CC"/>
          </a:solidFill>
        </p:grpSpPr>
        <p:sp>
          <p:nvSpPr>
            <p:cNvPr id="100" name="Line 93">
              <a:extLst>
                <a:ext uri="{FF2B5EF4-FFF2-40B4-BE49-F238E27FC236}">
                  <a16:creationId xmlns:a16="http://schemas.microsoft.com/office/drawing/2014/main" id="{D809871D-670B-460E-9237-6CE91B81684D}"/>
                </a:ext>
              </a:extLst>
            </p:cNvPr>
            <p:cNvSpPr>
              <a:spLocks noChangeShapeType="1"/>
            </p:cNvSpPr>
            <p:nvPr/>
          </p:nvSpPr>
          <p:spPr bwMode="auto">
            <a:xfrm>
              <a:off x="6234193" y="5864158"/>
              <a:ext cx="1697406" cy="2422"/>
            </a:xfrm>
            <a:prstGeom prst="line">
              <a:avLst/>
            </a:prstGeom>
            <a:grpFill/>
            <a:ln w="38100" cap="flat">
              <a:solidFill>
                <a:schemeClr val="bg1">
                  <a:lumMod val="50000"/>
                  <a:alpha val="50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s-MX" dirty="0"/>
            </a:p>
          </p:txBody>
        </p:sp>
        <p:sp>
          <p:nvSpPr>
            <p:cNvPr id="101" name="Freeform 94">
              <a:extLst>
                <a:ext uri="{FF2B5EF4-FFF2-40B4-BE49-F238E27FC236}">
                  <a16:creationId xmlns:a16="http://schemas.microsoft.com/office/drawing/2014/main" id="{61908F58-2F19-493C-AB17-EDBB1ACEA51E}"/>
                </a:ext>
              </a:extLst>
            </p:cNvPr>
            <p:cNvSpPr>
              <a:spLocks noChangeArrowheads="1"/>
            </p:cNvSpPr>
            <p:nvPr/>
          </p:nvSpPr>
          <p:spPr bwMode="auto">
            <a:xfrm>
              <a:off x="6180379" y="5808839"/>
              <a:ext cx="116599" cy="125877"/>
            </a:xfrm>
            <a:custGeom>
              <a:avLst/>
              <a:gdLst>
                <a:gd name="T0" fmla="*/ 115 w 231"/>
                <a:gd name="T1" fmla="*/ 230 h 231"/>
                <a:gd name="T2" fmla="*/ 115 w 231"/>
                <a:gd name="T3" fmla="*/ 230 h 231"/>
                <a:gd name="T4" fmla="*/ 0 w 231"/>
                <a:gd name="T5" fmla="*/ 115 h 231"/>
                <a:gd name="T6" fmla="*/ 115 w 231"/>
                <a:gd name="T7" fmla="*/ 0 h 231"/>
                <a:gd name="T8" fmla="*/ 230 w 231"/>
                <a:gd name="T9" fmla="*/ 115 h 231"/>
                <a:gd name="T10" fmla="*/ 115 w 231"/>
                <a:gd name="T11" fmla="*/ 230 h 231"/>
              </a:gdLst>
              <a:ahLst/>
              <a:cxnLst>
                <a:cxn ang="0">
                  <a:pos x="T0" y="T1"/>
                </a:cxn>
                <a:cxn ang="0">
                  <a:pos x="T2" y="T3"/>
                </a:cxn>
                <a:cxn ang="0">
                  <a:pos x="T4" y="T5"/>
                </a:cxn>
                <a:cxn ang="0">
                  <a:pos x="T6" y="T7"/>
                </a:cxn>
                <a:cxn ang="0">
                  <a:pos x="T8" y="T9"/>
                </a:cxn>
                <a:cxn ang="0">
                  <a:pos x="T10" y="T11"/>
                </a:cxn>
              </a:cxnLst>
              <a:rect l="0" t="0" r="r" b="b"/>
              <a:pathLst>
                <a:path w="231" h="231">
                  <a:moveTo>
                    <a:pt x="115" y="230"/>
                  </a:moveTo>
                  <a:lnTo>
                    <a:pt x="115" y="230"/>
                  </a:lnTo>
                  <a:cubicBezTo>
                    <a:pt x="46" y="230"/>
                    <a:pt x="0" y="184"/>
                    <a:pt x="0" y="115"/>
                  </a:cubicBezTo>
                  <a:cubicBezTo>
                    <a:pt x="0" y="54"/>
                    <a:pt x="46" y="0"/>
                    <a:pt x="115" y="0"/>
                  </a:cubicBezTo>
                  <a:cubicBezTo>
                    <a:pt x="176" y="0"/>
                    <a:pt x="230" y="54"/>
                    <a:pt x="230" y="115"/>
                  </a:cubicBezTo>
                  <a:cubicBezTo>
                    <a:pt x="230" y="184"/>
                    <a:pt x="176" y="230"/>
                    <a:pt x="115" y="230"/>
                  </a:cubicBezTo>
                </a:path>
              </a:pathLst>
            </a:custGeom>
            <a:grpFill/>
            <a:ln>
              <a:noFill/>
            </a:ln>
            <a:effectLst/>
          </p:spPr>
          <p:txBody>
            <a:bodyPr wrap="none" anchor="ctr"/>
            <a:lstStyle/>
            <a:p>
              <a:endParaRPr lang="es-MX"/>
            </a:p>
          </p:txBody>
        </p:sp>
        <p:sp>
          <p:nvSpPr>
            <p:cNvPr id="102" name="Freeform 95">
              <a:extLst>
                <a:ext uri="{FF2B5EF4-FFF2-40B4-BE49-F238E27FC236}">
                  <a16:creationId xmlns:a16="http://schemas.microsoft.com/office/drawing/2014/main" id="{DFC94A64-06E0-458C-BB95-6954BDA9E14C}"/>
                </a:ext>
              </a:extLst>
            </p:cNvPr>
            <p:cNvSpPr>
              <a:spLocks noChangeArrowheads="1"/>
            </p:cNvSpPr>
            <p:nvPr/>
          </p:nvSpPr>
          <p:spPr bwMode="auto">
            <a:xfrm>
              <a:off x="7886754" y="5803998"/>
              <a:ext cx="152475" cy="135560"/>
            </a:xfrm>
            <a:custGeom>
              <a:avLst/>
              <a:gdLst>
                <a:gd name="T0" fmla="*/ 299 w 300"/>
                <a:gd name="T1" fmla="*/ 122 h 245"/>
                <a:gd name="T2" fmla="*/ 0 w 300"/>
                <a:gd name="T3" fmla="*/ 244 h 245"/>
                <a:gd name="T4" fmla="*/ 69 w 300"/>
                <a:gd name="T5" fmla="*/ 122 h 245"/>
                <a:gd name="T6" fmla="*/ 0 w 300"/>
                <a:gd name="T7" fmla="*/ 0 h 245"/>
                <a:gd name="T8" fmla="*/ 299 w 300"/>
                <a:gd name="T9" fmla="*/ 122 h 245"/>
              </a:gdLst>
              <a:ahLst/>
              <a:cxnLst>
                <a:cxn ang="0">
                  <a:pos x="T0" y="T1"/>
                </a:cxn>
                <a:cxn ang="0">
                  <a:pos x="T2" y="T3"/>
                </a:cxn>
                <a:cxn ang="0">
                  <a:pos x="T4" y="T5"/>
                </a:cxn>
                <a:cxn ang="0">
                  <a:pos x="T6" y="T7"/>
                </a:cxn>
                <a:cxn ang="0">
                  <a:pos x="T8" y="T9"/>
                </a:cxn>
              </a:cxnLst>
              <a:rect l="0" t="0" r="r" b="b"/>
              <a:pathLst>
                <a:path w="300" h="245">
                  <a:moveTo>
                    <a:pt x="299" y="122"/>
                  </a:moveTo>
                  <a:lnTo>
                    <a:pt x="0" y="244"/>
                  </a:lnTo>
                  <a:lnTo>
                    <a:pt x="69" y="122"/>
                  </a:lnTo>
                  <a:lnTo>
                    <a:pt x="0" y="0"/>
                  </a:lnTo>
                  <a:lnTo>
                    <a:pt x="299" y="122"/>
                  </a:lnTo>
                </a:path>
              </a:pathLst>
            </a:custGeom>
            <a:grpFill/>
            <a:ln>
              <a:noFill/>
            </a:ln>
            <a:effectLst/>
          </p:spPr>
          <p:txBody>
            <a:bodyPr wrap="none" anchor="ctr"/>
            <a:lstStyle/>
            <a:p>
              <a:endParaRPr lang="es-MX"/>
            </a:p>
          </p:txBody>
        </p:sp>
      </p:grpSp>
      <p:sp>
        <p:nvSpPr>
          <p:cNvPr id="103" name="Rectangle 102">
            <a:extLst>
              <a:ext uri="{FF2B5EF4-FFF2-40B4-BE49-F238E27FC236}">
                <a16:creationId xmlns:a16="http://schemas.microsoft.com/office/drawing/2014/main" id="{7ED5A643-C302-486E-B8D6-E1F179E822EA}"/>
              </a:ext>
            </a:extLst>
          </p:cNvPr>
          <p:cNvSpPr/>
          <p:nvPr/>
        </p:nvSpPr>
        <p:spPr>
          <a:xfrm>
            <a:off x="8124945" y="3353636"/>
            <a:ext cx="3807975" cy="1114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sz="1600" b="1" dirty="0">
                <a:solidFill>
                  <a:srgbClr val="FFC000"/>
                </a:solidFill>
              </a:rPr>
              <a:t>EFA calls  for the set up of national registries for AD/E</a:t>
            </a:r>
            <a:r>
              <a:rPr lang="en-US" sz="1600" b="1" dirty="0">
                <a:solidFill>
                  <a:srgbClr val="FFC000"/>
                </a:solidFill>
              </a:rPr>
              <a:t>,</a:t>
            </a:r>
            <a:r>
              <a:rPr lang="en-BE" sz="1600" dirty="0">
                <a:solidFill>
                  <a:srgbClr val="FFC000"/>
                </a:solidFill>
              </a:rPr>
              <a:t> </a:t>
            </a:r>
            <a:r>
              <a:rPr lang="en-US" sz="1600" dirty="0">
                <a:solidFill>
                  <a:schemeClr val="bg1"/>
                </a:solidFill>
              </a:rPr>
              <a:t>w</a:t>
            </a:r>
            <a:r>
              <a:rPr lang="en-BE" sz="1600" dirty="0">
                <a:solidFill>
                  <a:schemeClr val="bg1"/>
                </a:solidFill>
              </a:rPr>
              <a:t>hich will allow the high-quality collection of data, with the ultimate objective of improving care and outcomes for patients.</a:t>
            </a:r>
            <a:endParaRPr lang="en-BE" sz="1600" b="1" dirty="0">
              <a:solidFill>
                <a:schemeClr val="bg1"/>
              </a:solidFill>
            </a:endParaRPr>
          </a:p>
          <a:p>
            <a:pPr algn="just"/>
            <a:endParaRPr lang="en-US" sz="1600" dirty="0"/>
          </a:p>
        </p:txBody>
      </p:sp>
      <p:grpSp>
        <p:nvGrpSpPr>
          <p:cNvPr id="104" name="Group 103">
            <a:extLst>
              <a:ext uri="{FF2B5EF4-FFF2-40B4-BE49-F238E27FC236}">
                <a16:creationId xmlns:a16="http://schemas.microsoft.com/office/drawing/2014/main" id="{E92DA5D6-2F4C-419A-B9F6-6DD0B52BA74F}"/>
              </a:ext>
            </a:extLst>
          </p:cNvPr>
          <p:cNvGrpSpPr/>
          <p:nvPr/>
        </p:nvGrpSpPr>
        <p:grpSpPr>
          <a:xfrm>
            <a:off x="3873627" y="4369392"/>
            <a:ext cx="1648854" cy="142641"/>
            <a:chOff x="4283817" y="4625259"/>
            <a:chExt cx="1648854" cy="142641"/>
          </a:xfrm>
          <a:solidFill>
            <a:srgbClr val="F1B1CC"/>
          </a:solidFill>
        </p:grpSpPr>
        <p:sp>
          <p:nvSpPr>
            <p:cNvPr id="105" name="Line 89">
              <a:extLst>
                <a:ext uri="{FF2B5EF4-FFF2-40B4-BE49-F238E27FC236}">
                  <a16:creationId xmlns:a16="http://schemas.microsoft.com/office/drawing/2014/main" id="{D7AAF247-6597-4293-8AA9-4FFE5464D7C7}"/>
                </a:ext>
              </a:extLst>
            </p:cNvPr>
            <p:cNvSpPr>
              <a:spLocks noChangeShapeType="1"/>
            </p:cNvSpPr>
            <p:nvPr/>
          </p:nvSpPr>
          <p:spPr bwMode="auto">
            <a:xfrm flipV="1">
              <a:off x="4398593" y="4695363"/>
              <a:ext cx="1463040" cy="0"/>
            </a:xfrm>
            <a:prstGeom prst="line">
              <a:avLst/>
            </a:prstGeom>
            <a:grpFill/>
            <a:ln w="38100" cap="flat">
              <a:solidFill>
                <a:schemeClr val="bg1">
                  <a:lumMod val="50000"/>
                  <a:alpha val="50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s-MX"/>
            </a:p>
          </p:txBody>
        </p:sp>
        <p:sp>
          <p:nvSpPr>
            <p:cNvPr id="106" name="Freeform 90">
              <a:extLst>
                <a:ext uri="{FF2B5EF4-FFF2-40B4-BE49-F238E27FC236}">
                  <a16:creationId xmlns:a16="http://schemas.microsoft.com/office/drawing/2014/main" id="{4DFCC998-4815-423D-BB39-0E57AE57E131}"/>
                </a:ext>
              </a:extLst>
            </p:cNvPr>
            <p:cNvSpPr>
              <a:spLocks noChangeArrowheads="1"/>
            </p:cNvSpPr>
            <p:nvPr/>
          </p:nvSpPr>
          <p:spPr bwMode="auto">
            <a:xfrm>
              <a:off x="5816072" y="4642023"/>
              <a:ext cx="116599" cy="125877"/>
            </a:xfrm>
            <a:custGeom>
              <a:avLst/>
              <a:gdLst>
                <a:gd name="T0" fmla="*/ 115 w 231"/>
                <a:gd name="T1" fmla="*/ 230 h 231"/>
                <a:gd name="T2" fmla="*/ 115 w 231"/>
                <a:gd name="T3" fmla="*/ 230 h 231"/>
                <a:gd name="T4" fmla="*/ 0 w 231"/>
                <a:gd name="T5" fmla="*/ 115 h 231"/>
                <a:gd name="T6" fmla="*/ 115 w 231"/>
                <a:gd name="T7" fmla="*/ 0 h 231"/>
                <a:gd name="T8" fmla="*/ 230 w 231"/>
                <a:gd name="T9" fmla="*/ 115 h 231"/>
                <a:gd name="T10" fmla="*/ 115 w 231"/>
                <a:gd name="T11" fmla="*/ 230 h 231"/>
              </a:gdLst>
              <a:ahLst/>
              <a:cxnLst>
                <a:cxn ang="0">
                  <a:pos x="T0" y="T1"/>
                </a:cxn>
                <a:cxn ang="0">
                  <a:pos x="T2" y="T3"/>
                </a:cxn>
                <a:cxn ang="0">
                  <a:pos x="T4" y="T5"/>
                </a:cxn>
                <a:cxn ang="0">
                  <a:pos x="T6" y="T7"/>
                </a:cxn>
                <a:cxn ang="0">
                  <a:pos x="T8" y="T9"/>
                </a:cxn>
                <a:cxn ang="0">
                  <a:pos x="T10" y="T11"/>
                </a:cxn>
              </a:cxnLst>
              <a:rect l="0" t="0" r="r" b="b"/>
              <a:pathLst>
                <a:path w="231" h="231">
                  <a:moveTo>
                    <a:pt x="115" y="230"/>
                  </a:moveTo>
                  <a:lnTo>
                    <a:pt x="115" y="230"/>
                  </a:lnTo>
                  <a:cubicBezTo>
                    <a:pt x="46" y="230"/>
                    <a:pt x="0" y="184"/>
                    <a:pt x="0" y="115"/>
                  </a:cubicBezTo>
                  <a:cubicBezTo>
                    <a:pt x="0" y="54"/>
                    <a:pt x="46" y="0"/>
                    <a:pt x="115" y="0"/>
                  </a:cubicBezTo>
                  <a:cubicBezTo>
                    <a:pt x="176" y="0"/>
                    <a:pt x="230" y="54"/>
                    <a:pt x="230" y="115"/>
                  </a:cubicBezTo>
                  <a:cubicBezTo>
                    <a:pt x="230" y="184"/>
                    <a:pt x="176" y="230"/>
                    <a:pt x="115" y="230"/>
                  </a:cubicBezTo>
                </a:path>
              </a:pathLst>
            </a:custGeom>
            <a:grpFill/>
            <a:ln>
              <a:noFill/>
            </a:ln>
            <a:effectLst/>
          </p:spPr>
          <p:txBody>
            <a:bodyPr wrap="none" anchor="ctr"/>
            <a:lstStyle/>
            <a:p>
              <a:endParaRPr lang="es-MX"/>
            </a:p>
          </p:txBody>
        </p:sp>
        <p:sp>
          <p:nvSpPr>
            <p:cNvPr id="107" name="Freeform 91">
              <a:extLst>
                <a:ext uri="{FF2B5EF4-FFF2-40B4-BE49-F238E27FC236}">
                  <a16:creationId xmlns:a16="http://schemas.microsoft.com/office/drawing/2014/main" id="{BEC81FED-9045-4A41-9477-CEEF52527ACD}"/>
                </a:ext>
              </a:extLst>
            </p:cNvPr>
            <p:cNvSpPr>
              <a:spLocks noChangeArrowheads="1"/>
            </p:cNvSpPr>
            <p:nvPr/>
          </p:nvSpPr>
          <p:spPr bwMode="auto">
            <a:xfrm rot="10800000">
              <a:off x="4283817" y="4625259"/>
              <a:ext cx="152475" cy="137980"/>
            </a:xfrm>
            <a:custGeom>
              <a:avLst/>
              <a:gdLst>
                <a:gd name="T0" fmla="*/ 299 w 300"/>
                <a:gd name="T1" fmla="*/ 122 h 253"/>
                <a:gd name="T2" fmla="*/ 0 w 300"/>
                <a:gd name="T3" fmla="*/ 252 h 253"/>
                <a:gd name="T4" fmla="*/ 69 w 300"/>
                <a:gd name="T5" fmla="*/ 122 h 253"/>
                <a:gd name="T6" fmla="*/ 0 w 300"/>
                <a:gd name="T7" fmla="*/ 0 h 253"/>
                <a:gd name="T8" fmla="*/ 299 w 300"/>
                <a:gd name="T9" fmla="*/ 122 h 253"/>
              </a:gdLst>
              <a:ahLst/>
              <a:cxnLst>
                <a:cxn ang="0">
                  <a:pos x="T0" y="T1"/>
                </a:cxn>
                <a:cxn ang="0">
                  <a:pos x="T2" y="T3"/>
                </a:cxn>
                <a:cxn ang="0">
                  <a:pos x="T4" y="T5"/>
                </a:cxn>
                <a:cxn ang="0">
                  <a:pos x="T6" y="T7"/>
                </a:cxn>
                <a:cxn ang="0">
                  <a:pos x="T8" y="T9"/>
                </a:cxn>
              </a:cxnLst>
              <a:rect l="0" t="0" r="r" b="b"/>
              <a:pathLst>
                <a:path w="300" h="253">
                  <a:moveTo>
                    <a:pt x="299" y="122"/>
                  </a:moveTo>
                  <a:lnTo>
                    <a:pt x="0" y="252"/>
                  </a:lnTo>
                  <a:lnTo>
                    <a:pt x="69" y="122"/>
                  </a:lnTo>
                  <a:lnTo>
                    <a:pt x="0" y="0"/>
                  </a:lnTo>
                  <a:lnTo>
                    <a:pt x="299" y="122"/>
                  </a:lnTo>
                </a:path>
              </a:pathLst>
            </a:custGeom>
            <a:grpFill/>
            <a:ln>
              <a:noFill/>
            </a:ln>
            <a:effectLst/>
          </p:spPr>
          <p:txBody>
            <a:bodyPr wrap="none" anchor="ctr"/>
            <a:lstStyle/>
            <a:p>
              <a:endParaRPr lang="es-MX"/>
            </a:p>
          </p:txBody>
        </p:sp>
      </p:grpSp>
      <p:sp>
        <p:nvSpPr>
          <p:cNvPr id="108" name="Rectangle 107">
            <a:extLst>
              <a:ext uri="{FF2B5EF4-FFF2-40B4-BE49-F238E27FC236}">
                <a16:creationId xmlns:a16="http://schemas.microsoft.com/office/drawing/2014/main" id="{21D09B03-A64A-49DF-8445-13DBEE1405CA}"/>
              </a:ext>
            </a:extLst>
          </p:cNvPr>
          <p:cNvSpPr/>
          <p:nvPr/>
        </p:nvSpPr>
        <p:spPr>
          <a:xfrm>
            <a:off x="259080" y="3847812"/>
            <a:ext cx="3653085" cy="1114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sz="1600" b="1" dirty="0">
                <a:solidFill>
                  <a:srgbClr val="FFC000"/>
                </a:solidFill>
              </a:rPr>
              <a:t>EFA calls for the introduction of an ambitious research project under the Innovative Health Initiative on AD/E</a:t>
            </a:r>
            <a:r>
              <a:rPr lang="en-US" sz="1600" b="1" dirty="0">
                <a:solidFill>
                  <a:srgbClr val="FFC000"/>
                </a:solidFill>
              </a:rPr>
              <a:t>,</a:t>
            </a:r>
            <a:r>
              <a:rPr lang="en-BE" sz="1600" dirty="0">
                <a:solidFill>
                  <a:srgbClr val="FFC000"/>
                </a:solidFill>
              </a:rPr>
              <a:t> </a:t>
            </a:r>
            <a:r>
              <a:rPr lang="en-US" sz="1600" dirty="0">
                <a:solidFill>
                  <a:schemeClr val="bg1"/>
                </a:solidFill>
              </a:rPr>
              <a:t>w</a:t>
            </a:r>
            <a:r>
              <a:rPr lang="en-BE" sz="1600" dirty="0">
                <a:solidFill>
                  <a:schemeClr val="bg1"/>
                </a:solidFill>
              </a:rPr>
              <a:t>hich in turn could lead to improved treatment, quality of life and, ultimately, prevention.</a:t>
            </a:r>
            <a:r>
              <a:rPr lang="en-US" sz="1600" dirty="0">
                <a:solidFill>
                  <a:schemeClr val="bg1"/>
                </a:solidFill>
              </a:rPr>
              <a:t> This research project can be built </a:t>
            </a:r>
            <a:r>
              <a:rPr lang="en-BE" sz="1600" dirty="0">
                <a:solidFill>
                  <a:schemeClr val="bg1"/>
                </a:solidFill>
              </a:rPr>
              <a:t>on the example of U-BIOPRED and 3TR EU projects on asthma as a best practice</a:t>
            </a:r>
            <a:endParaRPr lang="en-BE" sz="1600" b="1" dirty="0">
              <a:solidFill>
                <a:schemeClr val="bg1"/>
              </a:solidFill>
            </a:endParaRPr>
          </a:p>
          <a:p>
            <a:pPr algn="just"/>
            <a:endParaRPr lang="en-US" sz="1600" dirty="0"/>
          </a:p>
        </p:txBody>
      </p:sp>
    </p:spTree>
    <p:extLst>
      <p:ext uri="{BB962C8B-B14F-4D97-AF65-F5344CB8AC3E}">
        <p14:creationId xmlns:p14="http://schemas.microsoft.com/office/powerpoint/2010/main" val="12178842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C714CCC-C556-2147-3390-8D36AE0D5C40}"/>
              </a:ext>
            </a:extLst>
          </p:cNvPr>
          <p:cNvSpPr/>
          <p:nvPr/>
        </p:nvSpPr>
        <p:spPr>
          <a:xfrm>
            <a:off x="10419907" y="5534405"/>
            <a:ext cx="1772093" cy="1323595"/>
          </a:xfrm>
          <a:prstGeom prst="rect">
            <a:avLst/>
          </a:prstGeom>
          <a:solidFill>
            <a:srgbClr val="48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232C7B25-306B-4BF4-9EC2-223592513F74}"/>
              </a:ext>
            </a:extLst>
          </p:cNvPr>
          <p:cNvSpPr>
            <a:spLocks noGrp="1"/>
          </p:cNvSpPr>
          <p:nvPr>
            <p:ph type="title"/>
          </p:nvPr>
        </p:nvSpPr>
        <p:spPr>
          <a:solidFill>
            <a:srgbClr val="FFC000"/>
          </a:solidFill>
        </p:spPr>
        <p:txBody>
          <a:bodyPr/>
          <a:lstStyle/>
          <a:p>
            <a:pPr algn="ctr"/>
            <a:r>
              <a:rPr lang="en-BE" b="1" dirty="0"/>
              <a:t>Access to personalised treat</a:t>
            </a:r>
            <a:r>
              <a:rPr lang="en-GB" b="1" dirty="0"/>
              <a:t>m</a:t>
            </a:r>
            <a:r>
              <a:rPr lang="en-BE" b="1" dirty="0"/>
              <a:t>ent and care</a:t>
            </a:r>
            <a:r>
              <a:rPr lang="en-US" b="1" dirty="0"/>
              <a:t> for patients</a:t>
            </a:r>
            <a:endParaRPr lang="en-BE" b="1" dirty="0"/>
          </a:p>
        </p:txBody>
      </p:sp>
      <p:sp>
        <p:nvSpPr>
          <p:cNvPr id="6" name="Slide Number Placeholder 5">
            <a:extLst>
              <a:ext uri="{FF2B5EF4-FFF2-40B4-BE49-F238E27FC236}">
                <a16:creationId xmlns:a16="http://schemas.microsoft.com/office/drawing/2014/main" id="{6F5E32C5-042C-4A8E-85C5-6FBB6CE627F3}"/>
              </a:ext>
            </a:extLst>
          </p:cNvPr>
          <p:cNvSpPr>
            <a:spLocks noGrp="1"/>
          </p:cNvSpPr>
          <p:nvPr>
            <p:ph type="sldNum" sz="quarter" idx="12"/>
          </p:nvPr>
        </p:nvSpPr>
        <p:spPr/>
        <p:txBody>
          <a:bodyPr/>
          <a:lstStyle/>
          <a:p>
            <a:fld id="{8723AE3D-20E4-4640-9AB9-4394421DC461}" type="slidenum">
              <a:rPr lang="en-US" smtClean="0"/>
              <a:t>21</a:t>
            </a:fld>
            <a:endParaRPr lang="en-US"/>
          </a:p>
        </p:txBody>
      </p:sp>
      <p:sp>
        <p:nvSpPr>
          <p:cNvPr id="7" name="Rectangle 6">
            <a:extLst>
              <a:ext uri="{FF2B5EF4-FFF2-40B4-BE49-F238E27FC236}">
                <a16:creationId xmlns:a16="http://schemas.microsoft.com/office/drawing/2014/main" id="{BE0DE0C0-80F7-4D70-973D-8755FE0ABCAB}"/>
              </a:ext>
            </a:extLst>
          </p:cNvPr>
          <p:cNvSpPr/>
          <p:nvPr/>
        </p:nvSpPr>
        <p:spPr>
          <a:xfrm>
            <a:off x="2252351" y="2980103"/>
            <a:ext cx="9566023" cy="11841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b="1" dirty="0">
                <a:solidFill>
                  <a:schemeClr val="bg1"/>
                </a:solidFill>
              </a:rPr>
              <a:t>Support the introduction </a:t>
            </a:r>
            <a:r>
              <a:rPr lang="en-BE" dirty="0">
                <a:solidFill>
                  <a:schemeClr val="bg1"/>
                </a:solidFill>
              </a:rPr>
              <a:t>of personalised treatment plans from day 1 of diagnosis, allowing AD/E patients to receive continuity of care from the get-go. This should also include further preparation outside regu</a:t>
            </a:r>
            <a:r>
              <a:rPr lang="en-GB" dirty="0">
                <a:solidFill>
                  <a:schemeClr val="bg1"/>
                </a:solidFill>
              </a:rPr>
              <a:t>la</a:t>
            </a:r>
            <a:r>
              <a:rPr lang="en-BE" dirty="0">
                <a:solidFill>
                  <a:schemeClr val="bg1"/>
                </a:solidFill>
              </a:rPr>
              <a:t>r consultation appointments, to improve efficiency.  </a:t>
            </a:r>
            <a:endParaRPr lang="en-BE" b="1" dirty="0">
              <a:solidFill>
                <a:schemeClr val="bg1"/>
              </a:solidFill>
            </a:endParaRPr>
          </a:p>
        </p:txBody>
      </p:sp>
      <p:sp>
        <p:nvSpPr>
          <p:cNvPr id="8" name="Rectangle 7">
            <a:extLst>
              <a:ext uri="{FF2B5EF4-FFF2-40B4-BE49-F238E27FC236}">
                <a16:creationId xmlns:a16="http://schemas.microsoft.com/office/drawing/2014/main" id="{7DC0A421-D90D-481C-946F-E02AA396894E}"/>
              </a:ext>
            </a:extLst>
          </p:cNvPr>
          <p:cNvSpPr/>
          <p:nvPr/>
        </p:nvSpPr>
        <p:spPr>
          <a:xfrm>
            <a:off x="2252350" y="4493866"/>
            <a:ext cx="9566023" cy="5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b="1" dirty="0">
                <a:solidFill>
                  <a:schemeClr val="bg1"/>
                </a:solidFill>
              </a:rPr>
              <a:t>Set up Centres of Excellence on AD/E, with ring-fenced budgets. </a:t>
            </a:r>
            <a:r>
              <a:rPr lang="en-BE" dirty="0">
                <a:solidFill>
                  <a:schemeClr val="bg1"/>
                </a:solidFill>
              </a:rPr>
              <a:t> </a:t>
            </a:r>
          </a:p>
        </p:txBody>
      </p:sp>
      <p:sp>
        <p:nvSpPr>
          <p:cNvPr id="16" name="Rectangle 15">
            <a:extLst>
              <a:ext uri="{FF2B5EF4-FFF2-40B4-BE49-F238E27FC236}">
                <a16:creationId xmlns:a16="http://schemas.microsoft.com/office/drawing/2014/main" id="{3AC10DEF-5238-42F2-8185-0277CF89DC65}"/>
              </a:ext>
            </a:extLst>
          </p:cNvPr>
          <p:cNvSpPr/>
          <p:nvPr/>
        </p:nvSpPr>
        <p:spPr>
          <a:xfrm>
            <a:off x="927836" y="2013307"/>
            <a:ext cx="10100345" cy="7169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a:solidFill>
                  <a:schemeClr val="tx1"/>
                </a:solidFill>
              </a:rPr>
              <a:t>EFA recommends that, in order to </a:t>
            </a:r>
            <a:r>
              <a:rPr lang="en-BE" b="1">
                <a:solidFill>
                  <a:schemeClr val="tx1"/>
                </a:solidFill>
              </a:rPr>
              <a:t>improve access to personalised treatment and care</a:t>
            </a:r>
            <a:r>
              <a:rPr lang="en-BE">
                <a:solidFill>
                  <a:schemeClr val="tx1"/>
                </a:solidFill>
              </a:rPr>
              <a:t>, policymakers must:</a:t>
            </a:r>
          </a:p>
        </p:txBody>
      </p:sp>
      <p:sp>
        <p:nvSpPr>
          <p:cNvPr id="11" name="Arrow: Pentagon 10">
            <a:extLst>
              <a:ext uri="{FF2B5EF4-FFF2-40B4-BE49-F238E27FC236}">
                <a16:creationId xmlns:a16="http://schemas.microsoft.com/office/drawing/2014/main" id="{030C1AA4-78BA-43ED-A616-E7074E6344D1}"/>
              </a:ext>
            </a:extLst>
          </p:cNvPr>
          <p:cNvSpPr/>
          <p:nvPr/>
        </p:nvSpPr>
        <p:spPr>
          <a:xfrm rot="5400000">
            <a:off x="615820" y="2941435"/>
            <a:ext cx="1287625" cy="1380931"/>
          </a:xfrm>
          <a:prstGeom prst="homePlate">
            <a:avLst/>
          </a:prstGeom>
          <a:solidFill>
            <a:srgbClr val="FFC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3600" b="1">
                <a:solidFill>
                  <a:schemeClr val="tx1"/>
                </a:solidFill>
              </a:rPr>
              <a:t>1</a:t>
            </a:r>
          </a:p>
        </p:txBody>
      </p:sp>
      <p:sp>
        <p:nvSpPr>
          <p:cNvPr id="13" name="Arrow: Pentagon 12">
            <a:extLst>
              <a:ext uri="{FF2B5EF4-FFF2-40B4-BE49-F238E27FC236}">
                <a16:creationId xmlns:a16="http://schemas.microsoft.com/office/drawing/2014/main" id="{DD61D4A4-CE0F-484C-BEA1-CAEADAB61BB9}"/>
              </a:ext>
            </a:extLst>
          </p:cNvPr>
          <p:cNvSpPr/>
          <p:nvPr/>
        </p:nvSpPr>
        <p:spPr>
          <a:xfrm rot="5400000">
            <a:off x="615820" y="4335435"/>
            <a:ext cx="1287625" cy="1380931"/>
          </a:xfrm>
          <a:prstGeom prst="homePlate">
            <a:avLst/>
          </a:prstGeom>
          <a:solidFill>
            <a:srgbClr val="FFC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3600" b="1">
                <a:solidFill>
                  <a:schemeClr val="tx1"/>
                </a:solidFill>
              </a:rPr>
              <a:t>2</a:t>
            </a:r>
          </a:p>
        </p:txBody>
      </p:sp>
    </p:spTree>
    <p:extLst>
      <p:ext uri="{BB962C8B-B14F-4D97-AF65-F5344CB8AC3E}">
        <p14:creationId xmlns:p14="http://schemas.microsoft.com/office/powerpoint/2010/main" val="21978180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03BFDC4-3901-EFB0-5BAD-20130D085F8D}"/>
              </a:ext>
            </a:extLst>
          </p:cNvPr>
          <p:cNvSpPr/>
          <p:nvPr/>
        </p:nvSpPr>
        <p:spPr>
          <a:xfrm>
            <a:off x="10419907" y="5534405"/>
            <a:ext cx="1772093" cy="1323595"/>
          </a:xfrm>
          <a:prstGeom prst="rect">
            <a:avLst/>
          </a:prstGeom>
          <a:solidFill>
            <a:srgbClr val="48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232C7B25-306B-4BF4-9EC2-223592513F74}"/>
              </a:ext>
            </a:extLst>
          </p:cNvPr>
          <p:cNvSpPr>
            <a:spLocks noGrp="1"/>
          </p:cNvSpPr>
          <p:nvPr>
            <p:ph type="title"/>
          </p:nvPr>
        </p:nvSpPr>
        <p:spPr>
          <a:solidFill>
            <a:srgbClr val="FFC000"/>
          </a:solidFill>
        </p:spPr>
        <p:txBody>
          <a:bodyPr/>
          <a:lstStyle/>
          <a:p>
            <a:pPr algn="ctr"/>
            <a:r>
              <a:rPr lang="en-BE" b="1" dirty="0">
                <a:solidFill>
                  <a:schemeClr val="bg1"/>
                </a:solidFill>
              </a:rPr>
              <a:t>Reduce the financial burden</a:t>
            </a:r>
            <a:r>
              <a:rPr lang="en-US" b="1" dirty="0">
                <a:solidFill>
                  <a:schemeClr val="bg1"/>
                </a:solidFill>
              </a:rPr>
              <a:t> for patients</a:t>
            </a:r>
            <a:endParaRPr lang="en-BE" b="1" dirty="0">
              <a:solidFill>
                <a:schemeClr val="bg1"/>
              </a:solidFill>
            </a:endParaRPr>
          </a:p>
        </p:txBody>
      </p:sp>
      <p:sp>
        <p:nvSpPr>
          <p:cNvPr id="6" name="Slide Number Placeholder 5">
            <a:extLst>
              <a:ext uri="{FF2B5EF4-FFF2-40B4-BE49-F238E27FC236}">
                <a16:creationId xmlns:a16="http://schemas.microsoft.com/office/drawing/2014/main" id="{6F5E32C5-042C-4A8E-85C5-6FBB6CE627F3}"/>
              </a:ext>
            </a:extLst>
          </p:cNvPr>
          <p:cNvSpPr>
            <a:spLocks noGrp="1"/>
          </p:cNvSpPr>
          <p:nvPr>
            <p:ph type="sldNum" sz="quarter" idx="12"/>
          </p:nvPr>
        </p:nvSpPr>
        <p:spPr/>
        <p:txBody>
          <a:bodyPr/>
          <a:lstStyle/>
          <a:p>
            <a:fld id="{8723AE3D-20E4-4640-9AB9-4394421DC461}" type="slidenum">
              <a:rPr lang="en-US" smtClean="0"/>
              <a:t>22</a:t>
            </a:fld>
            <a:endParaRPr lang="en-US"/>
          </a:p>
        </p:txBody>
      </p:sp>
      <p:sp>
        <p:nvSpPr>
          <p:cNvPr id="7" name="Rectangle 6">
            <a:extLst>
              <a:ext uri="{FF2B5EF4-FFF2-40B4-BE49-F238E27FC236}">
                <a16:creationId xmlns:a16="http://schemas.microsoft.com/office/drawing/2014/main" id="{BE0DE0C0-80F7-4D70-973D-8755FE0ABCAB}"/>
              </a:ext>
            </a:extLst>
          </p:cNvPr>
          <p:cNvSpPr/>
          <p:nvPr/>
        </p:nvSpPr>
        <p:spPr>
          <a:xfrm>
            <a:off x="2252351" y="3083899"/>
            <a:ext cx="9507030" cy="8741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b="1" dirty="0">
                <a:solidFill>
                  <a:schemeClr val="bg1"/>
                </a:solidFill>
              </a:rPr>
              <a:t>Introduce a new classification for the reimbursement of AD/E treatments</a:t>
            </a:r>
            <a:r>
              <a:rPr lang="en-BE" dirty="0">
                <a:solidFill>
                  <a:schemeClr val="bg1"/>
                </a:solidFill>
              </a:rPr>
              <a:t> that guarantee patients sufficient access to basic necessary care such as emollients, bedding, clothing or nutritional support. </a:t>
            </a:r>
            <a:endParaRPr lang="en-BE" b="1" dirty="0">
              <a:solidFill>
                <a:schemeClr val="bg1"/>
              </a:solidFill>
            </a:endParaRPr>
          </a:p>
        </p:txBody>
      </p:sp>
      <p:sp>
        <p:nvSpPr>
          <p:cNvPr id="8" name="Rectangle 7">
            <a:extLst>
              <a:ext uri="{FF2B5EF4-FFF2-40B4-BE49-F238E27FC236}">
                <a16:creationId xmlns:a16="http://schemas.microsoft.com/office/drawing/2014/main" id="{7DC0A421-D90D-481C-946F-E02AA396894E}"/>
              </a:ext>
            </a:extLst>
          </p:cNvPr>
          <p:cNvSpPr/>
          <p:nvPr/>
        </p:nvSpPr>
        <p:spPr>
          <a:xfrm>
            <a:off x="2252351" y="4420691"/>
            <a:ext cx="9507029" cy="8741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b="1" dirty="0">
                <a:solidFill>
                  <a:schemeClr val="bg1"/>
                </a:solidFill>
              </a:rPr>
              <a:t>Recognise the societal and human costs of access delays, </a:t>
            </a:r>
            <a:r>
              <a:rPr lang="en-BE" dirty="0">
                <a:solidFill>
                  <a:schemeClr val="bg1"/>
                </a:solidFill>
              </a:rPr>
              <a:t>particularly economic considerations such as lost productivity through work absence. </a:t>
            </a:r>
          </a:p>
        </p:txBody>
      </p:sp>
      <p:sp>
        <p:nvSpPr>
          <p:cNvPr id="16" name="Rectangle 15">
            <a:extLst>
              <a:ext uri="{FF2B5EF4-FFF2-40B4-BE49-F238E27FC236}">
                <a16:creationId xmlns:a16="http://schemas.microsoft.com/office/drawing/2014/main" id="{3AC10DEF-5238-42F2-8185-0277CF89DC65}"/>
              </a:ext>
            </a:extLst>
          </p:cNvPr>
          <p:cNvSpPr/>
          <p:nvPr/>
        </p:nvSpPr>
        <p:spPr>
          <a:xfrm>
            <a:off x="1045823" y="2062209"/>
            <a:ext cx="10100345" cy="7169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b="1" dirty="0">
                <a:solidFill>
                  <a:schemeClr val="tx1"/>
                </a:solidFill>
              </a:rPr>
              <a:t>EFA recommends </a:t>
            </a:r>
            <a:r>
              <a:rPr lang="en-BE" dirty="0">
                <a:solidFill>
                  <a:schemeClr val="tx1"/>
                </a:solidFill>
              </a:rPr>
              <a:t>that, in order to </a:t>
            </a:r>
            <a:r>
              <a:rPr lang="en-BE" b="1" dirty="0">
                <a:solidFill>
                  <a:schemeClr val="tx1"/>
                </a:solidFill>
              </a:rPr>
              <a:t>reduce the financial and economic burden </a:t>
            </a:r>
            <a:r>
              <a:rPr lang="en-BE" dirty="0">
                <a:solidFill>
                  <a:schemeClr val="tx1"/>
                </a:solidFill>
              </a:rPr>
              <a:t>on AD/E patients, policymakers must:</a:t>
            </a:r>
          </a:p>
        </p:txBody>
      </p:sp>
      <p:sp>
        <p:nvSpPr>
          <p:cNvPr id="10" name="Arrow: Pentagon 9">
            <a:extLst>
              <a:ext uri="{FF2B5EF4-FFF2-40B4-BE49-F238E27FC236}">
                <a16:creationId xmlns:a16="http://schemas.microsoft.com/office/drawing/2014/main" id="{ED6DBE30-365B-43BD-85F4-5F1459FBC5C4}"/>
              </a:ext>
            </a:extLst>
          </p:cNvPr>
          <p:cNvSpPr/>
          <p:nvPr/>
        </p:nvSpPr>
        <p:spPr>
          <a:xfrm rot="5400000">
            <a:off x="689473" y="3013837"/>
            <a:ext cx="1287625" cy="1380931"/>
          </a:xfrm>
          <a:prstGeom prst="homePlate">
            <a:avLst/>
          </a:prstGeom>
          <a:solidFill>
            <a:srgbClr val="FFC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3600" b="1">
                <a:solidFill>
                  <a:schemeClr val="tx1"/>
                </a:solidFill>
              </a:rPr>
              <a:t>1</a:t>
            </a:r>
          </a:p>
        </p:txBody>
      </p:sp>
      <p:sp>
        <p:nvSpPr>
          <p:cNvPr id="11" name="Arrow: Pentagon 10">
            <a:extLst>
              <a:ext uri="{FF2B5EF4-FFF2-40B4-BE49-F238E27FC236}">
                <a16:creationId xmlns:a16="http://schemas.microsoft.com/office/drawing/2014/main" id="{FA66C6A6-9886-46D2-B1BC-B608B327768B}"/>
              </a:ext>
            </a:extLst>
          </p:cNvPr>
          <p:cNvSpPr/>
          <p:nvPr/>
        </p:nvSpPr>
        <p:spPr>
          <a:xfrm rot="5400000">
            <a:off x="689473" y="4407837"/>
            <a:ext cx="1287625" cy="1380931"/>
          </a:xfrm>
          <a:prstGeom prst="homePlate">
            <a:avLst/>
          </a:prstGeom>
          <a:solidFill>
            <a:srgbClr val="FFC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3600" b="1" dirty="0">
                <a:solidFill>
                  <a:schemeClr val="tx1"/>
                </a:solidFill>
              </a:rPr>
              <a:t>2</a:t>
            </a:r>
          </a:p>
        </p:txBody>
      </p:sp>
    </p:spTree>
    <p:extLst>
      <p:ext uri="{BB962C8B-B14F-4D97-AF65-F5344CB8AC3E}">
        <p14:creationId xmlns:p14="http://schemas.microsoft.com/office/powerpoint/2010/main" val="11759923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37754FB-93C5-C226-EA23-9015771C718D}"/>
              </a:ext>
            </a:extLst>
          </p:cNvPr>
          <p:cNvSpPr/>
          <p:nvPr/>
        </p:nvSpPr>
        <p:spPr>
          <a:xfrm>
            <a:off x="10419907" y="5534405"/>
            <a:ext cx="1772093" cy="1323595"/>
          </a:xfrm>
          <a:prstGeom prst="rect">
            <a:avLst/>
          </a:prstGeom>
          <a:solidFill>
            <a:srgbClr val="48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582270AD-BE4E-4DA8-9FFB-ECFD83384198}"/>
              </a:ext>
            </a:extLst>
          </p:cNvPr>
          <p:cNvSpPr>
            <a:spLocks noGrp="1"/>
          </p:cNvSpPr>
          <p:nvPr>
            <p:ph type="title"/>
          </p:nvPr>
        </p:nvSpPr>
        <p:spPr>
          <a:xfrm>
            <a:off x="790353" y="601463"/>
            <a:ext cx="10515600" cy="1325563"/>
          </a:xfrm>
        </p:spPr>
        <p:txBody>
          <a:bodyPr>
            <a:normAutofit/>
          </a:bodyPr>
          <a:lstStyle/>
          <a:p>
            <a:pPr algn="ctr"/>
            <a:r>
              <a:rPr lang="en-US" sz="5400" b="1" dirty="0">
                <a:solidFill>
                  <a:srgbClr val="FFC000"/>
                </a:solidFill>
                <a:latin typeface="Arial Black" panose="020B0A04020102020204" pitchFamily="34" charset="0"/>
              </a:rPr>
              <a:t>Call to action</a:t>
            </a:r>
          </a:p>
        </p:txBody>
      </p:sp>
      <p:sp>
        <p:nvSpPr>
          <p:cNvPr id="3" name="Content Placeholder 2">
            <a:extLst>
              <a:ext uri="{FF2B5EF4-FFF2-40B4-BE49-F238E27FC236}">
                <a16:creationId xmlns:a16="http://schemas.microsoft.com/office/drawing/2014/main" id="{68732218-291F-4831-BD53-C3A034C218AE}"/>
              </a:ext>
            </a:extLst>
          </p:cNvPr>
          <p:cNvSpPr>
            <a:spLocks noGrp="1"/>
          </p:cNvSpPr>
          <p:nvPr>
            <p:ph idx="1"/>
          </p:nvPr>
        </p:nvSpPr>
        <p:spPr>
          <a:xfrm>
            <a:off x="838201" y="1927026"/>
            <a:ext cx="10515600" cy="1464227"/>
          </a:xfrm>
        </p:spPr>
        <p:txBody>
          <a:bodyPr/>
          <a:lstStyle/>
          <a:p>
            <a:pPr marL="0" indent="0" algn="ctr">
              <a:buNone/>
            </a:pPr>
            <a:r>
              <a:rPr lang="en-US" dirty="0">
                <a:solidFill>
                  <a:schemeClr val="accent4"/>
                </a:solidFill>
              </a:rPr>
              <a:t>[NAME ASSOCIATION] </a:t>
            </a:r>
            <a:r>
              <a:rPr lang="en-US" dirty="0">
                <a:solidFill>
                  <a:schemeClr val="bg1"/>
                </a:solidFill>
              </a:rPr>
              <a:t>calls </a:t>
            </a:r>
            <a:r>
              <a:rPr lang="en-BE" dirty="0">
                <a:solidFill>
                  <a:schemeClr val="bg1"/>
                </a:solidFill>
              </a:rPr>
              <a:t>on</a:t>
            </a:r>
            <a:r>
              <a:rPr lang="en-US" dirty="0">
                <a:solidFill>
                  <a:schemeClr val="bg1"/>
                </a:solidFill>
              </a:rPr>
              <a:t> policymakers to </a:t>
            </a:r>
            <a:r>
              <a:rPr lang="en-BE" dirty="0">
                <a:solidFill>
                  <a:schemeClr val="bg1"/>
                </a:solidFill>
              </a:rPr>
              <a:t>implement</a:t>
            </a:r>
            <a:r>
              <a:rPr lang="en-US" dirty="0">
                <a:solidFill>
                  <a:schemeClr val="bg1"/>
                </a:solidFill>
              </a:rPr>
              <a:t> the recommendations of the Consensus Committee and take action to </a:t>
            </a:r>
            <a:r>
              <a:rPr lang="en-BE" dirty="0">
                <a:solidFill>
                  <a:schemeClr val="bg1"/>
                </a:solidFill>
              </a:rPr>
              <a:t>improve the lives of patients with AD/E.</a:t>
            </a:r>
            <a:endParaRPr lang="en-US" dirty="0">
              <a:solidFill>
                <a:schemeClr val="bg1"/>
              </a:solidFill>
            </a:endParaRPr>
          </a:p>
        </p:txBody>
      </p:sp>
      <p:sp>
        <p:nvSpPr>
          <p:cNvPr id="5" name="Slide Number Placeholder 4">
            <a:extLst>
              <a:ext uri="{FF2B5EF4-FFF2-40B4-BE49-F238E27FC236}">
                <a16:creationId xmlns:a16="http://schemas.microsoft.com/office/drawing/2014/main" id="{91250F3D-B2C1-4AF7-AD55-39EDA9CAE6DD}"/>
              </a:ext>
            </a:extLst>
          </p:cNvPr>
          <p:cNvSpPr>
            <a:spLocks noGrp="1"/>
          </p:cNvSpPr>
          <p:nvPr>
            <p:ph type="sldNum" sz="quarter" idx="12"/>
          </p:nvPr>
        </p:nvSpPr>
        <p:spPr/>
        <p:txBody>
          <a:bodyPr/>
          <a:lstStyle/>
          <a:p>
            <a:fld id="{8723AE3D-20E4-4640-9AB9-4394421DC461}" type="slidenum">
              <a:rPr lang="en-US" smtClean="0"/>
              <a:t>23</a:t>
            </a:fld>
            <a:endParaRPr lang="en-US"/>
          </a:p>
        </p:txBody>
      </p:sp>
      <p:pic>
        <p:nvPicPr>
          <p:cNvPr id="7" name="Picture 6" descr="Qr code&#10;&#10;Description automatically generated">
            <a:extLst>
              <a:ext uri="{FF2B5EF4-FFF2-40B4-BE49-F238E27FC236}">
                <a16:creationId xmlns:a16="http://schemas.microsoft.com/office/drawing/2014/main" id="{3A23F08C-0006-B61E-975D-A42419C81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7799" y="3429000"/>
            <a:ext cx="3174603" cy="3174603"/>
          </a:xfrm>
          <a:prstGeom prst="rect">
            <a:avLst/>
          </a:prstGeom>
        </p:spPr>
      </p:pic>
    </p:spTree>
    <p:extLst>
      <p:ext uri="{BB962C8B-B14F-4D97-AF65-F5344CB8AC3E}">
        <p14:creationId xmlns:p14="http://schemas.microsoft.com/office/powerpoint/2010/main" val="12236823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37754FB-93C5-C226-EA23-9015771C718D}"/>
              </a:ext>
            </a:extLst>
          </p:cNvPr>
          <p:cNvSpPr/>
          <p:nvPr/>
        </p:nvSpPr>
        <p:spPr>
          <a:xfrm>
            <a:off x="10419907" y="5534405"/>
            <a:ext cx="1772093" cy="1323595"/>
          </a:xfrm>
          <a:prstGeom prst="rect">
            <a:avLst/>
          </a:prstGeom>
          <a:solidFill>
            <a:srgbClr val="48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582270AD-BE4E-4DA8-9FFB-ECFD83384198}"/>
              </a:ext>
            </a:extLst>
          </p:cNvPr>
          <p:cNvSpPr>
            <a:spLocks noGrp="1"/>
          </p:cNvSpPr>
          <p:nvPr>
            <p:ph type="title"/>
          </p:nvPr>
        </p:nvSpPr>
        <p:spPr>
          <a:xfrm>
            <a:off x="838200" y="1546789"/>
            <a:ext cx="10515600" cy="1325563"/>
          </a:xfrm>
        </p:spPr>
        <p:txBody>
          <a:bodyPr>
            <a:normAutofit/>
          </a:bodyPr>
          <a:lstStyle/>
          <a:p>
            <a:pPr algn="ctr"/>
            <a:r>
              <a:rPr lang="en-US" sz="5400" b="1" dirty="0">
                <a:solidFill>
                  <a:srgbClr val="FFC000"/>
                </a:solidFill>
                <a:latin typeface="Arial Black" panose="020B0A04020102020204" pitchFamily="34" charset="0"/>
              </a:rPr>
              <a:t>Thank you!</a:t>
            </a:r>
          </a:p>
        </p:txBody>
      </p:sp>
      <p:sp>
        <p:nvSpPr>
          <p:cNvPr id="3" name="Content Placeholder 2">
            <a:extLst>
              <a:ext uri="{FF2B5EF4-FFF2-40B4-BE49-F238E27FC236}">
                <a16:creationId xmlns:a16="http://schemas.microsoft.com/office/drawing/2014/main" id="{68732218-291F-4831-BD53-C3A034C218AE}"/>
              </a:ext>
            </a:extLst>
          </p:cNvPr>
          <p:cNvSpPr>
            <a:spLocks noGrp="1"/>
          </p:cNvSpPr>
          <p:nvPr>
            <p:ph idx="1"/>
          </p:nvPr>
        </p:nvSpPr>
        <p:spPr>
          <a:xfrm>
            <a:off x="631790" y="2811042"/>
            <a:ext cx="10928420" cy="2457918"/>
          </a:xfrm>
        </p:spPr>
        <p:txBody>
          <a:bodyPr>
            <a:normAutofit fontScale="85000" lnSpcReduction="20000"/>
          </a:bodyPr>
          <a:lstStyle/>
          <a:p>
            <a:pPr marL="0" indent="0" algn="ctr">
              <a:lnSpc>
                <a:spcPct val="114000"/>
              </a:lnSpc>
              <a:buNone/>
            </a:pPr>
            <a:r>
              <a:rPr lang="en-US" sz="2800" dirty="0">
                <a:solidFill>
                  <a:schemeClr val="bg1"/>
                </a:solidFill>
              </a:rPr>
              <a:t>EFA wants to thank the </a:t>
            </a:r>
            <a:r>
              <a:rPr lang="en-US" sz="2800" b="1" dirty="0">
                <a:solidFill>
                  <a:schemeClr val="bg1"/>
                </a:solidFill>
              </a:rPr>
              <a:t>Consensus Committee members </a:t>
            </a:r>
            <a:r>
              <a:rPr lang="en-US" sz="2800" dirty="0">
                <a:solidFill>
                  <a:schemeClr val="bg1"/>
                </a:solidFill>
              </a:rPr>
              <a:t>their invaluable contribution to the final report and input and comments during the meetings</a:t>
            </a:r>
            <a:r>
              <a:rPr lang="en-BE" sz="2800" dirty="0">
                <a:solidFill>
                  <a:schemeClr val="bg1"/>
                </a:solidFill>
              </a:rPr>
              <a:t>.</a:t>
            </a:r>
            <a:endParaRPr lang="es-ES" sz="2800" dirty="0">
              <a:solidFill>
                <a:schemeClr val="bg1"/>
              </a:solidFill>
            </a:endParaRPr>
          </a:p>
          <a:p>
            <a:pPr marL="0" indent="0" algn="ctr">
              <a:lnSpc>
                <a:spcPct val="114000"/>
              </a:lnSpc>
              <a:buNone/>
            </a:pPr>
            <a:r>
              <a:rPr lang="en-US" sz="2800" dirty="0">
                <a:solidFill>
                  <a:schemeClr val="bg1"/>
                </a:solidFill>
              </a:rPr>
              <a:t> </a:t>
            </a:r>
          </a:p>
          <a:p>
            <a:pPr marL="0" indent="0" algn="ctr">
              <a:lnSpc>
                <a:spcPct val="114000"/>
              </a:lnSpc>
              <a:buNone/>
            </a:pPr>
            <a:r>
              <a:rPr lang="en-US" sz="2800" dirty="0">
                <a:solidFill>
                  <a:schemeClr val="bg1"/>
                </a:solidFill>
              </a:rPr>
              <a:t>The EFA’s Atopic Eczema Consensus Europe Project, meetings and consensus report have been funded with unrestricted grants from                                                              </a:t>
            </a:r>
            <a:r>
              <a:rPr lang="en-US" sz="2800" b="1" dirty="0">
                <a:solidFill>
                  <a:schemeClr val="bg1"/>
                </a:solidFill>
              </a:rPr>
              <a:t>EFA’s Sustainable Funding Partners </a:t>
            </a:r>
            <a:r>
              <a:rPr lang="en-US" sz="2800" dirty="0">
                <a:solidFill>
                  <a:schemeClr val="bg1"/>
                </a:solidFill>
              </a:rPr>
              <a:t>AbbVie, LEO Pharma, and Sanofi/ Regeneron. </a:t>
            </a:r>
          </a:p>
          <a:p>
            <a:pPr marL="0" indent="0" algn="ctr">
              <a:lnSpc>
                <a:spcPct val="114000"/>
              </a:lnSpc>
              <a:buNone/>
            </a:pPr>
            <a:endParaRPr lang="en-US" sz="2800" dirty="0">
              <a:solidFill>
                <a:schemeClr val="bg1"/>
              </a:solidFill>
            </a:endParaRPr>
          </a:p>
        </p:txBody>
      </p:sp>
      <p:sp>
        <p:nvSpPr>
          <p:cNvPr id="6" name="TextBox 5">
            <a:extLst>
              <a:ext uri="{FF2B5EF4-FFF2-40B4-BE49-F238E27FC236}">
                <a16:creationId xmlns:a16="http://schemas.microsoft.com/office/drawing/2014/main" id="{5FF2FE1A-18CF-6131-722C-E1BDC862814F}"/>
              </a:ext>
            </a:extLst>
          </p:cNvPr>
          <p:cNvSpPr txBox="1"/>
          <p:nvPr/>
        </p:nvSpPr>
        <p:spPr>
          <a:xfrm>
            <a:off x="2175434" y="5685605"/>
            <a:ext cx="9826486" cy="925125"/>
          </a:xfrm>
          <a:prstGeom prst="rect">
            <a:avLst/>
          </a:prstGeom>
          <a:noFill/>
        </p:spPr>
        <p:txBody>
          <a:bodyPr wrap="square">
            <a:spAutoFit/>
          </a:bodyPr>
          <a:lstStyle/>
          <a:p>
            <a:pPr marL="0" marR="0" algn="r">
              <a:lnSpc>
                <a:spcPct val="115000"/>
              </a:lnSpc>
            </a:pPr>
            <a:r>
              <a:rPr lang="en-GB" sz="1600" b="1" dirty="0">
                <a:solidFill>
                  <a:schemeClr val="bg1"/>
                </a:solidFill>
                <a:effectLst/>
                <a:latin typeface="Calibri Light" panose="020F0302020204030204" pitchFamily="34" charset="0"/>
                <a:ea typeface="Calibri" panose="020F0502020204030204" pitchFamily="34" charset="0"/>
                <a:cs typeface="Times New Roman" panose="02020603050405020304" pitchFamily="18" charset="0"/>
              </a:rPr>
              <a:t>EFA - European Federation of Allergy and Airways Diseases Patients’ Associations </a:t>
            </a:r>
            <a:endParaRPr lang="en-US" sz="1600" b="1" dirty="0">
              <a:solidFill>
                <a:schemeClr val="bg1"/>
              </a:solidFill>
              <a:effectLst/>
              <a:latin typeface="Calibri Light" panose="020F0302020204030204" pitchFamily="34" charset="0"/>
              <a:ea typeface="Calibri" panose="020F0502020204030204" pitchFamily="34" charset="0"/>
              <a:cs typeface="Times New Roman" panose="02020603050405020304" pitchFamily="18" charset="0"/>
            </a:endParaRPr>
          </a:p>
          <a:p>
            <a:pPr marL="0" marR="0" algn="r">
              <a:lnSpc>
                <a:spcPct val="115000"/>
              </a:lnSpc>
            </a:pPr>
            <a:r>
              <a:rPr lang="fr-FR" sz="1600" dirty="0">
                <a:solidFill>
                  <a:schemeClr val="bg1"/>
                </a:solidFill>
                <a:effectLst/>
                <a:latin typeface="Calibri Light" panose="020F0302020204030204" pitchFamily="34" charset="0"/>
                <a:ea typeface="Calibri" panose="020F0502020204030204" pitchFamily="34" charset="0"/>
                <a:cs typeface="Times New Roman" panose="02020603050405020304" pitchFamily="18" charset="0"/>
              </a:rPr>
              <a:t>35 Rue du Congrès, 1000 Brussels, Belgium </a:t>
            </a:r>
            <a:endParaRPr lang="en-US" sz="1600" dirty="0">
              <a:solidFill>
                <a:schemeClr val="bg1"/>
              </a:solidFill>
              <a:effectLst/>
              <a:latin typeface="Calibri Light" panose="020F0302020204030204" pitchFamily="34" charset="0"/>
              <a:ea typeface="Calibri" panose="020F0502020204030204" pitchFamily="34" charset="0"/>
              <a:cs typeface="Times New Roman" panose="02020603050405020304" pitchFamily="18" charset="0"/>
            </a:endParaRPr>
          </a:p>
          <a:p>
            <a:pPr marL="0" marR="0" algn="r">
              <a:lnSpc>
                <a:spcPct val="115000"/>
              </a:lnSpc>
            </a:pPr>
            <a:r>
              <a:rPr lang="fr-FR" sz="1600" dirty="0">
                <a:solidFill>
                  <a:schemeClr val="bg1"/>
                </a:solidFill>
                <a:effectLst/>
                <a:latin typeface="Calibri Light" panose="020F0302020204030204" pitchFamily="34" charset="0"/>
                <a:ea typeface="Calibri" panose="020F0502020204030204" pitchFamily="34" charset="0"/>
                <a:cs typeface="Times New Roman" panose="02020603050405020304" pitchFamily="18" charset="0"/>
              </a:rPr>
              <a:t>Tel.: +32 (0)2 227 2712  /  </a:t>
            </a:r>
            <a:r>
              <a:rPr lang="it-IT" sz="1600" dirty="0">
                <a:solidFill>
                  <a:schemeClr val="bg1"/>
                </a:solidFill>
                <a:effectLst/>
                <a:latin typeface="Calibri Light" panose="020F0302020204030204" pitchFamily="34" charset="0"/>
                <a:ea typeface="Calibri" panose="020F0502020204030204" pitchFamily="34" charset="0"/>
                <a:cs typeface="Times New Roman" panose="02020603050405020304" pitchFamily="18" charset="0"/>
              </a:rPr>
              <a:t>E-mail: </a:t>
            </a:r>
            <a:r>
              <a:rPr lang="it-IT" sz="1600" u="sng" dirty="0">
                <a:solidFill>
                  <a:schemeClr val="bg1"/>
                </a:solidFill>
                <a:effectLst/>
                <a:latin typeface="Calibri Light" panose="020F030202020403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info@efanet.org</a:t>
            </a:r>
            <a:r>
              <a:rPr lang="it-IT" sz="1600" dirty="0">
                <a:solidFill>
                  <a:schemeClr val="bg1"/>
                </a:solidFill>
                <a:effectLst/>
                <a:latin typeface="Calibri Light" panose="020F0302020204030204" pitchFamily="34" charset="0"/>
                <a:ea typeface="Calibri" panose="020F0502020204030204" pitchFamily="34" charset="0"/>
                <a:cs typeface="Times New Roman" panose="02020603050405020304" pitchFamily="18" charset="0"/>
              </a:rPr>
              <a:t>  / </a:t>
            </a:r>
            <a:r>
              <a:rPr lang="it-IT" sz="1600" u="sng" dirty="0">
                <a:solidFill>
                  <a:schemeClr val="bg1"/>
                </a:solidFill>
                <a:effectLst/>
                <a:latin typeface="Calibri Light" panose="020F030202020403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www.efanet.org</a:t>
            </a:r>
            <a:r>
              <a:rPr lang="it-IT" sz="1600" dirty="0">
                <a:solidFill>
                  <a:schemeClr val="bg1"/>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en-US" sz="1600" dirty="0">
              <a:solidFill>
                <a:schemeClr val="bg1"/>
              </a:solidFill>
              <a:effectLst/>
              <a:latin typeface="Calibri Light" panose="020F0302020204030204" pitchFamily="34" charset="0"/>
              <a:ea typeface="Calibri" panose="020F0502020204030204" pitchFamily="34" charset="0"/>
              <a:cs typeface="Times New Roman" panose="02020603050405020304" pitchFamily="18" charset="0"/>
            </a:endParaRPr>
          </a:p>
        </p:txBody>
      </p:sp>
      <p:pic>
        <p:nvPicPr>
          <p:cNvPr id="11" name="Picture 10" descr="A picture containing text&#10;&#10;Description automatically generated">
            <a:extLst>
              <a:ext uri="{FF2B5EF4-FFF2-40B4-BE49-F238E27FC236}">
                <a16:creationId xmlns:a16="http://schemas.microsoft.com/office/drawing/2014/main" id="{6CDC3CDD-9530-E76B-7186-79B90F90DE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881" y="120806"/>
            <a:ext cx="3003076" cy="1664153"/>
          </a:xfrm>
          <a:prstGeom prst="rect">
            <a:avLst/>
          </a:prstGeom>
        </p:spPr>
      </p:pic>
    </p:spTree>
    <p:extLst>
      <p:ext uri="{BB962C8B-B14F-4D97-AF65-F5344CB8AC3E}">
        <p14:creationId xmlns:p14="http://schemas.microsoft.com/office/powerpoint/2010/main" val="1049411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1B2A58-BA2E-BE76-3EE6-661540932455}"/>
              </a:ext>
            </a:extLst>
          </p:cNvPr>
          <p:cNvSpPr/>
          <p:nvPr/>
        </p:nvSpPr>
        <p:spPr>
          <a:xfrm>
            <a:off x="10419907" y="5534405"/>
            <a:ext cx="1772093" cy="1323595"/>
          </a:xfrm>
          <a:prstGeom prst="rect">
            <a:avLst/>
          </a:prstGeom>
          <a:solidFill>
            <a:srgbClr val="48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C8A0F748-7083-481F-AF3D-38855367CAA9}"/>
              </a:ext>
            </a:extLst>
          </p:cNvPr>
          <p:cNvSpPr>
            <a:spLocks noGrp="1"/>
          </p:cNvSpPr>
          <p:nvPr>
            <p:ph type="title"/>
          </p:nvPr>
        </p:nvSpPr>
        <p:spPr/>
        <p:txBody>
          <a:bodyPr/>
          <a:lstStyle/>
          <a:p>
            <a:r>
              <a:rPr lang="en-BE" dirty="0">
                <a:solidFill>
                  <a:srgbClr val="F1B1CC"/>
                </a:solidFill>
                <a:latin typeface="Arial Black" panose="020B0A04020102020204" pitchFamily="34" charset="0"/>
              </a:rPr>
              <a:t>Context and background</a:t>
            </a:r>
          </a:p>
        </p:txBody>
      </p:sp>
      <p:sp>
        <p:nvSpPr>
          <p:cNvPr id="6" name="Slide Number Placeholder 5">
            <a:extLst>
              <a:ext uri="{FF2B5EF4-FFF2-40B4-BE49-F238E27FC236}">
                <a16:creationId xmlns:a16="http://schemas.microsoft.com/office/drawing/2014/main" id="{DA009192-0D16-4BF6-8B19-28D072688906}"/>
              </a:ext>
            </a:extLst>
          </p:cNvPr>
          <p:cNvSpPr>
            <a:spLocks noGrp="1"/>
          </p:cNvSpPr>
          <p:nvPr>
            <p:ph type="sldNum" sz="quarter" idx="12"/>
          </p:nvPr>
        </p:nvSpPr>
        <p:spPr/>
        <p:txBody>
          <a:bodyPr/>
          <a:lstStyle/>
          <a:p>
            <a:fld id="{8723AE3D-20E4-4640-9AB9-4394421DC461}" type="slidenum">
              <a:rPr lang="en-US" smtClean="0"/>
              <a:t>3</a:t>
            </a:fld>
            <a:endParaRPr lang="en-US"/>
          </a:p>
        </p:txBody>
      </p:sp>
    </p:spTree>
    <p:extLst>
      <p:ext uri="{BB962C8B-B14F-4D97-AF65-F5344CB8AC3E}">
        <p14:creationId xmlns:p14="http://schemas.microsoft.com/office/powerpoint/2010/main" val="28856388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A3EF49-7F5E-2DF3-4095-D338F5431A17}"/>
              </a:ext>
            </a:extLst>
          </p:cNvPr>
          <p:cNvSpPr/>
          <p:nvPr/>
        </p:nvSpPr>
        <p:spPr>
          <a:xfrm>
            <a:off x="10419907" y="5534405"/>
            <a:ext cx="1772093" cy="1323595"/>
          </a:xfrm>
          <a:prstGeom prst="rect">
            <a:avLst/>
          </a:prstGeom>
          <a:solidFill>
            <a:srgbClr val="48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8CA6704A-88F3-A134-10D5-8F74F830FA1A}"/>
              </a:ext>
            </a:extLst>
          </p:cNvPr>
          <p:cNvSpPr>
            <a:spLocks noGrp="1"/>
          </p:cNvSpPr>
          <p:nvPr>
            <p:ph type="title"/>
          </p:nvPr>
        </p:nvSpPr>
        <p:spPr/>
        <p:txBody>
          <a:bodyPr/>
          <a:lstStyle/>
          <a:p>
            <a:r>
              <a:rPr lang="en-BE" dirty="0">
                <a:solidFill>
                  <a:srgbClr val="F1B1CC"/>
                </a:solidFill>
                <a:latin typeface="Arial Black" panose="020B0A04020102020204" pitchFamily="34" charset="0"/>
              </a:rPr>
              <a:t>	</a:t>
            </a:r>
          </a:p>
        </p:txBody>
      </p:sp>
      <p:sp>
        <p:nvSpPr>
          <p:cNvPr id="3" name="Text Placeholder 2">
            <a:extLst>
              <a:ext uri="{FF2B5EF4-FFF2-40B4-BE49-F238E27FC236}">
                <a16:creationId xmlns:a16="http://schemas.microsoft.com/office/drawing/2014/main" id="{184AB4E4-D9EE-06EE-B79A-0A248227D4BA}"/>
              </a:ext>
            </a:extLst>
          </p:cNvPr>
          <p:cNvSpPr>
            <a:spLocks noGrp="1"/>
          </p:cNvSpPr>
          <p:nvPr>
            <p:ph type="body" idx="1"/>
          </p:nvPr>
        </p:nvSpPr>
        <p:spPr>
          <a:xfrm>
            <a:off x="844548" y="1082591"/>
            <a:ext cx="10515600" cy="1500187"/>
          </a:xfrm>
        </p:spPr>
        <p:txBody>
          <a:bodyPr>
            <a:normAutofit fontScale="85000" lnSpcReduction="10000"/>
          </a:bodyPr>
          <a:lstStyle/>
          <a:p>
            <a:r>
              <a:rPr lang="en-BE" dirty="0">
                <a:solidFill>
                  <a:srgbClr val="F1B1CC"/>
                </a:solidFill>
                <a:latin typeface="Arial Black" panose="020B0A04020102020204" pitchFamily="34" charset="0"/>
              </a:rPr>
              <a:t>About EFA</a:t>
            </a:r>
            <a:endParaRPr lang="es-ES" dirty="0">
              <a:solidFill>
                <a:srgbClr val="F1B1CC"/>
              </a:solidFill>
              <a:latin typeface="Arial Black" panose="020B0A04020102020204" pitchFamily="34" charset="0"/>
            </a:endParaRPr>
          </a:p>
          <a:p>
            <a:r>
              <a:rPr lang="en-GB" dirty="0">
                <a:solidFill>
                  <a:schemeClr val="bg1"/>
                </a:solidFill>
              </a:rPr>
              <a:t>The European Federation of Allergy and Airways Diseases Patients’ Associations (EFA) is a network of 46 allergy, asthma and COPD patients’ organisations in 26 European countries and it works for European patients with allergy, asthma and chronic obstructive pulmonary disease (COPD) to live uncompromised lives, have the right and access to the best quality care and a safe environment.</a:t>
            </a:r>
            <a:endParaRPr lang="en-BE" dirty="0">
              <a:solidFill>
                <a:schemeClr val="bg1"/>
              </a:solidFill>
            </a:endParaRPr>
          </a:p>
        </p:txBody>
      </p:sp>
      <p:sp>
        <p:nvSpPr>
          <p:cNvPr id="6" name="Slide Number Placeholder 5">
            <a:extLst>
              <a:ext uri="{FF2B5EF4-FFF2-40B4-BE49-F238E27FC236}">
                <a16:creationId xmlns:a16="http://schemas.microsoft.com/office/drawing/2014/main" id="{BBCF43D1-9B3B-0852-24C1-AE665B46D643}"/>
              </a:ext>
            </a:extLst>
          </p:cNvPr>
          <p:cNvSpPr>
            <a:spLocks noGrp="1"/>
          </p:cNvSpPr>
          <p:nvPr>
            <p:ph type="sldNum" sz="quarter" idx="12"/>
          </p:nvPr>
        </p:nvSpPr>
        <p:spPr/>
        <p:txBody>
          <a:bodyPr/>
          <a:lstStyle/>
          <a:p>
            <a:fld id="{8723AE3D-20E4-4640-9AB9-4394421DC461}" type="slidenum">
              <a:rPr lang="en-US" smtClean="0"/>
              <a:t>4</a:t>
            </a:fld>
            <a:endParaRPr lang="en-US"/>
          </a:p>
        </p:txBody>
      </p:sp>
      <p:sp>
        <p:nvSpPr>
          <p:cNvPr id="5" name="Text Placeholder 2">
            <a:extLst>
              <a:ext uri="{FF2B5EF4-FFF2-40B4-BE49-F238E27FC236}">
                <a16:creationId xmlns:a16="http://schemas.microsoft.com/office/drawing/2014/main" id="{CA07A26F-EE5C-3E10-A5FD-F98768D4A13C}"/>
              </a:ext>
            </a:extLst>
          </p:cNvPr>
          <p:cNvSpPr txBox="1">
            <a:spLocks/>
          </p:cNvSpPr>
          <p:nvPr/>
        </p:nvSpPr>
        <p:spPr>
          <a:xfrm>
            <a:off x="790353" y="3429000"/>
            <a:ext cx="10515600" cy="15001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BE">
                <a:solidFill>
                  <a:srgbClr val="F1B1CC"/>
                </a:solidFill>
                <a:latin typeface="Arial Black" panose="020B0A04020102020204" pitchFamily="34" charset="0"/>
              </a:rPr>
              <a:t>About national association</a:t>
            </a:r>
            <a:endParaRPr lang="en-BE" dirty="0">
              <a:solidFill>
                <a:srgbClr val="F1B1CC"/>
              </a:solidFill>
              <a:latin typeface="Arial Black" panose="020B0A04020102020204" pitchFamily="34" charset="0"/>
            </a:endParaRPr>
          </a:p>
        </p:txBody>
      </p:sp>
    </p:spTree>
    <p:extLst>
      <p:ext uri="{BB962C8B-B14F-4D97-AF65-F5344CB8AC3E}">
        <p14:creationId xmlns:p14="http://schemas.microsoft.com/office/powerpoint/2010/main" val="2188925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BFED87D-2581-DDAB-4EE3-1BCDD92EC7F1}"/>
              </a:ext>
            </a:extLst>
          </p:cNvPr>
          <p:cNvSpPr/>
          <p:nvPr/>
        </p:nvSpPr>
        <p:spPr>
          <a:xfrm>
            <a:off x="10419907" y="5534405"/>
            <a:ext cx="1772093" cy="1323595"/>
          </a:xfrm>
          <a:prstGeom prst="rect">
            <a:avLst/>
          </a:prstGeom>
          <a:solidFill>
            <a:srgbClr val="48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232C7B25-306B-4BF4-9EC2-223592513F74}"/>
              </a:ext>
            </a:extLst>
          </p:cNvPr>
          <p:cNvSpPr>
            <a:spLocks noGrp="1"/>
          </p:cNvSpPr>
          <p:nvPr>
            <p:ph type="title"/>
          </p:nvPr>
        </p:nvSpPr>
        <p:spPr/>
        <p:txBody>
          <a:bodyPr/>
          <a:lstStyle/>
          <a:p>
            <a:r>
              <a:rPr lang="en-BE" dirty="0">
                <a:solidFill>
                  <a:srgbClr val="F1B1CC"/>
                </a:solidFill>
                <a:latin typeface="Arial Black" panose="020B0A04020102020204" pitchFamily="34" charset="0"/>
              </a:rPr>
              <a:t>Project background</a:t>
            </a:r>
          </a:p>
        </p:txBody>
      </p:sp>
      <p:sp>
        <p:nvSpPr>
          <p:cNvPr id="6" name="Slide Number Placeholder 5">
            <a:extLst>
              <a:ext uri="{FF2B5EF4-FFF2-40B4-BE49-F238E27FC236}">
                <a16:creationId xmlns:a16="http://schemas.microsoft.com/office/drawing/2014/main" id="{6F5E32C5-042C-4A8E-85C5-6FBB6CE627F3}"/>
              </a:ext>
            </a:extLst>
          </p:cNvPr>
          <p:cNvSpPr>
            <a:spLocks noGrp="1"/>
          </p:cNvSpPr>
          <p:nvPr>
            <p:ph type="sldNum" sz="quarter" idx="12"/>
          </p:nvPr>
        </p:nvSpPr>
        <p:spPr>
          <a:xfrm>
            <a:off x="8671560" y="6476335"/>
            <a:ext cx="2743200" cy="365125"/>
          </a:xfrm>
        </p:spPr>
        <p:txBody>
          <a:bodyPr/>
          <a:lstStyle/>
          <a:p>
            <a:fld id="{8723AE3D-20E4-4640-9AB9-4394421DC461}" type="slidenum">
              <a:rPr lang="en-US" smtClean="0"/>
              <a:t>5</a:t>
            </a:fld>
            <a:endParaRPr lang="en-US"/>
          </a:p>
        </p:txBody>
      </p:sp>
      <p:sp>
        <p:nvSpPr>
          <p:cNvPr id="13" name="Rectangle 12">
            <a:extLst>
              <a:ext uri="{FF2B5EF4-FFF2-40B4-BE49-F238E27FC236}">
                <a16:creationId xmlns:a16="http://schemas.microsoft.com/office/drawing/2014/main" id="{BAE5CA10-107E-486A-A2E1-426A9B47C2DF}"/>
              </a:ext>
            </a:extLst>
          </p:cNvPr>
          <p:cNvSpPr/>
          <p:nvPr/>
        </p:nvSpPr>
        <p:spPr>
          <a:xfrm>
            <a:off x="2694039" y="1833577"/>
            <a:ext cx="9038555" cy="11774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b="1" dirty="0">
                <a:solidFill>
                  <a:schemeClr val="bg1"/>
                </a:solidFill>
              </a:rPr>
              <a:t>EFA has been vocal in advocating change for all people living with AD/E in Europe. </a:t>
            </a:r>
            <a:r>
              <a:rPr lang="en-BE" sz="1600" dirty="0">
                <a:solidFill>
                  <a:schemeClr val="bg1"/>
                </a:solidFill>
              </a:rPr>
              <a:t>In 2018, EFA published the biggest Quality of Life survey report on AD/E, </a:t>
            </a:r>
            <a:r>
              <a:rPr lang="en-GB" sz="1600" i="1" dirty="0">
                <a:solidFill>
                  <a:schemeClr val="bg1"/>
                </a:solidFill>
                <a:hlinkClick r:id="rId3">
                  <a:extLst>
                    <a:ext uri="{A12FA001-AC4F-418D-AE19-62706E023703}">
                      <ahyp:hlinkClr xmlns:ahyp="http://schemas.microsoft.com/office/drawing/2018/hyperlinkcolor" val="tx"/>
                    </a:ext>
                  </a:extLst>
                </a:hlinkClick>
              </a:rPr>
              <a:t>Itching for Life</a:t>
            </a:r>
            <a:r>
              <a:rPr lang="en-BE" sz="1600" dirty="0">
                <a:solidFill>
                  <a:schemeClr val="bg1"/>
                </a:solidFill>
              </a:rPr>
              <a:t>, which surveyed almost 2,000 patients across 9 European countries. This breakthrough project shone a light on the disease burden felt by AD/E patients. </a:t>
            </a:r>
            <a:endParaRPr lang="en-BE" sz="1600" i="1" dirty="0">
              <a:solidFill>
                <a:schemeClr val="bg1"/>
              </a:solidFill>
            </a:endParaRPr>
          </a:p>
        </p:txBody>
      </p:sp>
      <p:sp>
        <p:nvSpPr>
          <p:cNvPr id="32" name="Rectangle 31">
            <a:extLst>
              <a:ext uri="{FF2B5EF4-FFF2-40B4-BE49-F238E27FC236}">
                <a16:creationId xmlns:a16="http://schemas.microsoft.com/office/drawing/2014/main" id="{92794502-0D12-4575-A8F0-2E810178B47C}"/>
              </a:ext>
            </a:extLst>
          </p:cNvPr>
          <p:cNvSpPr/>
          <p:nvPr/>
        </p:nvSpPr>
        <p:spPr>
          <a:xfrm>
            <a:off x="2694038" y="5288830"/>
            <a:ext cx="9038555" cy="584775"/>
          </a:xfrm>
          <a:prstGeom prst="rect">
            <a:avLst/>
          </a:prstGeom>
          <a:noFill/>
        </p:spPr>
        <p:txBody>
          <a:bodyPr wrap="square">
            <a:spAutoFit/>
          </a:bodyPr>
          <a:lstStyle/>
          <a:p>
            <a:pPr algn="just"/>
            <a:r>
              <a:rPr lang="en-BE" sz="1600" dirty="0">
                <a:solidFill>
                  <a:schemeClr val="bg1"/>
                </a:solidFill>
              </a:rPr>
              <a:t>To fill the awareness and care gaps and develop a consensus position on the burden of AD/E on patients, </a:t>
            </a:r>
            <a:r>
              <a:rPr lang="en-BE" sz="1600" b="1" dirty="0">
                <a:solidFill>
                  <a:schemeClr val="bg1"/>
                </a:solidFill>
              </a:rPr>
              <a:t>in early 2021 EFA </a:t>
            </a:r>
            <a:r>
              <a:rPr lang="es-ES" sz="1600" b="1" dirty="0" err="1">
                <a:solidFill>
                  <a:schemeClr val="bg1"/>
                </a:solidFill>
              </a:rPr>
              <a:t>launched</a:t>
            </a:r>
            <a:r>
              <a:rPr lang="en-BE" sz="1600" b="1" dirty="0">
                <a:solidFill>
                  <a:schemeClr val="bg1"/>
                </a:solidFill>
              </a:rPr>
              <a:t> the AD/E Consensus Europe project</a:t>
            </a:r>
            <a:r>
              <a:rPr lang="en-BE" sz="1600" dirty="0">
                <a:solidFill>
                  <a:schemeClr val="bg1"/>
                </a:solidFill>
              </a:rPr>
              <a:t>.  </a:t>
            </a:r>
          </a:p>
        </p:txBody>
      </p:sp>
      <p:pic>
        <p:nvPicPr>
          <p:cNvPr id="37" name="Graphic 36" descr="Classroom with solid fill">
            <a:extLst>
              <a:ext uri="{FF2B5EF4-FFF2-40B4-BE49-F238E27FC236}">
                <a16:creationId xmlns:a16="http://schemas.microsoft.com/office/drawing/2014/main" id="{B2D8D4B2-62CF-44BF-8014-3FD8F7BDD69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79214" y="4975890"/>
            <a:ext cx="1210656" cy="1210656"/>
          </a:xfrm>
          <a:prstGeom prst="rect">
            <a:avLst/>
          </a:prstGeom>
        </p:spPr>
      </p:pic>
      <p:pic>
        <p:nvPicPr>
          <p:cNvPr id="8" name="Graphic 7" descr="Covid-19 with solid fill">
            <a:extLst>
              <a:ext uri="{FF2B5EF4-FFF2-40B4-BE49-F238E27FC236}">
                <a16:creationId xmlns:a16="http://schemas.microsoft.com/office/drawing/2014/main" id="{A514C104-51FC-41CF-A110-021471AB4BF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045126" y="161190"/>
            <a:ext cx="739269" cy="739269"/>
          </a:xfrm>
          <a:prstGeom prst="rect">
            <a:avLst/>
          </a:prstGeom>
        </p:spPr>
      </p:pic>
      <p:pic>
        <p:nvPicPr>
          <p:cNvPr id="38" name="Graphic 37" descr="Open book with solid fill">
            <a:extLst>
              <a:ext uri="{FF2B5EF4-FFF2-40B4-BE49-F238E27FC236}">
                <a16:creationId xmlns:a16="http://schemas.microsoft.com/office/drawing/2014/main" id="{C9A859EA-5970-483B-B589-31D602CC01B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79214" y="3427227"/>
            <a:ext cx="1210656" cy="1210656"/>
          </a:xfrm>
          <a:prstGeom prst="rect">
            <a:avLst/>
          </a:prstGeom>
        </p:spPr>
      </p:pic>
      <p:pic>
        <p:nvPicPr>
          <p:cNvPr id="2050" name="Picture 2">
            <a:extLst>
              <a:ext uri="{FF2B5EF4-FFF2-40B4-BE49-F238E27FC236}">
                <a16:creationId xmlns:a16="http://schemas.microsoft.com/office/drawing/2014/main" id="{86EBE4F8-8614-4890-9F3F-4AFEB597D6E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p:blipFill>
        <p:spPr bwMode="auto">
          <a:xfrm>
            <a:off x="609727" y="1830372"/>
            <a:ext cx="1756758" cy="972339"/>
          </a:xfrm>
          <a:prstGeom prst="rect">
            <a:avLst/>
          </a:prstGeom>
          <a:noFill/>
          <a:extLst>
            <a:ext uri="{909E8E84-426E-40DD-AFC4-6F175D3DCCD1}">
              <a14:hiddenFill xmlns:a14="http://schemas.microsoft.com/office/drawing/2010/main">
                <a:solidFill>
                  <a:srgbClr val="FFFFFF"/>
                </a:solidFill>
              </a14:hiddenFill>
            </a:ext>
          </a:extLst>
        </p:spPr>
      </p:pic>
      <p:sp>
        <p:nvSpPr>
          <p:cNvPr id="39" name="Rectangle 38">
            <a:extLst>
              <a:ext uri="{FF2B5EF4-FFF2-40B4-BE49-F238E27FC236}">
                <a16:creationId xmlns:a16="http://schemas.microsoft.com/office/drawing/2014/main" id="{5C4D7B63-7CEC-4B89-AB74-9A1FB2E394D2}"/>
              </a:ext>
            </a:extLst>
          </p:cNvPr>
          <p:cNvSpPr/>
          <p:nvPr/>
        </p:nvSpPr>
        <p:spPr>
          <a:xfrm>
            <a:off x="2694039" y="3613749"/>
            <a:ext cx="9090356" cy="1323439"/>
          </a:xfrm>
          <a:prstGeom prst="rect">
            <a:avLst/>
          </a:prstGeom>
          <a:noFill/>
        </p:spPr>
        <p:txBody>
          <a:bodyPr wrap="square">
            <a:spAutoFit/>
          </a:bodyPr>
          <a:lstStyle/>
          <a:p>
            <a:pPr algn="just"/>
            <a:r>
              <a:rPr lang="en-GB" sz="1600" dirty="0">
                <a:solidFill>
                  <a:schemeClr val="bg1"/>
                </a:solidFill>
                <a:latin typeface="Calibri" panose="020F0502020204030204" pitchFamily="34" charset="0"/>
                <a:cs typeface="Times New Roman" panose="02020603050405020304" pitchFamily="18" charset="0"/>
              </a:rPr>
              <a:t>From EFA’s Itching for Life survey</a:t>
            </a:r>
            <a:r>
              <a:rPr lang="en-BE" sz="1600" dirty="0">
                <a:solidFill>
                  <a:schemeClr val="bg1"/>
                </a:solidFill>
                <a:latin typeface="Calibri" panose="020F0502020204030204" pitchFamily="34" charset="0"/>
                <a:cs typeface="Times New Roman" panose="02020603050405020304" pitchFamily="18" charset="0"/>
              </a:rPr>
              <a:t>*</a:t>
            </a:r>
            <a:r>
              <a:rPr lang="en-GB" sz="1600" dirty="0">
                <a:solidFill>
                  <a:schemeClr val="bg1"/>
                </a:solidFill>
                <a:latin typeface="Calibri" panose="020F0502020204030204" pitchFamily="34" charset="0"/>
                <a:cs typeface="Times New Roman" panose="02020603050405020304" pitchFamily="18" charset="0"/>
              </a:rPr>
              <a:t> (2018), four key areas in need of attention emerged: </a:t>
            </a:r>
          </a:p>
          <a:p>
            <a:pPr marL="800100" lvl="1" indent="-342900" algn="just">
              <a:buAutoNum type="arabicParenR"/>
            </a:pPr>
            <a:r>
              <a:rPr lang="en-GB" sz="1600" dirty="0">
                <a:solidFill>
                  <a:schemeClr val="bg1"/>
                </a:solidFill>
                <a:latin typeface="Calibri" panose="020F0502020204030204" pitchFamily="34" charset="0"/>
                <a:cs typeface="Times New Roman" panose="02020603050405020304" pitchFamily="18" charset="0"/>
              </a:rPr>
              <a:t>Stigma, emotional and physical burden</a:t>
            </a:r>
          </a:p>
          <a:p>
            <a:pPr marL="800100" lvl="1" indent="-342900" algn="just">
              <a:buAutoNum type="arabicParenR"/>
            </a:pPr>
            <a:r>
              <a:rPr lang="en-BE" sz="1600" dirty="0">
                <a:solidFill>
                  <a:schemeClr val="bg1"/>
                </a:solidFill>
                <a:latin typeface="Calibri" panose="020F0502020204030204" pitchFamily="34" charset="0"/>
                <a:cs typeface="Times New Roman" panose="02020603050405020304" pitchFamily="18" charset="0"/>
              </a:rPr>
              <a:t>L</a:t>
            </a:r>
            <a:r>
              <a:rPr lang="en-GB" sz="1600" dirty="0">
                <a:solidFill>
                  <a:schemeClr val="bg1"/>
                </a:solidFill>
                <a:latin typeface="Calibri" panose="020F0502020204030204" pitchFamily="34" charset="0"/>
                <a:cs typeface="Times New Roman" panose="02020603050405020304" pitchFamily="18" charset="0"/>
              </a:rPr>
              <a:t>ate diagnosis</a:t>
            </a:r>
          </a:p>
          <a:p>
            <a:pPr marL="800100" lvl="1" indent="-342900" algn="just">
              <a:buAutoNum type="arabicParenR"/>
            </a:pPr>
            <a:r>
              <a:rPr lang="en-GB" sz="1600" dirty="0">
                <a:solidFill>
                  <a:schemeClr val="bg1"/>
                </a:solidFill>
                <a:latin typeface="Calibri" panose="020F0502020204030204" pitchFamily="34" charset="0"/>
                <a:cs typeface="Times New Roman" panose="02020603050405020304" pitchFamily="18" charset="0"/>
              </a:rPr>
              <a:t>Treatment: primary care and multidisciplinary teams</a:t>
            </a:r>
          </a:p>
          <a:p>
            <a:pPr marL="800100" lvl="1" indent="-342900" algn="just">
              <a:buAutoNum type="arabicParenR"/>
            </a:pPr>
            <a:r>
              <a:rPr lang="en-BE" sz="1600" dirty="0">
                <a:solidFill>
                  <a:schemeClr val="bg1"/>
                </a:solidFill>
                <a:latin typeface="Calibri" panose="020F0502020204030204" pitchFamily="34" charset="0"/>
                <a:cs typeface="Times New Roman" panose="02020603050405020304" pitchFamily="18" charset="0"/>
              </a:rPr>
              <a:t>U</a:t>
            </a:r>
            <a:r>
              <a:rPr lang="en-GB" sz="1600" dirty="0" err="1">
                <a:solidFill>
                  <a:schemeClr val="bg1"/>
                </a:solidFill>
                <a:latin typeface="Calibri" panose="020F0502020204030204" pitchFamily="34" charset="0"/>
                <a:cs typeface="Times New Roman" panose="02020603050405020304" pitchFamily="18" charset="0"/>
              </a:rPr>
              <a:t>nderestimation</a:t>
            </a:r>
            <a:r>
              <a:rPr lang="en-GB" sz="1600" dirty="0">
                <a:solidFill>
                  <a:schemeClr val="bg1"/>
                </a:solidFill>
                <a:latin typeface="Calibri" panose="020F0502020204030204" pitchFamily="34" charset="0"/>
                <a:cs typeface="Times New Roman" panose="02020603050405020304" pitchFamily="18" charset="0"/>
              </a:rPr>
              <a:t> of the economic impact of the illness</a:t>
            </a:r>
          </a:p>
        </p:txBody>
      </p:sp>
    </p:spTree>
    <p:extLst>
      <p:ext uri="{BB962C8B-B14F-4D97-AF65-F5344CB8AC3E}">
        <p14:creationId xmlns:p14="http://schemas.microsoft.com/office/powerpoint/2010/main" val="37506803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69F9502D-3DB5-4B17-88F8-A9C0DC8ACDBB}"/>
              </a:ext>
            </a:extLst>
          </p:cNvPr>
          <p:cNvGrpSpPr/>
          <p:nvPr/>
        </p:nvGrpSpPr>
        <p:grpSpPr>
          <a:xfrm>
            <a:off x="477882" y="1671805"/>
            <a:ext cx="636816" cy="656789"/>
            <a:chOff x="838199" y="1416225"/>
            <a:chExt cx="1031491" cy="1006132"/>
          </a:xfrm>
          <a:solidFill>
            <a:schemeClr val="accent4">
              <a:alpha val="30000"/>
            </a:schemeClr>
          </a:solidFill>
        </p:grpSpPr>
        <p:sp>
          <p:nvSpPr>
            <p:cNvPr id="8" name="Oval 7">
              <a:extLst>
                <a:ext uri="{FF2B5EF4-FFF2-40B4-BE49-F238E27FC236}">
                  <a16:creationId xmlns:a16="http://schemas.microsoft.com/office/drawing/2014/main" id="{6AE91F02-E088-4C4F-9C8F-A869C2833CB8}"/>
                </a:ext>
              </a:extLst>
            </p:cNvPr>
            <p:cNvSpPr/>
            <p:nvPr/>
          </p:nvSpPr>
          <p:spPr>
            <a:xfrm>
              <a:off x="838199" y="1416225"/>
              <a:ext cx="1031491" cy="1006132"/>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Target with solid fill">
              <a:extLst>
                <a:ext uri="{FF2B5EF4-FFF2-40B4-BE49-F238E27FC236}">
                  <a16:creationId xmlns:a16="http://schemas.microsoft.com/office/drawing/2014/main" id="{6C1F065B-1CC4-400F-BEB5-85C2C3D51D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6740" y="1445156"/>
              <a:ext cx="914400" cy="914401"/>
            </a:xfrm>
            <a:prstGeom prst="rect">
              <a:avLst/>
            </a:prstGeom>
          </p:spPr>
        </p:pic>
      </p:grpSp>
      <p:sp>
        <p:nvSpPr>
          <p:cNvPr id="4" name="Rectangle 3">
            <a:extLst>
              <a:ext uri="{FF2B5EF4-FFF2-40B4-BE49-F238E27FC236}">
                <a16:creationId xmlns:a16="http://schemas.microsoft.com/office/drawing/2014/main" id="{277C7E0F-31B5-CA16-4576-D30263FDF31D}"/>
              </a:ext>
            </a:extLst>
          </p:cNvPr>
          <p:cNvSpPr/>
          <p:nvPr/>
        </p:nvSpPr>
        <p:spPr>
          <a:xfrm>
            <a:off x="10419907" y="5534405"/>
            <a:ext cx="1772093" cy="1323595"/>
          </a:xfrm>
          <a:prstGeom prst="rect">
            <a:avLst/>
          </a:prstGeom>
          <a:solidFill>
            <a:srgbClr val="48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4" name="Rectangle: Rounded Corners 33">
            <a:extLst>
              <a:ext uri="{FF2B5EF4-FFF2-40B4-BE49-F238E27FC236}">
                <a16:creationId xmlns:a16="http://schemas.microsoft.com/office/drawing/2014/main" id="{AF234F79-0623-4B90-82C9-1A3A15506708}"/>
              </a:ext>
            </a:extLst>
          </p:cNvPr>
          <p:cNvSpPr/>
          <p:nvPr/>
        </p:nvSpPr>
        <p:spPr>
          <a:xfrm>
            <a:off x="806123" y="5832361"/>
            <a:ext cx="6832420" cy="656789"/>
          </a:xfrm>
          <a:prstGeom prst="round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7013" algn="just"/>
            <a:r>
              <a:rPr lang="en-BE" sz="1400" dirty="0">
                <a:solidFill>
                  <a:schemeClr val="bg1"/>
                </a:solidFill>
                <a:latin typeface="Calibri" panose="020F0502020204030204" pitchFamily="34" charset="0"/>
                <a:cs typeface="Times New Roman" panose="02020603050405020304" pitchFamily="18" charset="0"/>
              </a:rPr>
              <a:t>First workshop held in April 2021 with the second being held in October 2021. Final report and recommendations published </a:t>
            </a:r>
            <a:r>
              <a:rPr lang="en-GB" sz="1400" dirty="0">
                <a:solidFill>
                  <a:schemeClr val="bg1"/>
                </a:solidFill>
                <a:latin typeface="Calibri" panose="020F0502020204030204" pitchFamily="34" charset="0"/>
                <a:cs typeface="Times New Roman" panose="02020603050405020304" pitchFamily="18" charset="0"/>
              </a:rPr>
              <a:t> in September 2022</a:t>
            </a:r>
            <a:r>
              <a:rPr lang="en-BE" sz="1400" dirty="0">
                <a:solidFill>
                  <a:schemeClr val="bg1"/>
                </a:solidFill>
                <a:latin typeface="Calibri" panose="020F0502020204030204" pitchFamily="34" charset="0"/>
                <a:cs typeface="Times New Roman" panose="02020603050405020304" pitchFamily="18" charset="0"/>
              </a:rPr>
              <a:t>. </a:t>
            </a:r>
            <a:r>
              <a:rPr lang="en-US" sz="1400" dirty="0">
                <a:solidFill>
                  <a:schemeClr val="bg1"/>
                </a:solidFill>
                <a:latin typeface="Calibri" panose="020F0502020204030204" pitchFamily="34" charset="0"/>
                <a:cs typeface="Times New Roman" panose="02020603050405020304" pitchFamily="18" charset="0"/>
              </a:rPr>
              <a:t> </a:t>
            </a:r>
          </a:p>
        </p:txBody>
      </p:sp>
      <p:sp>
        <p:nvSpPr>
          <p:cNvPr id="3" name="Rectangle: Rounded Corners 2">
            <a:extLst>
              <a:ext uri="{FF2B5EF4-FFF2-40B4-BE49-F238E27FC236}">
                <a16:creationId xmlns:a16="http://schemas.microsoft.com/office/drawing/2014/main" id="{3C23103E-C2E3-4538-BB21-061300683E47}"/>
              </a:ext>
            </a:extLst>
          </p:cNvPr>
          <p:cNvSpPr/>
          <p:nvPr/>
        </p:nvSpPr>
        <p:spPr>
          <a:xfrm>
            <a:off x="796289" y="1654858"/>
            <a:ext cx="6832420" cy="656789"/>
          </a:xfrm>
          <a:prstGeom prst="round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7013" algn="just"/>
            <a:r>
              <a:rPr lang="en-BE" sz="1400" dirty="0">
                <a:solidFill>
                  <a:schemeClr val="bg1"/>
                </a:solidFill>
                <a:latin typeface="Calibri" panose="020F0502020204030204" pitchFamily="34" charset="0"/>
                <a:cs typeface="Times New Roman" panose="02020603050405020304" pitchFamily="18" charset="0"/>
              </a:rPr>
              <a:t>Develop </a:t>
            </a:r>
            <a:r>
              <a:rPr lang="en-US" sz="1400" dirty="0">
                <a:solidFill>
                  <a:schemeClr val="bg1"/>
                </a:solidFill>
                <a:latin typeface="Calibri" panose="020F0502020204030204" pitchFamily="34" charset="0"/>
                <a:cs typeface="Times New Roman" panose="02020603050405020304" pitchFamily="18" charset="0"/>
              </a:rPr>
              <a:t>a consensus report </a:t>
            </a:r>
            <a:r>
              <a:rPr lang="en-BE" sz="1400" dirty="0">
                <a:solidFill>
                  <a:schemeClr val="bg1"/>
                </a:solidFill>
                <a:latin typeface="Calibri" panose="020F0502020204030204" pitchFamily="34" charset="0"/>
                <a:cs typeface="Times New Roman" panose="02020603050405020304" pitchFamily="18" charset="0"/>
              </a:rPr>
              <a:t>and policy recommendations </a:t>
            </a:r>
            <a:r>
              <a:rPr lang="en-US" sz="1400" dirty="0">
                <a:solidFill>
                  <a:schemeClr val="bg1"/>
                </a:solidFill>
                <a:latin typeface="Calibri" panose="020F0502020204030204" pitchFamily="34" charset="0"/>
                <a:cs typeface="Times New Roman" panose="02020603050405020304" pitchFamily="18" charset="0"/>
              </a:rPr>
              <a:t>on the disease burden of Atopic Eczema/Dermatitis in Europe. </a:t>
            </a:r>
          </a:p>
        </p:txBody>
      </p:sp>
      <p:sp>
        <p:nvSpPr>
          <p:cNvPr id="2" name="Title 1">
            <a:extLst>
              <a:ext uri="{FF2B5EF4-FFF2-40B4-BE49-F238E27FC236}">
                <a16:creationId xmlns:a16="http://schemas.microsoft.com/office/drawing/2014/main" id="{492EF193-A227-4174-8AD5-B1D6F7FDEAB3}"/>
              </a:ext>
            </a:extLst>
          </p:cNvPr>
          <p:cNvSpPr>
            <a:spLocks noGrp="1"/>
          </p:cNvSpPr>
          <p:nvPr>
            <p:ph type="title"/>
          </p:nvPr>
        </p:nvSpPr>
        <p:spPr/>
        <p:txBody>
          <a:bodyPr>
            <a:normAutofit/>
          </a:bodyPr>
          <a:lstStyle/>
          <a:p>
            <a:r>
              <a:rPr lang="en-US" sz="4000" dirty="0">
                <a:solidFill>
                  <a:srgbClr val="F1B1CC"/>
                </a:solidFill>
                <a:latin typeface="Arial Black" panose="020B0A04020102020204" pitchFamily="34" charset="0"/>
              </a:rPr>
              <a:t>Objectives and scope of the project</a:t>
            </a:r>
          </a:p>
        </p:txBody>
      </p:sp>
      <p:sp>
        <p:nvSpPr>
          <p:cNvPr id="6" name="Slide Number Placeholder 5">
            <a:extLst>
              <a:ext uri="{FF2B5EF4-FFF2-40B4-BE49-F238E27FC236}">
                <a16:creationId xmlns:a16="http://schemas.microsoft.com/office/drawing/2014/main" id="{DEB9EBD7-BD1E-4FAF-AB6A-3312475DFA8E}"/>
              </a:ext>
            </a:extLst>
          </p:cNvPr>
          <p:cNvSpPr>
            <a:spLocks noGrp="1"/>
          </p:cNvSpPr>
          <p:nvPr>
            <p:ph type="sldNum" sz="quarter" idx="12"/>
          </p:nvPr>
        </p:nvSpPr>
        <p:spPr/>
        <p:txBody>
          <a:bodyPr/>
          <a:lstStyle/>
          <a:p>
            <a:fld id="{8723AE3D-20E4-4640-9AB9-4394421DC461}" type="slidenum">
              <a:rPr lang="en-US">
                <a:solidFill>
                  <a:prstClr val="black">
                    <a:tint val="75000"/>
                  </a:prstClr>
                </a:solidFill>
                <a:latin typeface="Calibri" panose="020F0502020204030204"/>
              </a:rPr>
              <a:pPr/>
              <a:t>6</a:t>
            </a:fld>
            <a:endParaRPr lang="en-US">
              <a:solidFill>
                <a:prstClr val="black">
                  <a:tint val="75000"/>
                </a:prstClr>
              </a:solidFill>
              <a:latin typeface="Calibri" panose="020F0502020204030204"/>
            </a:endParaRPr>
          </a:p>
        </p:txBody>
      </p:sp>
      <p:sp>
        <p:nvSpPr>
          <p:cNvPr id="16" name="Rectangle: Rounded Corners 15">
            <a:extLst>
              <a:ext uri="{FF2B5EF4-FFF2-40B4-BE49-F238E27FC236}">
                <a16:creationId xmlns:a16="http://schemas.microsoft.com/office/drawing/2014/main" id="{8918ED37-AF3D-4031-B655-0927F5419959}"/>
              </a:ext>
            </a:extLst>
          </p:cNvPr>
          <p:cNvSpPr/>
          <p:nvPr/>
        </p:nvSpPr>
        <p:spPr>
          <a:xfrm>
            <a:off x="796288" y="2487449"/>
            <a:ext cx="6832420" cy="1240885"/>
          </a:xfrm>
          <a:prstGeom prst="round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7013" algn="just">
              <a:lnSpc>
                <a:spcPct val="107000"/>
              </a:lnSpc>
              <a:spcAft>
                <a:spcPts val="800"/>
              </a:spcAft>
            </a:pPr>
            <a:r>
              <a:rPr lang="en-US" sz="1400" dirty="0">
                <a:solidFill>
                  <a:schemeClr val="bg1"/>
                </a:solidFill>
                <a:latin typeface="Calibri" panose="020F0502020204030204" pitchFamily="34" charset="0"/>
                <a:cs typeface="Times New Roman" panose="02020603050405020304" pitchFamily="18" charset="0"/>
              </a:rPr>
              <a:t>Creation of a p</a:t>
            </a:r>
            <a:r>
              <a:rPr lang="en-BE" sz="1400" dirty="0">
                <a:solidFill>
                  <a:schemeClr val="bg1"/>
                </a:solidFill>
                <a:latin typeface="Calibri" panose="020F0502020204030204" pitchFamily="34" charset="0"/>
                <a:cs typeface="Times New Roman" panose="02020603050405020304" pitchFamily="18" charset="0"/>
              </a:rPr>
              <a:t>an-European Consensus Committee, comprised of 15 key opinion leaders amongst patients and healthcare professionals</a:t>
            </a:r>
            <a:r>
              <a:rPr lang="en-US" sz="1400" dirty="0">
                <a:solidFill>
                  <a:schemeClr val="bg1"/>
                </a:solidFill>
                <a:latin typeface="Calibri" panose="020F0502020204030204" pitchFamily="34" charset="0"/>
                <a:cs typeface="Times New Roman" panose="02020603050405020304" pitchFamily="18" charset="0"/>
              </a:rPr>
              <a:t> to Contribute to the creation of the Consensus Report by providing an understanding of the current situation from a medical and patient perspective. </a:t>
            </a:r>
          </a:p>
        </p:txBody>
      </p:sp>
      <p:grpSp>
        <p:nvGrpSpPr>
          <p:cNvPr id="13" name="Group 12">
            <a:extLst>
              <a:ext uri="{FF2B5EF4-FFF2-40B4-BE49-F238E27FC236}">
                <a16:creationId xmlns:a16="http://schemas.microsoft.com/office/drawing/2014/main" id="{B88D5AD7-96DD-4547-933A-AE5ED063E0C0}"/>
              </a:ext>
            </a:extLst>
          </p:cNvPr>
          <p:cNvGrpSpPr/>
          <p:nvPr/>
        </p:nvGrpSpPr>
        <p:grpSpPr>
          <a:xfrm>
            <a:off x="477882" y="2472878"/>
            <a:ext cx="636816" cy="656789"/>
            <a:chOff x="477882" y="2698713"/>
            <a:chExt cx="636816" cy="656789"/>
          </a:xfrm>
          <a:solidFill>
            <a:schemeClr val="accent4">
              <a:alpha val="30000"/>
            </a:schemeClr>
          </a:solidFill>
        </p:grpSpPr>
        <p:sp>
          <p:nvSpPr>
            <p:cNvPr id="19" name="Oval 18">
              <a:extLst>
                <a:ext uri="{FF2B5EF4-FFF2-40B4-BE49-F238E27FC236}">
                  <a16:creationId xmlns:a16="http://schemas.microsoft.com/office/drawing/2014/main" id="{E6EEF9FB-4DFE-42B5-A4E4-82E678A17A19}"/>
                </a:ext>
              </a:extLst>
            </p:cNvPr>
            <p:cNvSpPr/>
            <p:nvPr/>
          </p:nvSpPr>
          <p:spPr>
            <a:xfrm>
              <a:off x="477882" y="2698713"/>
              <a:ext cx="636816" cy="656789"/>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Users with solid fill">
              <a:extLst>
                <a:ext uri="{FF2B5EF4-FFF2-40B4-BE49-F238E27FC236}">
                  <a16:creationId xmlns:a16="http://schemas.microsoft.com/office/drawing/2014/main" id="{931C7393-1138-48B7-907C-FC14607F178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8000" y="2765406"/>
              <a:ext cx="496248" cy="532694"/>
            </a:xfrm>
            <a:prstGeom prst="rect">
              <a:avLst/>
            </a:prstGeom>
          </p:spPr>
        </p:pic>
      </p:grpSp>
      <p:pic>
        <p:nvPicPr>
          <p:cNvPr id="20" name="Picture 19">
            <a:extLst>
              <a:ext uri="{FF2B5EF4-FFF2-40B4-BE49-F238E27FC236}">
                <a16:creationId xmlns:a16="http://schemas.microsoft.com/office/drawing/2014/main" id="{6AEB88AE-39A5-4821-A32D-9537E41EC966}"/>
              </a:ext>
            </a:extLst>
          </p:cNvPr>
          <p:cNvPicPr>
            <a:picLocks noChangeAspect="1"/>
          </p:cNvPicPr>
          <p:nvPr/>
        </p:nvPicPr>
        <p:blipFill>
          <a:blip r:embed="rId7">
            <a:duotone>
              <a:schemeClr val="accent4">
                <a:shade val="45000"/>
                <a:satMod val="135000"/>
              </a:schemeClr>
              <a:prstClr val="white"/>
            </a:duotone>
          </a:blip>
          <a:stretch>
            <a:fillRect/>
          </a:stretch>
        </p:blipFill>
        <p:spPr>
          <a:xfrm>
            <a:off x="917392" y="3812156"/>
            <a:ext cx="6590209" cy="1787032"/>
          </a:xfrm>
          <a:prstGeom prst="rect">
            <a:avLst/>
          </a:prstGeom>
          <a:ln>
            <a:solidFill>
              <a:schemeClr val="accent4"/>
            </a:solidFill>
          </a:ln>
        </p:spPr>
      </p:pic>
      <p:sp>
        <p:nvSpPr>
          <p:cNvPr id="22" name="Rectangle: Rounded Corners 21">
            <a:extLst>
              <a:ext uri="{FF2B5EF4-FFF2-40B4-BE49-F238E27FC236}">
                <a16:creationId xmlns:a16="http://schemas.microsoft.com/office/drawing/2014/main" id="{795840DF-2610-45CD-ACBB-B86D7A8FD8F8}"/>
              </a:ext>
            </a:extLst>
          </p:cNvPr>
          <p:cNvSpPr/>
          <p:nvPr/>
        </p:nvSpPr>
        <p:spPr>
          <a:xfrm>
            <a:off x="796287" y="3846682"/>
            <a:ext cx="6832420" cy="1752505"/>
          </a:xfrm>
          <a:prstGeom prst="round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7013" algn="just">
              <a:lnSpc>
                <a:spcPct val="107000"/>
              </a:lnSpc>
              <a:spcAft>
                <a:spcPts val="800"/>
              </a:spcAft>
            </a:pPr>
            <a:endParaRPr lang="en-US" sz="1400">
              <a:solidFill>
                <a:schemeClr val="tx1"/>
              </a:solidFill>
              <a:latin typeface="Calibri" panose="020F0502020204030204" pitchFamily="34" charset="0"/>
              <a:cs typeface="Times New Roman" panose="02020603050405020304" pitchFamily="18" charset="0"/>
            </a:endParaRPr>
          </a:p>
        </p:txBody>
      </p:sp>
      <p:sp>
        <p:nvSpPr>
          <p:cNvPr id="25" name="Oval 24">
            <a:extLst>
              <a:ext uri="{FF2B5EF4-FFF2-40B4-BE49-F238E27FC236}">
                <a16:creationId xmlns:a16="http://schemas.microsoft.com/office/drawing/2014/main" id="{A919A212-5B39-4526-BE09-9C7B26FB914E}"/>
              </a:ext>
            </a:extLst>
          </p:cNvPr>
          <p:cNvSpPr/>
          <p:nvPr/>
        </p:nvSpPr>
        <p:spPr>
          <a:xfrm>
            <a:off x="477882" y="3749224"/>
            <a:ext cx="636816" cy="656789"/>
          </a:xfrm>
          <a:prstGeom prst="ellipse">
            <a:avLst/>
          </a:prstGeom>
          <a:solidFill>
            <a:schemeClr val="accent4">
              <a:alpha val="3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Daily calendar with solid fill">
            <a:extLst>
              <a:ext uri="{FF2B5EF4-FFF2-40B4-BE49-F238E27FC236}">
                <a16:creationId xmlns:a16="http://schemas.microsoft.com/office/drawing/2014/main" id="{00BD9DC7-9166-465E-8E8C-EF84745440D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11782" y="3769666"/>
            <a:ext cx="588681" cy="588681"/>
          </a:xfrm>
          <a:prstGeom prst="rect">
            <a:avLst/>
          </a:prstGeom>
        </p:spPr>
      </p:pic>
      <p:grpSp>
        <p:nvGrpSpPr>
          <p:cNvPr id="15" name="Group 14">
            <a:extLst>
              <a:ext uri="{FF2B5EF4-FFF2-40B4-BE49-F238E27FC236}">
                <a16:creationId xmlns:a16="http://schemas.microsoft.com/office/drawing/2014/main" id="{BFEFE09B-806E-4935-B624-E17AC0D29227}"/>
              </a:ext>
            </a:extLst>
          </p:cNvPr>
          <p:cNvGrpSpPr/>
          <p:nvPr/>
        </p:nvGrpSpPr>
        <p:grpSpPr>
          <a:xfrm>
            <a:off x="490267" y="5824433"/>
            <a:ext cx="636816" cy="656789"/>
            <a:chOff x="503065" y="5640890"/>
            <a:chExt cx="636816" cy="656789"/>
          </a:xfrm>
          <a:solidFill>
            <a:schemeClr val="accent4">
              <a:alpha val="30000"/>
            </a:schemeClr>
          </a:solidFill>
        </p:grpSpPr>
        <p:sp>
          <p:nvSpPr>
            <p:cNvPr id="32" name="Oval 31">
              <a:extLst>
                <a:ext uri="{FF2B5EF4-FFF2-40B4-BE49-F238E27FC236}">
                  <a16:creationId xmlns:a16="http://schemas.microsoft.com/office/drawing/2014/main" id="{5D8BA0C1-F6CF-4427-ADCF-2F9A0AB4B9DB}"/>
                </a:ext>
              </a:extLst>
            </p:cNvPr>
            <p:cNvSpPr/>
            <p:nvPr/>
          </p:nvSpPr>
          <p:spPr>
            <a:xfrm>
              <a:off x="503065" y="5640890"/>
              <a:ext cx="636816" cy="656789"/>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Books on shelf with solid fill">
              <a:extLst>
                <a:ext uri="{FF2B5EF4-FFF2-40B4-BE49-F238E27FC236}">
                  <a16:creationId xmlns:a16="http://schemas.microsoft.com/office/drawing/2014/main" id="{F53C5B6C-42C1-454C-B27F-C2B4E62CE80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39457" y="5690150"/>
              <a:ext cx="575241" cy="575241"/>
            </a:xfrm>
            <a:prstGeom prst="rect">
              <a:avLst/>
            </a:prstGeom>
          </p:spPr>
        </p:pic>
      </p:grpSp>
      <p:pic>
        <p:nvPicPr>
          <p:cNvPr id="7" name="Picture 6" descr="Calendar&#10;&#10;Description automatically generated with medium confidence">
            <a:extLst>
              <a:ext uri="{FF2B5EF4-FFF2-40B4-BE49-F238E27FC236}">
                <a16:creationId xmlns:a16="http://schemas.microsoft.com/office/drawing/2014/main" id="{544A7761-0CF8-CE9D-57D2-9B6A8E31901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285781" y="1623216"/>
            <a:ext cx="3473629" cy="4908802"/>
          </a:xfrm>
          <a:prstGeom prst="rect">
            <a:avLst/>
          </a:prstGeom>
        </p:spPr>
      </p:pic>
    </p:spTree>
    <p:extLst>
      <p:ext uri="{BB962C8B-B14F-4D97-AF65-F5344CB8AC3E}">
        <p14:creationId xmlns:p14="http://schemas.microsoft.com/office/powerpoint/2010/main" val="30433871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B0ABB77-196A-4C5F-2174-2831FCEECF90}"/>
              </a:ext>
            </a:extLst>
          </p:cNvPr>
          <p:cNvSpPr/>
          <p:nvPr/>
        </p:nvSpPr>
        <p:spPr>
          <a:xfrm>
            <a:off x="10419907" y="5534405"/>
            <a:ext cx="1772093" cy="1323595"/>
          </a:xfrm>
          <a:prstGeom prst="rect">
            <a:avLst/>
          </a:prstGeom>
          <a:solidFill>
            <a:srgbClr val="48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C8A0F748-7083-481F-AF3D-38855367CAA9}"/>
              </a:ext>
            </a:extLst>
          </p:cNvPr>
          <p:cNvSpPr>
            <a:spLocks noGrp="1"/>
          </p:cNvSpPr>
          <p:nvPr>
            <p:ph type="title"/>
          </p:nvPr>
        </p:nvSpPr>
        <p:spPr>
          <a:xfrm>
            <a:off x="838201" y="2609385"/>
            <a:ext cx="10515600" cy="1127902"/>
          </a:xfrm>
        </p:spPr>
        <p:txBody>
          <a:bodyPr>
            <a:noAutofit/>
          </a:bodyPr>
          <a:lstStyle/>
          <a:p>
            <a:pPr algn="ctr"/>
            <a:r>
              <a:rPr lang="en-BE" sz="4000" dirty="0">
                <a:solidFill>
                  <a:srgbClr val="F1B1CC"/>
                </a:solidFill>
                <a:latin typeface="Arial Black" panose="020B0A04020102020204" pitchFamily="34" charset="0"/>
              </a:rPr>
              <a:t>How the </a:t>
            </a:r>
            <a:br>
              <a:rPr lang="es-ES" sz="4000" dirty="0">
                <a:solidFill>
                  <a:srgbClr val="F1B1CC"/>
                </a:solidFill>
                <a:latin typeface="Arial Black" panose="020B0A04020102020204" pitchFamily="34" charset="0"/>
              </a:rPr>
            </a:br>
            <a:r>
              <a:rPr lang="es-ES" sz="4000" dirty="0">
                <a:solidFill>
                  <a:srgbClr val="F1B1CC"/>
                </a:solidFill>
                <a:latin typeface="Arial Black" panose="020B0A04020102020204" pitchFamily="34" charset="0"/>
              </a:rPr>
              <a:t>Atopic Eczema Consensus Europe </a:t>
            </a:r>
            <a:br>
              <a:rPr lang="es-ES" sz="4000" dirty="0">
                <a:solidFill>
                  <a:srgbClr val="F1B1CC"/>
                </a:solidFill>
                <a:latin typeface="Arial Black" panose="020B0A04020102020204" pitchFamily="34" charset="0"/>
              </a:rPr>
            </a:br>
            <a:r>
              <a:rPr lang="es-ES" sz="4000" dirty="0" err="1">
                <a:solidFill>
                  <a:srgbClr val="F1B1CC"/>
                </a:solidFill>
                <a:latin typeface="Arial Black" panose="020B0A04020102020204" pitchFamily="34" charset="0"/>
              </a:rPr>
              <a:t>was</a:t>
            </a:r>
            <a:r>
              <a:rPr lang="es-ES" sz="4000" dirty="0">
                <a:solidFill>
                  <a:srgbClr val="F1B1CC"/>
                </a:solidFill>
                <a:latin typeface="Arial Black" panose="020B0A04020102020204" pitchFamily="34" charset="0"/>
              </a:rPr>
              <a:t> </a:t>
            </a:r>
            <a:r>
              <a:rPr lang="es-ES" sz="4000" dirty="0" err="1">
                <a:solidFill>
                  <a:srgbClr val="F1B1CC"/>
                </a:solidFill>
                <a:latin typeface="Arial Black" panose="020B0A04020102020204" pitchFamily="34" charset="0"/>
              </a:rPr>
              <a:t>achieved</a:t>
            </a:r>
            <a:r>
              <a:rPr lang="es-ES" sz="4000" dirty="0">
                <a:solidFill>
                  <a:srgbClr val="F1B1CC"/>
                </a:solidFill>
                <a:latin typeface="Arial Black" panose="020B0A04020102020204" pitchFamily="34" charset="0"/>
              </a:rPr>
              <a:t>?</a:t>
            </a:r>
            <a:endParaRPr lang="en-BE" sz="4000" dirty="0">
              <a:solidFill>
                <a:srgbClr val="F1B1CC"/>
              </a:solidFill>
              <a:latin typeface="Arial Black" panose="020B0A04020102020204" pitchFamily="34" charset="0"/>
            </a:endParaRPr>
          </a:p>
        </p:txBody>
      </p:sp>
      <p:sp>
        <p:nvSpPr>
          <p:cNvPr id="6" name="Slide Number Placeholder 5">
            <a:extLst>
              <a:ext uri="{FF2B5EF4-FFF2-40B4-BE49-F238E27FC236}">
                <a16:creationId xmlns:a16="http://schemas.microsoft.com/office/drawing/2014/main" id="{DA009192-0D16-4BF6-8B19-28D072688906}"/>
              </a:ext>
            </a:extLst>
          </p:cNvPr>
          <p:cNvSpPr>
            <a:spLocks noGrp="1"/>
          </p:cNvSpPr>
          <p:nvPr>
            <p:ph type="sldNum" sz="quarter" idx="12"/>
          </p:nvPr>
        </p:nvSpPr>
        <p:spPr/>
        <p:txBody>
          <a:bodyPr/>
          <a:lstStyle/>
          <a:p>
            <a:fld id="{8723AE3D-20E4-4640-9AB9-4394421DC461}" type="slidenum">
              <a:rPr lang="en-US" smtClean="0"/>
              <a:t>7</a:t>
            </a:fld>
            <a:endParaRPr lang="en-US"/>
          </a:p>
        </p:txBody>
      </p:sp>
    </p:spTree>
    <p:extLst>
      <p:ext uri="{BB962C8B-B14F-4D97-AF65-F5344CB8AC3E}">
        <p14:creationId xmlns:p14="http://schemas.microsoft.com/office/powerpoint/2010/main" val="10773087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29EA141-407F-EF68-B9E9-6CE56F745F17}"/>
              </a:ext>
            </a:extLst>
          </p:cNvPr>
          <p:cNvSpPr/>
          <p:nvPr/>
        </p:nvSpPr>
        <p:spPr>
          <a:xfrm>
            <a:off x="10419907" y="5534405"/>
            <a:ext cx="1772093" cy="1323595"/>
          </a:xfrm>
          <a:prstGeom prst="rect">
            <a:avLst/>
          </a:prstGeom>
          <a:solidFill>
            <a:srgbClr val="48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186AD017-694E-3597-EC6B-A0644B6399C6}"/>
              </a:ext>
            </a:extLst>
          </p:cNvPr>
          <p:cNvSpPr>
            <a:spLocks noGrp="1"/>
          </p:cNvSpPr>
          <p:nvPr>
            <p:ph type="title"/>
          </p:nvPr>
        </p:nvSpPr>
        <p:spPr/>
        <p:txBody>
          <a:bodyPr/>
          <a:lstStyle/>
          <a:p>
            <a:r>
              <a:rPr lang="en-BE" dirty="0">
                <a:solidFill>
                  <a:srgbClr val="F1B1CC"/>
                </a:solidFill>
                <a:latin typeface="Arial Black" panose="020B0A04020102020204" pitchFamily="34" charset="0"/>
              </a:rPr>
              <a:t>Project methodology</a:t>
            </a:r>
          </a:p>
        </p:txBody>
      </p:sp>
      <p:sp>
        <p:nvSpPr>
          <p:cNvPr id="5" name="Slide Number Placeholder 4">
            <a:extLst>
              <a:ext uri="{FF2B5EF4-FFF2-40B4-BE49-F238E27FC236}">
                <a16:creationId xmlns:a16="http://schemas.microsoft.com/office/drawing/2014/main" id="{3BDC4D85-0BAB-E5C8-B5A9-3F11E5AD3EF4}"/>
              </a:ext>
            </a:extLst>
          </p:cNvPr>
          <p:cNvSpPr>
            <a:spLocks noGrp="1"/>
          </p:cNvSpPr>
          <p:nvPr>
            <p:ph type="sldNum" sz="quarter" idx="12"/>
          </p:nvPr>
        </p:nvSpPr>
        <p:spPr/>
        <p:txBody>
          <a:bodyPr/>
          <a:lstStyle/>
          <a:p>
            <a:fld id="{8723AE3D-20E4-4640-9AB9-4394421DC461}" type="slidenum">
              <a:rPr lang="en-US" smtClean="0"/>
              <a:t>8</a:t>
            </a:fld>
            <a:endParaRPr lang="en-US"/>
          </a:p>
        </p:txBody>
      </p:sp>
      <p:sp>
        <p:nvSpPr>
          <p:cNvPr id="9" name="Rectangle 8">
            <a:extLst>
              <a:ext uri="{FF2B5EF4-FFF2-40B4-BE49-F238E27FC236}">
                <a16:creationId xmlns:a16="http://schemas.microsoft.com/office/drawing/2014/main" id="{E37B1231-7B05-C9BC-534E-1299EA7A9312}"/>
              </a:ext>
            </a:extLst>
          </p:cNvPr>
          <p:cNvSpPr/>
          <p:nvPr/>
        </p:nvSpPr>
        <p:spPr>
          <a:xfrm>
            <a:off x="702672" y="1464787"/>
            <a:ext cx="10786656" cy="11895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dirty="0">
                <a:solidFill>
                  <a:schemeClr val="bg1"/>
                </a:solidFill>
              </a:rPr>
              <a:t>T</a:t>
            </a:r>
            <a:r>
              <a:rPr lang="en-BE" dirty="0">
                <a:solidFill>
                  <a:schemeClr val="bg1"/>
                </a:solidFill>
              </a:rPr>
              <a:t>o ensure that the final recomme</a:t>
            </a:r>
            <a:r>
              <a:rPr lang="en-GB" dirty="0">
                <a:solidFill>
                  <a:schemeClr val="bg1"/>
                </a:solidFill>
              </a:rPr>
              <a:t>nd</a:t>
            </a:r>
            <a:r>
              <a:rPr lang="en-BE" dirty="0">
                <a:solidFill>
                  <a:schemeClr val="bg1"/>
                </a:solidFill>
              </a:rPr>
              <a:t>ations of the Consensus Committee reflected the position of the AD/E community in Europe, the following methodology was followed: </a:t>
            </a:r>
            <a:r>
              <a:rPr lang="en-US" dirty="0">
                <a:solidFill>
                  <a:schemeClr val="bg1"/>
                </a:solidFill>
              </a:rPr>
              <a:t> </a:t>
            </a:r>
          </a:p>
        </p:txBody>
      </p:sp>
      <p:grpSp>
        <p:nvGrpSpPr>
          <p:cNvPr id="18" name="Group 17">
            <a:extLst>
              <a:ext uri="{FF2B5EF4-FFF2-40B4-BE49-F238E27FC236}">
                <a16:creationId xmlns:a16="http://schemas.microsoft.com/office/drawing/2014/main" id="{40D2764E-9ECD-3EC7-1104-322016A9DA88}"/>
              </a:ext>
            </a:extLst>
          </p:cNvPr>
          <p:cNvGrpSpPr/>
          <p:nvPr/>
        </p:nvGrpSpPr>
        <p:grpSpPr>
          <a:xfrm>
            <a:off x="1831015" y="2876242"/>
            <a:ext cx="8529970" cy="3435664"/>
            <a:chOff x="648584" y="2693087"/>
            <a:chExt cx="8529970" cy="3435664"/>
          </a:xfrm>
        </p:grpSpPr>
        <p:grpSp>
          <p:nvGrpSpPr>
            <p:cNvPr id="15" name="Group 14">
              <a:extLst>
                <a:ext uri="{FF2B5EF4-FFF2-40B4-BE49-F238E27FC236}">
                  <a16:creationId xmlns:a16="http://schemas.microsoft.com/office/drawing/2014/main" id="{C76E7B43-CA89-0C3D-3589-B3A5F1522D28}"/>
                </a:ext>
              </a:extLst>
            </p:cNvPr>
            <p:cNvGrpSpPr/>
            <p:nvPr/>
          </p:nvGrpSpPr>
          <p:grpSpPr>
            <a:xfrm>
              <a:off x="648586" y="2693087"/>
              <a:ext cx="8529968" cy="902982"/>
              <a:chOff x="648586" y="2693087"/>
              <a:chExt cx="8529968" cy="902982"/>
            </a:xfrm>
          </p:grpSpPr>
          <p:sp>
            <p:nvSpPr>
              <p:cNvPr id="6" name="Rectangle 5">
                <a:extLst>
                  <a:ext uri="{FF2B5EF4-FFF2-40B4-BE49-F238E27FC236}">
                    <a16:creationId xmlns:a16="http://schemas.microsoft.com/office/drawing/2014/main" id="{0161A64C-8E63-5540-95A2-40009DB2C8C8}"/>
                  </a:ext>
                </a:extLst>
              </p:cNvPr>
              <p:cNvSpPr/>
              <p:nvPr/>
            </p:nvSpPr>
            <p:spPr>
              <a:xfrm>
                <a:off x="3170273" y="2693087"/>
                <a:ext cx="6008281" cy="902982"/>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sz="1600" b="1" dirty="0">
                    <a:solidFill>
                      <a:srgbClr val="481945"/>
                    </a:solidFill>
                  </a:rPr>
                  <a:t>Research and baseline position: </a:t>
                </a:r>
                <a:r>
                  <a:rPr lang="en-BE" sz="1600" dirty="0">
                    <a:solidFill>
                      <a:srgbClr val="481945"/>
                    </a:solidFill>
                  </a:rPr>
                  <a:t>Ahead of the first formal  meeting, members of the committee</a:t>
                </a:r>
                <a:r>
                  <a:rPr lang="en-BE" sz="1600" b="1" dirty="0">
                    <a:solidFill>
                      <a:srgbClr val="481945"/>
                    </a:solidFill>
                  </a:rPr>
                  <a:t> </a:t>
                </a:r>
                <a:r>
                  <a:rPr lang="en-BE" sz="1600" dirty="0">
                    <a:solidFill>
                      <a:srgbClr val="481945"/>
                    </a:solidFill>
                  </a:rPr>
                  <a:t>shared materials to ensure that the key topics were known and agreed on by all members. </a:t>
                </a:r>
                <a:endParaRPr lang="en-BE" sz="1600" b="1" dirty="0">
                  <a:solidFill>
                    <a:srgbClr val="481945"/>
                  </a:solidFill>
                </a:endParaRPr>
              </a:p>
            </p:txBody>
          </p:sp>
          <p:grpSp>
            <p:nvGrpSpPr>
              <p:cNvPr id="14" name="Group 13">
                <a:extLst>
                  <a:ext uri="{FF2B5EF4-FFF2-40B4-BE49-F238E27FC236}">
                    <a16:creationId xmlns:a16="http://schemas.microsoft.com/office/drawing/2014/main" id="{A6CE9BD0-FD5E-1A97-6D85-26DF05A819DE}"/>
                  </a:ext>
                </a:extLst>
              </p:cNvPr>
              <p:cNvGrpSpPr/>
              <p:nvPr/>
            </p:nvGrpSpPr>
            <p:grpSpPr>
              <a:xfrm>
                <a:off x="648586" y="2860158"/>
                <a:ext cx="2438650" cy="568842"/>
                <a:chOff x="648586" y="2860158"/>
                <a:chExt cx="2438650" cy="568842"/>
              </a:xfrm>
            </p:grpSpPr>
            <p:sp>
              <p:nvSpPr>
                <p:cNvPr id="3" name="Rectangle: Rounded Corners 2">
                  <a:extLst>
                    <a:ext uri="{FF2B5EF4-FFF2-40B4-BE49-F238E27FC236}">
                      <a16:creationId xmlns:a16="http://schemas.microsoft.com/office/drawing/2014/main" id="{58ADEC51-1222-D46A-19C5-23DB97230DAA}"/>
                    </a:ext>
                  </a:extLst>
                </p:cNvPr>
                <p:cNvSpPr/>
                <p:nvPr/>
              </p:nvSpPr>
              <p:spPr>
                <a:xfrm>
                  <a:off x="648586" y="2860158"/>
                  <a:ext cx="1818167" cy="568842"/>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BE" sz="2200" b="1" dirty="0">
                      <a:solidFill>
                        <a:srgbClr val="481945"/>
                      </a:solidFill>
                    </a:rPr>
                    <a:t>Phase 1</a:t>
                  </a:r>
                </a:p>
              </p:txBody>
            </p:sp>
            <p:sp>
              <p:nvSpPr>
                <p:cNvPr id="4" name="Arrow: Right 3">
                  <a:extLst>
                    <a:ext uri="{FF2B5EF4-FFF2-40B4-BE49-F238E27FC236}">
                      <a16:creationId xmlns:a16="http://schemas.microsoft.com/office/drawing/2014/main" id="{061485D3-1B92-4059-49C9-34F9DC3A27EE}"/>
                    </a:ext>
                  </a:extLst>
                </p:cNvPr>
                <p:cNvSpPr/>
                <p:nvPr/>
              </p:nvSpPr>
              <p:spPr>
                <a:xfrm>
                  <a:off x="2466751" y="2942454"/>
                  <a:ext cx="620485" cy="404249"/>
                </a:xfrm>
                <a:prstGeom prst="rightArrow">
                  <a:avLst/>
                </a:prstGeom>
                <a:solidFill>
                  <a:srgbClr val="F1B1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grpSp>
        </p:grpSp>
        <p:grpSp>
          <p:nvGrpSpPr>
            <p:cNvPr id="16" name="Group 15">
              <a:extLst>
                <a:ext uri="{FF2B5EF4-FFF2-40B4-BE49-F238E27FC236}">
                  <a16:creationId xmlns:a16="http://schemas.microsoft.com/office/drawing/2014/main" id="{F721947A-F2FC-791F-6CAE-1C6214118105}"/>
                </a:ext>
              </a:extLst>
            </p:cNvPr>
            <p:cNvGrpSpPr/>
            <p:nvPr/>
          </p:nvGrpSpPr>
          <p:grpSpPr>
            <a:xfrm>
              <a:off x="648584" y="3964901"/>
              <a:ext cx="8529970" cy="902982"/>
              <a:chOff x="648584" y="3964901"/>
              <a:chExt cx="8529970" cy="902982"/>
            </a:xfrm>
          </p:grpSpPr>
          <p:sp>
            <p:nvSpPr>
              <p:cNvPr id="7" name="Rectangle 6">
                <a:extLst>
                  <a:ext uri="{FF2B5EF4-FFF2-40B4-BE49-F238E27FC236}">
                    <a16:creationId xmlns:a16="http://schemas.microsoft.com/office/drawing/2014/main" id="{9C064C03-2A75-FAB5-B9A4-F797352FAA75}"/>
                  </a:ext>
                </a:extLst>
              </p:cNvPr>
              <p:cNvSpPr/>
              <p:nvPr/>
            </p:nvSpPr>
            <p:spPr>
              <a:xfrm>
                <a:off x="3170273" y="3964901"/>
                <a:ext cx="6008281" cy="902982"/>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sz="1600" b="1" dirty="0">
                    <a:solidFill>
                      <a:srgbClr val="481945"/>
                    </a:solidFill>
                  </a:rPr>
                  <a:t>Meetings and discussion: </a:t>
                </a:r>
                <a:r>
                  <a:rPr lang="en-BE" sz="1600" dirty="0">
                    <a:solidFill>
                      <a:srgbClr val="481945"/>
                    </a:solidFill>
                  </a:rPr>
                  <a:t>The Consensus Committee met formally, while continuously working together to develop recommendations. This moved from identifying issues to outlining solutions. </a:t>
                </a:r>
                <a:endParaRPr lang="en-BE" sz="1600" b="1" dirty="0">
                  <a:solidFill>
                    <a:srgbClr val="481945"/>
                  </a:solidFill>
                </a:endParaRPr>
              </a:p>
            </p:txBody>
          </p:sp>
          <p:sp>
            <p:nvSpPr>
              <p:cNvPr id="10" name="Rectangle: Rounded Corners 9">
                <a:extLst>
                  <a:ext uri="{FF2B5EF4-FFF2-40B4-BE49-F238E27FC236}">
                    <a16:creationId xmlns:a16="http://schemas.microsoft.com/office/drawing/2014/main" id="{CF798DE8-E637-1CAF-9F53-07B9160CCA4F}"/>
                  </a:ext>
                </a:extLst>
              </p:cNvPr>
              <p:cNvSpPr/>
              <p:nvPr/>
            </p:nvSpPr>
            <p:spPr>
              <a:xfrm>
                <a:off x="648584" y="4128486"/>
                <a:ext cx="1818167" cy="568842"/>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BE" sz="2200" b="1" dirty="0">
                    <a:solidFill>
                      <a:srgbClr val="481945"/>
                    </a:solidFill>
                  </a:rPr>
                  <a:t>Phase 2</a:t>
                </a:r>
              </a:p>
            </p:txBody>
          </p:sp>
          <p:sp>
            <p:nvSpPr>
              <p:cNvPr id="12" name="Arrow: Right 11">
                <a:extLst>
                  <a:ext uri="{FF2B5EF4-FFF2-40B4-BE49-F238E27FC236}">
                    <a16:creationId xmlns:a16="http://schemas.microsoft.com/office/drawing/2014/main" id="{4E3EE3F6-A94F-F4DF-5DE2-C2B8DD286328}"/>
                  </a:ext>
                </a:extLst>
              </p:cNvPr>
              <p:cNvSpPr/>
              <p:nvPr/>
            </p:nvSpPr>
            <p:spPr>
              <a:xfrm>
                <a:off x="2466751" y="4208795"/>
                <a:ext cx="620485" cy="404249"/>
              </a:xfrm>
              <a:prstGeom prst="rightArrow">
                <a:avLst/>
              </a:prstGeom>
              <a:solidFill>
                <a:srgbClr val="F1B1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grpSp>
        <p:grpSp>
          <p:nvGrpSpPr>
            <p:cNvPr id="17" name="Group 16">
              <a:extLst>
                <a:ext uri="{FF2B5EF4-FFF2-40B4-BE49-F238E27FC236}">
                  <a16:creationId xmlns:a16="http://schemas.microsoft.com/office/drawing/2014/main" id="{66CB68C8-BB8F-6CF3-AC44-E57EB57A1E5C}"/>
                </a:ext>
              </a:extLst>
            </p:cNvPr>
            <p:cNvGrpSpPr/>
            <p:nvPr/>
          </p:nvGrpSpPr>
          <p:grpSpPr>
            <a:xfrm>
              <a:off x="648585" y="5225769"/>
              <a:ext cx="8529969" cy="902982"/>
              <a:chOff x="648585" y="5225769"/>
              <a:chExt cx="8529969" cy="902982"/>
            </a:xfrm>
          </p:grpSpPr>
          <p:sp>
            <p:nvSpPr>
              <p:cNvPr id="8" name="Rectangle 7">
                <a:extLst>
                  <a:ext uri="{FF2B5EF4-FFF2-40B4-BE49-F238E27FC236}">
                    <a16:creationId xmlns:a16="http://schemas.microsoft.com/office/drawing/2014/main" id="{E2665443-0D5C-4290-2F3B-04B540A3EFA1}"/>
                  </a:ext>
                </a:extLst>
              </p:cNvPr>
              <p:cNvSpPr/>
              <p:nvPr/>
            </p:nvSpPr>
            <p:spPr>
              <a:xfrm>
                <a:off x="3170273" y="5225769"/>
                <a:ext cx="6008281" cy="902982"/>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BE" sz="1600" b="1" dirty="0">
                    <a:solidFill>
                      <a:srgbClr val="481945"/>
                    </a:solidFill>
                  </a:rPr>
                  <a:t>Developing the formal position: </a:t>
                </a:r>
                <a:r>
                  <a:rPr lang="en-BE" sz="1600" dirty="0">
                    <a:solidFill>
                      <a:srgbClr val="481945"/>
                    </a:solidFill>
                  </a:rPr>
                  <a:t>Following its meetings, the Consensus Committee worked to develop the final published document, incl</a:t>
                </a:r>
                <a:r>
                  <a:rPr lang="en-GB" sz="1600" dirty="0">
                    <a:solidFill>
                      <a:srgbClr val="481945"/>
                    </a:solidFill>
                  </a:rPr>
                  <a:t>u</a:t>
                </a:r>
                <a:r>
                  <a:rPr lang="en-BE" sz="1600" dirty="0">
                    <a:solidFill>
                      <a:srgbClr val="481945"/>
                    </a:solidFill>
                  </a:rPr>
                  <a:t>ding clear asks for policymakers on addressing AD/E. </a:t>
                </a:r>
                <a:endParaRPr lang="en-BE" sz="1600" b="1" dirty="0">
                  <a:solidFill>
                    <a:srgbClr val="481945"/>
                  </a:solidFill>
                </a:endParaRPr>
              </a:p>
            </p:txBody>
          </p:sp>
          <p:sp>
            <p:nvSpPr>
              <p:cNvPr id="11" name="Rectangle: Rounded Corners 10">
                <a:extLst>
                  <a:ext uri="{FF2B5EF4-FFF2-40B4-BE49-F238E27FC236}">
                    <a16:creationId xmlns:a16="http://schemas.microsoft.com/office/drawing/2014/main" id="{E1410BEE-DF2F-2747-9C33-9B8CAC10C3C2}"/>
                  </a:ext>
                </a:extLst>
              </p:cNvPr>
              <p:cNvSpPr/>
              <p:nvPr/>
            </p:nvSpPr>
            <p:spPr>
              <a:xfrm>
                <a:off x="648585" y="5396815"/>
                <a:ext cx="1818167" cy="568842"/>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BE" sz="2200" b="1" dirty="0">
                    <a:solidFill>
                      <a:srgbClr val="481945"/>
                    </a:solidFill>
                  </a:rPr>
                  <a:t>Phase 3</a:t>
                </a:r>
              </a:p>
            </p:txBody>
          </p:sp>
          <p:sp>
            <p:nvSpPr>
              <p:cNvPr id="13" name="Arrow: Right 12">
                <a:extLst>
                  <a:ext uri="{FF2B5EF4-FFF2-40B4-BE49-F238E27FC236}">
                    <a16:creationId xmlns:a16="http://schemas.microsoft.com/office/drawing/2014/main" id="{2E5D4EA0-633A-B89B-6886-64C2280FC6B8}"/>
                  </a:ext>
                </a:extLst>
              </p:cNvPr>
              <p:cNvSpPr/>
              <p:nvPr/>
            </p:nvSpPr>
            <p:spPr>
              <a:xfrm>
                <a:off x="2466751" y="5475136"/>
                <a:ext cx="620485" cy="404249"/>
              </a:xfrm>
              <a:prstGeom prst="rightArrow">
                <a:avLst/>
              </a:prstGeom>
              <a:solidFill>
                <a:srgbClr val="F1B1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grpSp>
      </p:grpSp>
    </p:spTree>
    <p:extLst>
      <p:ext uri="{BB962C8B-B14F-4D97-AF65-F5344CB8AC3E}">
        <p14:creationId xmlns:p14="http://schemas.microsoft.com/office/powerpoint/2010/main" val="28121176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6186BEA-E7FF-4775-5A42-B618CBFE570D}"/>
              </a:ext>
            </a:extLst>
          </p:cNvPr>
          <p:cNvSpPr/>
          <p:nvPr/>
        </p:nvSpPr>
        <p:spPr>
          <a:xfrm>
            <a:off x="10419907" y="5534405"/>
            <a:ext cx="1772093" cy="1323595"/>
          </a:xfrm>
          <a:prstGeom prst="rect">
            <a:avLst/>
          </a:prstGeom>
          <a:solidFill>
            <a:srgbClr val="48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52" name="Rectangle 51">
            <a:extLst>
              <a:ext uri="{FF2B5EF4-FFF2-40B4-BE49-F238E27FC236}">
                <a16:creationId xmlns:a16="http://schemas.microsoft.com/office/drawing/2014/main" id="{7E7876BD-9E03-4FCA-AE21-4EA332B8AE7C}"/>
              </a:ext>
            </a:extLst>
          </p:cNvPr>
          <p:cNvSpPr/>
          <p:nvPr/>
        </p:nvSpPr>
        <p:spPr>
          <a:xfrm>
            <a:off x="108902" y="1174237"/>
            <a:ext cx="11961177" cy="5450083"/>
          </a:xfrm>
          <a:prstGeom prst="rect">
            <a:avLst/>
          </a:prstGeom>
          <a:solidFill>
            <a:srgbClr val="F1B1CC">
              <a:alpha val="20000"/>
            </a:srgbClr>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92EF193-A227-4174-8AD5-B1D6F7FDEAB3}"/>
              </a:ext>
            </a:extLst>
          </p:cNvPr>
          <p:cNvSpPr>
            <a:spLocks noGrp="1"/>
          </p:cNvSpPr>
          <p:nvPr>
            <p:ph type="title"/>
          </p:nvPr>
        </p:nvSpPr>
        <p:spPr>
          <a:xfrm>
            <a:off x="236723" y="50737"/>
            <a:ext cx="10515600" cy="1325563"/>
          </a:xfrm>
        </p:spPr>
        <p:txBody>
          <a:bodyPr>
            <a:normAutofit/>
          </a:bodyPr>
          <a:lstStyle/>
          <a:p>
            <a:r>
              <a:rPr lang="es-ES" sz="3000" dirty="0">
                <a:solidFill>
                  <a:srgbClr val="F1B1CC"/>
                </a:solidFill>
                <a:latin typeface="Arial Black" panose="020B0A04020102020204" pitchFamily="34" charset="0"/>
              </a:rPr>
              <a:t>AE </a:t>
            </a:r>
            <a:r>
              <a:rPr lang="en-BE" sz="3000" dirty="0">
                <a:solidFill>
                  <a:srgbClr val="F1B1CC"/>
                </a:solidFill>
                <a:latin typeface="Arial Black" panose="020B0A04020102020204" pitchFamily="34" charset="0"/>
              </a:rPr>
              <a:t>Consensus Committee Members 1/2</a:t>
            </a:r>
            <a:endParaRPr lang="en-US" sz="3000" dirty="0">
              <a:solidFill>
                <a:srgbClr val="F1B1CC"/>
              </a:solidFill>
              <a:latin typeface="Arial Black" panose="020B0A04020102020204" pitchFamily="34" charset="0"/>
            </a:endParaRPr>
          </a:p>
        </p:txBody>
      </p:sp>
      <p:sp>
        <p:nvSpPr>
          <p:cNvPr id="6" name="Slide Number Placeholder 5">
            <a:extLst>
              <a:ext uri="{FF2B5EF4-FFF2-40B4-BE49-F238E27FC236}">
                <a16:creationId xmlns:a16="http://schemas.microsoft.com/office/drawing/2014/main" id="{DEB9EBD7-BD1E-4FAF-AB6A-3312475DFA8E}"/>
              </a:ext>
            </a:extLst>
          </p:cNvPr>
          <p:cNvSpPr>
            <a:spLocks noGrp="1"/>
          </p:cNvSpPr>
          <p:nvPr>
            <p:ph type="sldNum" sz="quarter" idx="12"/>
          </p:nvPr>
        </p:nvSpPr>
        <p:spPr>
          <a:noFill/>
          <a:ln>
            <a:noFill/>
          </a:ln>
        </p:spPr>
        <p:txBody>
          <a:bodyPr/>
          <a:lstStyle/>
          <a:p>
            <a:fld id="{8723AE3D-20E4-4640-9AB9-4394421DC461}" type="slidenum">
              <a:rPr lang="en-US">
                <a:solidFill>
                  <a:schemeClr val="tx1"/>
                </a:solidFill>
                <a:latin typeface="Calibri" panose="020F0502020204030204"/>
              </a:rPr>
              <a:pPr/>
              <a:t>9</a:t>
            </a:fld>
            <a:endParaRPr lang="en-US">
              <a:solidFill>
                <a:schemeClr val="tx1"/>
              </a:solidFill>
              <a:latin typeface="Calibri" panose="020F0502020204030204"/>
            </a:endParaRPr>
          </a:p>
        </p:txBody>
      </p:sp>
      <p:sp>
        <p:nvSpPr>
          <p:cNvPr id="9" name="Rectangle 8">
            <a:extLst>
              <a:ext uri="{FF2B5EF4-FFF2-40B4-BE49-F238E27FC236}">
                <a16:creationId xmlns:a16="http://schemas.microsoft.com/office/drawing/2014/main" id="{F119566E-0E8C-45D5-903F-94E962B428A2}"/>
              </a:ext>
            </a:extLst>
          </p:cNvPr>
          <p:cNvSpPr/>
          <p:nvPr/>
        </p:nvSpPr>
        <p:spPr>
          <a:xfrm>
            <a:off x="6921861" y="5658200"/>
            <a:ext cx="1704130" cy="7137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BE" sz="1200" b="1" dirty="0">
                <a:solidFill>
                  <a:schemeClr val="bg1"/>
                </a:solidFill>
              </a:rPr>
              <a:t>Mette Sondergaard Deleuran</a:t>
            </a:r>
            <a:endParaRPr lang="en-US" sz="1200" b="1" dirty="0">
              <a:solidFill>
                <a:schemeClr val="bg1"/>
              </a:solidFill>
            </a:endParaRPr>
          </a:p>
          <a:p>
            <a:pPr algn="ctr"/>
            <a:r>
              <a:rPr lang="en-BE" sz="1200" dirty="0">
                <a:solidFill>
                  <a:schemeClr val="bg1"/>
                </a:solidFill>
              </a:rPr>
              <a:t>Chair, Department of Dermatology, University of Aarhus</a:t>
            </a:r>
          </a:p>
        </p:txBody>
      </p:sp>
      <p:sp>
        <p:nvSpPr>
          <p:cNvPr id="11" name="Rectangle 10">
            <a:extLst>
              <a:ext uri="{FF2B5EF4-FFF2-40B4-BE49-F238E27FC236}">
                <a16:creationId xmlns:a16="http://schemas.microsoft.com/office/drawing/2014/main" id="{0FA6C7D1-5604-4934-9326-770753DCE22A}"/>
              </a:ext>
            </a:extLst>
          </p:cNvPr>
          <p:cNvSpPr/>
          <p:nvPr/>
        </p:nvSpPr>
        <p:spPr>
          <a:xfrm>
            <a:off x="4391699" y="5580361"/>
            <a:ext cx="1880603" cy="759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rPr>
              <a:t>Swen Malte John</a:t>
            </a:r>
          </a:p>
          <a:p>
            <a:pPr algn="ctr"/>
            <a:r>
              <a:rPr lang="en-BE" sz="1200" dirty="0">
                <a:solidFill>
                  <a:schemeClr val="bg1"/>
                </a:solidFill>
              </a:rPr>
              <a:t>Chair, Department of Dermatology, University of Osnabrück </a:t>
            </a:r>
          </a:p>
        </p:txBody>
      </p:sp>
      <p:sp>
        <p:nvSpPr>
          <p:cNvPr id="13" name="Rectangle 12">
            <a:extLst>
              <a:ext uri="{FF2B5EF4-FFF2-40B4-BE49-F238E27FC236}">
                <a16:creationId xmlns:a16="http://schemas.microsoft.com/office/drawing/2014/main" id="{08EEFDC8-296F-40E5-B950-EB3E1954077A}"/>
              </a:ext>
            </a:extLst>
          </p:cNvPr>
          <p:cNvSpPr/>
          <p:nvPr/>
        </p:nvSpPr>
        <p:spPr>
          <a:xfrm>
            <a:off x="1298295" y="5230203"/>
            <a:ext cx="2717732" cy="1546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BE" sz="1200" b="1" dirty="0">
                <a:solidFill>
                  <a:schemeClr val="bg1"/>
                </a:solidFill>
              </a:rPr>
              <a:t>Carle Paul</a:t>
            </a:r>
          </a:p>
          <a:p>
            <a:pPr algn="ctr"/>
            <a:r>
              <a:rPr lang="en-BE" sz="1200" dirty="0">
                <a:solidFill>
                  <a:schemeClr val="bg1"/>
                </a:solidFill>
              </a:rPr>
              <a:t>Full Professor and former Chair, Department of Dermatology, Larrey Hospital – CHU Toulouse and Paul Sabatier University</a:t>
            </a:r>
          </a:p>
        </p:txBody>
      </p:sp>
      <p:pic>
        <p:nvPicPr>
          <p:cNvPr id="1032" name="Picture 8" descr="See the source image">
            <a:extLst>
              <a:ext uri="{FF2B5EF4-FFF2-40B4-BE49-F238E27FC236}">
                <a16:creationId xmlns:a16="http://schemas.microsoft.com/office/drawing/2014/main" id="{4BF39A50-B783-4E60-B863-EC68AFE0F0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633" y="4351178"/>
            <a:ext cx="1005840" cy="1005840"/>
          </a:xfrm>
          <a:prstGeom prst="ellipse">
            <a:avLst/>
          </a:prstGeom>
          <a:noFill/>
          <a:extLst>
            <a:ext uri="{909E8E84-426E-40DD-AFC4-6F175D3DCCD1}">
              <a14:hiddenFill xmlns:a14="http://schemas.microsoft.com/office/drawing/2010/main">
                <a:solidFill>
                  <a:srgbClr val="FFFFFF"/>
                </a:solidFill>
              </a14:hiddenFill>
            </a:ext>
          </a:extLst>
        </p:spPr>
      </p:pic>
      <p:sp>
        <p:nvSpPr>
          <p:cNvPr id="24" name="Rectangle 23">
            <a:extLst>
              <a:ext uri="{FF2B5EF4-FFF2-40B4-BE49-F238E27FC236}">
                <a16:creationId xmlns:a16="http://schemas.microsoft.com/office/drawing/2014/main" id="{DDBB1607-6718-43EB-BF0C-F0694D51133C}"/>
              </a:ext>
            </a:extLst>
          </p:cNvPr>
          <p:cNvSpPr/>
          <p:nvPr/>
        </p:nvSpPr>
        <p:spPr>
          <a:xfrm>
            <a:off x="1432027" y="4380372"/>
            <a:ext cx="445439" cy="215970"/>
          </a:xfrm>
          <a:prstGeom prst="rect">
            <a:avLst/>
          </a:prstGeom>
          <a:blipFill>
            <a:blip r:embed="rId4">
              <a:extLst>
                <a:ext uri="{837473B0-CC2E-450A-ABE3-18F120FF3D39}">
                  <a1611:picAttrSrcUrl xmlns:a1611="http://schemas.microsoft.com/office/drawing/2016/11/main" r:id="rId5"/>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6" name="Picture 12" descr="See the source image">
            <a:extLst>
              <a:ext uri="{FF2B5EF4-FFF2-40B4-BE49-F238E27FC236}">
                <a16:creationId xmlns:a16="http://schemas.microsoft.com/office/drawing/2014/main" id="{1D7ECB0B-51DE-4016-824C-B12FC50DCA4A}"/>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619" r="3199" b="18358"/>
          <a:stretch/>
        </p:blipFill>
        <p:spPr bwMode="auto">
          <a:xfrm>
            <a:off x="4922769" y="4490575"/>
            <a:ext cx="818465" cy="926614"/>
          </a:xfrm>
          <a:prstGeom prst="ellipse">
            <a:avLst/>
          </a:prstGeom>
          <a:noFill/>
          <a:extLst>
            <a:ext uri="{909E8E84-426E-40DD-AFC4-6F175D3DCCD1}">
              <a14:hiddenFill xmlns:a14="http://schemas.microsoft.com/office/drawing/2010/main">
                <a:solidFill>
                  <a:srgbClr val="FFFFFF"/>
                </a:solidFill>
              </a14:hiddenFill>
            </a:ext>
          </a:extLst>
        </p:spPr>
      </p:pic>
      <p:sp>
        <p:nvSpPr>
          <p:cNvPr id="31" name="Rectangle 30">
            <a:extLst>
              <a:ext uri="{FF2B5EF4-FFF2-40B4-BE49-F238E27FC236}">
                <a16:creationId xmlns:a16="http://schemas.microsoft.com/office/drawing/2014/main" id="{996EB067-51A6-4086-B868-DF837E46D773}"/>
              </a:ext>
            </a:extLst>
          </p:cNvPr>
          <p:cNvSpPr/>
          <p:nvPr/>
        </p:nvSpPr>
        <p:spPr>
          <a:xfrm>
            <a:off x="4212436" y="4419985"/>
            <a:ext cx="445439" cy="215970"/>
          </a:xfrm>
          <a:prstGeom prst="rect">
            <a:avLst/>
          </a:prstGeom>
          <a:blipFill>
            <a:blip r:embed="rId7">
              <a:extLst>
                <a:ext uri="{837473B0-CC2E-450A-ABE3-18F120FF3D39}">
                  <a1611:picAttrSrcUrl xmlns:a1611="http://schemas.microsoft.com/office/drawing/2016/11/main" r:id="rId8"/>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A picture containing person, glasses, smiling&#10;&#10;Description automatically generated">
            <a:extLst>
              <a:ext uri="{FF2B5EF4-FFF2-40B4-BE49-F238E27FC236}">
                <a16:creationId xmlns:a16="http://schemas.microsoft.com/office/drawing/2014/main" id="{0CC8F15E-F1B7-48A5-910F-0A70819F221E}"/>
              </a:ext>
            </a:extLst>
          </p:cNvPr>
          <p:cNvPicPr>
            <a:picLocks noChangeAspect="1"/>
          </p:cNvPicPr>
          <p:nvPr/>
        </p:nvPicPr>
        <p:blipFill>
          <a:blip r:embed="rId9">
            <a:extLst>
              <a:ext uri="{BEBA8EAE-BF5A-486C-A8C5-ECC9F3942E4B}">
                <a14:imgProps xmlns:a14="http://schemas.microsoft.com/office/drawing/2010/main">
                  <a14:imgLayer r:embed="rId10">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7181550" y="4380372"/>
            <a:ext cx="1005840" cy="1005840"/>
          </a:xfrm>
          <a:prstGeom prst="ellipse">
            <a:avLst/>
          </a:prstGeom>
        </p:spPr>
      </p:pic>
      <p:sp>
        <p:nvSpPr>
          <p:cNvPr id="34" name="Rectangle 33">
            <a:extLst>
              <a:ext uri="{FF2B5EF4-FFF2-40B4-BE49-F238E27FC236}">
                <a16:creationId xmlns:a16="http://schemas.microsoft.com/office/drawing/2014/main" id="{19E953A1-F906-44DE-9B80-49B89DF38F06}"/>
              </a:ext>
            </a:extLst>
          </p:cNvPr>
          <p:cNvSpPr/>
          <p:nvPr/>
        </p:nvSpPr>
        <p:spPr>
          <a:xfrm>
            <a:off x="6647976" y="4408659"/>
            <a:ext cx="445439" cy="215970"/>
          </a:xfrm>
          <a:prstGeom prst="rect">
            <a:avLst/>
          </a:prstGeom>
          <a:blipFill>
            <a:blip r:embed="rId11">
              <a:extLst>
                <a:ext uri="{837473B0-CC2E-450A-ABE3-18F120FF3D39}">
                  <a1611:picAttrSrcUrl xmlns:a1611="http://schemas.microsoft.com/office/drawing/2016/11/main" r:id="rId12"/>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351FC876-9835-4C04-BCE1-E1606AB07714}"/>
              </a:ext>
            </a:extLst>
          </p:cNvPr>
          <p:cNvSpPr/>
          <p:nvPr/>
        </p:nvSpPr>
        <p:spPr>
          <a:xfrm>
            <a:off x="527030" y="2959912"/>
            <a:ext cx="2717732" cy="10530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rPr>
              <a:t>Andreas </a:t>
            </a:r>
            <a:r>
              <a:rPr lang="en-US" sz="1200" b="1" dirty="0" err="1">
                <a:solidFill>
                  <a:schemeClr val="bg1"/>
                </a:solidFill>
              </a:rPr>
              <a:t>Wollenberg</a:t>
            </a:r>
            <a:endParaRPr lang="en-BE" sz="1200" b="1" dirty="0">
              <a:solidFill>
                <a:schemeClr val="bg1"/>
              </a:solidFill>
            </a:endParaRPr>
          </a:p>
          <a:p>
            <a:pPr algn="ctr"/>
            <a:r>
              <a:rPr lang="en-US" sz="1200" dirty="0">
                <a:solidFill>
                  <a:schemeClr val="bg1"/>
                </a:solidFill>
              </a:rPr>
              <a:t>Prof. Dept. of Dermatology, Ludwig-Maximilian University, Munich. Head of Conservative and Pediatric Dermatology Unit, Dept. of Dermatology, LMU Munich</a:t>
            </a:r>
          </a:p>
        </p:txBody>
      </p:sp>
      <p:sp>
        <p:nvSpPr>
          <p:cNvPr id="30" name="Rectangle 29">
            <a:extLst>
              <a:ext uri="{FF2B5EF4-FFF2-40B4-BE49-F238E27FC236}">
                <a16:creationId xmlns:a16="http://schemas.microsoft.com/office/drawing/2014/main" id="{F0575A00-E0FE-4C41-9B5E-CE4BCA7E6111}"/>
              </a:ext>
            </a:extLst>
          </p:cNvPr>
          <p:cNvSpPr/>
          <p:nvPr/>
        </p:nvSpPr>
        <p:spPr>
          <a:xfrm>
            <a:off x="822876" y="1877575"/>
            <a:ext cx="445439" cy="215970"/>
          </a:xfrm>
          <a:prstGeom prst="rect">
            <a:avLst/>
          </a:prstGeom>
          <a:blipFill>
            <a:blip r:embed="rId7">
              <a:extLst>
                <a:ext uri="{837473B0-CC2E-450A-ABE3-18F120FF3D39}">
                  <a1611:picAttrSrcUrl xmlns:a1611="http://schemas.microsoft.com/office/drawing/2016/11/main" r:id="rId8"/>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6" descr="See the source image">
            <a:extLst>
              <a:ext uri="{FF2B5EF4-FFF2-40B4-BE49-F238E27FC236}">
                <a16:creationId xmlns:a16="http://schemas.microsoft.com/office/drawing/2014/main" id="{5861C462-C206-4BF4-8919-2B11093FED71}"/>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334462" y="1875321"/>
            <a:ext cx="986688" cy="986688"/>
          </a:xfrm>
          <a:prstGeom prst="ellipse">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66690FE7-F378-4F91-8CC6-DBE484BCF9BB}"/>
              </a:ext>
            </a:extLst>
          </p:cNvPr>
          <p:cNvSpPr/>
          <p:nvPr/>
        </p:nvSpPr>
        <p:spPr>
          <a:xfrm>
            <a:off x="236723" y="1639890"/>
            <a:ext cx="3206985" cy="2481967"/>
          </a:xfrm>
          <a:prstGeom prst="rect">
            <a:avLst/>
          </a:prstGeom>
          <a:noFill/>
          <a:ln w="571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FBDE12C-63DD-46C5-B8F9-F1217E0141B9}"/>
              </a:ext>
            </a:extLst>
          </p:cNvPr>
          <p:cNvSpPr/>
          <p:nvPr/>
        </p:nvSpPr>
        <p:spPr>
          <a:xfrm>
            <a:off x="519415" y="1261065"/>
            <a:ext cx="2641600" cy="340579"/>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Co-Chair</a:t>
            </a:r>
          </a:p>
        </p:txBody>
      </p:sp>
      <p:sp>
        <p:nvSpPr>
          <p:cNvPr id="33" name="Rectangle 32">
            <a:extLst>
              <a:ext uri="{FF2B5EF4-FFF2-40B4-BE49-F238E27FC236}">
                <a16:creationId xmlns:a16="http://schemas.microsoft.com/office/drawing/2014/main" id="{1354324F-3940-4A0B-AB5B-2F866D51C951}"/>
              </a:ext>
            </a:extLst>
          </p:cNvPr>
          <p:cNvSpPr/>
          <p:nvPr/>
        </p:nvSpPr>
        <p:spPr>
          <a:xfrm>
            <a:off x="3748894" y="1707377"/>
            <a:ext cx="445439" cy="215970"/>
          </a:xfrm>
          <a:prstGeom prst="rect">
            <a:avLst/>
          </a:prstGeom>
          <a:blipFill>
            <a:blip r:embed="rId14">
              <a:extLst>
                <a:ext uri="{837473B0-CC2E-450A-ABE3-18F120FF3D39}">
                  <a1611:picAttrSrcUrl xmlns:a1611="http://schemas.microsoft.com/office/drawing/2016/11/main" r:id="rId15"/>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D2796EEA-F27F-4C98-8059-535F940B01C4}"/>
              </a:ext>
            </a:extLst>
          </p:cNvPr>
          <p:cNvSpPr/>
          <p:nvPr/>
        </p:nvSpPr>
        <p:spPr>
          <a:xfrm>
            <a:off x="3567197" y="2850981"/>
            <a:ext cx="2276844" cy="9910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BE" sz="1200" b="1" dirty="0">
                <a:solidFill>
                  <a:schemeClr val="bg1"/>
                </a:solidFill>
              </a:rPr>
              <a:t>Jan Gutermuth</a:t>
            </a:r>
            <a:endParaRPr lang="en-US" sz="1200" b="1" dirty="0">
              <a:solidFill>
                <a:schemeClr val="bg1"/>
              </a:solidFill>
            </a:endParaRPr>
          </a:p>
          <a:p>
            <a:pPr algn="ctr"/>
            <a:r>
              <a:rPr lang="en-BE" sz="1200" dirty="0">
                <a:solidFill>
                  <a:schemeClr val="bg1"/>
                </a:solidFill>
              </a:rPr>
              <a:t>Chair, Department of Dermatology &amp; Head of Skin Immunology, Immune Tolerance Research Group, University Hospital Brussels</a:t>
            </a:r>
          </a:p>
        </p:txBody>
      </p:sp>
      <p:pic>
        <p:nvPicPr>
          <p:cNvPr id="36" name="Picture 4" descr="See the source image">
            <a:extLst>
              <a:ext uri="{FF2B5EF4-FFF2-40B4-BE49-F238E27FC236}">
                <a16:creationId xmlns:a16="http://schemas.microsoft.com/office/drawing/2014/main" id="{56261F7B-313E-491F-9972-EC7DBD5E4806}"/>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257571" y="1782704"/>
            <a:ext cx="849350" cy="849350"/>
          </a:xfrm>
          <a:prstGeom prst="ellipse">
            <a:avLst/>
          </a:prstGeom>
          <a:noFill/>
          <a:extLst>
            <a:ext uri="{909E8E84-426E-40DD-AFC4-6F175D3DCCD1}">
              <a14:hiddenFill xmlns:a14="http://schemas.microsoft.com/office/drawing/2010/main">
                <a:solidFill>
                  <a:srgbClr val="FFFFFF"/>
                </a:solidFill>
              </a14:hiddenFill>
            </a:ext>
          </a:extLst>
        </p:spPr>
      </p:pic>
      <p:sp>
        <p:nvSpPr>
          <p:cNvPr id="37" name="Rectangle 36">
            <a:extLst>
              <a:ext uri="{FF2B5EF4-FFF2-40B4-BE49-F238E27FC236}">
                <a16:creationId xmlns:a16="http://schemas.microsoft.com/office/drawing/2014/main" id="{7139C7C9-0499-44D0-AFD5-F61A172B5BD0}"/>
              </a:ext>
            </a:extLst>
          </p:cNvPr>
          <p:cNvSpPr/>
          <p:nvPr/>
        </p:nvSpPr>
        <p:spPr>
          <a:xfrm>
            <a:off x="8157996" y="2745854"/>
            <a:ext cx="1981467" cy="1546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rPr>
              <a:t>Esther Serra </a:t>
            </a:r>
            <a:r>
              <a:rPr lang="en-US" sz="1200" b="1" dirty="0" err="1">
                <a:solidFill>
                  <a:schemeClr val="bg1"/>
                </a:solidFill>
              </a:rPr>
              <a:t>Baldrich</a:t>
            </a:r>
            <a:endParaRPr lang="en-BE" sz="1200" b="1" dirty="0">
              <a:solidFill>
                <a:schemeClr val="bg1"/>
              </a:solidFill>
            </a:endParaRPr>
          </a:p>
          <a:p>
            <a:pPr algn="ctr"/>
            <a:r>
              <a:rPr lang="en-US" sz="1200" dirty="0">
                <a:solidFill>
                  <a:schemeClr val="bg1"/>
                </a:solidFill>
              </a:rPr>
              <a:t>Deputy Head of the </a:t>
            </a:r>
            <a:r>
              <a:rPr lang="en-US" sz="1200" dirty="0" err="1">
                <a:solidFill>
                  <a:schemeClr val="bg1"/>
                </a:solidFill>
              </a:rPr>
              <a:t>Immunoallergic</a:t>
            </a:r>
            <a:r>
              <a:rPr lang="en-US" sz="1200" dirty="0">
                <a:solidFill>
                  <a:schemeClr val="bg1"/>
                </a:solidFill>
              </a:rPr>
              <a:t> Cutaneous Immune Diseases Unit of the Dermatology Department of the Hospital de Sant Pau.</a:t>
            </a:r>
          </a:p>
        </p:txBody>
      </p:sp>
      <p:sp>
        <p:nvSpPr>
          <p:cNvPr id="38" name="Rectangle 37">
            <a:extLst>
              <a:ext uri="{FF2B5EF4-FFF2-40B4-BE49-F238E27FC236}">
                <a16:creationId xmlns:a16="http://schemas.microsoft.com/office/drawing/2014/main" id="{B2BD63E6-EDC3-4F2B-AE8B-5EC487C2244B}"/>
              </a:ext>
            </a:extLst>
          </p:cNvPr>
          <p:cNvSpPr/>
          <p:nvPr/>
        </p:nvSpPr>
        <p:spPr>
          <a:xfrm>
            <a:off x="8128681" y="1664660"/>
            <a:ext cx="445439" cy="215970"/>
          </a:xfrm>
          <a:prstGeom prst="rect">
            <a:avLst/>
          </a:prstGeom>
          <a:blipFill>
            <a:blip r:embed="rId17">
              <a:extLst>
                <a:ext uri="{837473B0-CC2E-450A-ABE3-18F120FF3D39}">
                  <a1611:picAttrSrcUrl xmlns:a1611="http://schemas.microsoft.com/office/drawing/2016/11/main" r:id="rId18"/>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Picture 8" descr="See the source image">
            <a:extLst>
              <a:ext uri="{FF2B5EF4-FFF2-40B4-BE49-F238E27FC236}">
                <a16:creationId xmlns:a16="http://schemas.microsoft.com/office/drawing/2014/main" id="{3A453837-76B0-4BBA-8DB0-6B3055599439}"/>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8610601" y="1846165"/>
            <a:ext cx="910542" cy="914400"/>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9">
            <a:extLst>
              <a:ext uri="{FF2B5EF4-FFF2-40B4-BE49-F238E27FC236}">
                <a16:creationId xmlns:a16="http://schemas.microsoft.com/office/drawing/2014/main" id="{EC6A31F3-08E3-4FD0-8861-AA8A9729C16D}"/>
              </a:ext>
            </a:extLst>
          </p:cNvPr>
          <p:cNvSpPr/>
          <p:nvPr/>
        </p:nvSpPr>
        <p:spPr>
          <a:xfrm>
            <a:off x="5733398" y="2833627"/>
            <a:ext cx="2424598" cy="10778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rPr>
              <a:t>Elizabeth Angier</a:t>
            </a:r>
          </a:p>
          <a:p>
            <a:pPr algn="ctr"/>
            <a:r>
              <a:rPr lang="en-US" sz="1200" dirty="0">
                <a:solidFill>
                  <a:schemeClr val="bg1"/>
                </a:solidFill>
              </a:rPr>
              <a:t>Clinical Director, Primary Care </a:t>
            </a:r>
            <a:r>
              <a:rPr lang="en-BE" sz="1200" dirty="0">
                <a:solidFill>
                  <a:schemeClr val="bg1"/>
                </a:solidFill>
              </a:rPr>
              <a:t>– West Hampshire Clinical Commissioning Group – University of Southampton</a:t>
            </a:r>
            <a:endParaRPr lang="en-US" sz="1200" dirty="0">
              <a:solidFill>
                <a:schemeClr val="bg1"/>
              </a:solidFill>
            </a:endParaRPr>
          </a:p>
        </p:txBody>
      </p:sp>
      <p:pic>
        <p:nvPicPr>
          <p:cNvPr id="41" name="Picture 2" descr="See the source image">
            <a:extLst>
              <a:ext uri="{FF2B5EF4-FFF2-40B4-BE49-F238E27FC236}">
                <a16:creationId xmlns:a16="http://schemas.microsoft.com/office/drawing/2014/main" id="{3BEB3367-450D-4BDD-83A6-EFF7E331419E}"/>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445742" y="1700001"/>
            <a:ext cx="975827" cy="1014756"/>
          </a:xfrm>
          <a:prstGeom prst="ellipse">
            <a:avLst/>
          </a:prstGeom>
          <a:noFill/>
          <a:extLst>
            <a:ext uri="{909E8E84-426E-40DD-AFC4-6F175D3DCCD1}">
              <a14:hiddenFill xmlns:a14="http://schemas.microsoft.com/office/drawing/2010/main">
                <a:solidFill>
                  <a:srgbClr val="FFFFFF"/>
                </a:solidFill>
              </a14:hiddenFill>
            </a:ext>
          </a:extLst>
        </p:spPr>
      </p:pic>
      <p:sp>
        <p:nvSpPr>
          <p:cNvPr id="42" name="Rectangle 41">
            <a:extLst>
              <a:ext uri="{FF2B5EF4-FFF2-40B4-BE49-F238E27FC236}">
                <a16:creationId xmlns:a16="http://schemas.microsoft.com/office/drawing/2014/main" id="{E68BE7D9-DBF9-4023-AD37-061328908B53}"/>
              </a:ext>
            </a:extLst>
          </p:cNvPr>
          <p:cNvSpPr/>
          <p:nvPr/>
        </p:nvSpPr>
        <p:spPr>
          <a:xfrm>
            <a:off x="5902081" y="1690185"/>
            <a:ext cx="445439" cy="215970"/>
          </a:xfrm>
          <a:prstGeom prst="rect">
            <a:avLst/>
          </a:prstGeom>
          <a:blipFill>
            <a:blip r:embed="rId21">
              <a:extLst>
                <a:ext uri="{837473B0-CC2E-450A-ABE3-18F120FF3D39}">
                  <a1611:picAttrSrcUrl xmlns:a1611="http://schemas.microsoft.com/office/drawing/2016/11/main" r:id="rId22"/>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326687B9-0E2E-4197-888D-50494CFDD382}"/>
              </a:ext>
            </a:extLst>
          </p:cNvPr>
          <p:cNvSpPr/>
          <p:nvPr/>
        </p:nvSpPr>
        <p:spPr>
          <a:xfrm>
            <a:off x="10242349" y="3179548"/>
            <a:ext cx="1903932" cy="759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rPr>
              <a:t>Johannes Ring</a:t>
            </a:r>
          </a:p>
          <a:p>
            <a:pPr algn="ctr"/>
            <a:r>
              <a:rPr lang="en-US" sz="1200" dirty="0">
                <a:solidFill>
                  <a:schemeClr val="bg1"/>
                </a:solidFill>
              </a:rPr>
              <a:t>Professor and Chairman of the Department of Dermatology and Allergology, </a:t>
            </a:r>
            <a:r>
              <a:rPr lang="en-US" sz="1200" dirty="0" err="1">
                <a:solidFill>
                  <a:schemeClr val="bg1"/>
                </a:solidFill>
              </a:rPr>
              <a:t>Biederstein</a:t>
            </a:r>
            <a:r>
              <a:rPr lang="en-US" sz="1200" dirty="0">
                <a:solidFill>
                  <a:schemeClr val="bg1"/>
                </a:solidFill>
              </a:rPr>
              <a:t> of the </a:t>
            </a:r>
            <a:r>
              <a:rPr lang="en-US" sz="1200" dirty="0" err="1">
                <a:solidFill>
                  <a:schemeClr val="bg1"/>
                </a:solidFill>
              </a:rPr>
              <a:t>Technische</a:t>
            </a:r>
            <a:r>
              <a:rPr lang="en-US" sz="1200" dirty="0">
                <a:solidFill>
                  <a:schemeClr val="bg1"/>
                </a:solidFill>
              </a:rPr>
              <a:t> Universität München</a:t>
            </a:r>
            <a:endParaRPr lang="en-BE" sz="1200" dirty="0">
              <a:solidFill>
                <a:schemeClr val="bg1"/>
              </a:solidFill>
            </a:endParaRPr>
          </a:p>
        </p:txBody>
      </p:sp>
      <p:sp>
        <p:nvSpPr>
          <p:cNvPr id="44" name="Rectangle 43">
            <a:extLst>
              <a:ext uri="{FF2B5EF4-FFF2-40B4-BE49-F238E27FC236}">
                <a16:creationId xmlns:a16="http://schemas.microsoft.com/office/drawing/2014/main" id="{979C7E1E-9BB6-4129-9052-95BEAB8A3609}"/>
              </a:ext>
            </a:extLst>
          </p:cNvPr>
          <p:cNvSpPr/>
          <p:nvPr/>
        </p:nvSpPr>
        <p:spPr>
          <a:xfrm>
            <a:off x="8765277" y="5528304"/>
            <a:ext cx="2222240" cy="9546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err="1">
                <a:solidFill>
                  <a:schemeClr val="bg1"/>
                </a:solidFill>
              </a:rPr>
              <a:t>Zsuzsanna</a:t>
            </a:r>
            <a:r>
              <a:rPr lang="en-US" sz="1200" b="1" dirty="0">
                <a:solidFill>
                  <a:schemeClr val="bg1"/>
                </a:solidFill>
              </a:rPr>
              <a:t> </a:t>
            </a:r>
            <a:r>
              <a:rPr lang="en-US" sz="1200" b="1" dirty="0" err="1">
                <a:solidFill>
                  <a:schemeClr val="bg1"/>
                </a:solidFill>
              </a:rPr>
              <a:t>Szalai</a:t>
            </a:r>
            <a:endParaRPr lang="en-BE" sz="1200" b="1" dirty="0">
              <a:solidFill>
                <a:schemeClr val="bg1"/>
              </a:solidFill>
            </a:endParaRPr>
          </a:p>
          <a:p>
            <a:pPr algn="ctr"/>
            <a:r>
              <a:rPr lang="en-US" sz="1200" dirty="0">
                <a:solidFill>
                  <a:schemeClr val="bg1"/>
                </a:solidFill>
              </a:rPr>
              <a:t>Leader of the department of </a:t>
            </a:r>
            <a:r>
              <a:rPr lang="en-US" sz="1200" dirty="0" err="1">
                <a:solidFill>
                  <a:schemeClr val="bg1"/>
                </a:solidFill>
              </a:rPr>
              <a:t>Peadiatric</a:t>
            </a:r>
            <a:r>
              <a:rPr lang="en-US" sz="1200" dirty="0">
                <a:solidFill>
                  <a:schemeClr val="bg1"/>
                </a:solidFill>
              </a:rPr>
              <a:t> Dermatology of Heim Pal National Children's Institute Budapest, Hungary</a:t>
            </a:r>
            <a:endParaRPr lang="en-BE" sz="1200" dirty="0">
              <a:solidFill>
                <a:schemeClr val="bg1"/>
              </a:solidFill>
            </a:endParaRPr>
          </a:p>
        </p:txBody>
      </p:sp>
      <p:sp>
        <p:nvSpPr>
          <p:cNvPr id="45" name="Rectangle 44">
            <a:extLst>
              <a:ext uri="{FF2B5EF4-FFF2-40B4-BE49-F238E27FC236}">
                <a16:creationId xmlns:a16="http://schemas.microsoft.com/office/drawing/2014/main" id="{F677F53D-CFFF-42D8-A581-654D94782CAA}"/>
              </a:ext>
            </a:extLst>
          </p:cNvPr>
          <p:cNvSpPr/>
          <p:nvPr/>
        </p:nvSpPr>
        <p:spPr>
          <a:xfrm>
            <a:off x="8862486" y="4416835"/>
            <a:ext cx="445439" cy="215970"/>
          </a:xfrm>
          <a:prstGeom prst="rect">
            <a:avLst/>
          </a:prstGeom>
          <a:blipFill>
            <a:blip r:embed="rId23">
              <a:extLst>
                <a:ext uri="{837473B0-CC2E-450A-ABE3-18F120FF3D39}">
                  <a1611:picAttrSrcUrl xmlns:a1611="http://schemas.microsoft.com/office/drawing/2016/11/main" r:id="rId24"/>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19AA733E-E103-42A4-B846-D57465808720}"/>
              </a:ext>
            </a:extLst>
          </p:cNvPr>
          <p:cNvSpPr/>
          <p:nvPr/>
        </p:nvSpPr>
        <p:spPr>
          <a:xfrm>
            <a:off x="10126553" y="1652071"/>
            <a:ext cx="445439" cy="215970"/>
          </a:xfrm>
          <a:prstGeom prst="rect">
            <a:avLst/>
          </a:prstGeom>
          <a:blipFill>
            <a:blip r:embed="rId7">
              <a:extLst>
                <a:ext uri="{837473B0-CC2E-450A-ABE3-18F120FF3D39}">
                  <a1611:picAttrSrcUrl xmlns:a1611="http://schemas.microsoft.com/office/drawing/2016/11/main" r:id="rId8"/>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Picture 10" descr="See the source image">
            <a:extLst>
              <a:ext uri="{FF2B5EF4-FFF2-40B4-BE49-F238E27FC236}">
                <a16:creationId xmlns:a16="http://schemas.microsoft.com/office/drawing/2014/main" id="{02917347-5F31-4DA1-ABFD-FA234D63F352}"/>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9307925" y="4392714"/>
            <a:ext cx="886015" cy="886015"/>
          </a:xfrm>
          <a:prstGeom prst="ellipse">
            <a:avLst/>
          </a:prstGeom>
          <a:noFill/>
          <a:extLst>
            <a:ext uri="{909E8E84-426E-40DD-AFC4-6F175D3DCCD1}">
              <a14:hiddenFill xmlns:a14="http://schemas.microsoft.com/office/drawing/2010/main">
                <a:solidFill>
                  <a:srgbClr val="FFFFFF"/>
                </a:solidFill>
              </a14:hiddenFill>
            </a:ext>
          </a:extLst>
        </p:spPr>
      </p:pic>
      <p:pic>
        <p:nvPicPr>
          <p:cNvPr id="48" name="Picture 14" descr="See the source image">
            <a:extLst>
              <a:ext uri="{FF2B5EF4-FFF2-40B4-BE49-F238E27FC236}">
                <a16:creationId xmlns:a16="http://schemas.microsoft.com/office/drawing/2014/main" id="{3DAA25A4-84D8-499D-89EB-980612BED046}"/>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0604608" y="1846165"/>
            <a:ext cx="914400" cy="914400"/>
          </a:xfrm>
          <a:prstGeom prst="ellipse">
            <a:avLst/>
          </a:prstGeom>
          <a:noFill/>
          <a:extLst>
            <a:ext uri="{909E8E84-426E-40DD-AFC4-6F175D3DCCD1}">
              <a14:hiddenFill xmlns:a14="http://schemas.microsoft.com/office/drawing/2010/main">
                <a:solidFill>
                  <a:srgbClr val="FFFFFF"/>
                </a:solidFill>
              </a14:hiddenFill>
            </a:ext>
          </a:extLst>
        </p:spPr>
      </p:pic>
      <p:sp>
        <p:nvSpPr>
          <p:cNvPr id="50" name="Rectangle 49">
            <a:extLst>
              <a:ext uri="{FF2B5EF4-FFF2-40B4-BE49-F238E27FC236}">
                <a16:creationId xmlns:a16="http://schemas.microsoft.com/office/drawing/2014/main" id="{F96C32AE-E936-4F03-B7E7-F33BBD751F30}"/>
              </a:ext>
            </a:extLst>
          </p:cNvPr>
          <p:cNvSpPr/>
          <p:nvPr/>
        </p:nvSpPr>
        <p:spPr>
          <a:xfrm>
            <a:off x="8793676" y="609909"/>
            <a:ext cx="3276403" cy="56432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Doctors</a:t>
            </a:r>
          </a:p>
        </p:txBody>
      </p:sp>
      <p:pic>
        <p:nvPicPr>
          <p:cNvPr id="51" name="Picture 50">
            <a:extLst>
              <a:ext uri="{FF2B5EF4-FFF2-40B4-BE49-F238E27FC236}">
                <a16:creationId xmlns:a16="http://schemas.microsoft.com/office/drawing/2014/main" id="{1EE8B7FC-8343-415E-BF25-C1BA88BDBE63}"/>
              </a:ext>
            </a:extLst>
          </p:cNvPr>
          <p:cNvPicPr>
            <a:picLocks noChangeAspect="1"/>
          </p:cNvPicPr>
          <p:nvPr/>
        </p:nvPicPr>
        <p:blipFill>
          <a:blip r:embed="rId27">
            <a:grayscl/>
          </a:blip>
          <a:stretch>
            <a:fillRect/>
          </a:stretch>
        </p:blipFill>
        <p:spPr>
          <a:xfrm>
            <a:off x="11463643" y="645396"/>
            <a:ext cx="474684" cy="477644"/>
          </a:xfrm>
          <a:prstGeom prst="rect">
            <a:avLst/>
          </a:prstGeom>
          <a:ln>
            <a:noFill/>
          </a:ln>
        </p:spPr>
      </p:pic>
    </p:spTree>
    <p:extLst>
      <p:ext uri="{BB962C8B-B14F-4D97-AF65-F5344CB8AC3E}">
        <p14:creationId xmlns:p14="http://schemas.microsoft.com/office/powerpoint/2010/main" val="1698506478"/>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numCol="2" spcCol="360000" rtlCol="0">
        <a:spAutoFit/>
      </a:bodyPr>
      <a:lstStyle>
        <a:defPPr>
          <a:defRPr sz="1400" dirty="0" smtClean="0">
            <a:solidFill>
              <a:schemeClr val="tx1">
                <a:lumMod val="95000"/>
                <a:lumOff val="5000"/>
              </a:schemeClr>
            </a:solidFill>
            <a:latin typeface="Gotham Book" charset="0"/>
            <a:ea typeface="Gotham Book" charset="0"/>
            <a:cs typeface="Gotham Book" charset="0"/>
          </a:defRPr>
        </a:defPPr>
      </a:lstStyle>
    </a:txDef>
  </a:objectDefaults>
  <a:extraClrSchemeLst/>
  <a:extLst>
    <a:ext uri="{05A4C25C-085E-4340-85A3-A5531E510DB2}">
      <thm15:themeFamily xmlns:thm15="http://schemas.microsoft.com/office/thememl/2012/main" name="EFA-tempale-sigrid" id="{45382B40-449A-8E4F-8EF7-1B093784A80B}" vid="{C0914BD7-77C6-E84B-B004-E46C5471F23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A8A27D2F5DD13498C0F35E587E5C221" ma:contentTypeVersion="15" ma:contentTypeDescription="Create a new document." ma:contentTypeScope="" ma:versionID="92ec6f5d32cc28b6c31ea90150fa626d">
  <xsd:schema xmlns:xsd="http://www.w3.org/2001/XMLSchema" xmlns:xs="http://www.w3.org/2001/XMLSchema" xmlns:p="http://schemas.microsoft.com/office/2006/metadata/properties" xmlns:ns2="be109046-d47a-4534-8dee-7feb9394bc05" xmlns:ns3="389972db-2b70-44c8-b751-7f6b6aee074c" targetNamespace="http://schemas.microsoft.com/office/2006/metadata/properties" ma:root="true" ma:fieldsID="b2ae6391da6540913ab18ce89358b35d" ns2:_="" ns3:_="">
    <xsd:import namespace="be109046-d47a-4534-8dee-7feb9394bc05"/>
    <xsd:import namespace="389972db-2b70-44c8-b751-7f6b6aee074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109046-d47a-4534-8dee-7feb9394bc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33664160-505f-4c47-a0ce-4af3c6cb916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389972db-2b70-44c8-b751-7f6b6aee074c"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0de2b36-c06c-4acc-aa0b-d846a765da22}" ma:internalName="TaxCatchAll" ma:showField="CatchAllData" ma:web="389972db-2b70-44c8-b751-7f6b6aee074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e109046-d47a-4534-8dee-7feb9394bc05">
      <Terms xmlns="http://schemas.microsoft.com/office/infopath/2007/PartnerControls"/>
    </lcf76f155ced4ddcb4097134ff3c332f>
    <TaxCatchAll xmlns="389972db-2b70-44c8-b751-7f6b6aee074c" xsi:nil="true"/>
  </documentManagement>
</p:properties>
</file>

<file path=customXml/itemProps1.xml><?xml version="1.0" encoding="utf-8"?>
<ds:datastoreItem xmlns:ds="http://schemas.openxmlformats.org/officeDocument/2006/customXml" ds:itemID="{8C0EB9BD-E3CE-4EA3-9965-766CDD3C21B3}">
  <ds:schemaRefs>
    <ds:schemaRef ds:uri="http://schemas.microsoft.com/sharepoint/v3/contenttype/forms"/>
  </ds:schemaRefs>
</ds:datastoreItem>
</file>

<file path=customXml/itemProps2.xml><?xml version="1.0" encoding="utf-8"?>
<ds:datastoreItem xmlns:ds="http://schemas.openxmlformats.org/officeDocument/2006/customXml" ds:itemID="{95B0678C-866C-4E7F-8CF8-5E361E8715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e109046-d47a-4534-8dee-7feb9394bc05"/>
    <ds:schemaRef ds:uri="389972db-2b70-44c8-b751-7f6b6aee074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ACE925E-BEB2-4719-AA51-0E4696040587}">
  <ds:schemaRefs>
    <ds:schemaRef ds:uri="http://schemas.microsoft.com/office/2006/metadata/properties"/>
    <ds:schemaRef ds:uri="http://purl.org/dc/elements/1.1/"/>
    <ds:schemaRef ds:uri="http://purl.org/dc/terms/"/>
    <ds:schemaRef ds:uri="http://purl.org/dc/dcmitype/"/>
    <ds:schemaRef ds:uri="http://schemas.microsoft.com/office/infopath/2007/PartnerControls"/>
    <ds:schemaRef ds:uri="http://www.w3.org/XML/1998/namespace"/>
    <ds:schemaRef ds:uri="http://schemas.microsoft.com/office/2006/documentManagement/types"/>
    <ds:schemaRef ds:uri="http://schemas.openxmlformats.org/package/2006/metadata/core-properties"/>
    <ds:schemaRef ds:uri="389972db-2b70-44c8-b751-7f6b6aee074c"/>
    <ds:schemaRef ds:uri="be109046-d47a-4534-8dee-7feb9394bc05"/>
  </ds:schemaRefs>
</ds:datastoreItem>
</file>

<file path=docProps/app.xml><?xml version="1.0" encoding="utf-8"?>
<Properties xmlns="http://schemas.openxmlformats.org/officeDocument/2006/extended-properties" xmlns:vt="http://schemas.openxmlformats.org/officeDocument/2006/docPropsVTypes">
  <TotalTime>528</TotalTime>
  <Words>3160</Words>
  <Application>Microsoft Office PowerPoint</Application>
  <PresentationFormat>Widescreen</PresentationFormat>
  <Paragraphs>243</Paragraphs>
  <Slides>24</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Arial Black</vt:lpstr>
      <vt:lpstr>Calibri</vt:lpstr>
      <vt:lpstr>Calibri Light</vt:lpstr>
      <vt:lpstr>1_Office Theme</vt:lpstr>
      <vt:lpstr>PowerPoint Presentation</vt:lpstr>
      <vt:lpstr>Contents</vt:lpstr>
      <vt:lpstr>Context and background</vt:lpstr>
      <vt:lpstr> </vt:lpstr>
      <vt:lpstr>Project background</vt:lpstr>
      <vt:lpstr>Objectives and scope of the project</vt:lpstr>
      <vt:lpstr>How the  Atopic Eczema Consensus Europe  was achieved?</vt:lpstr>
      <vt:lpstr>Project methodology</vt:lpstr>
      <vt:lpstr>AE Consensus Committee Members 1/2</vt:lpstr>
      <vt:lpstr>AE Consensus Committee Members 2/2</vt:lpstr>
      <vt:lpstr>Consensus meeting 1</vt:lpstr>
      <vt:lpstr>Consensus meeting 2</vt:lpstr>
      <vt:lpstr>Policy recommendations and specific calls on atopic eczema</vt:lpstr>
      <vt:lpstr>Main topics identified by the  AE Consensus Committee </vt:lpstr>
      <vt:lpstr>Reduce the physical and emotional burden of AD/E</vt:lpstr>
      <vt:lpstr>PowerPoint Presentation</vt:lpstr>
      <vt:lpstr>Improve the diagnosis of AD/E</vt:lpstr>
      <vt:lpstr>Specific needs/calls:  Improve the diagnosis of AD/E</vt:lpstr>
      <vt:lpstr>Develop new treatments</vt:lpstr>
      <vt:lpstr>Specific needs/calls:  Develop new treatments for patients</vt:lpstr>
      <vt:lpstr>Access to personalised treatment and care for patients</vt:lpstr>
      <vt:lpstr>Reduce the financial burden for patients</vt:lpstr>
      <vt:lpstr>Call to action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EFA Atopic Dermatitis/Eczema Consensus Europe Project</dc:title>
  <dc:creator>Alastair Crooks</dc:creator>
  <cp:lastModifiedBy>Isabel Proano</cp:lastModifiedBy>
  <cp:revision>7</cp:revision>
  <dcterms:created xsi:type="dcterms:W3CDTF">2022-04-04T11:51:15Z</dcterms:created>
  <dcterms:modified xsi:type="dcterms:W3CDTF">2022-12-19T10:32:23Z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0x010100EA8A27D2F5DD13498C0F35E587E5C221</vt:lpwstr>
  </property>
  <property fmtid="{D5CDD505-2E9C-101B-9397-08002B2CF9AE}" pid="3" name="MediaServiceImageTags">
    <vt:lpwstr/>
  </property>
</Properties>
</file>