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05" r:id="rId2"/>
    <p:sldId id="256" r:id="rId3"/>
    <p:sldId id="392" r:id="rId4"/>
    <p:sldId id="403" r:id="rId5"/>
    <p:sldId id="404" r:id="rId6"/>
    <p:sldId id="394" r:id="rId7"/>
    <p:sldId id="387" r:id="rId8"/>
    <p:sldId id="388" r:id="rId9"/>
    <p:sldId id="381" r:id="rId10"/>
    <p:sldId id="406" r:id="rId11"/>
    <p:sldId id="382" r:id="rId12"/>
    <p:sldId id="389" r:id="rId13"/>
    <p:sldId id="391" r:id="rId14"/>
    <p:sldId id="402" r:id="rId15"/>
    <p:sldId id="407" r:id="rId16"/>
    <p:sldId id="390" r:id="rId17"/>
    <p:sldId id="398" r:id="rId18"/>
    <p:sldId id="395" r:id="rId19"/>
    <p:sldId id="399" r:id="rId20"/>
    <p:sldId id="400" r:id="rId21"/>
    <p:sldId id="386" r:id="rId22"/>
    <p:sldId id="396" r:id="rId23"/>
    <p:sldId id="397" r:id="rId24"/>
    <p:sldId id="408" r:id="rId25"/>
    <p:sldId id="401" r:id="rId26"/>
  </p:sldIdLst>
  <p:sldSz cx="9144000" cy="6858000" type="screen4x3"/>
  <p:notesSz cx="6858000" cy="97234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3998"/>
    <a:srgbClr val="4347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B06EAE-FD68-4A18-86F6-1C687E117EF1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9342B880-79D1-4C53-95A0-A59622D97F4C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fr-BE" dirty="0"/>
        </a:p>
      </dgm:t>
    </dgm:pt>
    <dgm:pt modelId="{B3554DCE-A8D5-4B88-9DA0-599C6060D383}" type="parTrans" cxnId="{D529E2D7-7D79-4652-B449-70D405AC1CD5}">
      <dgm:prSet/>
      <dgm:spPr/>
      <dgm:t>
        <a:bodyPr/>
        <a:lstStyle/>
        <a:p>
          <a:endParaRPr lang="fr-BE"/>
        </a:p>
      </dgm:t>
    </dgm:pt>
    <dgm:pt modelId="{BD156916-CC33-4D31-983D-CD765564B46B}" type="sibTrans" cxnId="{D529E2D7-7D79-4652-B449-70D405AC1CD5}">
      <dgm:prSet/>
      <dgm:spPr/>
      <dgm:t>
        <a:bodyPr/>
        <a:lstStyle/>
        <a:p>
          <a:endParaRPr lang="fr-BE"/>
        </a:p>
      </dgm:t>
    </dgm:pt>
    <dgm:pt modelId="{BF872E74-81B0-4208-9975-FCBF28FDF820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dirty="0" err="1" smtClean="0"/>
            <a:t>Prevention</a:t>
          </a:r>
          <a:endParaRPr lang="fr-BE" sz="2000" dirty="0"/>
        </a:p>
      </dgm:t>
    </dgm:pt>
    <dgm:pt modelId="{D84FC153-9384-40B0-BDCE-F3A8DCE6005F}" type="parTrans" cxnId="{C548E50A-955B-4C8D-9AAD-88E28807BF5F}">
      <dgm:prSet/>
      <dgm:spPr/>
      <dgm:t>
        <a:bodyPr/>
        <a:lstStyle/>
        <a:p>
          <a:endParaRPr lang="fr-BE"/>
        </a:p>
      </dgm:t>
    </dgm:pt>
    <dgm:pt modelId="{44C1901E-36BE-43A4-8C16-13D042006F3D}" type="sibTrans" cxnId="{C548E50A-955B-4C8D-9AAD-88E28807BF5F}">
      <dgm:prSet/>
      <dgm:spPr/>
      <dgm:t>
        <a:bodyPr/>
        <a:lstStyle/>
        <a:p>
          <a:endParaRPr lang="fr-BE"/>
        </a:p>
      </dgm:t>
    </dgm:pt>
    <dgm:pt modelId="{0700BF37-04FE-4F15-BC07-4A763B98A0FD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dirty="0" err="1" smtClean="0"/>
            <a:t>Inequalities</a:t>
          </a:r>
          <a:endParaRPr lang="fr-BE" sz="2000" dirty="0" smtClean="0"/>
        </a:p>
      </dgm:t>
    </dgm:pt>
    <dgm:pt modelId="{FF54D2BA-26F4-45C4-A19E-E787C2077ACA}" type="parTrans" cxnId="{B62C69D9-2F52-4B68-91AF-708A5FF9AC01}">
      <dgm:prSet/>
      <dgm:spPr/>
      <dgm:t>
        <a:bodyPr/>
        <a:lstStyle/>
        <a:p>
          <a:endParaRPr lang="fr-BE"/>
        </a:p>
      </dgm:t>
    </dgm:pt>
    <dgm:pt modelId="{A82181CD-D938-410B-8188-17AE7469775B}" type="sibTrans" cxnId="{B62C69D9-2F52-4B68-91AF-708A5FF9AC01}">
      <dgm:prSet/>
      <dgm:spPr/>
      <dgm:t>
        <a:bodyPr/>
        <a:lstStyle/>
        <a:p>
          <a:endParaRPr lang="fr-BE"/>
        </a:p>
      </dgm:t>
    </dgm:pt>
    <dgm:pt modelId="{8F6DA235-ECDB-4D18-838F-2D6340A1BD9B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dirty="0" err="1" smtClean="0"/>
            <a:t>Health</a:t>
          </a:r>
          <a:r>
            <a:rPr lang="fr-BE" sz="2000" dirty="0" smtClean="0"/>
            <a:t> in all </a:t>
          </a:r>
          <a:r>
            <a:rPr lang="fr-BE" sz="2000" dirty="0" err="1" smtClean="0"/>
            <a:t>policies</a:t>
          </a:r>
          <a:endParaRPr lang="fr-BE" sz="2000" dirty="0"/>
        </a:p>
      </dgm:t>
    </dgm:pt>
    <dgm:pt modelId="{ECD67BB5-3EC0-4755-90D5-FC5389DB6F5A}" type="parTrans" cxnId="{10865143-553C-4EBB-8C8F-EF85D4952D94}">
      <dgm:prSet/>
      <dgm:spPr/>
      <dgm:t>
        <a:bodyPr/>
        <a:lstStyle/>
        <a:p>
          <a:endParaRPr lang="fr-BE"/>
        </a:p>
      </dgm:t>
    </dgm:pt>
    <dgm:pt modelId="{0DCE4E20-27F2-49D5-B172-3A7EFECF08D1}" type="sibTrans" cxnId="{10865143-553C-4EBB-8C8F-EF85D4952D94}">
      <dgm:prSet/>
      <dgm:spPr/>
      <dgm:t>
        <a:bodyPr/>
        <a:lstStyle/>
        <a:p>
          <a:endParaRPr lang="fr-BE"/>
        </a:p>
      </dgm:t>
    </dgm:pt>
    <dgm:pt modelId="{1F50581D-C657-4FBB-A4DD-7BDB84636674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dirty="0" smtClean="0"/>
            <a:t>Innovation</a:t>
          </a:r>
          <a:endParaRPr lang="fr-BE" sz="2000" dirty="0"/>
        </a:p>
      </dgm:t>
    </dgm:pt>
    <dgm:pt modelId="{B3F7BEEA-CB54-4E6C-80EA-4B6F41E98187}" type="parTrans" cxnId="{C79DDEC3-0594-41C0-B6C1-0777457E155F}">
      <dgm:prSet/>
      <dgm:spPr/>
      <dgm:t>
        <a:bodyPr/>
        <a:lstStyle/>
        <a:p>
          <a:endParaRPr lang="fr-BE"/>
        </a:p>
      </dgm:t>
    </dgm:pt>
    <dgm:pt modelId="{B5A818B9-0D4D-4987-A377-C63EDB782860}" type="sibTrans" cxnId="{C79DDEC3-0594-41C0-B6C1-0777457E155F}">
      <dgm:prSet/>
      <dgm:spPr/>
      <dgm:t>
        <a:bodyPr/>
        <a:lstStyle/>
        <a:p>
          <a:endParaRPr lang="fr-BE"/>
        </a:p>
      </dgm:t>
    </dgm:pt>
    <dgm:pt modelId="{70AB4731-C0AF-4CEF-8BF9-FC36C30901E2}">
      <dgm:prSet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b="0" dirty="0" err="1" smtClean="0"/>
            <a:t>Chronic</a:t>
          </a:r>
          <a:r>
            <a:rPr lang="fr-BE" sz="2000" b="0" dirty="0" smtClean="0"/>
            <a:t> </a:t>
          </a:r>
          <a:r>
            <a:rPr lang="fr-BE" sz="2000" b="0" dirty="0" err="1" smtClean="0"/>
            <a:t>diseases</a:t>
          </a:r>
          <a:endParaRPr lang="fr-BE" sz="2000" b="0" dirty="0"/>
        </a:p>
      </dgm:t>
    </dgm:pt>
    <dgm:pt modelId="{EE88988B-0274-4605-B6B1-FFF1900647D0}" type="parTrans" cxnId="{C05111DA-8CB1-4FBF-B38F-90962A6E1555}">
      <dgm:prSet/>
      <dgm:spPr/>
      <dgm:t>
        <a:bodyPr/>
        <a:lstStyle/>
        <a:p>
          <a:endParaRPr lang="fr-BE"/>
        </a:p>
      </dgm:t>
    </dgm:pt>
    <dgm:pt modelId="{CB6E7638-DA6F-4AE5-9C40-B184609125CA}" type="sibTrans" cxnId="{C05111DA-8CB1-4FBF-B38F-90962A6E1555}">
      <dgm:prSet/>
      <dgm:spPr/>
      <dgm:t>
        <a:bodyPr/>
        <a:lstStyle/>
        <a:p>
          <a:endParaRPr lang="fr-BE"/>
        </a:p>
      </dgm:t>
    </dgm:pt>
    <dgm:pt modelId="{F8A16843-5CFC-464B-9E67-7481C99BE4CD}">
      <dgm:prSet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dirty="0" err="1" smtClean="0"/>
            <a:t>Healthy</a:t>
          </a:r>
          <a:r>
            <a:rPr lang="fr-BE" sz="2000" dirty="0" smtClean="0"/>
            <a:t> </a:t>
          </a:r>
          <a:r>
            <a:rPr lang="fr-BE" sz="2000" dirty="0" err="1" smtClean="0"/>
            <a:t>ageing</a:t>
          </a:r>
          <a:endParaRPr lang="fr-BE" sz="2000" dirty="0"/>
        </a:p>
      </dgm:t>
    </dgm:pt>
    <dgm:pt modelId="{AF848094-C2FF-4BF3-827C-01A5C9ACD654}" type="parTrans" cxnId="{2CF2208F-9BBF-476C-A363-95EDD43484E7}">
      <dgm:prSet/>
      <dgm:spPr/>
      <dgm:t>
        <a:bodyPr/>
        <a:lstStyle/>
        <a:p>
          <a:endParaRPr lang="fr-BE"/>
        </a:p>
      </dgm:t>
    </dgm:pt>
    <dgm:pt modelId="{714CEECF-0357-4386-9610-8B5BB0F000FA}" type="sibTrans" cxnId="{2CF2208F-9BBF-476C-A363-95EDD43484E7}">
      <dgm:prSet/>
      <dgm:spPr/>
      <dgm:t>
        <a:bodyPr/>
        <a:lstStyle/>
        <a:p>
          <a:endParaRPr lang="fr-BE"/>
        </a:p>
      </dgm:t>
    </dgm:pt>
    <dgm:pt modelId="{758E38E9-5956-49B9-B036-C62473B0331A}">
      <dgm:prSet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1800" dirty="0" err="1" smtClean="0"/>
            <a:t>Sustainability</a:t>
          </a:r>
          <a:r>
            <a:rPr lang="fr-BE" sz="1800" dirty="0" smtClean="0"/>
            <a:t> of </a:t>
          </a:r>
          <a:r>
            <a:rPr lang="fr-BE" sz="1800" dirty="0" err="1" smtClean="0"/>
            <a:t>health</a:t>
          </a:r>
          <a:r>
            <a:rPr lang="fr-BE" sz="1800" dirty="0" smtClean="0"/>
            <a:t> </a:t>
          </a:r>
          <a:r>
            <a:rPr lang="fr-BE" sz="1800" dirty="0" err="1" smtClean="0"/>
            <a:t>systems</a:t>
          </a:r>
          <a:r>
            <a:rPr lang="fr-BE" sz="1800" dirty="0" smtClean="0"/>
            <a:t> &amp; </a:t>
          </a:r>
          <a:r>
            <a:rPr lang="fr-BE" sz="1800" dirty="0" err="1" smtClean="0"/>
            <a:t>economies</a:t>
          </a:r>
          <a:endParaRPr lang="fr-BE" sz="1800" dirty="0"/>
        </a:p>
      </dgm:t>
    </dgm:pt>
    <dgm:pt modelId="{872EE8A9-F535-4F3B-92CE-4426398AFA99}" type="parTrans" cxnId="{08547546-0156-4F9C-84DA-D2D2955F8D29}">
      <dgm:prSet/>
      <dgm:spPr/>
      <dgm:t>
        <a:bodyPr/>
        <a:lstStyle/>
        <a:p>
          <a:endParaRPr lang="fr-BE"/>
        </a:p>
      </dgm:t>
    </dgm:pt>
    <dgm:pt modelId="{EEEA626A-36A3-49EF-A49B-C460B843A44D}" type="sibTrans" cxnId="{08547546-0156-4F9C-84DA-D2D2955F8D29}">
      <dgm:prSet/>
      <dgm:spPr/>
      <dgm:t>
        <a:bodyPr/>
        <a:lstStyle/>
        <a:p>
          <a:endParaRPr lang="fr-BE"/>
        </a:p>
      </dgm:t>
    </dgm:pt>
    <dgm:pt modelId="{3255A00E-F011-4147-9C3A-6AB8782FE99B}" type="pres">
      <dgm:prSet presAssocID="{C9B06EAE-FD68-4A18-86F6-1C687E117EF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85F3601D-8FA0-4574-A6BB-4025A882D62D}" type="pres">
      <dgm:prSet presAssocID="{C9B06EAE-FD68-4A18-86F6-1C687E117EF1}" presName="radial" presStyleCnt="0">
        <dgm:presLayoutVars>
          <dgm:animLvl val="ctr"/>
        </dgm:presLayoutVars>
      </dgm:prSet>
      <dgm:spPr/>
    </dgm:pt>
    <dgm:pt modelId="{D653B2FB-87A6-4D09-A539-4555143CD47D}" type="pres">
      <dgm:prSet presAssocID="{9342B880-79D1-4C53-95A0-A59622D97F4C}" presName="centerShape" presStyleLbl="vennNode1" presStyleIdx="0" presStyleCnt="8" custScaleY="91888"/>
      <dgm:spPr/>
      <dgm:t>
        <a:bodyPr/>
        <a:lstStyle/>
        <a:p>
          <a:endParaRPr lang="fr-BE"/>
        </a:p>
      </dgm:t>
    </dgm:pt>
    <dgm:pt modelId="{CDEC37CA-87C8-4D4C-9D3E-DEF65F950692}" type="pres">
      <dgm:prSet presAssocID="{BF872E74-81B0-4208-9975-FCBF28FDF820}" presName="node" presStyleLbl="vennNode1" presStyleIdx="1" presStyleCnt="8" custScaleX="14929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774C331-41BD-4C5C-A4B6-E4B48C837D76}" type="pres">
      <dgm:prSet presAssocID="{0700BF37-04FE-4F15-BC07-4A763B98A0FD}" presName="node" presStyleLbl="vennNode1" presStyleIdx="2" presStyleCnt="8" custAng="0" custScaleX="151843" custRadScaleRad="113055" custRadScaleInc="16530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7C556B7-04FE-4FCA-8BB5-DC2A6C4A322B}" type="pres">
      <dgm:prSet presAssocID="{F8A16843-5CFC-464B-9E67-7481C99BE4CD}" presName="node" presStyleLbl="vennNode1" presStyleIdx="3" presStyleCnt="8" custScaleX="129873" custRadScaleRad="112593" custRadScaleInc="-137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173C5A4-700E-4F52-8F96-0CD97EB8E282}" type="pres">
      <dgm:prSet presAssocID="{758E38E9-5956-49B9-B036-C62473B0331A}" presName="node" presStyleLbl="vennNode1" presStyleIdx="4" presStyleCnt="8" custScaleX="149522" custRadScaleRad="104517" custRadScaleInc="-687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C0D9E32-409F-4375-95AD-C2DE6C418438}" type="pres">
      <dgm:prSet presAssocID="{8F6DA235-ECDB-4D18-838F-2D6340A1BD9B}" presName="node" presStyleLbl="vennNode1" presStyleIdx="5" presStyleCnt="8" custScaleX="132976" custRadScaleRad="110463" custRadScaleInc="1680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763DC40-9F19-4211-9F9E-EA76FB89648D}" type="pres">
      <dgm:prSet presAssocID="{70AB4731-C0AF-4CEF-8BF9-FC36C30901E2}" presName="node" presStyleLbl="vennNode1" presStyleIdx="6" presStyleCnt="8" custScaleX="136144" custRadScaleRad="113841" custRadScaleInc="550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A6F115B-71E0-4F0F-9AA3-0A359D1341C2}" type="pres">
      <dgm:prSet presAssocID="{1F50581D-C657-4FBB-A4DD-7BDB84636674}" presName="node" presStyleLbl="vennNode1" presStyleIdx="7" presStyleCnt="8" custScaleX="144827" custRadScaleRad="116316" custRadScaleInc="-12657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6E269981-F17E-4A17-9695-816910A5A2E4}" type="presOf" srcId="{70AB4731-C0AF-4CEF-8BF9-FC36C30901E2}" destId="{7763DC40-9F19-4211-9F9E-EA76FB89648D}" srcOrd="0" destOrd="0" presId="urn:microsoft.com/office/officeart/2005/8/layout/radial3"/>
    <dgm:cxn modelId="{EE8ED100-95FF-4F1B-A619-865788C2DD5F}" type="presOf" srcId="{758E38E9-5956-49B9-B036-C62473B0331A}" destId="{4173C5A4-700E-4F52-8F96-0CD97EB8E282}" srcOrd="0" destOrd="0" presId="urn:microsoft.com/office/officeart/2005/8/layout/radial3"/>
    <dgm:cxn modelId="{B62C69D9-2F52-4B68-91AF-708A5FF9AC01}" srcId="{9342B880-79D1-4C53-95A0-A59622D97F4C}" destId="{0700BF37-04FE-4F15-BC07-4A763B98A0FD}" srcOrd="1" destOrd="0" parTransId="{FF54D2BA-26F4-45C4-A19E-E787C2077ACA}" sibTransId="{A82181CD-D938-410B-8188-17AE7469775B}"/>
    <dgm:cxn modelId="{08547546-0156-4F9C-84DA-D2D2955F8D29}" srcId="{9342B880-79D1-4C53-95A0-A59622D97F4C}" destId="{758E38E9-5956-49B9-B036-C62473B0331A}" srcOrd="3" destOrd="0" parTransId="{872EE8A9-F535-4F3B-92CE-4426398AFA99}" sibTransId="{EEEA626A-36A3-49EF-A49B-C460B843A44D}"/>
    <dgm:cxn modelId="{344C07F3-A6AE-45BA-8399-6C02DCFAB424}" type="presOf" srcId="{BF872E74-81B0-4208-9975-FCBF28FDF820}" destId="{CDEC37CA-87C8-4D4C-9D3E-DEF65F950692}" srcOrd="0" destOrd="0" presId="urn:microsoft.com/office/officeart/2005/8/layout/radial3"/>
    <dgm:cxn modelId="{D8F1F53D-D5B2-49CD-9649-52A51D301B6E}" type="presOf" srcId="{0700BF37-04FE-4F15-BC07-4A763B98A0FD}" destId="{4774C331-41BD-4C5C-A4B6-E4B48C837D76}" srcOrd="0" destOrd="0" presId="urn:microsoft.com/office/officeart/2005/8/layout/radial3"/>
    <dgm:cxn modelId="{10865143-553C-4EBB-8C8F-EF85D4952D94}" srcId="{9342B880-79D1-4C53-95A0-A59622D97F4C}" destId="{8F6DA235-ECDB-4D18-838F-2D6340A1BD9B}" srcOrd="4" destOrd="0" parTransId="{ECD67BB5-3EC0-4755-90D5-FC5389DB6F5A}" sibTransId="{0DCE4E20-27F2-49D5-B172-3A7EFECF08D1}"/>
    <dgm:cxn modelId="{C79DDEC3-0594-41C0-B6C1-0777457E155F}" srcId="{9342B880-79D1-4C53-95A0-A59622D97F4C}" destId="{1F50581D-C657-4FBB-A4DD-7BDB84636674}" srcOrd="6" destOrd="0" parTransId="{B3F7BEEA-CB54-4E6C-80EA-4B6F41E98187}" sibTransId="{B5A818B9-0D4D-4987-A377-C63EDB782860}"/>
    <dgm:cxn modelId="{D529E2D7-7D79-4652-B449-70D405AC1CD5}" srcId="{C9B06EAE-FD68-4A18-86F6-1C687E117EF1}" destId="{9342B880-79D1-4C53-95A0-A59622D97F4C}" srcOrd="0" destOrd="0" parTransId="{B3554DCE-A8D5-4B88-9DA0-599C6060D383}" sibTransId="{BD156916-CC33-4D31-983D-CD765564B46B}"/>
    <dgm:cxn modelId="{D3278CF2-434F-4997-BBDA-C5213A13CF4A}" type="presOf" srcId="{C9B06EAE-FD68-4A18-86F6-1C687E117EF1}" destId="{3255A00E-F011-4147-9C3A-6AB8782FE99B}" srcOrd="0" destOrd="0" presId="urn:microsoft.com/office/officeart/2005/8/layout/radial3"/>
    <dgm:cxn modelId="{C548E50A-955B-4C8D-9AAD-88E28807BF5F}" srcId="{9342B880-79D1-4C53-95A0-A59622D97F4C}" destId="{BF872E74-81B0-4208-9975-FCBF28FDF820}" srcOrd="0" destOrd="0" parTransId="{D84FC153-9384-40B0-BDCE-F3A8DCE6005F}" sibTransId="{44C1901E-36BE-43A4-8C16-13D042006F3D}"/>
    <dgm:cxn modelId="{044F16A6-3F65-405C-92FC-402730A8F09E}" type="presOf" srcId="{F8A16843-5CFC-464B-9E67-7481C99BE4CD}" destId="{57C556B7-04FE-4FCA-8BB5-DC2A6C4A322B}" srcOrd="0" destOrd="0" presId="urn:microsoft.com/office/officeart/2005/8/layout/radial3"/>
    <dgm:cxn modelId="{84C8C7C6-E2F7-436C-AEDD-15B35ECF91A6}" type="presOf" srcId="{1F50581D-C657-4FBB-A4DD-7BDB84636674}" destId="{3A6F115B-71E0-4F0F-9AA3-0A359D1341C2}" srcOrd="0" destOrd="0" presId="urn:microsoft.com/office/officeart/2005/8/layout/radial3"/>
    <dgm:cxn modelId="{2CF2208F-9BBF-476C-A363-95EDD43484E7}" srcId="{9342B880-79D1-4C53-95A0-A59622D97F4C}" destId="{F8A16843-5CFC-464B-9E67-7481C99BE4CD}" srcOrd="2" destOrd="0" parTransId="{AF848094-C2FF-4BF3-827C-01A5C9ACD654}" sibTransId="{714CEECF-0357-4386-9610-8B5BB0F000FA}"/>
    <dgm:cxn modelId="{694E971E-2F82-449E-9CD6-681A56654D1C}" type="presOf" srcId="{9342B880-79D1-4C53-95A0-A59622D97F4C}" destId="{D653B2FB-87A6-4D09-A539-4555143CD47D}" srcOrd="0" destOrd="0" presId="urn:microsoft.com/office/officeart/2005/8/layout/radial3"/>
    <dgm:cxn modelId="{BF0E22F5-F4DB-4B91-A1C4-964AC5ECB02E}" type="presOf" srcId="{8F6DA235-ECDB-4D18-838F-2D6340A1BD9B}" destId="{1C0D9E32-409F-4375-95AD-C2DE6C418438}" srcOrd="0" destOrd="0" presId="urn:microsoft.com/office/officeart/2005/8/layout/radial3"/>
    <dgm:cxn modelId="{C05111DA-8CB1-4FBF-B38F-90962A6E1555}" srcId="{9342B880-79D1-4C53-95A0-A59622D97F4C}" destId="{70AB4731-C0AF-4CEF-8BF9-FC36C30901E2}" srcOrd="5" destOrd="0" parTransId="{EE88988B-0274-4605-B6B1-FFF1900647D0}" sibTransId="{CB6E7638-DA6F-4AE5-9C40-B184609125CA}"/>
    <dgm:cxn modelId="{8FA60DBA-C6BA-4BE2-AB62-235B29B43FAD}" type="presParOf" srcId="{3255A00E-F011-4147-9C3A-6AB8782FE99B}" destId="{85F3601D-8FA0-4574-A6BB-4025A882D62D}" srcOrd="0" destOrd="0" presId="urn:microsoft.com/office/officeart/2005/8/layout/radial3"/>
    <dgm:cxn modelId="{CF0E31AF-E5BC-4D4F-A620-ABA526B74079}" type="presParOf" srcId="{85F3601D-8FA0-4574-A6BB-4025A882D62D}" destId="{D653B2FB-87A6-4D09-A539-4555143CD47D}" srcOrd="0" destOrd="0" presId="urn:microsoft.com/office/officeart/2005/8/layout/radial3"/>
    <dgm:cxn modelId="{BE90F7A4-CC99-40C9-AA24-38F6A3CF0E51}" type="presParOf" srcId="{85F3601D-8FA0-4574-A6BB-4025A882D62D}" destId="{CDEC37CA-87C8-4D4C-9D3E-DEF65F950692}" srcOrd="1" destOrd="0" presId="urn:microsoft.com/office/officeart/2005/8/layout/radial3"/>
    <dgm:cxn modelId="{9DF7CE6C-D9B9-49F3-AD2F-B75B903E15F8}" type="presParOf" srcId="{85F3601D-8FA0-4574-A6BB-4025A882D62D}" destId="{4774C331-41BD-4C5C-A4B6-E4B48C837D76}" srcOrd="2" destOrd="0" presId="urn:microsoft.com/office/officeart/2005/8/layout/radial3"/>
    <dgm:cxn modelId="{0760AB97-DFFC-4DD2-8348-89214F3A1465}" type="presParOf" srcId="{85F3601D-8FA0-4574-A6BB-4025A882D62D}" destId="{57C556B7-04FE-4FCA-8BB5-DC2A6C4A322B}" srcOrd="3" destOrd="0" presId="urn:microsoft.com/office/officeart/2005/8/layout/radial3"/>
    <dgm:cxn modelId="{4990FD0D-CD4E-4618-8F87-0167829DF251}" type="presParOf" srcId="{85F3601D-8FA0-4574-A6BB-4025A882D62D}" destId="{4173C5A4-700E-4F52-8F96-0CD97EB8E282}" srcOrd="4" destOrd="0" presId="urn:microsoft.com/office/officeart/2005/8/layout/radial3"/>
    <dgm:cxn modelId="{51D8B0BA-6DCC-41DF-B1B5-198F6E90A77E}" type="presParOf" srcId="{85F3601D-8FA0-4574-A6BB-4025A882D62D}" destId="{1C0D9E32-409F-4375-95AD-C2DE6C418438}" srcOrd="5" destOrd="0" presId="urn:microsoft.com/office/officeart/2005/8/layout/radial3"/>
    <dgm:cxn modelId="{AEE2B9FE-9374-42A1-996C-D80529537546}" type="presParOf" srcId="{85F3601D-8FA0-4574-A6BB-4025A882D62D}" destId="{7763DC40-9F19-4211-9F9E-EA76FB89648D}" srcOrd="6" destOrd="0" presId="urn:microsoft.com/office/officeart/2005/8/layout/radial3"/>
    <dgm:cxn modelId="{B57EA059-206E-4419-9D94-4B5D3981ADC0}" type="presParOf" srcId="{85F3601D-8FA0-4574-A6BB-4025A882D62D}" destId="{3A6F115B-71E0-4F0F-9AA3-0A359D1341C2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B06EAE-FD68-4A18-86F6-1C687E117EF1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9342B880-79D1-4C53-95A0-A59622D97F4C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fr-BE" dirty="0"/>
        </a:p>
      </dgm:t>
    </dgm:pt>
    <dgm:pt modelId="{B3554DCE-A8D5-4B88-9DA0-599C6060D383}" type="parTrans" cxnId="{D529E2D7-7D79-4652-B449-70D405AC1CD5}">
      <dgm:prSet/>
      <dgm:spPr/>
      <dgm:t>
        <a:bodyPr/>
        <a:lstStyle/>
        <a:p>
          <a:endParaRPr lang="fr-BE"/>
        </a:p>
      </dgm:t>
    </dgm:pt>
    <dgm:pt modelId="{BD156916-CC33-4D31-983D-CD765564B46B}" type="sibTrans" cxnId="{D529E2D7-7D79-4652-B449-70D405AC1CD5}">
      <dgm:prSet/>
      <dgm:spPr/>
      <dgm:t>
        <a:bodyPr/>
        <a:lstStyle/>
        <a:p>
          <a:endParaRPr lang="fr-BE"/>
        </a:p>
      </dgm:t>
    </dgm:pt>
    <dgm:pt modelId="{BF872E74-81B0-4208-9975-FCBF28FDF820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dirty="0" err="1" smtClean="0"/>
            <a:t>Prevention</a:t>
          </a:r>
          <a:endParaRPr lang="fr-BE" sz="2000" dirty="0"/>
        </a:p>
      </dgm:t>
    </dgm:pt>
    <dgm:pt modelId="{D84FC153-9384-40B0-BDCE-F3A8DCE6005F}" type="parTrans" cxnId="{C548E50A-955B-4C8D-9AAD-88E28807BF5F}">
      <dgm:prSet/>
      <dgm:spPr/>
      <dgm:t>
        <a:bodyPr/>
        <a:lstStyle/>
        <a:p>
          <a:endParaRPr lang="fr-BE"/>
        </a:p>
      </dgm:t>
    </dgm:pt>
    <dgm:pt modelId="{44C1901E-36BE-43A4-8C16-13D042006F3D}" type="sibTrans" cxnId="{C548E50A-955B-4C8D-9AAD-88E28807BF5F}">
      <dgm:prSet/>
      <dgm:spPr/>
      <dgm:t>
        <a:bodyPr/>
        <a:lstStyle/>
        <a:p>
          <a:endParaRPr lang="fr-BE"/>
        </a:p>
      </dgm:t>
    </dgm:pt>
    <dgm:pt modelId="{0700BF37-04FE-4F15-BC07-4A763B98A0FD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dirty="0" err="1" smtClean="0"/>
            <a:t>Inequalities</a:t>
          </a:r>
          <a:endParaRPr lang="fr-BE" sz="2000" dirty="0" smtClean="0"/>
        </a:p>
      </dgm:t>
    </dgm:pt>
    <dgm:pt modelId="{FF54D2BA-26F4-45C4-A19E-E787C2077ACA}" type="parTrans" cxnId="{B62C69D9-2F52-4B68-91AF-708A5FF9AC01}">
      <dgm:prSet/>
      <dgm:spPr/>
      <dgm:t>
        <a:bodyPr/>
        <a:lstStyle/>
        <a:p>
          <a:endParaRPr lang="fr-BE"/>
        </a:p>
      </dgm:t>
    </dgm:pt>
    <dgm:pt modelId="{A82181CD-D938-410B-8188-17AE7469775B}" type="sibTrans" cxnId="{B62C69D9-2F52-4B68-91AF-708A5FF9AC01}">
      <dgm:prSet/>
      <dgm:spPr/>
      <dgm:t>
        <a:bodyPr/>
        <a:lstStyle/>
        <a:p>
          <a:endParaRPr lang="fr-BE"/>
        </a:p>
      </dgm:t>
    </dgm:pt>
    <dgm:pt modelId="{8F6DA235-ECDB-4D18-838F-2D6340A1BD9B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dirty="0" err="1" smtClean="0"/>
            <a:t>Health</a:t>
          </a:r>
          <a:r>
            <a:rPr lang="fr-BE" sz="2000" dirty="0" smtClean="0"/>
            <a:t> in all </a:t>
          </a:r>
          <a:r>
            <a:rPr lang="fr-BE" sz="2000" dirty="0" err="1" smtClean="0"/>
            <a:t>policies</a:t>
          </a:r>
          <a:endParaRPr lang="fr-BE" sz="2000" dirty="0"/>
        </a:p>
      </dgm:t>
    </dgm:pt>
    <dgm:pt modelId="{ECD67BB5-3EC0-4755-90D5-FC5389DB6F5A}" type="parTrans" cxnId="{10865143-553C-4EBB-8C8F-EF85D4952D94}">
      <dgm:prSet/>
      <dgm:spPr/>
      <dgm:t>
        <a:bodyPr/>
        <a:lstStyle/>
        <a:p>
          <a:endParaRPr lang="fr-BE"/>
        </a:p>
      </dgm:t>
    </dgm:pt>
    <dgm:pt modelId="{0DCE4E20-27F2-49D5-B172-3A7EFECF08D1}" type="sibTrans" cxnId="{10865143-553C-4EBB-8C8F-EF85D4952D94}">
      <dgm:prSet/>
      <dgm:spPr/>
      <dgm:t>
        <a:bodyPr/>
        <a:lstStyle/>
        <a:p>
          <a:endParaRPr lang="fr-BE"/>
        </a:p>
      </dgm:t>
    </dgm:pt>
    <dgm:pt modelId="{1F50581D-C657-4FBB-A4DD-7BDB84636674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dirty="0" smtClean="0"/>
            <a:t>Innovation</a:t>
          </a:r>
          <a:endParaRPr lang="fr-BE" sz="2000" dirty="0"/>
        </a:p>
      </dgm:t>
    </dgm:pt>
    <dgm:pt modelId="{B3F7BEEA-CB54-4E6C-80EA-4B6F41E98187}" type="parTrans" cxnId="{C79DDEC3-0594-41C0-B6C1-0777457E155F}">
      <dgm:prSet/>
      <dgm:spPr/>
      <dgm:t>
        <a:bodyPr/>
        <a:lstStyle/>
        <a:p>
          <a:endParaRPr lang="fr-BE"/>
        </a:p>
      </dgm:t>
    </dgm:pt>
    <dgm:pt modelId="{B5A818B9-0D4D-4987-A377-C63EDB782860}" type="sibTrans" cxnId="{C79DDEC3-0594-41C0-B6C1-0777457E155F}">
      <dgm:prSet/>
      <dgm:spPr/>
      <dgm:t>
        <a:bodyPr/>
        <a:lstStyle/>
        <a:p>
          <a:endParaRPr lang="fr-BE"/>
        </a:p>
      </dgm:t>
    </dgm:pt>
    <dgm:pt modelId="{70AB4731-C0AF-4CEF-8BF9-FC36C30901E2}">
      <dgm:prSet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b="0" dirty="0" err="1" smtClean="0"/>
            <a:t>Chronic</a:t>
          </a:r>
          <a:r>
            <a:rPr lang="fr-BE" sz="2000" b="0" dirty="0" smtClean="0"/>
            <a:t> </a:t>
          </a:r>
          <a:r>
            <a:rPr lang="fr-BE" sz="2000" b="0" dirty="0" err="1" smtClean="0"/>
            <a:t>diseases</a:t>
          </a:r>
          <a:endParaRPr lang="fr-BE" sz="2000" b="0" dirty="0"/>
        </a:p>
      </dgm:t>
    </dgm:pt>
    <dgm:pt modelId="{EE88988B-0274-4605-B6B1-FFF1900647D0}" type="parTrans" cxnId="{C05111DA-8CB1-4FBF-B38F-90962A6E1555}">
      <dgm:prSet/>
      <dgm:spPr/>
      <dgm:t>
        <a:bodyPr/>
        <a:lstStyle/>
        <a:p>
          <a:endParaRPr lang="fr-BE"/>
        </a:p>
      </dgm:t>
    </dgm:pt>
    <dgm:pt modelId="{CB6E7638-DA6F-4AE5-9C40-B184609125CA}" type="sibTrans" cxnId="{C05111DA-8CB1-4FBF-B38F-90962A6E1555}">
      <dgm:prSet/>
      <dgm:spPr/>
      <dgm:t>
        <a:bodyPr/>
        <a:lstStyle/>
        <a:p>
          <a:endParaRPr lang="fr-BE"/>
        </a:p>
      </dgm:t>
    </dgm:pt>
    <dgm:pt modelId="{F8A16843-5CFC-464B-9E67-7481C99BE4CD}">
      <dgm:prSet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2000" dirty="0" err="1" smtClean="0"/>
            <a:t>Healthy</a:t>
          </a:r>
          <a:r>
            <a:rPr lang="fr-BE" sz="2000" dirty="0" smtClean="0"/>
            <a:t> </a:t>
          </a:r>
          <a:r>
            <a:rPr lang="fr-BE" sz="2000" dirty="0" err="1" smtClean="0"/>
            <a:t>ageing</a:t>
          </a:r>
          <a:endParaRPr lang="fr-BE" sz="2000" dirty="0"/>
        </a:p>
      </dgm:t>
    </dgm:pt>
    <dgm:pt modelId="{AF848094-C2FF-4BF3-827C-01A5C9ACD654}" type="parTrans" cxnId="{2CF2208F-9BBF-476C-A363-95EDD43484E7}">
      <dgm:prSet/>
      <dgm:spPr/>
      <dgm:t>
        <a:bodyPr/>
        <a:lstStyle/>
        <a:p>
          <a:endParaRPr lang="fr-BE"/>
        </a:p>
      </dgm:t>
    </dgm:pt>
    <dgm:pt modelId="{714CEECF-0357-4386-9610-8B5BB0F000FA}" type="sibTrans" cxnId="{2CF2208F-9BBF-476C-A363-95EDD43484E7}">
      <dgm:prSet/>
      <dgm:spPr/>
      <dgm:t>
        <a:bodyPr/>
        <a:lstStyle/>
        <a:p>
          <a:endParaRPr lang="fr-BE"/>
        </a:p>
      </dgm:t>
    </dgm:pt>
    <dgm:pt modelId="{758E38E9-5956-49B9-B036-C62473B0331A}">
      <dgm:prSet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fr-BE" sz="1800" dirty="0" err="1" smtClean="0"/>
            <a:t>Sustainability</a:t>
          </a:r>
          <a:r>
            <a:rPr lang="fr-BE" sz="1800" dirty="0" smtClean="0"/>
            <a:t> of </a:t>
          </a:r>
          <a:r>
            <a:rPr lang="fr-BE" sz="1800" dirty="0" err="1" smtClean="0"/>
            <a:t>health</a:t>
          </a:r>
          <a:r>
            <a:rPr lang="fr-BE" sz="1800" dirty="0" smtClean="0"/>
            <a:t> </a:t>
          </a:r>
          <a:r>
            <a:rPr lang="fr-BE" sz="1800" dirty="0" err="1" smtClean="0"/>
            <a:t>systems</a:t>
          </a:r>
          <a:r>
            <a:rPr lang="fr-BE" sz="1800" dirty="0" smtClean="0"/>
            <a:t> &amp; </a:t>
          </a:r>
          <a:r>
            <a:rPr lang="fr-BE" sz="1800" dirty="0" err="1" smtClean="0"/>
            <a:t>economies</a:t>
          </a:r>
          <a:endParaRPr lang="fr-BE" sz="1800" dirty="0"/>
        </a:p>
      </dgm:t>
    </dgm:pt>
    <dgm:pt modelId="{872EE8A9-F535-4F3B-92CE-4426398AFA99}" type="parTrans" cxnId="{08547546-0156-4F9C-84DA-D2D2955F8D29}">
      <dgm:prSet/>
      <dgm:spPr/>
      <dgm:t>
        <a:bodyPr/>
        <a:lstStyle/>
        <a:p>
          <a:endParaRPr lang="fr-BE"/>
        </a:p>
      </dgm:t>
    </dgm:pt>
    <dgm:pt modelId="{EEEA626A-36A3-49EF-A49B-C460B843A44D}" type="sibTrans" cxnId="{08547546-0156-4F9C-84DA-D2D2955F8D29}">
      <dgm:prSet/>
      <dgm:spPr/>
      <dgm:t>
        <a:bodyPr/>
        <a:lstStyle/>
        <a:p>
          <a:endParaRPr lang="fr-BE"/>
        </a:p>
      </dgm:t>
    </dgm:pt>
    <dgm:pt modelId="{3255A00E-F011-4147-9C3A-6AB8782FE99B}" type="pres">
      <dgm:prSet presAssocID="{C9B06EAE-FD68-4A18-86F6-1C687E117EF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85F3601D-8FA0-4574-A6BB-4025A882D62D}" type="pres">
      <dgm:prSet presAssocID="{C9B06EAE-FD68-4A18-86F6-1C687E117EF1}" presName="radial" presStyleCnt="0">
        <dgm:presLayoutVars>
          <dgm:animLvl val="ctr"/>
        </dgm:presLayoutVars>
      </dgm:prSet>
      <dgm:spPr/>
    </dgm:pt>
    <dgm:pt modelId="{D653B2FB-87A6-4D09-A539-4555143CD47D}" type="pres">
      <dgm:prSet presAssocID="{9342B880-79D1-4C53-95A0-A59622D97F4C}" presName="centerShape" presStyleLbl="vennNode1" presStyleIdx="0" presStyleCnt="8" custScaleY="91888"/>
      <dgm:spPr/>
      <dgm:t>
        <a:bodyPr/>
        <a:lstStyle/>
        <a:p>
          <a:endParaRPr lang="fr-BE"/>
        </a:p>
      </dgm:t>
    </dgm:pt>
    <dgm:pt modelId="{CDEC37CA-87C8-4D4C-9D3E-DEF65F950692}" type="pres">
      <dgm:prSet presAssocID="{BF872E74-81B0-4208-9975-FCBF28FDF820}" presName="node" presStyleLbl="vennNode1" presStyleIdx="1" presStyleCnt="8" custScaleX="14929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774C331-41BD-4C5C-A4B6-E4B48C837D76}" type="pres">
      <dgm:prSet presAssocID="{0700BF37-04FE-4F15-BC07-4A763B98A0FD}" presName="node" presStyleLbl="vennNode1" presStyleIdx="2" presStyleCnt="8" custAng="0" custScaleX="151843" custRadScaleRad="113055" custRadScaleInc="16530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57C556B7-04FE-4FCA-8BB5-DC2A6C4A322B}" type="pres">
      <dgm:prSet presAssocID="{F8A16843-5CFC-464B-9E67-7481C99BE4CD}" presName="node" presStyleLbl="vennNode1" presStyleIdx="3" presStyleCnt="8" custScaleX="129873" custRadScaleRad="112593" custRadScaleInc="-137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4173C5A4-700E-4F52-8F96-0CD97EB8E282}" type="pres">
      <dgm:prSet presAssocID="{758E38E9-5956-49B9-B036-C62473B0331A}" presName="node" presStyleLbl="vennNode1" presStyleIdx="4" presStyleCnt="8" custScaleX="149522" custRadScaleRad="104517" custRadScaleInc="-687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C0D9E32-409F-4375-95AD-C2DE6C418438}" type="pres">
      <dgm:prSet presAssocID="{8F6DA235-ECDB-4D18-838F-2D6340A1BD9B}" presName="node" presStyleLbl="vennNode1" presStyleIdx="5" presStyleCnt="8" custScaleX="132976" custRadScaleRad="110463" custRadScaleInc="1680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763DC40-9F19-4211-9F9E-EA76FB89648D}" type="pres">
      <dgm:prSet presAssocID="{70AB4731-C0AF-4CEF-8BF9-FC36C30901E2}" presName="node" presStyleLbl="vennNode1" presStyleIdx="6" presStyleCnt="8" custScaleX="136144" custRadScaleRad="113841" custRadScaleInc="550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A6F115B-71E0-4F0F-9AA3-0A359D1341C2}" type="pres">
      <dgm:prSet presAssocID="{1F50581D-C657-4FBB-A4DD-7BDB84636674}" presName="node" presStyleLbl="vennNode1" presStyleIdx="7" presStyleCnt="8" custScaleX="144827" custRadScaleRad="116316" custRadScaleInc="-12657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29509660-9808-4A2D-BF0A-E5FDEBB869A6}" type="presOf" srcId="{8F6DA235-ECDB-4D18-838F-2D6340A1BD9B}" destId="{1C0D9E32-409F-4375-95AD-C2DE6C418438}" srcOrd="0" destOrd="0" presId="urn:microsoft.com/office/officeart/2005/8/layout/radial3"/>
    <dgm:cxn modelId="{761EC0FB-822C-4F59-BF13-2C733F8EF57A}" type="presOf" srcId="{70AB4731-C0AF-4CEF-8BF9-FC36C30901E2}" destId="{7763DC40-9F19-4211-9F9E-EA76FB89648D}" srcOrd="0" destOrd="0" presId="urn:microsoft.com/office/officeart/2005/8/layout/radial3"/>
    <dgm:cxn modelId="{B62C69D9-2F52-4B68-91AF-708A5FF9AC01}" srcId="{9342B880-79D1-4C53-95A0-A59622D97F4C}" destId="{0700BF37-04FE-4F15-BC07-4A763B98A0FD}" srcOrd="1" destOrd="0" parTransId="{FF54D2BA-26F4-45C4-A19E-E787C2077ACA}" sibTransId="{A82181CD-D938-410B-8188-17AE7469775B}"/>
    <dgm:cxn modelId="{08547546-0156-4F9C-84DA-D2D2955F8D29}" srcId="{9342B880-79D1-4C53-95A0-A59622D97F4C}" destId="{758E38E9-5956-49B9-B036-C62473B0331A}" srcOrd="3" destOrd="0" parTransId="{872EE8A9-F535-4F3B-92CE-4426398AFA99}" sibTransId="{EEEA626A-36A3-49EF-A49B-C460B843A44D}"/>
    <dgm:cxn modelId="{7867B43B-C053-400B-BF67-B78FFE096691}" type="presOf" srcId="{F8A16843-5CFC-464B-9E67-7481C99BE4CD}" destId="{57C556B7-04FE-4FCA-8BB5-DC2A6C4A322B}" srcOrd="0" destOrd="0" presId="urn:microsoft.com/office/officeart/2005/8/layout/radial3"/>
    <dgm:cxn modelId="{10865143-553C-4EBB-8C8F-EF85D4952D94}" srcId="{9342B880-79D1-4C53-95A0-A59622D97F4C}" destId="{8F6DA235-ECDB-4D18-838F-2D6340A1BD9B}" srcOrd="4" destOrd="0" parTransId="{ECD67BB5-3EC0-4755-90D5-FC5389DB6F5A}" sibTransId="{0DCE4E20-27F2-49D5-B172-3A7EFECF08D1}"/>
    <dgm:cxn modelId="{C79DDEC3-0594-41C0-B6C1-0777457E155F}" srcId="{9342B880-79D1-4C53-95A0-A59622D97F4C}" destId="{1F50581D-C657-4FBB-A4DD-7BDB84636674}" srcOrd="6" destOrd="0" parTransId="{B3F7BEEA-CB54-4E6C-80EA-4B6F41E98187}" sibTransId="{B5A818B9-0D4D-4987-A377-C63EDB782860}"/>
    <dgm:cxn modelId="{D529E2D7-7D79-4652-B449-70D405AC1CD5}" srcId="{C9B06EAE-FD68-4A18-86F6-1C687E117EF1}" destId="{9342B880-79D1-4C53-95A0-A59622D97F4C}" srcOrd="0" destOrd="0" parTransId="{B3554DCE-A8D5-4B88-9DA0-599C6060D383}" sibTransId="{BD156916-CC33-4D31-983D-CD765564B46B}"/>
    <dgm:cxn modelId="{58DD331C-FCBF-4E1C-814C-D85A6FA802B3}" type="presOf" srcId="{0700BF37-04FE-4F15-BC07-4A763B98A0FD}" destId="{4774C331-41BD-4C5C-A4B6-E4B48C837D76}" srcOrd="0" destOrd="0" presId="urn:microsoft.com/office/officeart/2005/8/layout/radial3"/>
    <dgm:cxn modelId="{2B8B096A-6C8E-422B-B6FA-79D366664D21}" type="presOf" srcId="{1F50581D-C657-4FBB-A4DD-7BDB84636674}" destId="{3A6F115B-71E0-4F0F-9AA3-0A359D1341C2}" srcOrd="0" destOrd="0" presId="urn:microsoft.com/office/officeart/2005/8/layout/radial3"/>
    <dgm:cxn modelId="{C548E50A-955B-4C8D-9AAD-88E28807BF5F}" srcId="{9342B880-79D1-4C53-95A0-A59622D97F4C}" destId="{BF872E74-81B0-4208-9975-FCBF28FDF820}" srcOrd="0" destOrd="0" parTransId="{D84FC153-9384-40B0-BDCE-F3A8DCE6005F}" sibTransId="{44C1901E-36BE-43A4-8C16-13D042006F3D}"/>
    <dgm:cxn modelId="{AD34C1FF-F18E-47E7-9E2F-061F28FC8118}" type="presOf" srcId="{C9B06EAE-FD68-4A18-86F6-1C687E117EF1}" destId="{3255A00E-F011-4147-9C3A-6AB8782FE99B}" srcOrd="0" destOrd="0" presId="urn:microsoft.com/office/officeart/2005/8/layout/radial3"/>
    <dgm:cxn modelId="{70F8D343-53A4-4E64-B69C-998F860919A5}" type="presOf" srcId="{758E38E9-5956-49B9-B036-C62473B0331A}" destId="{4173C5A4-700E-4F52-8F96-0CD97EB8E282}" srcOrd="0" destOrd="0" presId="urn:microsoft.com/office/officeart/2005/8/layout/radial3"/>
    <dgm:cxn modelId="{2CF2208F-9BBF-476C-A363-95EDD43484E7}" srcId="{9342B880-79D1-4C53-95A0-A59622D97F4C}" destId="{F8A16843-5CFC-464B-9E67-7481C99BE4CD}" srcOrd="2" destOrd="0" parTransId="{AF848094-C2FF-4BF3-827C-01A5C9ACD654}" sibTransId="{714CEECF-0357-4386-9610-8B5BB0F000FA}"/>
    <dgm:cxn modelId="{3C5A43E4-1BCC-4F0E-AE57-EA1A72B24FC3}" type="presOf" srcId="{9342B880-79D1-4C53-95A0-A59622D97F4C}" destId="{D653B2FB-87A6-4D09-A539-4555143CD47D}" srcOrd="0" destOrd="0" presId="urn:microsoft.com/office/officeart/2005/8/layout/radial3"/>
    <dgm:cxn modelId="{C05111DA-8CB1-4FBF-B38F-90962A6E1555}" srcId="{9342B880-79D1-4C53-95A0-A59622D97F4C}" destId="{70AB4731-C0AF-4CEF-8BF9-FC36C30901E2}" srcOrd="5" destOrd="0" parTransId="{EE88988B-0274-4605-B6B1-FFF1900647D0}" sibTransId="{CB6E7638-DA6F-4AE5-9C40-B184609125CA}"/>
    <dgm:cxn modelId="{CED4067D-A521-497E-A534-8C424DA071BD}" type="presOf" srcId="{BF872E74-81B0-4208-9975-FCBF28FDF820}" destId="{CDEC37CA-87C8-4D4C-9D3E-DEF65F950692}" srcOrd="0" destOrd="0" presId="urn:microsoft.com/office/officeart/2005/8/layout/radial3"/>
    <dgm:cxn modelId="{144890DE-A3CF-4A0B-9C7D-71E13C5DA01C}" type="presParOf" srcId="{3255A00E-F011-4147-9C3A-6AB8782FE99B}" destId="{85F3601D-8FA0-4574-A6BB-4025A882D62D}" srcOrd="0" destOrd="0" presId="urn:microsoft.com/office/officeart/2005/8/layout/radial3"/>
    <dgm:cxn modelId="{4D66493B-448A-45A4-98B6-4C9106C30DD0}" type="presParOf" srcId="{85F3601D-8FA0-4574-A6BB-4025A882D62D}" destId="{D653B2FB-87A6-4D09-A539-4555143CD47D}" srcOrd="0" destOrd="0" presId="urn:microsoft.com/office/officeart/2005/8/layout/radial3"/>
    <dgm:cxn modelId="{366B5B52-FE52-4B0C-908D-225B8C1A9FE0}" type="presParOf" srcId="{85F3601D-8FA0-4574-A6BB-4025A882D62D}" destId="{CDEC37CA-87C8-4D4C-9D3E-DEF65F950692}" srcOrd="1" destOrd="0" presId="urn:microsoft.com/office/officeart/2005/8/layout/radial3"/>
    <dgm:cxn modelId="{2A36881E-E842-454D-8E32-45A332535E91}" type="presParOf" srcId="{85F3601D-8FA0-4574-A6BB-4025A882D62D}" destId="{4774C331-41BD-4C5C-A4B6-E4B48C837D76}" srcOrd="2" destOrd="0" presId="urn:microsoft.com/office/officeart/2005/8/layout/radial3"/>
    <dgm:cxn modelId="{D3AE552B-4681-4F32-8BA1-404D7979FD92}" type="presParOf" srcId="{85F3601D-8FA0-4574-A6BB-4025A882D62D}" destId="{57C556B7-04FE-4FCA-8BB5-DC2A6C4A322B}" srcOrd="3" destOrd="0" presId="urn:microsoft.com/office/officeart/2005/8/layout/radial3"/>
    <dgm:cxn modelId="{792234DE-0E96-4040-A466-9436CDDAE013}" type="presParOf" srcId="{85F3601D-8FA0-4574-A6BB-4025A882D62D}" destId="{4173C5A4-700E-4F52-8F96-0CD97EB8E282}" srcOrd="4" destOrd="0" presId="urn:microsoft.com/office/officeart/2005/8/layout/radial3"/>
    <dgm:cxn modelId="{48DA50CF-89B9-47F5-AA87-3DAECA10CC9A}" type="presParOf" srcId="{85F3601D-8FA0-4574-A6BB-4025A882D62D}" destId="{1C0D9E32-409F-4375-95AD-C2DE6C418438}" srcOrd="5" destOrd="0" presId="urn:microsoft.com/office/officeart/2005/8/layout/radial3"/>
    <dgm:cxn modelId="{6E5585F3-BC69-496D-A34B-736D30CF3C9A}" type="presParOf" srcId="{85F3601D-8FA0-4574-A6BB-4025A882D62D}" destId="{7763DC40-9F19-4211-9F9E-EA76FB89648D}" srcOrd="6" destOrd="0" presId="urn:microsoft.com/office/officeart/2005/8/layout/radial3"/>
    <dgm:cxn modelId="{73A0017C-F46F-4F07-97A3-9B1E2D0605FF}" type="presParOf" srcId="{85F3601D-8FA0-4574-A6BB-4025A882D62D}" destId="{3A6F115B-71E0-4F0F-9AA3-0A359D1341C2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E2C45A-9DE7-463C-8FEE-72ABDD0EEEB9}" type="doc">
      <dgm:prSet loTypeId="urn:microsoft.com/office/officeart/2005/8/layout/cycle2" loCatId="cycle" qsTypeId="urn:microsoft.com/office/officeart/2005/8/quickstyle/simple1#1" qsCatId="simple" csTypeId="urn:microsoft.com/office/officeart/2005/8/colors/accent2_1" csCatId="accent2" phldr="1"/>
      <dgm:spPr/>
      <dgm:t>
        <a:bodyPr/>
        <a:lstStyle/>
        <a:p>
          <a:endParaRPr lang="fr-BE"/>
        </a:p>
      </dgm:t>
    </dgm:pt>
    <dgm:pt modelId="{49FDC6B4-E7AA-4B64-B6AB-DA6772085A18}">
      <dgm:prSet phldrT="[Text]" custT="1"/>
      <dgm:spPr>
        <a:ln w="38100">
          <a:solidFill>
            <a:srgbClr val="CD3998"/>
          </a:solidFill>
        </a:ln>
      </dgm:spPr>
      <dgm:t>
        <a:bodyPr/>
        <a:lstStyle/>
        <a:p>
          <a:r>
            <a:rPr lang="fr-BE" sz="1300" b="1" dirty="0" smtClean="0"/>
            <a:t>REGULATE HEALTHY INDOOR AIR &amp; ESTABLISH GUIDELINES</a:t>
          </a:r>
          <a:endParaRPr lang="fr-BE" sz="1300" b="1" dirty="0"/>
        </a:p>
      </dgm:t>
    </dgm:pt>
    <dgm:pt modelId="{107834C3-1E72-4D3B-B7BA-17445B275FED}" type="parTrans" cxnId="{D887CF74-5E07-4C3D-A2AF-098E9E8A2C71}">
      <dgm:prSet/>
      <dgm:spPr/>
      <dgm:t>
        <a:bodyPr/>
        <a:lstStyle/>
        <a:p>
          <a:endParaRPr lang="fr-BE"/>
        </a:p>
      </dgm:t>
    </dgm:pt>
    <dgm:pt modelId="{AA3D86E1-EB38-4246-B19C-76FCD1B10858}" type="sibTrans" cxnId="{D887CF74-5E07-4C3D-A2AF-098E9E8A2C71}">
      <dgm:prSet/>
      <dgm:spPr/>
      <dgm:t>
        <a:bodyPr/>
        <a:lstStyle/>
        <a:p>
          <a:endParaRPr lang="fr-BE"/>
        </a:p>
      </dgm:t>
    </dgm:pt>
    <dgm:pt modelId="{0D182716-6B7B-4AC7-8671-178481073498}">
      <dgm:prSet phldrT="[Text]" custT="1"/>
      <dgm:spPr>
        <a:ln w="38100"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fr-BE" sz="1300" b="1" dirty="0" smtClean="0"/>
            <a:t>REGULATE &amp; ABOLISH TOBACCO &amp; SECOND HAND SMOKE</a:t>
          </a:r>
          <a:endParaRPr lang="fr-BE" sz="1300" b="1" dirty="0"/>
        </a:p>
      </dgm:t>
    </dgm:pt>
    <dgm:pt modelId="{CDD6C846-DCC8-40AD-88A7-8613DE2BAF82}" type="parTrans" cxnId="{340E9E6B-594E-4905-8431-1258F6AEF951}">
      <dgm:prSet/>
      <dgm:spPr/>
      <dgm:t>
        <a:bodyPr/>
        <a:lstStyle/>
        <a:p>
          <a:endParaRPr lang="fr-BE"/>
        </a:p>
      </dgm:t>
    </dgm:pt>
    <dgm:pt modelId="{C926049B-75AA-4438-B389-E4718560A98D}" type="sibTrans" cxnId="{340E9E6B-594E-4905-8431-1258F6AEF951}">
      <dgm:prSet/>
      <dgm:spPr/>
      <dgm:t>
        <a:bodyPr/>
        <a:lstStyle/>
        <a:p>
          <a:endParaRPr lang="fr-BE"/>
        </a:p>
      </dgm:t>
    </dgm:pt>
    <dgm:pt modelId="{A4CC16A6-D052-477B-BEA2-ADB95AAC6E07}">
      <dgm:prSet phldrT="[Text]" custT="1"/>
      <dgm:spPr>
        <a:ln w="38100">
          <a:solidFill>
            <a:srgbClr val="FFFF00"/>
          </a:solidFill>
        </a:ln>
      </dgm:spPr>
      <dgm:t>
        <a:bodyPr/>
        <a:lstStyle/>
        <a:p>
          <a:r>
            <a:rPr lang="fr-BE" sz="1300" b="1" dirty="0" smtClean="0"/>
            <a:t>RESEARCH ON CARE, CURE, PREVENTION and CARE EFFECTIVENESS</a:t>
          </a:r>
          <a:endParaRPr lang="fr-BE" sz="1300" b="1" dirty="0"/>
        </a:p>
      </dgm:t>
    </dgm:pt>
    <dgm:pt modelId="{7F5C73CF-45FD-4BDF-AB2D-D5877BC1B0EF}" type="parTrans" cxnId="{9DF6D504-8D19-48AD-91B4-429C1212E5B1}">
      <dgm:prSet/>
      <dgm:spPr/>
      <dgm:t>
        <a:bodyPr/>
        <a:lstStyle/>
        <a:p>
          <a:endParaRPr lang="fr-BE"/>
        </a:p>
      </dgm:t>
    </dgm:pt>
    <dgm:pt modelId="{A0E7F626-CCBC-4485-98E3-553F9AA62AD6}" type="sibTrans" cxnId="{9DF6D504-8D19-48AD-91B4-429C1212E5B1}">
      <dgm:prSet/>
      <dgm:spPr/>
      <dgm:t>
        <a:bodyPr/>
        <a:lstStyle/>
        <a:p>
          <a:endParaRPr lang="fr-BE"/>
        </a:p>
      </dgm:t>
    </dgm:pt>
    <dgm:pt modelId="{103B0AB1-39B3-4AF8-9539-2411228BC804}">
      <dgm:prSet phldrT="[Text]" custT="1"/>
      <dgm:spPr>
        <a:ln w="38100">
          <a:solidFill>
            <a:srgbClr val="FF0000"/>
          </a:solidFill>
        </a:ln>
      </dgm:spPr>
      <dgm:t>
        <a:bodyPr/>
        <a:lstStyle/>
        <a:p>
          <a:r>
            <a:rPr lang="fr-BE" sz="1300" b="1" dirty="0" smtClean="0"/>
            <a:t>SHARE BEST PRACTICES ON CARE &amp; BENCHMARK</a:t>
          </a:r>
          <a:endParaRPr lang="fr-BE" sz="1300" b="1" dirty="0"/>
        </a:p>
      </dgm:t>
    </dgm:pt>
    <dgm:pt modelId="{E224ABDD-9B3F-4DBC-8F77-4A75D315ECDB}" type="parTrans" cxnId="{9751793F-A065-412E-8D50-3F785CD4053B}">
      <dgm:prSet/>
      <dgm:spPr/>
      <dgm:t>
        <a:bodyPr/>
        <a:lstStyle/>
        <a:p>
          <a:endParaRPr lang="fr-BE"/>
        </a:p>
      </dgm:t>
    </dgm:pt>
    <dgm:pt modelId="{A0D74205-10A8-432E-BD4D-AB395F1AC8F1}" type="sibTrans" cxnId="{9751793F-A065-412E-8D50-3F785CD4053B}">
      <dgm:prSet/>
      <dgm:spPr/>
      <dgm:t>
        <a:bodyPr/>
        <a:lstStyle/>
        <a:p>
          <a:endParaRPr lang="fr-BE"/>
        </a:p>
      </dgm:t>
    </dgm:pt>
    <dgm:pt modelId="{7D9ED0D5-84BE-4049-B6A3-57DD978DBEB8}">
      <dgm:prSet phldrT="[Text]" custT="1"/>
      <dgm:spPr>
        <a:ln w="38100">
          <a:solidFill>
            <a:schemeClr val="tx2">
              <a:lumMod val="75000"/>
            </a:schemeClr>
          </a:solidFill>
        </a:ln>
      </dgm:spPr>
      <dgm:t>
        <a:bodyPr/>
        <a:lstStyle/>
        <a:p>
          <a:r>
            <a:rPr lang="fr-BE" sz="1300" b="1" dirty="0" smtClean="0"/>
            <a:t>PATIENT PARTICIPATION in </a:t>
          </a:r>
          <a:r>
            <a:rPr lang="fr-BE" sz="1300" b="1" dirty="0" err="1" smtClean="0"/>
            <a:t>policy</a:t>
          </a:r>
          <a:r>
            <a:rPr lang="fr-BE" sz="1300" b="1" dirty="0" smtClean="0"/>
            <a:t> &amp; CORE FUNDING of PATIENT GROUPS!</a:t>
          </a:r>
          <a:endParaRPr lang="fr-BE" sz="1300" b="1" dirty="0"/>
        </a:p>
      </dgm:t>
    </dgm:pt>
    <dgm:pt modelId="{DA9E38D0-EDDC-4AAA-9A2B-CA10D33AD454}" type="parTrans" cxnId="{561A5CF3-AC75-44AE-A0A6-32EC28D92EFF}">
      <dgm:prSet/>
      <dgm:spPr/>
      <dgm:t>
        <a:bodyPr/>
        <a:lstStyle/>
        <a:p>
          <a:endParaRPr lang="fr-BE"/>
        </a:p>
      </dgm:t>
    </dgm:pt>
    <dgm:pt modelId="{21525060-9C97-4F07-822B-3FC1F1F6C7E7}" type="sibTrans" cxnId="{561A5CF3-AC75-44AE-A0A6-32EC28D92EFF}">
      <dgm:prSet/>
      <dgm:spPr/>
      <dgm:t>
        <a:bodyPr/>
        <a:lstStyle/>
        <a:p>
          <a:endParaRPr lang="fr-BE"/>
        </a:p>
      </dgm:t>
    </dgm:pt>
    <dgm:pt modelId="{394A15EB-D69D-415C-B13C-A1384A3D55BA}">
      <dgm:prSet custT="1"/>
      <dgm:spPr>
        <a:ln w="38100">
          <a:solidFill>
            <a:schemeClr val="accent4"/>
          </a:solidFill>
        </a:ln>
      </dgm:spPr>
      <dgm:t>
        <a:bodyPr/>
        <a:lstStyle/>
        <a:p>
          <a:r>
            <a:rPr lang="fr-BE" sz="1300" b="1" dirty="0" smtClean="0"/>
            <a:t>LABEL FOOD ALLERGENS CLEARLY </a:t>
          </a:r>
          <a:r>
            <a:rPr lang="fr-BE" sz="1300" b="1" dirty="0" err="1" smtClean="0"/>
            <a:t>including</a:t>
          </a:r>
          <a:r>
            <a:rPr lang="fr-BE" sz="1300" b="1" dirty="0" smtClean="0"/>
            <a:t> </a:t>
          </a:r>
          <a:r>
            <a:rPr lang="fr-BE" sz="1300" b="1" dirty="0" err="1" smtClean="0"/>
            <a:t>recipe</a:t>
          </a:r>
          <a:r>
            <a:rPr lang="fr-BE" sz="1300" b="1" dirty="0" smtClean="0"/>
            <a:t> changes &amp; REGULATE ‘MAY CONTAIN’</a:t>
          </a:r>
          <a:endParaRPr lang="fr-BE" sz="1300" b="1" dirty="0"/>
        </a:p>
      </dgm:t>
    </dgm:pt>
    <dgm:pt modelId="{5D5E810E-AB2A-4B96-B1DB-BEA0111D0FC5}" type="parTrans" cxnId="{608FCBF0-0BB2-48DD-AE3D-AAB68C329B7A}">
      <dgm:prSet/>
      <dgm:spPr/>
      <dgm:t>
        <a:bodyPr/>
        <a:lstStyle/>
        <a:p>
          <a:endParaRPr lang="fr-BE"/>
        </a:p>
      </dgm:t>
    </dgm:pt>
    <dgm:pt modelId="{7933ABE3-4604-43D4-ACE3-7D5CC4735A42}" type="sibTrans" cxnId="{608FCBF0-0BB2-48DD-AE3D-AAB68C329B7A}">
      <dgm:prSet/>
      <dgm:spPr/>
      <dgm:t>
        <a:bodyPr/>
        <a:lstStyle/>
        <a:p>
          <a:endParaRPr lang="fr-BE"/>
        </a:p>
      </dgm:t>
    </dgm:pt>
    <dgm:pt modelId="{72EF581D-4955-4FBE-B459-9628D56D33C5}">
      <dgm:prSet custT="1"/>
      <dgm:spPr>
        <a:ln w="38100">
          <a:solidFill>
            <a:schemeClr val="accent6"/>
          </a:solidFill>
        </a:ln>
      </dgm:spPr>
      <dgm:t>
        <a:bodyPr/>
        <a:lstStyle/>
        <a:p>
          <a:r>
            <a:rPr lang="fr-BE" sz="1300" b="1" dirty="0" smtClean="0"/>
            <a:t>SUPPORT COMPREHENSIVE NATIONAL PROGRAMMES</a:t>
          </a:r>
          <a:endParaRPr lang="fr-BE" sz="1300" b="1" dirty="0"/>
        </a:p>
      </dgm:t>
    </dgm:pt>
    <dgm:pt modelId="{631CDCAB-2001-47B2-8871-C230AEBEF5C3}" type="parTrans" cxnId="{EDC060A2-6DFB-4AC2-9E9D-754D53915C60}">
      <dgm:prSet/>
      <dgm:spPr/>
      <dgm:t>
        <a:bodyPr/>
        <a:lstStyle/>
        <a:p>
          <a:endParaRPr lang="fr-BE"/>
        </a:p>
      </dgm:t>
    </dgm:pt>
    <dgm:pt modelId="{0A897737-7323-480C-BCFB-6C797EC5341A}" type="sibTrans" cxnId="{EDC060A2-6DFB-4AC2-9E9D-754D53915C60}">
      <dgm:prSet/>
      <dgm:spPr/>
      <dgm:t>
        <a:bodyPr/>
        <a:lstStyle/>
        <a:p>
          <a:endParaRPr lang="fr-BE"/>
        </a:p>
      </dgm:t>
    </dgm:pt>
    <dgm:pt modelId="{9C8755A3-2185-444D-AFDB-C7DBADF8011F}">
      <dgm:prSet custT="1"/>
      <dgm:spPr>
        <a:ln w="38100">
          <a:solidFill>
            <a:schemeClr val="accent3"/>
          </a:solidFill>
        </a:ln>
      </dgm:spPr>
      <dgm:t>
        <a:bodyPr/>
        <a:lstStyle/>
        <a:p>
          <a:r>
            <a:rPr lang="fr-BE" sz="1300" b="1" dirty="0" smtClean="0"/>
            <a:t>ENSURE HEALTHY OUTDOOR AIR &amp; MITIGATE CLIMATE CHANGE</a:t>
          </a:r>
          <a:endParaRPr lang="fr-BE" sz="1300" b="1" dirty="0"/>
        </a:p>
      </dgm:t>
    </dgm:pt>
    <dgm:pt modelId="{A4EFBB6E-949C-474F-8C21-970E53E9DEEB}" type="parTrans" cxnId="{D03E6BBB-DF9A-4AF7-B1D9-6D53D54414A2}">
      <dgm:prSet/>
      <dgm:spPr/>
      <dgm:t>
        <a:bodyPr/>
        <a:lstStyle/>
        <a:p>
          <a:endParaRPr lang="fr-BE"/>
        </a:p>
      </dgm:t>
    </dgm:pt>
    <dgm:pt modelId="{A9A17366-8453-4D84-8A41-5B9BAC52CC99}" type="sibTrans" cxnId="{D03E6BBB-DF9A-4AF7-B1D9-6D53D54414A2}">
      <dgm:prSet/>
      <dgm:spPr/>
      <dgm:t>
        <a:bodyPr/>
        <a:lstStyle/>
        <a:p>
          <a:endParaRPr lang="fr-BE"/>
        </a:p>
      </dgm:t>
    </dgm:pt>
    <dgm:pt modelId="{99CB84A8-FAF9-4D81-A0AA-FB3567819C6C}">
      <dgm:prSet custT="1"/>
      <dgm:spPr>
        <a:ln w="38100">
          <a:solidFill>
            <a:schemeClr val="accent5"/>
          </a:solidFill>
        </a:ln>
      </dgm:spPr>
      <dgm:t>
        <a:bodyPr/>
        <a:lstStyle/>
        <a:p>
          <a:r>
            <a:rPr lang="fr-BE" sz="1300" b="1" dirty="0" smtClean="0"/>
            <a:t>ALL PRODUCTS INTRODUCED IN EU </a:t>
          </a:r>
          <a:r>
            <a:rPr lang="fr-BE" sz="1300" b="1" dirty="0" err="1" smtClean="0"/>
            <a:t>safe</a:t>
          </a:r>
          <a:r>
            <a:rPr lang="fr-BE" sz="1300" b="1" dirty="0" smtClean="0"/>
            <a:t> for people </a:t>
          </a:r>
          <a:r>
            <a:rPr lang="fr-BE" sz="1300" b="1" dirty="0" err="1" smtClean="0"/>
            <a:t>with</a:t>
          </a:r>
          <a:r>
            <a:rPr lang="fr-BE" sz="1300" b="1" dirty="0" smtClean="0"/>
            <a:t> </a:t>
          </a:r>
          <a:r>
            <a:rPr lang="fr-BE" sz="1300" b="1" dirty="0" err="1" smtClean="0"/>
            <a:t>allergy</a:t>
          </a:r>
          <a:r>
            <a:rPr lang="fr-BE" sz="1300" b="1" dirty="0" smtClean="0"/>
            <a:t> &amp; </a:t>
          </a:r>
          <a:r>
            <a:rPr lang="fr-BE" sz="1300" b="1" dirty="0" err="1" smtClean="0"/>
            <a:t>respiratory</a:t>
          </a:r>
          <a:endParaRPr lang="fr-BE" sz="1300" b="1" dirty="0"/>
        </a:p>
      </dgm:t>
    </dgm:pt>
    <dgm:pt modelId="{D20A1DB0-CC55-46D8-A050-8FFFFA9DC6ED}" type="parTrans" cxnId="{0749B69D-460E-43B5-9BE5-37B84CC9E998}">
      <dgm:prSet/>
      <dgm:spPr/>
      <dgm:t>
        <a:bodyPr/>
        <a:lstStyle/>
        <a:p>
          <a:endParaRPr lang="fr-BE"/>
        </a:p>
      </dgm:t>
    </dgm:pt>
    <dgm:pt modelId="{94D68275-D5A6-47D7-B662-92674BD623F0}" type="sibTrans" cxnId="{0749B69D-460E-43B5-9BE5-37B84CC9E998}">
      <dgm:prSet/>
      <dgm:spPr/>
      <dgm:t>
        <a:bodyPr/>
        <a:lstStyle/>
        <a:p>
          <a:endParaRPr lang="fr-BE"/>
        </a:p>
      </dgm:t>
    </dgm:pt>
    <dgm:pt modelId="{8874886F-9129-48BC-8F63-EB1F1E47EF51}" type="pres">
      <dgm:prSet presAssocID="{7CE2C45A-9DE7-463C-8FEE-72ABDD0EEEB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AB6E5512-98B6-47E7-B95B-B817CE030321}" type="pres">
      <dgm:prSet presAssocID="{49FDC6B4-E7AA-4B64-B6AB-DA6772085A18}" presName="node" presStyleLbl="node1" presStyleIdx="0" presStyleCnt="9" custScaleX="155897" custScaleY="128024" custRadScaleRad="98957" custRadScaleInc="259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F5D40E07-2202-4331-A765-C8342C7C645C}" type="pres">
      <dgm:prSet presAssocID="{AA3D86E1-EB38-4246-B19C-76FCD1B10858}" presName="sibTrans" presStyleLbl="sibTrans2D1" presStyleIdx="0" presStyleCnt="9"/>
      <dgm:spPr/>
      <dgm:t>
        <a:bodyPr/>
        <a:lstStyle/>
        <a:p>
          <a:endParaRPr lang="fr-BE"/>
        </a:p>
      </dgm:t>
    </dgm:pt>
    <dgm:pt modelId="{9A7BCFAE-0364-4FA4-822C-D780ED850F81}" type="pres">
      <dgm:prSet presAssocID="{AA3D86E1-EB38-4246-B19C-76FCD1B10858}" presName="connectorText" presStyleLbl="sibTrans2D1" presStyleIdx="0" presStyleCnt="9"/>
      <dgm:spPr/>
      <dgm:t>
        <a:bodyPr/>
        <a:lstStyle/>
        <a:p>
          <a:endParaRPr lang="fr-BE"/>
        </a:p>
      </dgm:t>
    </dgm:pt>
    <dgm:pt modelId="{284F07A6-5E9B-4759-88A2-0902E7B4209D}" type="pres">
      <dgm:prSet presAssocID="{99CB84A8-FAF9-4D81-A0AA-FB3567819C6C}" presName="node" presStyleLbl="node1" presStyleIdx="1" presStyleCnt="9" custScaleX="155897" custScaleY="12802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788AE04-3851-41E8-A6A6-C1CEB9B920AA}" type="pres">
      <dgm:prSet presAssocID="{94D68275-D5A6-47D7-B662-92674BD623F0}" presName="sibTrans" presStyleLbl="sibTrans2D1" presStyleIdx="1" presStyleCnt="9"/>
      <dgm:spPr/>
      <dgm:t>
        <a:bodyPr/>
        <a:lstStyle/>
        <a:p>
          <a:endParaRPr lang="fr-BE"/>
        </a:p>
      </dgm:t>
    </dgm:pt>
    <dgm:pt modelId="{37F84003-582F-4FA2-A476-60B1A40DAFD4}" type="pres">
      <dgm:prSet presAssocID="{94D68275-D5A6-47D7-B662-92674BD623F0}" presName="connectorText" presStyleLbl="sibTrans2D1" presStyleIdx="1" presStyleCnt="9"/>
      <dgm:spPr/>
      <dgm:t>
        <a:bodyPr/>
        <a:lstStyle/>
        <a:p>
          <a:endParaRPr lang="fr-BE"/>
        </a:p>
      </dgm:t>
    </dgm:pt>
    <dgm:pt modelId="{7EB93030-543B-4E07-B845-758C519404E4}" type="pres">
      <dgm:prSet presAssocID="{9C8755A3-2185-444D-AFDB-C7DBADF8011F}" presName="node" presStyleLbl="node1" presStyleIdx="2" presStyleCnt="9" custScaleX="155897" custScaleY="12802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32AD92CA-B486-4552-8A84-E954D0DAD672}" type="pres">
      <dgm:prSet presAssocID="{A9A17366-8453-4D84-8A41-5B9BAC52CC99}" presName="sibTrans" presStyleLbl="sibTrans2D1" presStyleIdx="2" presStyleCnt="9"/>
      <dgm:spPr/>
      <dgm:t>
        <a:bodyPr/>
        <a:lstStyle/>
        <a:p>
          <a:endParaRPr lang="fr-BE"/>
        </a:p>
      </dgm:t>
    </dgm:pt>
    <dgm:pt modelId="{816889D6-85D1-47E3-A121-8B03A13BFA1A}" type="pres">
      <dgm:prSet presAssocID="{A9A17366-8453-4D84-8A41-5B9BAC52CC99}" presName="connectorText" presStyleLbl="sibTrans2D1" presStyleIdx="2" presStyleCnt="9"/>
      <dgm:spPr/>
      <dgm:t>
        <a:bodyPr/>
        <a:lstStyle/>
        <a:p>
          <a:endParaRPr lang="fr-BE"/>
        </a:p>
      </dgm:t>
    </dgm:pt>
    <dgm:pt modelId="{7EA95C5A-1C3F-4C5B-A8E5-29812CAC31E6}" type="pres">
      <dgm:prSet presAssocID="{0D182716-6B7B-4AC7-8671-178481073498}" presName="node" presStyleLbl="node1" presStyleIdx="3" presStyleCnt="9" custScaleX="155897" custScaleY="12802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EF848400-F6CE-4728-93AE-CDFE205E519C}" type="pres">
      <dgm:prSet presAssocID="{C926049B-75AA-4438-B389-E4718560A98D}" presName="sibTrans" presStyleLbl="sibTrans2D1" presStyleIdx="3" presStyleCnt="9"/>
      <dgm:spPr/>
      <dgm:t>
        <a:bodyPr/>
        <a:lstStyle/>
        <a:p>
          <a:endParaRPr lang="fr-BE"/>
        </a:p>
      </dgm:t>
    </dgm:pt>
    <dgm:pt modelId="{3FDF1603-BD4C-4085-854A-F322CA645E31}" type="pres">
      <dgm:prSet presAssocID="{C926049B-75AA-4438-B389-E4718560A98D}" presName="connectorText" presStyleLbl="sibTrans2D1" presStyleIdx="3" presStyleCnt="9"/>
      <dgm:spPr/>
      <dgm:t>
        <a:bodyPr/>
        <a:lstStyle/>
        <a:p>
          <a:endParaRPr lang="fr-BE"/>
        </a:p>
      </dgm:t>
    </dgm:pt>
    <dgm:pt modelId="{ED84DA47-F381-4B2E-B622-BD13595CE785}" type="pres">
      <dgm:prSet presAssocID="{A4CC16A6-D052-477B-BEA2-ADB95AAC6E07}" presName="node" presStyleLbl="node1" presStyleIdx="4" presStyleCnt="9" custScaleX="155897" custScaleY="12802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81E43D97-2FB1-4ACE-B0D4-7ED72B04DDC8}" type="pres">
      <dgm:prSet presAssocID="{A0E7F626-CCBC-4485-98E3-553F9AA62AD6}" presName="sibTrans" presStyleLbl="sibTrans2D1" presStyleIdx="4" presStyleCnt="9"/>
      <dgm:spPr/>
      <dgm:t>
        <a:bodyPr/>
        <a:lstStyle/>
        <a:p>
          <a:endParaRPr lang="fr-BE"/>
        </a:p>
      </dgm:t>
    </dgm:pt>
    <dgm:pt modelId="{DF2515F5-8328-4517-97C0-1286FB88A093}" type="pres">
      <dgm:prSet presAssocID="{A0E7F626-CCBC-4485-98E3-553F9AA62AD6}" presName="connectorText" presStyleLbl="sibTrans2D1" presStyleIdx="4" presStyleCnt="9"/>
      <dgm:spPr/>
      <dgm:t>
        <a:bodyPr/>
        <a:lstStyle/>
        <a:p>
          <a:endParaRPr lang="fr-BE"/>
        </a:p>
      </dgm:t>
    </dgm:pt>
    <dgm:pt modelId="{9274BFD4-2922-478B-9F56-8226A6F1F879}" type="pres">
      <dgm:prSet presAssocID="{103B0AB1-39B3-4AF8-9539-2411228BC804}" presName="node" presStyleLbl="node1" presStyleIdx="5" presStyleCnt="9" custScaleX="155897" custScaleY="12802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CF283A2F-4EAD-474A-A282-A49FC1FE154E}" type="pres">
      <dgm:prSet presAssocID="{A0D74205-10A8-432E-BD4D-AB395F1AC8F1}" presName="sibTrans" presStyleLbl="sibTrans2D1" presStyleIdx="5" presStyleCnt="9"/>
      <dgm:spPr/>
      <dgm:t>
        <a:bodyPr/>
        <a:lstStyle/>
        <a:p>
          <a:endParaRPr lang="fr-BE"/>
        </a:p>
      </dgm:t>
    </dgm:pt>
    <dgm:pt modelId="{8D049E48-55F7-44AE-A4E0-12573725700D}" type="pres">
      <dgm:prSet presAssocID="{A0D74205-10A8-432E-BD4D-AB395F1AC8F1}" presName="connectorText" presStyleLbl="sibTrans2D1" presStyleIdx="5" presStyleCnt="9"/>
      <dgm:spPr/>
      <dgm:t>
        <a:bodyPr/>
        <a:lstStyle/>
        <a:p>
          <a:endParaRPr lang="fr-BE"/>
        </a:p>
      </dgm:t>
    </dgm:pt>
    <dgm:pt modelId="{F6F3CE75-176E-4D70-9BFA-2A927BAD3DFB}" type="pres">
      <dgm:prSet presAssocID="{72EF581D-4955-4FBE-B459-9628D56D33C5}" presName="node" presStyleLbl="node1" presStyleIdx="6" presStyleCnt="9" custScaleX="167568" custScaleY="12802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3AFEDFA-2FB4-49FC-A4D2-DDE74BB5EAFD}" type="pres">
      <dgm:prSet presAssocID="{0A897737-7323-480C-BCFB-6C797EC5341A}" presName="sibTrans" presStyleLbl="sibTrans2D1" presStyleIdx="6" presStyleCnt="9"/>
      <dgm:spPr/>
      <dgm:t>
        <a:bodyPr/>
        <a:lstStyle/>
        <a:p>
          <a:endParaRPr lang="fr-BE"/>
        </a:p>
      </dgm:t>
    </dgm:pt>
    <dgm:pt modelId="{870EF31C-3FCB-4CAF-906D-E22B30FC3A71}" type="pres">
      <dgm:prSet presAssocID="{0A897737-7323-480C-BCFB-6C797EC5341A}" presName="connectorText" presStyleLbl="sibTrans2D1" presStyleIdx="6" presStyleCnt="9"/>
      <dgm:spPr/>
      <dgm:t>
        <a:bodyPr/>
        <a:lstStyle/>
        <a:p>
          <a:endParaRPr lang="fr-BE"/>
        </a:p>
      </dgm:t>
    </dgm:pt>
    <dgm:pt modelId="{BEFF67D2-DD8B-4BE6-BE41-EBAE3570053E}" type="pres">
      <dgm:prSet presAssocID="{7D9ED0D5-84BE-4049-B6A3-57DD978DBEB8}" presName="node" presStyleLbl="node1" presStyleIdx="7" presStyleCnt="9" custScaleX="155897" custScaleY="12802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D1DD0ED6-75E5-412D-ABBE-38F9D98DFCF4}" type="pres">
      <dgm:prSet presAssocID="{21525060-9C97-4F07-822B-3FC1F1F6C7E7}" presName="sibTrans" presStyleLbl="sibTrans2D1" presStyleIdx="7" presStyleCnt="9"/>
      <dgm:spPr/>
      <dgm:t>
        <a:bodyPr/>
        <a:lstStyle/>
        <a:p>
          <a:endParaRPr lang="fr-BE"/>
        </a:p>
      </dgm:t>
    </dgm:pt>
    <dgm:pt modelId="{8C872288-8202-47D6-949F-69BF53894B90}" type="pres">
      <dgm:prSet presAssocID="{21525060-9C97-4F07-822B-3FC1F1F6C7E7}" presName="connectorText" presStyleLbl="sibTrans2D1" presStyleIdx="7" presStyleCnt="9"/>
      <dgm:spPr/>
      <dgm:t>
        <a:bodyPr/>
        <a:lstStyle/>
        <a:p>
          <a:endParaRPr lang="fr-BE"/>
        </a:p>
      </dgm:t>
    </dgm:pt>
    <dgm:pt modelId="{D6732CC0-27EC-470B-9AE2-DB44C76018ED}" type="pres">
      <dgm:prSet presAssocID="{394A15EB-D69D-415C-B13C-A1384A3D55BA}" presName="node" presStyleLbl="node1" presStyleIdx="8" presStyleCnt="9" custScaleX="155897" custScaleY="128024" custRadScaleRad="98622" custRadScaleInc="37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096EF7DB-DBC8-4FB2-844F-AFD86734F5CD}" type="pres">
      <dgm:prSet presAssocID="{7933ABE3-4604-43D4-ACE3-7D5CC4735A42}" presName="sibTrans" presStyleLbl="sibTrans2D1" presStyleIdx="8" presStyleCnt="9"/>
      <dgm:spPr/>
      <dgm:t>
        <a:bodyPr/>
        <a:lstStyle/>
        <a:p>
          <a:endParaRPr lang="fr-BE"/>
        </a:p>
      </dgm:t>
    </dgm:pt>
    <dgm:pt modelId="{2792EBFB-F55B-4BC8-8B71-EEDC71236672}" type="pres">
      <dgm:prSet presAssocID="{7933ABE3-4604-43D4-ACE3-7D5CC4735A42}" presName="connectorText" presStyleLbl="sibTrans2D1" presStyleIdx="8" presStyleCnt="9"/>
      <dgm:spPr/>
      <dgm:t>
        <a:bodyPr/>
        <a:lstStyle/>
        <a:p>
          <a:endParaRPr lang="fr-BE"/>
        </a:p>
      </dgm:t>
    </dgm:pt>
  </dgm:ptLst>
  <dgm:cxnLst>
    <dgm:cxn modelId="{6948FA6F-42BF-4B97-AD27-D32EF25C2B7B}" type="presOf" srcId="{0D182716-6B7B-4AC7-8671-178481073498}" destId="{7EA95C5A-1C3F-4C5B-A8E5-29812CAC31E6}" srcOrd="0" destOrd="0" presId="urn:microsoft.com/office/officeart/2005/8/layout/cycle2"/>
    <dgm:cxn modelId="{BACF9394-CE89-46F6-81F9-F67961D7197A}" type="presOf" srcId="{A9A17366-8453-4D84-8A41-5B9BAC52CC99}" destId="{816889D6-85D1-47E3-A121-8B03A13BFA1A}" srcOrd="1" destOrd="0" presId="urn:microsoft.com/office/officeart/2005/8/layout/cycle2"/>
    <dgm:cxn modelId="{20BA8EE9-F249-4EC7-B074-FFE6B41AD035}" type="presOf" srcId="{0A897737-7323-480C-BCFB-6C797EC5341A}" destId="{13AFEDFA-2FB4-49FC-A4D2-DDE74BB5EAFD}" srcOrd="0" destOrd="0" presId="urn:microsoft.com/office/officeart/2005/8/layout/cycle2"/>
    <dgm:cxn modelId="{41D3F3DA-F99F-409A-A121-A6FB5AAAA5D0}" type="presOf" srcId="{94D68275-D5A6-47D7-B662-92674BD623F0}" destId="{37F84003-582F-4FA2-A476-60B1A40DAFD4}" srcOrd="1" destOrd="0" presId="urn:microsoft.com/office/officeart/2005/8/layout/cycle2"/>
    <dgm:cxn modelId="{340E9E6B-594E-4905-8431-1258F6AEF951}" srcId="{7CE2C45A-9DE7-463C-8FEE-72ABDD0EEEB9}" destId="{0D182716-6B7B-4AC7-8671-178481073498}" srcOrd="3" destOrd="0" parTransId="{CDD6C846-DCC8-40AD-88A7-8613DE2BAF82}" sibTransId="{C926049B-75AA-4438-B389-E4718560A98D}"/>
    <dgm:cxn modelId="{D03E6BBB-DF9A-4AF7-B1D9-6D53D54414A2}" srcId="{7CE2C45A-9DE7-463C-8FEE-72ABDD0EEEB9}" destId="{9C8755A3-2185-444D-AFDB-C7DBADF8011F}" srcOrd="2" destOrd="0" parTransId="{A4EFBB6E-949C-474F-8C21-970E53E9DEEB}" sibTransId="{A9A17366-8453-4D84-8A41-5B9BAC52CC99}"/>
    <dgm:cxn modelId="{9DF6D504-8D19-48AD-91B4-429C1212E5B1}" srcId="{7CE2C45A-9DE7-463C-8FEE-72ABDD0EEEB9}" destId="{A4CC16A6-D052-477B-BEA2-ADB95AAC6E07}" srcOrd="4" destOrd="0" parTransId="{7F5C73CF-45FD-4BDF-AB2D-D5877BC1B0EF}" sibTransId="{A0E7F626-CCBC-4485-98E3-553F9AA62AD6}"/>
    <dgm:cxn modelId="{657937FF-421D-4A9D-B67C-04059CB8B047}" type="presOf" srcId="{72EF581D-4955-4FBE-B459-9628D56D33C5}" destId="{F6F3CE75-176E-4D70-9BFA-2A927BAD3DFB}" srcOrd="0" destOrd="0" presId="urn:microsoft.com/office/officeart/2005/8/layout/cycle2"/>
    <dgm:cxn modelId="{D82A226B-E71F-4506-9E8B-36814B01F2CE}" type="presOf" srcId="{103B0AB1-39B3-4AF8-9539-2411228BC804}" destId="{9274BFD4-2922-478B-9F56-8226A6F1F879}" srcOrd="0" destOrd="0" presId="urn:microsoft.com/office/officeart/2005/8/layout/cycle2"/>
    <dgm:cxn modelId="{8142EF49-B31D-4F11-9DF4-97A310DE36C3}" type="presOf" srcId="{21525060-9C97-4F07-822B-3FC1F1F6C7E7}" destId="{8C872288-8202-47D6-949F-69BF53894B90}" srcOrd="1" destOrd="0" presId="urn:microsoft.com/office/officeart/2005/8/layout/cycle2"/>
    <dgm:cxn modelId="{F8EAF561-AEC4-40FE-B7A9-A70733E560AE}" type="presOf" srcId="{7CE2C45A-9DE7-463C-8FEE-72ABDD0EEEB9}" destId="{8874886F-9129-48BC-8F63-EB1F1E47EF51}" srcOrd="0" destOrd="0" presId="urn:microsoft.com/office/officeart/2005/8/layout/cycle2"/>
    <dgm:cxn modelId="{A68A2A00-2F9F-4755-820A-51AB101D22D0}" type="presOf" srcId="{A4CC16A6-D052-477B-BEA2-ADB95AAC6E07}" destId="{ED84DA47-F381-4B2E-B622-BD13595CE785}" srcOrd="0" destOrd="0" presId="urn:microsoft.com/office/officeart/2005/8/layout/cycle2"/>
    <dgm:cxn modelId="{8A81A7C0-0D20-4176-ADD1-BDFE32E5CDA5}" type="presOf" srcId="{AA3D86E1-EB38-4246-B19C-76FCD1B10858}" destId="{F5D40E07-2202-4331-A765-C8342C7C645C}" srcOrd="0" destOrd="0" presId="urn:microsoft.com/office/officeart/2005/8/layout/cycle2"/>
    <dgm:cxn modelId="{608FCBF0-0BB2-48DD-AE3D-AAB68C329B7A}" srcId="{7CE2C45A-9DE7-463C-8FEE-72ABDD0EEEB9}" destId="{394A15EB-D69D-415C-B13C-A1384A3D55BA}" srcOrd="8" destOrd="0" parTransId="{5D5E810E-AB2A-4B96-B1DB-BEA0111D0FC5}" sibTransId="{7933ABE3-4604-43D4-ACE3-7D5CC4735A42}"/>
    <dgm:cxn modelId="{EC48A2C5-0AB8-445A-814D-C9D893440C53}" type="presOf" srcId="{7933ABE3-4604-43D4-ACE3-7D5CC4735A42}" destId="{096EF7DB-DBC8-4FB2-844F-AFD86734F5CD}" srcOrd="0" destOrd="0" presId="urn:microsoft.com/office/officeart/2005/8/layout/cycle2"/>
    <dgm:cxn modelId="{1921E795-A91C-4C41-BBE5-61F8E768F478}" type="presOf" srcId="{7933ABE3-4604-43D4-ACE3-7D5CC4735A42}" destId="{2792EBFB-F55B-4BC8-8B71-EEDC71236672}" srcOrd="1" destOrd="0" presId="urn:microsoft.com/office/officeart/2005/8/layout/cycle2"/>
    <dgm:cxn modelId="{0749B69D-460E-43B5-9BE5-37B84CC9E998}" srcId="{7CE2C45A-9DE7-463C-8FEE-72ABDD0EEEB9}" destId="{99CB84A8-FAF9-4D81-A0AA-FB3567819C6C}" srcOrd="1" destOrd="0" parTransId="{D20A1DB0-CC55-46D8-A050-8FFFFA9DC6ED}" sibTransId="{94D68275-D5A6-47D7-B662-92674BD623F0}"/>
    <dgm:cxn modelId="{D887CF74-5E07-4C3D-A2AF-098E9E8A2C71}" srcId="{7CE2C45A-9DE7-463C-8FEE-72ABDD0EEEB9}" destId="{49FDC6B4-E7AA-4B64-B6AB-DA6772085A18}" srcOrd="0" destOrd="0" parTransId="{107834C3-1E72-4D3B-B7BA-17445B275FED}" sibTransId="{AA3D86E1-EB38-4246-B19C-76FCD1B10858}"/>
    <dgm:cxn modelId="{2598797A-BDA5-490D-9803-14B959FE9120}" type="presOf" srcId="{9C8755A3-2185-444D-AFDB-C7DBADF8011F}" destId="{7EB93030-543B-4E07-B845-758C519404E4}" srcOrd="0" destOrd="0" presId="urn:microsoft.com/office/officeart/2005/8/layout/cycle2"/>
    <dgm:cxn modelId="{EDC060A2-6DFB-4AC2-9E9D-754D53915C60}" srcId="{7CE2C45A-9DE7-463C-8FEE-72ABDD0EEEB9}" destId="{72EF581D-4955-4FBE-B459-9628D56D33C5}" srcOrd="6" destOrd="0" parTransId="{631CDCAB-2001-47B2-8871-C230AEBEF5C3}" sibTransId="{0A897737-7323-480C-BCFB-6C797EC5341A}"/>
    <dgm:cxn modelId="{919D8FD9-AA57-4C84-969B-B6279BD79DED}" type="presOf" srcId="{21525060-9C97-4F07-822B-3FC1F1F6C7E7}" destId="{D1DD0ED6-75E5-412D-ABBE-38F9D98DFCF4}" srcOrd="0" destOrd="0" presId="urn:microsoft.com/office/officeart/2005/8/layout/cycle2"/>
    <dgm:cxn modelId="{561A5CF3-AC75-44AE-A0A6-32EC28D92EFF}" srcId="{7CE2C45A-9DE7-463C-8FEE-72ABDD0EEEB9}" destId="{7D9ED0D5-84BE-4049-B6A3-57DD978DBEB8}" srcOrd="7" destOrd="0" parTransId="{DA9E38D0-EDDC-4AAA-9A2B-CA10D33AD454}" sibTransId="{21525060-9C97-4F07-822B-3FC1F1F6C7E7}"/>
    <dgm:cxn modelId="{5A63BC4D-977C-40DC-9EA1-EFDCB84E8405}" type="presOf" srcId="{99CB84A8-FAF9-4D81-A0AA-FB3567819C6C}" destId="{284F07A6-5E9B-4759-88A2-0902E7B4209D}" srcOrd="0" destOrd="0" presId="urn:microsoft.com/office/officeart/2005/8/layout/cycle2"/>
    <dgm:cxn modelId="{4580203E-13C9-4E3A-BF5A-372BB4D4DB46}" type="presOf" srcId="{C926049B-75AA-4438-B389-E4718560A98D}" destId="{3FDF1603-BD4C-4085-854A-F322CA645E31}" srcOrd="1" destOrd="0" presId="urn:microsoft.com/office/officeart/2005/8/layout/cycle2"/>
    <dgm:cxn modelId="{68FB968D-4F21-4F88-B2BC-300AD8FF0328}" type="presOf" srcId="{A0E7F626-CCBC-4485-98E3-553F9AA62AD6}" destId="{81E43D97-2FB1-4ACE-B0D4-7ED72B04DDC8}" srcOrd="0" destOrd="0" presId="urn:microsoft.com/office/officeart/2005/8/layout/cycle2"/>
    <dgm:cxn modelId="{9A0F116D-0ADD-4578-A3A6-CE9DF6D8B763}" type="presOf" srcId="{49FDC6B4-E7AA-4B64-B6AB-DA6772085A18}" destId="{AB6E5512-98B6-47E7-B95B-B817CE030321}" srcOrd="0" destOrd="0" presId="urn:microsoft.com/office/officeart/2005/8/layout/cycle2"/>
    <dgm:cxn modelId="{9CA8199E-162C-4010-9CE4-4E9685D73D68}" type="presOf" srcId="{94D68275-D5A6-47D7-B662-92674BD623F0}" destId="{7788AE04-3851-41E8-A6A6-C1CEB9B920AA}" srcOrd="0" destOrd="0" presId="urn:microsoft.com/office/officeart/2005/8/layout/cycle2"/>
    <dgm:cxn modelId="{889CEB66-36E7-4C8E-B1A9-255A262C7D6F}" type="presOf" srcId="{AA3D86E1-EB38-4246-B19C-76FCD1B10858}" destId="{9A7BCFAE-0364-4FA4-822C-D780ED850F81}" srcOrd="1" destOrd="0" presId="urn:microsoft.com/office/officeart/2005/8/layout/cycle2"/>
    <dgm:cxn modelId="{D8891FC2-7EAA-4265-9A40-D382E7EC99F7}" type="presOf" srcId="{394A15EB-D69D-415C-B13C-A1384A3D55BA}" destId="{D6732CC0-27EC-470B-9AE2-DB44C76018ED}" srcOrd="0" destOrd="0" presId="urn:microsoft.com/office/officeart/2005/8/layout/cycle2"/>
    <dgm:cxn modelId="{9751793F-A065-412E-8D50-3F785CD4053B}" srcId="{7CE2C45A-9DE7-463C-8FEE-72ABDD0EEEB9}" destId="{103B0AB1-39B3-4AF8-9539-2411228BC804}" srcOrd="5" destOrd="0" parTransId="{E224ABDD-9B3F-4DBC-8F77-4A75D315ECDB}" sibTransId="{A0D74205-10A8-432E-BD4D-AB395F1AC8F1}"/>
    <dgm:cxn modelId="{79A175E3-FCC1-460F-BBBF-E6EC81BEDBCB}" type="presOf" srcId="{A0E7F626-CCBC-4485-98E3-553F9AA62AD6}" destId="{DF2515F5-8328-4517-97C0-1286FB88A093}" srcOrd="1" destOrd="0" presId="urn:microsoft.com/office/officeart/2005/8/layout/cycle2"/>
    <dgm:cxn modelId="{278C6D23-13A4-4659-BCCF-C14A38F766D7}" type="presOf" srcId="{A9A17366-8453-4D84-8A41-5B9BAC52CC99}" destId="{32AD92CA-B486-4552-8A84-E954D0DAD672}" srcOrd="0" destOrd="0" presId="urn:microsoft.com/office/officeart/2005/8/layout/cycle2"/>
    <dgm:cxn modelId="{563202BD-3652-4972-B148-18D5C49434B8}" type="presOf" srcId="{7D9ED0D5-84BE-4049-B6A3-57DD978DBEB8}" destId="{BEFF67D2-DD8B-4BE6-BE41-EBAE3570053E}" srcOrd="0" destOrd="0" presId="urn:microsoft.com/office/officeart/2005/8/layout/cycle2"/>
    <dgm:cxn modelId="{1A2B3925-9341-4AA7-8077-37386BB0D505}" type="presOf" srcId="{A0D74205-10A8-432E-BD4D-AB395F1AC8F1}" destId="{CF283A2F-4EAD-474A-A282-A49FC1FE154E}" srcOrd="0" destOrd="0" presId="urn:microsoft.com/office/officeart/2005/8/layout/cycle2"/>
    <dgm:cxn modelId="{809E7843-8A02-4867-B6E7-03D914E8F9A2}" type="presOf" srcId="{A0D74205-10A8-432E-BD4D-AB395F1AC8F1}" destId="{8D049E48-55F7-44AE-A4E0-12573725700D}" srcOrd="1" destOrd="0" presId="urn:microsoft.com/office/officeart/2005/8/layout/cycle2"/>
    <dgm:cxn modelId="{0CAA0173-8CF4-4385-B37C-E562FC1EE2B5}" type="presOf" srcId="{C926049B-75AA-4438-B389-E4718560A98D}" destId="{EF848400-F6CE-4728-93AE-CDFE205E519C}" srcOrd="0" destOrd="0" presId="urn:microsoft.com/office/officeart/2005/8/layout/cycle2"/>
    <dgm:cxn modelId="{DFB9D9AA-0861-4179-BC29-272EE5CDD1A1}" type="presOf" srcId="{0A897737-7323-480C-BCFB-6C797EC5341A}" destId="{870EF31C-3FCB-4CAF-906D-E22B30FC3A71}" srcOrd="1" destOrd="0" presId="urn:microsoft.com/office/officeart/2005/8/layout/cycle2"/>
    <dgm:cxn modelId="{8F2FF639-D3F9-43CD-B2FC-39EE59295370}" type="presParOf" srcId="{8874886F-9129-48BC-8F63-EB1F1E47EF51}" destId="{AB6E5512-98B6-47E7-B95B-B817CE030321}" srcOrd="0" destOrd="0" presId="urn:microsoft.com/office/officeart/2005/8/layout/cycle2"/>
    <dgm:cxn modelId="{A94B0406-69AE-4328-91AE-25C7048C5729}" type="presParOf" srcId="{8874886F-9129-48BC-8F63-EB1F1E47EF51}" destId="{F5D40E07-2202-4331-A765-C8342C7C645C}" srcOrd="1" destOrd="0" presId="urn:microsoft.com/office/officeart/2005/8/layout/cycle2"/>
    <dgm:cxn modelId="{2D3BFAD2-72CF-4E6D-82CC-3F57D4A08A38}" type="presParOf" srcId="{F5D40E07-2202-4331-A765-C8342C7C645C}" destId="{9A7BCFAE-0364-4FA4-822C-D780ED850F81}" srcOrd="0" destOrd="0" presId="urn:microsoft.com/office/officeart/2005/8/layout/cycle2"/>
    <dgm:cxn modelId="{692178E0-ECBF-429F-83F2-F2FF69ABC2BD}" type="presParOf" srcId="{8874886F-9129-48BC-8F63-EB1F1E47EF51}" destId="{284F07A6-5E9B-4759-88A2-0902E7B4209D}" srcOrd="2" destOrd="0" presId="urn:microsoft.com/office/officeart/2005/8/layout/cycle2"/>
    <dgm:cxn modelId="{7DBAF99F-63B6-4A01-AC05-F5BBF2FB448F}" type="presParOf" srcId="{8874886F-9129-48BC-8F63-EB1F1E47EF51}" destId="{7788AE04-3851-41E8-A6A6-C1CEB9B920AA}" srcOrd="3" destOrd="0" presId="urn:microsoft.com/office/officeart/2005/8/layout/cycle2"/>
    <dgm:cxn modelId="{958A7C2B-7FA3-425B-961D-64A935E26649}" type="presParOf" srcId="{7788AE04-3851-41E8-A6A6-C1CEB9B920AA}" destId="{37F84003-582F-4FA2-A476-60B1A40DAFD4}" srcOrd="0" destOrd="0" presId="urn:microsoft.com/office/officeart/2005/8/layout/cycle2"/>
    <dgm:cxn modelId="{989DF09F-17DB-405D-8787-54676FD2620E}" type="presParOf" srcId="{8874886F-9129-48BC-8F63-EB1F1E47EF51}" destId="{7EB93030-543B-4E07-B845-758C519404E4}" srcOrd="4" destOrd="0" presId="urn:microsoft.com/office/officeart/2005/8/layout/cycle2"/>
    <dgm:cxn modelId="{B168E156-CC58-4523-BDB0-963AD3984E78}" type="presParOf" srcId="{8874886F-9129-48BC-8F63-EB1F1E47EF51}" destId="{32AD92CA-B486-4552-8A84-E954D0DAD672}" srcOrd="5" destOrd="0" presId="urn:microsoft.com/office/officeart/2005/8/layout/cycle2"/>
    <dgm:cxn modelId="{14C4CCBA-2123-4900-8795-C9FCFD03E88A}" type="presParOf" srcId="{32AD92CA-B486-4552-8A84-E954D0DAD672}" destId="{816889D6-85D1-47E3-A121-8B03A13BFA1A}" srcOrd="0" destOrd="0" presId="urn:microsoft.com/office/officeart/2005/8/layout/cycle2"/>
    <dgm:cxn modelId="{01FD1610-DF7B-46D1-BB7F-ABF90F6F5547}" type="presParOf" srcId="{8874886F-9129-48BC-8F63-EB1F1E47EF51}" destId="{7EA95C5A-1C3F-4C5B-A8E5-29812CAC31E6}" srcOrd="6" destOrd="0" presId="urn:microsoft.com/office/officeart/2005/8/layout/cycle2"/>
    <dgm:cxn modelId="{0D450DF2-7A8E-419D-8004-22AAB7A2E282}" type="presParOf" srcId="{8874886F-9129-48BC-8F63-EB1F1E47EF51}" destId="{EF848400-F6CE-4728-93AE-CDFE205E519C}" srcOrd="7" destOrd="0" presId="urn:microsoft.com/office/officeart/2005/8/layout/cycle2"/>
    <dgm:cxn modelId="{757DB047-C30A-4B69-BB4C-3C2BE59FE75C}" type="presParOf" srcId="{EF848400-F6CE-4728-93AE-CDFE205E519C}" destId="{3FDF1603-BD4C-4085-854A-F322CA645E31}" srcOrd="0" destOrd="0" presId="urn:microsoft.com/office/officeart/2005/8/layout/cycle2"/>
    <dgm:cxn modelId="{A0B21B6A-4B60-43E1-BCCC-EF090C5EF615}" type="presParOf" srcId="{8874886F-9129-48BC-8F63-EB1F1E47EF51}" destId="{ED84DA47-F381-4B2E-B622-BD13595CE785}" srcOrd="8" destOrd="0" presId="urn:microsoft.com/office/officeart/2005/8/layout/cycle2"/>
    <dgm:cxn modelId="{401772D6-E71F-4490-99F4-64B4446DD047}" type="presParOf" srcId="{8874886F-9129-48BC-8F63-EB1F1E47EF51}" destId="{81E43D97-2FB1-4ACE-B0D4-7ED72B04DDC8}" srcOrd="9" destOrd="0" presId="urn:microsoft.com/office/officeart/2005/8/layout/cycle2"/>
    <dgm:cxn modelId="{228B8265-E1E3-4F5A-AD10-28667AC36939}" type="presParOf" srcId="{81E43D97-2FB1-4ACE-B0D4-7ED72B04DDC8}" destId="{DF2515F5-8328-4517-97C0-1286FB88A093}" srcOrd="0" destOrd="0" presId="urn:microsoft.com/office/officeart/2005/8/layout/cycle2"/>
    <dgm:cxn modelId="{075A8EA1-A1F2-418B-A848-736277BBEEE0}" type="presParOf" srcId="{8874886F-9129-48BC-8F63-EB1F1E47EF51}" destId="{9274BFD4-2922-478B-9F56-8226A6F1F879}" srcOrd="10" destOrd="0" presId="urn:microsoft.com/office/officeart/2005/8/layout/cycle2"/>
    <dgm:cxn modelId="{5B252CA4-8EA4-4008-AD38-ABF0F206F00F}" type="presParOf" srcId="{8874886F-9129-48BC-8F63-EB1F1E47EF51}" destId="{CF283A2F-4EAD-474A-A282-A49FC1FE154E}" srcOrd="11" destOrd="0" presId="urn:microsoft.com/office/officeart/2005/8/layout/cycle2"/>
    <dgm:cxn modelId="{76DD3571-3E72-4899-8A5A-5F3EF8A9A78D}" type="presParOf" srcId="{CF283A2F-4EAD-474A-A282-A49FC1FE154E}" destId="{8D049E48-55F7-44AE-A4E0-12573725700D}" srcOrd="0" destOrd="0" presId="urn:microsoft.com/office/officeart/2005/8/layout/cycle2"/>
    <dgm:cxn modelId="{72FF5328-3CAD-4673-B14F-64EEE852D24F}" type="presParOf" srcId="{8874886F-9129-48BC-8F63-EB1F1E47EF51}" destId="{F6F3CE75-176E-4D70-9BFA-2A927BAD3DFB}" srcOrd="12" destOrd="0" presId="urn:microsoft.com/office/officeart/2005/8/layout/cycle2"/>
    <dgm:cxn modelId="{2764FE9F-AC9B-45C0-AF91-943D58704ECB}" type="presParOf" srcId="{8874886F-9129-48BC-8F63-EB1F1E47EF51}" destId="{13AFEDFA-2FB4-49FC-A4D2-DDE74BB5EAFD}" srcOrd="13" destOrd="0" presId="urn:microsoft.com/office/officeart/2005/8/layout/cycle2"/>
    <dgm:cxn modelId="{69736CEF-7C8F-49C8-B7CE-8525E872B5A2}" type="presParOf" srcId="{13AFEDFA-2FB4-49FC-A4D2-DDE74BB5EAFD}" destId="{870EF31C-3FCB-4CAF-906D-E22B30FC3A71}" srcOrd="0" destOrd="0" presId="urn:microsoft.com/office/officeart/2005/8/layout/cycle2"/>
    <dgm:cxn modelId="{F0CD1222-CE4D-4F46-9E8B-944DB9899C03}" type="presParOf" srcId="{8874886F-9129-48BC-8F63-EB1F1E47EF51}" destId="{BEFF67D2-DD8B-4BE6-BE41-EBAE3570053E}" srcOrd="14" destOrd="0" presId="urn:microsoft.com/office/officeart/2005/8/layout/cycle2"/>
    <dgm:cxn modelId="{DEAEFA2D-23BC-4574-AECB-5EC1D997CA8F}" type="presParOf" srcId="{8874886F-9129-48BC-8F63-EB1F1E47EF51}" destId="{D1DD0ED6-75E5-412D-ABBE-38F9D98DFCF4}" srcOrd="15" destOrd="0" presId="urn:microsoft.com/office/officeart/2005/8/layout/cycle2"/>
    <dgm:cxn modelId="{314B327A-FA7D-4BAC-8E58-07CCEFAD5CC3}" type="presParOf" srcId="{D1DD0ED6-75E5-412D-ABBE-38F9D98DFCF4}" destId="{8C872288-8202-47D6-949F-69BF53894B90}" srcOrd="0" destOrd="0" presId="urn:microsoft.com/office/officeart/2005/8/layout/cycle2"/>
    <dgm:cxn modelId="{31499383-7CE2-4BB9-AF8A-2ECC31F2ED8F}" type="presParOf" srcId="{8874886F-9129-48BC-8F63-EB1F1E47EF51}" destId="{D6732CC0-27EC-470B-9AE2-DB44C76018ED}" srcOrd="16" destOrd="0" presId="urn:microsoft.com/office/officeart/2005/8/layout/cycle2"/>
    <dgm:cxn modelId="{3FFE7BAE-A3A0-4166-88BE-C61A3FC283A5}" type="presParOf" srcId="{8874886F-9129-48BC-8F63-EB1F1E47EF51}" destId="{096EF7DB-DBC8-4FB2-844F-AFD86734F5CD}" srcOrd="17" destOrd="0" presId="urn:microsoft.com/office/officeart/2005/8/layout/cycle2"/>
    <dgm:cxn modelId="{4A79E23C-EA83-45EC-803A-D5166DDE6280}" type="presParOf" srcId="{096EF7DB-DBC8-4FB2-844F-AFD86734F5CD}" destId="{2792EBFB-F55B-4BC8-8B71-EEDC71236672}" srcOrd="0" destOrd="0" presId="urn:microsoft.com/office/officeart/2005/8/layout/cycle2"/>
  </dgm:cxnLst>
  <dgm:bg>
    <a:gradFill flip="none" rotWithShape="1">
      <a:gsLst>
        <a:gs pos="0">
          <a:srgbClr val="4347E7"/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path path="shape">
        <a:fillToRect l="50000" t="50000" r="50000" b="50000"/>
      </a:path>
      <a:tileRect/>
    </a:gra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53B2FB-87A6-4D09-A539-4555143CD47D}">
      <dsp:nvSpPr>
        <dsp:cNvPr id="0" name=""/>
        <dsp:cNvSpPr/>
      </dsp:nvSpPr>
      <dsp:spPr>
        <a:xfrm>
          <a:off x="2315526" y="1144142"/>
          <a:ext cx="2494657" cy="229229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6500" kern="1200" dirty="0"/>
        </a:p>
      </dsp:txBody>
      <dsp:txXfrm>
        <a:off x="2315526" y="1144142"/>
        <a:ext cx="2494657" cy="2292290"/>
      </dsp:txXfrm>
    </dsp:sp>
    <dsp:sp modelId="{CDEC37CA-87C8-4D4C-9D3E-DEF65F950692}">
      <dsp:nvSpPr>
        <dsp:cNvPr id="0" name=""/>
        <dsp:cNvSpPr/>
      </dsp:nvSpPr>
      <dsp:spPr>
        <a:xfrm>
          <a:off x="2631755" y="41111"/>
          <a:ext cx="1862199" cy="1247328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err="1" smtClean="0"/>
            <a:t>Prevention</a:t>
          </a:r>
          <a:endParaRPr lang="fr-BE" sz="2000" kern="1200" dirty="0"/>
        </a:p>
      </dsp:txBody>
      <dsp:txXfrm>
        <a:off x="2631755" y="41111"/>
        <a:ext cx="1862199" cy="1247328"/>
      </dsp:txXfrm>
    </dsp:sp>
    <dsp:sp modelId="{4774C331-41BD-4C5C-A4B6-E4B48C837D76}">
      <dsp:nvSpPr>
        <dsp:cNvPr id="0" name=""/>
        <dsp:cNvSpPr/>
      </dsp:nvSpPr>
      <dsp:spPr>
        <a:xfrm>
          <a:off x="4206250" y="745810"/>
          <a:ext cx="1893981" cy="1247328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err="1" smtClean="0"/>
            <a:t>Inequalities</a:t>
          </a:r>
          <a:endParaRPr lang="fr-BE" sz="2000" kern="1200" dirty="0" smtClean="0"/>
        </a:p>
      </dsp:txBody>
      <dsp:txXfrm>
        <a:off x="4206250" y="745810"/>
        <a:ext cx="1893981" cy="1247328"/>
      </dsp:txXfrm>
    </dsp:sp>
    <dsp:sp modelId="{57C556B7-04FE-4FCA-8BB5-DC2A6C4A322B}">
      <dsp:nvSpPr>
        <dsp:cNvPr id="0" name=""/>
        <dsp:cNvSpPr/>
      </dsp:nvSpPr>
      <dsp:spPr>
        <a:xfrm>
          <a:off x="4537708" y="2071690"/>
          <a:ext cx="1619942" cy="1247328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err="1" smtClean="0"/>
            <a:t>Healthy</a:t>
          </a:r>
          <a:r>
            <a:rPr lang="fr-BE" sz="2000" kern="1200" dirty="0" smtClean="0"/>
            <a:t> </a:t>
          </a:r>
          <a:r>
            <a:rPr lang="fr-BE" sz="2000" kern="1200" dirty="0" err="1" smtClean="0"/>
            <a:t>ageing</a:t>
          </a:r>
          <a:endParaRPr lang="fr-BE" sz="2000" kern="1200" dirty="0"/>
        </a:p>
      </dsp:txBody>
      <dsp:txXfrm>
        <a:off x="4537708" y="2071690"/>
        <a:ext cx="1619942" cy="1247328"/>
      </dsp:txXfrm>
    </dsp:sp>
    <dsp:sp modelId="{4173C5A4-700E-4F52-8F96-0CD97EB8E282}">
      <dsp:nvSpPr>
        <dsp:cNvPr id="0" name=""/>
        <dsp:cNvSpPr/>
      </dsp:nvSpPr>
      <dsp:spPr>
        <a:xfrm>
          <a:off x="3460436" y="3148961"/>
          <a:ext cx="1865030" cy="1247328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kern="1200" dirty="0" err="1" smtClean="0"/>
            <a:t>Sustainability</a:t>
          </a:r>
          <a:r>
            <a:rPr lang="fr-BE" sz="1800" kern="1200" dirty="0" smtClean="0"/>
            <a:t> of </a:t>
          </a:r>
          <a:r>
            <a:rPr lang="fr-BE" sz="1800" kern="1200" dirty="0" err="1" smtClean="0"/>
            <a:t>health</a:t>
          </a:r>
          <a:r>
            <a:rPr lang="fr-BE" sz="1800" kern="1200" dirty="0" smtClean="0"/>
            <a:t> </a:t>
          </a:r>
          <a:r>
            <a:rPr lang="fr-BE" sz="1800" kern="1200" dirty="0" err="1" smtClean="0"/>
            <a:t>systems</a:t>
          </a:r>
          <a:r>
            <a:rPr lang="fr-BE" sz="1800" kern="1200" dirty="0" smtClean="0"/>
            <a:t> &amp; </a:t>
          </a:r>
          <a:r>
            <a:rPr lang="fr-BE" sz="1800" kern="1200" dirty="0" err="1" smtClean="0"/>
            <a:t>economies</a:t>
          </a:r>
          <a:endParaRPr lang="fr-BE" sz="1800" kern="1200" dirty="0"/>
        </a:p>
      </dsp:txBody>
      <dsp:txXfrm>
        <a:off x="3460436" y="3148961"/>
        <a:ext cx="1865030" cy="1247328"/>
      </dsp:txXfrm>
    </dsp:sp>
    <dsp:sp modelId="{1C0D9E32-409F-4375-95AD-C2DE6C418438}">
      <dsp:nvSpPr>
        <dsp:cNvPr id="0" name=""/>
        <dsp:cNvSpPr/>
      </dsp:nvSpPr>
      <dsp:spPr>
        <a:xfrm>
          <a:off x="1720211" y="3148961"/>
          <a:ext cx="1658647" cy="1247328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err="1" smtClean="0"/>
            <a:t>Health</a:t>
          </a:r>
          <a:r>
            <a:rPr lang="fr-BE" sz="2000" kern="1200" dirty="0" smtClean="0"/>
            <a:t> in all </a:t>
          </a:r>
          <a:r>
            <a:rPr lang="fr-BE" sz="2000" kern="1200" dirty="0" err="1" smtClean="0"/>
            <a:t>policies</a:t>
          </a:r>
          <a:endParaRPr lang="fr-BE" sz="2000" kern="1200" dirty="0"/>
        </a:p>
      </dsp:txBody>
      <dsp:txXfrm>
        <a:off x="1720211" y="3148961"/>
        <a:ext cx="1658647" cy="1247328"/>
      </dsp:txXfrm>
    </dsp:sp>
    <dsp:sp modelId="{7763DC40-9F19-4211-9F9E-EA76FB89648D}">
      <dsp:nvSpPr>
        <dsp:cNvPr id="0" name=""/>
        <dsp:cNvSpPr/>
      </dsp:nvSpPr>
      <dsp:spPr>
        <a:xfrm>
          <a:off x="891539" y="1988819"/>
          <a:ext cx="1698162" cy="1247328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b="0" kern="1200" dirty="0" err="1" smtClean="0"/>
            <a:t>Chronic</a:t>
          </a:r>
          <a:r>
            <a:rPr lang="fr-BE" sz="2000" b="0" kern="1200" dirty="0" smtClean="0"/>
            <a:t> </a:t>
          </a:r>
          <a:r>
            <a:rPr lang="fr-BE" sz="2000" b="0" kern="1200" dirty="0" err="1" smtClean="0"/>
            <a:t>diseases</a:t>
          </a:r>
          <a:endParaRPr lang="fr-BE" sz="2000" b="0" kern="1200" dirty="0"/>
        </a:p>
      </dsp:txBody>
      <dsp:txXfrm>
        <a:off x="891539" y="1988819"/>
        <a:ext cx="1698162" cy="1247328"/>
      </dsp:txXfrm>
    </dsp:sp>
    <dsp:sp modelId="{3A6F115B-71E0-4F0F-9AA3-0A359D1341C2}">
      <dsp:nvSpPr>
        <dsp:cNvPr id="0" name=""/>
        <dsp:cNvSpPr/>
      </dsp:nvSpPr>
      <dsp:spPr>
        <a:xfrm>
          <a:off x="1057277" y="662951"/>
          <a:ext cx="1806468" cy="1247328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smtClean="0"/>
            <a:t>Innovation</a:t>
          </a:r>
          <a:endParaRPr lang="fr-BE" sz="2000" kern="1200" dirty="0"/>
        </a:p>
      </dsp:txBody>
      <dsp:txXfrm>
        <a:off x="1057277" y="662951"/>
        <a:ext cx="1806468" cy="124732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53B2FB-87A6-4D09-A539-4555143CD47D}">
      <dsp:nvSpPr>
        <dsp:cNvPr id="0" name=""/>
        <dsp:cNvSpPr/>
      </dsp:nvSpPr>
      <dsp:spPr>
        <a:xfrm>
          <a:off x="2116552" y="1223049"/>
          <a:ext cx="2666702" cy="245037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6500" kern="1200" dirty="0"/>
        </a:p>
      </dsp:txBody>
      <dsp:txXfrm>
        <a:off x="2116552" y="1223049"/>
        <a:ext cx="2666702" cy="2450379"/>
      </dsp:txXfrm>
    </dsp:sp>
    <dsp:sp modelId="{CDEC37CA-87C8-4D4C-9D3E-DEF65F950692}">
      <dsp:nvSpPr>
        <dsp:cNvPr id="0" name=""/>
        <dsp:cNvSpPr/>
      </dsp:nvSpPr>
      <dsp:spPr>
        <a:xfrm>
          <a:off x="2454590" y="43947"/>
          <a:ext cx="1990626" cy="1333351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err="1" smtClean="0"/>
            <a:t>Prevention</a:t>
          </a:r>
          <a:endParaRPr lang="fr-BE" sz="2000" kern="1200" dirty="0"/>
        </a:p>
      </dsp:txBody>
      <dsp:txXfrm>
        <a:off x="2454590" y="43947"/>
        <a:ext cx="1990626" cy="1333351"/>
      </dsp:txXfrm>
    </dsp:sp>
    <dsp:sp modelId="{4774C331-41BD-4C5C-A4B6-E4B48C837D76}">
      <dsp:nvSpPr>
        <dsp:cNvPr id="0" name=""/>
        <dsp:cNvSpPr/>
      </dsp:nvSpPr>
      <dsp:spPr>
        <a:xfrm>
          <a:off x="4137671" y="797246"/>
          <a:ext cx="2024600" cy="1333351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err="1" smtClean="0"/>
            <a:t>Inequalities</a:t>
          </a:r>
          <a:endParaRPr lang="fr-BE" sz="2000" kern="1200" dirty="0" smtClean="0"/>
        </a:p>
      </dsp:txBody>
      <dsp:txXfrm>
        <a:off x="4137671" y="797246"/>
        <a:ext cx="2024600" cy="1333351"/>
      </dsp:txXfrm>
    </dsp:sp>
    <dsp:sp modelId="{57C556B7-04FE-4FCA-8BB5-DC2A6C4A322B}">
      <dsp:nvSpPr>
        <dsp:cNvPr id="0" name=""/>
        <dsp:cNvSpPr/>
      </dsp:nvSpPr>
      <dsp:spPr>
        <a:xfrm>
          <a:off x="4491988" y="2214565"/>
          <a:ext cx="1731663" cy="1333351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err="1" smtClean="0"/>
            <a:t>Healthy</a:t>
          </a:r>
          <a:r>
            <a:rPr lang="fr-BE" sz="2000" kern="1200" dirty="0" smtClean="0"/>
            <a:t> </a:t>
          </a:r>
          <a:r>
            <a:rPr lang="fr-BE" sz="2000" kern="1200" dirty="0" err="1" smtClean="0"/>
            <a:t>ageing</a:t>
          </a:r>
          <a:endParaRPr lang="fr-BE" sz="2000" kern="1200" dirty="0"/>
        </a:p>
      </dsp:txBody>
      <dsp:txXfrm>
        <a:off x="4491988" y="2214565"/>
        <a:ext cx="1731663" cy="1333351"/>
      </dsp:txXfrm>
    </dsp:sp>
    <dsp:sp modelId="{4173C5A4-700E-4F52-8F96-0CD97EB8E282}">
      <dsp:nvSpPr>
        <dsp:cNvPr id="0" name=""/>
        <dsp:cNvSpPr/>
      </dsp:nvSpPr>
      <dsp:spPr>
        <a:xfrm>
          <a:off x="3340421" y="3366131"/>
          <a:ext cx="1993653" cy="1333351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kern="1200" dirty="0" err="1" smtClean="0"/>
            <a:t>Sustainability</a:t>
          </a:r>
          <a:r>
            <a:rPr lang="fr-BE" sz="1800" kern="1200" dirty="0" smtClean="0"/>
            <a:t> of </a:t>
          </a:r>
          <a:r>
            <a:rPr lang="fr-BE" sz="1800" kern="1200" dirty="0" err="1" smtClean="0"/>
            <a:t>health</a:t>
          </a:r>
          <a:r>
            <a:rPr lang="fr-BE" sz="1800" kern="1200" dirty="0" smtClean="0"/>
            <a:t> </a:t>
          </a:r>
          <a:r>
            <a:rPr lang="fr-BE" sz="1800" kern="1200" dirty="0" err="1" smtClean="0"/>
            <a:t>systems</a:t>
          </a:r>
          <a:r>
            <a:rPr lang="fr-BE" sz="1800" kern="1200" dirty="0" smtClean="0"/>
            <a:t> &amp; </a:t>
          </a:r>
          <a:r>
            <a:rPr lang="fr-BE" sz="1800" kern="1200" dirty="0" err="1" smtClean="0"/>
            <a:t>economies</a:t>
          </a:r>
          <a:endParaRPr lang="fr-BE" sz="1800" kern="1200" dirty="0"/>
        </a:p>
      </dsp:txBody>
      <dsp:txXfrm>
        <a:off x="3340421" y="3366131"/>
        <a:ext cx="1993653" cy="1333351"/>
      </dsp:txXfrm>
    </dsp:sp>
    <dsp:sp modelId="{1C0D9E32-409F-4375-95AD-C2DE6C418438}">
      <dsp:nvSpPr>
        <dsp:cNvPr id="0" name=""/>
        <dsp:cNvSpPr/>
      </dsp:nvSpPr>
      <dsp:spPr>
        <a:xfrm>
          <a:off x="1480181" y="3366131"/>
          <a:ext cx="1773037" cy="1333351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err="1" smtClean="0"/>
            <a:t>Health</a:t>
          </a:r>
          <a:r>
            <a:rPr lang="fr-BE" sz="2000" kern="1200" dirty="0" smtClean="0"/>
            <a:t> in all </a:t>
          </a:r>
          <a:r>
            <a:rPr lang="fr-BE" sz="2000" kern="1200" dirty="0" err="1" smtClean="0"/>
            <a:t>policies</a:t>
          </a:r>
          <a:endParaRPr lang="fr-BE" sz="2000" kern="1200" dirty="0"/>
        </a:p>
      </dsp:txBody>
      <dsp:txXfrm>
        <a:off x="1480181" y="3366131"/>
        <a:ext cx="1773037" cy="1333351"/>
      </dsp:txXfrm>
    </dsp:sp>
    <dsp:sp modelId="{7763DC40-9F19-4211-9F9E-EA76FB89648D}">
      <dsp:nvSpPr>
        <dsp:cNvPr id="0" name=""/>
        <dsp:cNvSpPr/>
      </dsp:nvSpPr>
      <dsp:spPr>
        <a:xfrm>
          <a:off x="594359" y="2125979"/>
          <a:ext cx="1815277" cy="1333351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b="0" kern="1200" dirty="0" err="1" smtClean="0"/>
            <a:t>Chronic</a:t>
          </a:r>
          <a:r>
            <a:rPr lang="fr-BE" sz="2000" b="0" kern="1200" dirty="0" smtClean="0"/>
            <a:t> </a:t>
          </a:r>
          <a:r>
            <a:rPr lang="fr-BE" sz="2000" b="0" kern="1200" dirty="0" err="1" smtClean="0"/>
            <a:t>diseases</a:t>
          </a:r>
          <a:endParaRPr lang="fr-BE" sz="2000" b="0" kern="1200" dirty="0"/>
        </a:p>
      </dsp:txBody>
      <dsp:txXfrm>
        <a:off x="594359" y="2125979"/>
        <a:ext cx="1815277" cy="1333351"/>
      </dsp:txXfrm>
    </dsp:sp>
    <dsp:sp modelId="{3A6F115B-71E0-4F0F-9AA3-0A359D1341C2}">
      <dsp:nvSpPr>
        <dsp:cNvPr id="0" name=""/>
        <dsp:cNvSpPr/>
      </dsp:nvSpPr>
      <dsp:spPr>
        <a:xfrm>
          <a:off x="771527" y="708672"/>
          <a:ext cx="1931052" cy="1333351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000" kern="1200" dirty="0" smtClean="0"/>
            <a:t>Innovation</a:t>
          </a:r>
          <a:endParaRPr lang="fr-BE" sz="2000" kern="1200" dirty="0"/>
        </a:p>
      </dsp:txBody>
      <dsp:txXfrm>
        <a:off x="771527" y="708672"/>
        <a:ext cx="1931052" cy="133335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6E5512-98B6-47E7-B95B-B817CE030321}">
      <dsp:nvSpPr>
        <dsp:cNvPr id="0" name=""/>
        <dsp:cNvSpPr/>
      </dsp:nvSpPr>
      <dsp:spPr>
        <a:xfrm>
          <a:off x="3581403" y="-152406"/>
          <a:ext cx="2032482" cy="16690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CD399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dirty="0" smtClean="0"/>
            <a:t>REGULATE HEALTHY INDOOR AIR &amp; ESTABLISH GUIDELINES</a:t>
          </a:r>
          <a:endParaRPr lang="fr-BE" sz="1300" b="1" kern="1200" dirty="0"/>
        </a:p>
      </dsp:txBody>
      <dsp:txXfrm>
        <a:off x="3581403" y="-152406"/>
        <a:ext cx="2032482" cy="1669092"/>
      </dsp:txXfrm>
    </dsp:sp>
    <dsp:sp modelId="{F5D40E07-2202-4331-A765-C8342C7C645C}">
      <dsp:nvSpPr>
        <dsp:cNvPr id="0" name=""/>
        <dsp:cNvSpPr/>
      </dsp:nvSpPr>
      <dsp:spPr>
        <a:xfrm rot="11965341">
          <a:off x="5490972" y="782352"/>
          <a:ext cx="29697" cy="4400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/>
        </a:p>
      </dsp:txBody>
      <dsp:txXfrm rot="11965341">
        <a:off x="5490972" y="782352"/>
        <a:ext cx="29697" cy="440010"/>
      </dsp:txXfrm>
    </dsp:sp>
    <dsp:sp modelId="{284F07A6-5E9B-4759-88A2-0902E7B4209D}">
      <dsp:nvSpPr>
        <dsp:cNvPr id="0" name=""/>
        <dsp:cNvSpPr/>
      </dsp:nvSpPr>
      <dsp:spPr>
        <a:xfrm>
          <a:off x="5396171" y="487470"/>
          <a:ext cx="2032482" cy="16690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dirty="0" smtClean="0"/>
            <a:t>ALL PRODUCTS INTRODUCED IN EU </a:t>
          </a:r>
          <a:r>
            <a:rPr lang="fr-BE" sz="1300" b="1" kern="1200" dirty="0" err="1" smtClean="0"/>
            <a:t>safe</a:t>
          </a:r>
          <a:r>
            <a:rPr lang="fr-BE" sz="1300" b="1" kern="1200" dirty="0" smtClean="0"/>
            <a:t> for people </a:t>
          </a:r>
          <a:r>
            <a:rPr lang="fr-BE" sz="1300" b="1" kern="1200" dirty="0" err="1" smtClean="0"/>
            <a:t>with</a:t>
          </a:r>
          <a:r>
            <a:rPr lang="fr-BE" sz="1300" b="1" kern="1200" dirty="0" smtClean="0"/>
            <a:t> </a:t>
          </a:r>
          <a:r>
            <a:rPr lang="fr-BE" sz="1300" b="1" kern="1200" dirty="0" err="1" smtClean="0"/>
            <a:t>allergy</a:t>
          </a:r>
          <a:r>
            <a:rPr lang="fr-BE" sz="1300" b="1" kern="1200" dirty="0" smtClean="0"/>
            <a:t> &amp; </a:t>
          </a:r>
          <a:r>
            <a:rPr lang="fr-BE" sz="1300" b="1" kern="1200" dirty="0" err="1" smtClean="0"/>
            <a:t>respiratory</a:t>
          </a:r>
          <a:endParaRPr lang="fr-BE" sz="1300" b="1" kern="1200" dirty="0"/>
        </a:p>
      </dsp:txBody>
      <dsp:txXfrm>
        <a:off x="5396171" y="487470"/>
        <a:ext cx="2032482" cy="1669092"/>
      </dsp:txXfrm>
    </dsp:sp>
    <dsp:sp modelId="{7788AE04-3851-41E8-A6A6-C1CEB9B920AA}">
      <dsp:nvSpPr>
        <dsp:cNvPr id="0" name=""/>
        <dsp:cNvSpPr/>
      </dsp:nvSpPr>
      <dsp:spPr>
        <a:xfrm rot="3600000">
          <a:off x="6842898" y="1947258"/>
          <a:ext cx="115035" cy="4400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/>
        </a:p>
      </dsp:txBody>
      <dsp:txXfrm rot="3600000">
        <a:off x="6842898" y="1947258"/>
        <a:ext cx="115035" cy="440010"/>
      </dsp:txXfrm>
    </dsp:sp>
    <dsp:sp modelId="{7EB93030-543B-4E07-B845-758C519404E4}">
      <dsp:nvSpPr>
        <dsp:cNvPr id="0" name=""/>
        <dsp:cNvSpPr/>
      </dsp:nvSpPr>
      <dsp:spPr>
        <a:xfrm>
          <a:off x="6375434" y="2183603"/>
          <a:ext cx="2032482" cy="16690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dirty="0" smtClean="0"/>
            <a:t>ENSURE HEALTHY OUTDOOR AIR &amp; MITIGATE CLIMATE CHANGE</a:t>
          </a:r>
          <a:endParaRPr lang="fr-BE" sz="1300" b="1" kern="1200" dirty="0"/>
        </a:p>
      </dsp:txBody>
      <dsp:txXfrm>
        <a:off x="6375434" y="2183603"/>
        <a:ext cx="2032482" cy="1669092"/>
      </dsp:txXfrm>
    </dsp:sp>
    <dsp:sp modelId="{32AD92CA-B486-4552-8A84-E954D0DAD672}">
      <dsp:nvSpPr>
        <dsp:cNvPr id="0" name=""/>
        <dsp:cNvSpPr/>
      </dsp:nvSpPr>
      <dsp:spPr>
        <a:xfrm rot="6000000">
          <a:off x="7147848" y="3758377"/>
          <a:ext cx="149024" cy="4400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/>
        </a:p>
      </dsp:txBody>
      <dsp:txXfrm rot="6000000">
        <a:off x="7147848" y="3758377"/>
        <a:ext cx="149024" cy="440010"/>
      </dsp:txXfrm>
    </dsp:sp>
    <dsp:sp modelId="{7EA95C5A-1C3F-4C5B-A8E5-29812CAC31E6}">
      <dsp:nvSpPr>
        <dsp:cNvPr id="0" name=""/>
        <dsp:cNvSpPr/>
      </dsp:nvSpPr>
      <dsp:spPr>
        <a:xfrm>
          <a:off x="6035339" y="4112375"/>
          <a:ext cx="2032482" cy="16690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dirty="0" smtClean="0"/>
            <a:t>REGULATE &amp; ABOLISH TOBACCO &amp; SECOND HAND SMOKE</a:t>
          </a:r>
          <a:endParaRPr lang="fr-BE" sz="1300" b="1" kern="1200" dirty="0"/>
        </a:p>
      </dsp:txBody>
      <dsp:txXfrm>
        <a:off x="6035339" y="4112375"/>
        <a:ext cx="2032482" cy="1669092"/>
      </dsp:txXfrm>
    </dsp:sp>
    <dsp:sp modelId="{EF848400-F6CE-4728-93AE-CDFE205E519C}">
      <dsp:nvSpPr>
        <dsp:cNvPr id="0" name=""/>
        <dsp:cNvSpPr/>
      </dsp:nvSpPr>
      <dsp:spPr>
        <a:xfrm rot="8400000">
          <a:off x="6275376" y="5355384"/>
          <a:ext cx="54453" cy="4400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/>
        </a:p>
      </dsp:txBody>
      <dsp:txXfrm rot="8400000">
        <a:off x="6275376" y="5355384"/>
        <a:ext cx="54453" cy="440010"/>
      </dsp:txXfrm>
    </dsp:sp>
    <dsp:sp modelId="{ED84DA47-F381-4B2E-B622-BD13595CE785}">
      <dsp:nvSpPr>
        <dsp:cNvPr id="0" name=""/>
        <dsp:cNvSpPr/>
      </dsp:nvSpPr>
      <dsp:spPr>
        <a:xfrm>
          <a:off x="4535021" y="5371292"/>
          <a:ext cx="2032482" cy="16690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dirty="0" smtClean="0"/>
            <a:t>RESEARCH ON CARE, CURE, PREVENTION and CARE EFFECTIVENESS</a:t>
          </a:r>
          <a:endParaRPr lang="fr-BE" sz="1300" b="1" kern="1200" dirty="0"/>
        </a:p>
      </dsp:txBody>
      <dsp:txXfrm>
        <a:off x="4535021" y="5371292"/>
        <a:ext cx="2032482" cy="1669092"/>
      </dsp:txXfrm>
    </dsp:sp>
    <dsp:sp modelId="{81E43D97-2FB1-4ACE-B0D4-7ED72B04DDC8}">
      <dsp:nvSpPr>
        <dsp:cNvPr id="0" name=""/>
        <dsp:cNvSpPr/>
      </dsp:nvSpPr>
      <dsp:spPr>
        <a:xfrm>
          <a:off x="4551292" y="5985833"/>
          <a:ext cx="39196" cy="4400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/>
        </a:p>
      </dsp:txBody>
      <dsp:txXfrm>
        <a:off x="4551292" y="5985833"/>
        <a:ext cx="39196" cy="440010"/>
      </dsp:txXfrm>
    </dsp:sp>
    <dsp:sp modelId="{9274BFD4-2922-478B-9F56-8226A6F1F879}">
      <dsp:nvSpPr>
        <dsp:cNvPr id="0" name=""/>
        <dsp:cNvSpPr/>
      </dsp:nvSpPr>
      <dsp:spPr>
        <a:xfrm>
          <a:off x="2576495" y="5371292"/>
          <a:ext cx="2032482" cy="16690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dirty="0" smtClean="0"/>
            <a:t>SHARE BEST PRACTICES ON CARE &amp; BENCHMARK</a:t>
          </a:r>
          <a:endParaRPr lang="fr-BE" sz="1300" b="1" kern="1200" dirty="0"/>
        </a:p>
      </dsp:txBody>
      <dsp:txXfrm>
        <a:off x="2576495" y="5371292"/>
        <a:ext cx="2032482" cy="1669092"/>
      </dsp:txXfrm>
    </dsp:sp>
    <dsp:sp modelId="{CF283A2F-4EAD-474A-A282-A49FC1FE154E}">
      <dsp:nvSpPr>
        <dsp:cNvPr id="0" name=""/>
        <dsp:cNvSpPr/>
      </dsp:nvSpPr>
      <dsp:spPr>
        <a:xfrm rot="13200000">
          <a:off x="2836970" y="5367375"/>
          <a:ext cx="37435" cy="4400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/>
        </a:p>
      </dsp:txBody>
      <dsp:txXfrm rot="13200000">
        <a:off x="2836970" y="5367375"/>
        <a:ext cx="37435" cy="440010"/>
      </dsp:txXfrm>
    </dsp:sp>
    <dsp:sp modelId="{F6F3CE75-176E-4D70-9BFA-2A927BAD3DFB}">
      <dsp:nvSpPr>
        <dsp:cNvPr id="0" name=""/>
        <dsp:cNvSpPr/>
      </dsp:nvSpPr>
      <dsp:spPr>
        <a:xfrm>
          <a:off x="1000097" y="4112375"/>
          <a:ext cx="2184641" cy="16690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dirty="0" smtClean="0"/>
            <a:t>SUPPORT COMPREHENSIVE NATIONAL PROGRAMMES</a:t>
          </a:r>
          <a:endParaRPr lang="fr-BE" sz="1300" b="1" kern="1200" dirty="0"/>
        </a:p>
      </dsp:txBody>
      <dsp:txXfrm>
        <a:off x="1000097" y="4112375"/>
        <a:ext cx="2184641" cy="1669092"/>
      </dsp:txXfrm>
    </dsp:sp>
    <dsp:sp modelId="{13AFEDFA-2FB4-49FC-A4D2-DDE74BB5EAFD}">
      <dsp:nvSpPr>
        <dsp:cNvPr id="0" name=""/>
        <dsp:cNvSpPr/>
      </dsp:nvSpPr>
      <dsp:spPr>
        <a:xfrm rot="15600000">
          <a:off x="1848795" y="3766096"/>
          <a:ext cx="148409" cy="4400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/>
        </a:p>
      </dsp:txBody>
      <dsp:txXfrm rot="15600000">
        <a:off x="1848795" y="3766096"/>
        <a:ext cx="148409" cy="440010"/>
      </dsp:txXfrm>
    </dsp:sp>
    <dsp:sp modelId="{BEFF67D2-DD8B-4BE6-BE41-EBAE3570053E}">
      <dsp:nvSpPr>
        <dsp:cNvPr id="0" name=""/>
        <dsp:cNvSpPr/>
      </dsp:nvSpPr>
      <dsp:spPr>
        <a:xfrm>
          <a:off x="736082" y="2183603"/>
          <a:ext cx="2032482" cy="16690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dirty="0" smtClean="0"/>
            <a:t>PATIENT PARTICIPATION in </a:t>
          </a:r>
          <a:r>
            <a:rPr lang="fr-BE" sz="1300" b="1" kern="1200" dirty="0" err="1" smtClean="0"/>
            <a:t>policy</a:t>
          </a:r>
          <a:r>
            <a:rPr lang="fr-BE" sz="1300" b="1" kern="1200" dirty="0" smtClean="0"/>
            <a:t> &amp; CORE FUNDING of PATIENT GROUPS!</a:t>
          </a:r>
          <a:endParaRPr lang="fr-BE" sz="1300" b="1" kern="1200" dirty="0"/>
        </a:p>
      </dsp:txBody>
      <dsp:txXfrm>
        <a:off x="736082" y="2183603"/>
        <a:ext cx="2032482" cy="1669092"/>
      </dsp:txXfrm>
    </dsp:sp>
    <dsp:sp modelId="{D1DD0ED6-75E5-412D-ABBE-38F9D98DFCF4}">
      <dsp:nvSpPr>
        <dsp:cNvPr id="0" name=""/>
        <dsp:cNvSpPr/>
      </dsp:nvSpPr>
      <dsp:spPr>
        <a:xfrm rot="18065729">
          <a:off x="2200482" y="1967630"/>
          <a:ext cx="105503" cy="4400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/>
        </a:p>
      </dsp:txBody>
      <dsp:txXfrm rot="18065729">
        <a:off x="2200482" y="1967630"/>
        <a:ext cx="105503" cy="440010"/>
      </dsp:txXfrm>
    </dsp:sp>
    <dsp:sp modelId="{D6732CC0-27EC-470B-9AE2-DB44C76018ED}">
      <dsp:nvSpPr>
        <dsp:cNvPr id="0" name=""/>
        <dsp:cNvSpPr/>
      </dsp:nvSpPr>
      <dsp:spPr>
        <a:xfrm>
          <a:off x="1740986" y="517459"/>
          <a:ext cx="2032482" cy="16690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300" b="1" kern="1200" dirty="0" smtClean="0"/>
            <a:t>LABEL FOOD ALLERGENS CLEARLY </a:t>
          </a:r>
          <a:r>
            <a:rPr lang="fr-BE" sz="1300" b="1" kern="1200" dirty="0" err="1" smtClean="0"/>
            <a:t>including</a:t>
          </a:r>
          <a:r>
            <a:rPr lang="fr-BE" sz="1300" b="1" kern="1200" dirty="0" smtClean="0"/>
            <a:t> </a:t>
          </a:r>
          <a:r>
            <a:rPr lang="fr-BE" sz="1300" b="1" kern="1200" dirty="0" err="1" smtClean="0"/>
            <a:t>recipe</a:t>
          </a:r>
          <a:r>
            <a:rPr lang="fr-BE" sz="1300" b="1" kern="1200" dirty="0" smtClean="0"/>
            <a:t> changes &amp; REGULATE ‘MAY CONTAIN’</a:t>
          </a:r>
          <a:endParaRPr lang="fr-BE" sz="1300" b="1" kern="1200" dirty="0"/>
        </a:p>
      </dsp:txBody>
      <dsp:txXfrm>
        <a:off x="1740986" y="517459"/>
        <a:ext cx="2032482" cy="1669092"/>
      </dsp:txXfrm>
    </dsp:sp>
    <dsp:sp modelId="{096EF7DB-DBC8-4FB2-844F-AFD86734F5CD}">
      <dsp:nvSpPr>
        <dsp:cNvPr id="0" name=""/>
        <dsp:cNvSpPr/>
      </dsp:nvSpPr>
      <dsp:spPr>
        <a:xfrm rot="9599985">
          <a:off x="3672701" y="796971"/>
          <a:ext cx="10001" cy="4400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/>
        </a:p>
      </dsp:txBody>
      <dsp:txXfrm rot="9599985">
        <a:off x="3672701" y="796971"/>
        <a:ext cx="10001" cy="440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DC72D-C2A8-4236-9819-7456272C3835}" type="datetimeFigureOut">
              <a:rPr lang="fr-BE" smtClean="0"/>
              <a:pPr/>
              <a:t>31/01/2011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108EF-110C-4E65-A23E-C59B3AF590AB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6BED0B5-D485-47CB-A1D5-EB2D9C25077F}" type="datetimeFigureOut">
              <a:rPr lang="fr-FR"/>
              <a:pPr>
                <a:defRPr/>
              </a:pPr>
              <a:t>31/01/2011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28663"/>
            <a:ext cx="4860925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18633"/>
            <a:ext cx="5486400" cy="4375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r-B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35578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83893E4-6F91-4580-B1FA-C36224610A8E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8538" y="728663"/>
            <a:ext cx="4860925" cy="36464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313-9671-4B2A-9F87-A278142C4DE7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313-9671-4B2A-9F87-A278142C4DE7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313-9671-4B2A-9F87-A278142C4DE7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313-9671-4B2A-9F87-A278142C4DE7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313-9671-4B2A-9F87-A278142C4DE7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417DFB-150A-4C1D-9176-A38D7AFC6F51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417DFB-150A-4C1D-9176-A38D7AFC6F51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BE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973632-AED4-4F83-9ECA-BB219BDDECCD}" type="slidenum">
              <a:rPr lang="en-GB" smtClean="0"/>
              <a:pPr/>
              <a:t>23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313-9671-4B2A-9F87-A278142C4DE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4A01A6-0767-44FD-8147-998EEB325A9C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EFA was founded 1991 to give a voice people with allergy and respiratory diseases at European level.</a:t>
            </a:r>
          </a:p>
          <a:p>
            <a:pPr eaLnBrk="1" hangingPunct="1"/>
            <a:r>
              <a:rPr lang="en-US" smtClean="0"/>
              <a:t>We currently have 34 member organisations in 20 countries, who have over half a million patients and carers as members.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2986DA-C787-4EBE-911B-AD7A6C4AFACF}" type="slidenum">
              <a:rPr lang="fr-BE" smtClean="0"/>
              <a:pPr>
                <a:defRPr/>
              </a:pPr>
              <a:t>5</a:t>
            </a:fld>
            <a:endParaRPr lang="fr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313-9671-4B2A-9F87-A278142C4DE7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313-9671-4B2A-9F87-A278142C4DE7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313-9671-4B2A-9F87-A278142C4DE7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313-9671-4B2A-9F87-A278142C4DE7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B36313-9671-4B2A-9F87-A278142C4DE7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28663"/>
            <a:ext cx="4860925" cy="36464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24EF5-0737-4F5E-B747-AF9342AD09DC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110F-7DD4-4147-BBB7-CF9CD5DBF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83713-C39B-42AA-AF9D-2936BA38FFBA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A15D6-BE78-487B-BB32-BB3516122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EB0A2-B9AF-4C5B-84D8-80E1AC0D4F20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8C48D-0CFF-45E0-9BB8-244DB9EC2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752601"/>
            <a:ext cx="8229600" cy="4525963"/>
          </a:xfrm>
        </p:spPr>
        <p:txBody>
          <a:bodyPr/>
          <a:lstStyle/>
          <a:p>
            <a:pPr lvl="0"/>
            <a:endParaRPr lang="fr-B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4FE0A-9ACB-471D-B736-535A5A531A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FBB8A-D107-44C2-AEF4-72C4B83F26E7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C9B57-788D-47BF-A690-9CD1EEE5A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E8B8B-ADE4-4D8A-83A2-1FD3E41FF454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FF293-559F-4D3A-80FB-F52C5FD59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7F38A-92EB-421A-8323-5811D3445439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E8E79-1CEB-495B-9C38-EF6FBEB52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217F7-58B0-4DF9-A3B8-CD4C4678C4FF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10EB3-9356-41D6-B8EC-3537C8878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A0084-097D-490D-B3ED-20C898146303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5FBB1-C2F5-4CDB-A60F-3A8F394B1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7CEA3-AD75-432D-BB76-6B2F7895BC38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5F0B7-777C-41F1-BF0D-0EF4D96F8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5FD47-A6F7-4554-80DA-9E15ACBAB067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0E1BB-5327-478C-8386-3BDD1720BF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8DF74-F07F-4E09-9231-C329AA2C3522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C19D5-D1AE-40DA-837D-A71920BBE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291313-750B-4CF5-AB84-5950FE6CC4C3}" type="datetimeFigureOut">
              <a:rPr lang="en-US"/>
              <a:pPr>
                <a:defRPr/>
              </a:pPr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662ADF-E3EF-4ED6-835B-4D6E26765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wecksell@hotmail.com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hyperlink" Target="mailto:info@efanet.org" TargetMode="External"/><Relationship Id="rId4" Type="http://schemas.openxmlformats.org/officeDocument/2006/relationships/hyperlink" Target="mailto:susanna.palkonen@efanet.or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fane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chantedlearning.com/geography/europe/" TargetMode="External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extranet-medall-fp7.eu/dissemination/photos/iStock_000000848723Medium-sneeze.jpg/image_view_fullscree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ve &amp; Al 018 (Large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0"/>
            <a:ext cx="457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76600" y="1371600"/>
            <a:ext cx="87498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BE" sz="2400" b="1" dirty="0" smtClean="0">
                <a:latin typeface="+mn-lt"/>
              </a:rPr>
              <a:t>DAVE</a:t>
            </a:r>
            <a:endParaRPr lang="fr-BE" sz="2400" b="1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3810000"/>
            <a:ext cx="82105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BE" sz="2400" b="1" dirty="0" smtClean="0">
                <a:latin typeface="+mn-lt"/>
              </a:rPr>
              <a:t>ALEX</a:t>
            </a:r>
            <a:endParaRPr lang="fr-BE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1981200"/>
            <a:ext cx="9144000" cy="11079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fr-BE" sz="2200" b="1" dirty="0" smtClean="0">
                <a:latin typeface="+mn-lt"/>
              </a:rPr>
              <a:t>PREVENTION</a:t>
            </a:r>
            <a:r>
              <a:rPr lang="fr-BE" sz="2200" dirty="0" smtClean="0">
                <a:latin typeface="+mn-lt"/>
              </a:rPr>
              <a:t> IS BETTER THAN CURE</a:t>
            </a:r>
          </a:p>
          <a:p>
            <a:pPr algn="ctr"/>
            <a:r>
              <a:rPr lang="fr-BE" sz="2200" b="1" dirty="0" smtClean="0">
                <a:latin typeface="+mn-lt"/>
              </a:rPr>
              <a:t>CURE</a:t>
            </a:r>
            <a:r>
              <a:rPr lang="fr-BE" sz="2200" dirty="0" smtClean="0">
                <a:latin typeface="+mn-lt"/>
              </a:rPr>
              <a:t> IS BETTER THAN CARE</a:t>
            </a:r>
          </a:p>
          <a:p>
            <a:pPr algn="ctr"/>
            <a:r>
              <a:rPr lang="fr-BE" sz="2200" dirty="0" smtClean="0">
                <a:latin typeface="+mn-lt"/>
              </a:rPr>
              <a:t>IF ALREADY A PATIENT, ACCESS TO APPROPRIATE &amp; TAILORED </a:t>
            </a:r>
            <a:r>
              <a:rPr lang="fr-BE" sz="2200" b="1" dirty="0" smtClean="0">
                <a:latin typeface="+mn-lt"/>
              </a:rPr>
              <a:t>CARE</a:t>
            </a:r>
            <a:r>
              <a:rPr lang="fr-BE" sz="2200" dirty="0" smtClean="0">
                <a:latin typeface="+mn-lt"/>
              </a:rPr>
              <a:t> IS A MUST</a:t>
            </a:r>
          </a:p>
        </p:txBody>
      </p:sp>
      <p:sp>
        <p:nvSpPr>
          <p:cNvPr id="4" name="Down Arrow 3"/>
          <p:cNvSpPr/>
          <p:nvPr/>
        </p:nvSpPr>
        <p:spPr>
          <a:xfrm>
            <a:off x="3810000" y="3200400"/>
            <a:ext cx="83820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" name="TextBox 4"/>
          <p:cNvSpPr txBox="1"/>
          <p:nvPr/>
        </p:nvSpPr>
        <p:spPr>
          <a:xfrm>
            <a:off x="1752600" y="4114800"/>
            <a:ext cx="5656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 err="1" smtClean="0">
                <a:latin typeface="+mn-lt"/>
              </a:rPr>
              <a:t>Comprehensive</a:t>
            </a:r>
            <a:r>
              <a:rPr lang="fr-BE" sz="2800" dirty="0" smtClean="0">
                <a:latin typeface="+mn-lt"/>
              </a:rPr>
              <a:t> national programmes</a:t>
            </a:r>
            <a:endParaRPr lang="fr-BE" sz="2800" dirty="0">
              <a:latin typeface="+mn-lt"/>
            </a:endParaRPr>
          </a:p>
        </p:txBody>
      </p:sp>
      <p:pic>
        <p:nvPicPr>
          <p:cNvPr id="7" name="Grafi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5998" y="55260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EFA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lvl="0" algn="ctr"/>
            <a:r>
              <a:rPr lang="fr-BE" sz="4400" noProof="0" dirty="0" smtClean="0">
                <a:latin typeface="+mj-lt"/>
              </a:rPr>
              <a:t>EFA Contribution WP10: </a:t>
            </a:r>
            <a:r>
              <a:rPr lang="fr-BE" sz="4400" i="1" noProof="0" dirty="0" smtClean="0">
                <a:solidFill>
                  <a:srgbClr val="FFC000"/>
                </a:solidFill>
                <a:latin typeface="+mj-lt"/>
              </a:rPr>
              <a:t>patient perspective &amp; communication</a:t>
            </a:r>
            <a:endParaRPr kumimoji="0" lang="en-US" sz="4400" b="0" i="1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1357312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dirty="0" smtClean="0"/>
              <a:t>Translational integration of systems biology outcomes into healthcare to propose early diagnosis, prevention and targets for therapy.</a:t>
            </a:r>
          </a:p>
          <a:p>
            <a:pPr lvl="1"/>
            <a:r>
              <a:rPr lang="en-US" sz="2400" dirty="0" smtClean="0"/>
              <a:t>Input from patient perspective on the review paper topics, the papers and workshops</a:t>
            </a:r>
          </a:p>
          <a:p>
            <a:pPr lvl="1"/>
            <a:r>
              <a:rPr lang="en-US" sz="2400" dirty="0" smtClean="0"/>
              <a:t>Link to WP 11 Communication and dissemination in lay language</a:t>
            </a:r>
          </a:p>
          <a:p>
            <a:pPr lvl="1"/>
            <a:endParaRPr lang="en-US" sz="2400" dirty="0" smtClean="0"/>
          </a:p>
          <a:p>
            <a:pPr lvl="1"/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lvl="0" algn="ctr"/>
            <a:r>
              <a:rPr lang="fr-BE" sz="4400" noProof="0" dirty="0" smtClean="0">
                <a:latin typeface="+mj-lt"/>
              </a:rPr>
              <a:t>EFA Contribution WP10: </a:t>
            </a:r>
            <a:r>
              <a:rPr lang="fr-BE" sz="4400" i="1" noProof="0" dirty="0" smtClean="0">
                <a:solidFill>
                  <a:srgbClr val="FFC000"/>
                </a:solidFill>
                <a:latin typeface="+mj-lt"/>
              </a:rPr>
              <a:t>patient perspective &amp; communication</a:t>
            </a:r>
            <a:endParaRPr kumimoji="0" lang="en-US" sz="4400" b="0" i="1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Grafi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5998" y="55260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FA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fr-BE" sz="4400" noProof="0" dirty="0" smtClean="0">
                <a:latin typeface="+mj-lt"/>
              </a:rPr>
              <a:t>EFA Contribution WP11 – </a:t>
            </a:r>
            <a:r>
              <a:rPr lang="fr-BE" sz="4400" b="1" i="1" dirty="0" err="1" smtClean="0">
                <a:solidFill>
                  <a:srgbClr val="FFC000"/>
                </a:solidFill>
                <a:latin typeface="+mj-lt"/>
              </a:rPr>
              <a:t>policy</a:t>
            </a:r>
            <a:endParaRPr kumimoji="0" lang="en-US" sz="4400" b="1" i="1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1752600"/>
            <a:ext cx="80295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1752600"/>
            <a:ext cx="92964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43000" marR="0" lvl="2" indent="-11430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Help to make policies at the EU level on best care &amp;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prevention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MeDALL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evidence into policy: our core job 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 advocacy through our involvement in EU working groups and committees &amp; our projects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800" dirty="0" smtClean="0">
                <a:latin typeface="+mn-lt"/>
                <a:cs typeface="+mn-cs"/>
              </a:rPr>
              <a:t>Integrating </a:t>
            </a:r>
            <a:r>
              <a:rPr lang="en-GB" sz="2800" dirty="0" err="1" smtClean="0">
                <a:latin typeface="+mn-lt"/>
                <a:cs typeface="+mn-cs"/>
              </a:rPr>
              <a:t>MeDALL</a:t>
            </a:r>
            <a:r>
              <a:rPr lang="en-GB" sz="2800" dirty="0" smtClean="0">
                <a:latin typeface="+mn-lt"/>
                <a:cs typeface="+mn-cs"/>
              </a:rPr>
              <a:t> evidence into our policy responses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800" dirty="0" smtClean="0">
                <a:latin typeface="+mn-lt"/>
                <a:cs typeface="+mn-cs"/>
              </a:rPr>
              <a:t>Collaborating in targeted actions by </a:t>
            </a:r>
            <a:r>
              <a:rPr lang="en-GB" sz="2800" dirty="0" err="1" smtClean="0">
                <a:latin typeface="+mn-lt"/>
                <a:cs typeface="+mn-cs"/>
              </a:rPr>
              <a:t>MeDALL</a:t>
            </a:r>
            <a:r>
              <a:rPr lang="en-GB" sz="2800" dirty="0" smtClean="0">
                <a:latin typeface="+mn-lt"/>
                <a:cs typeface="+mn-cs"/>
              </a:rPr>
              <a:t> 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Extensive EU press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advocacy database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5998" y="55260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EFA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fr-BE" sz="4400" noProof="0" dirty="0" smtClean="0">
                <a:latin typeface="+mj-lt"/>
              </a:rPr>
              <a:t>EFA Contribution WP11 – </a:t>
            </a:r>
            <a:r>
              <a:rPr lang="fr-BE" sz="4400" b="1" i="1" noProof="0" dirty="0" smtClean="0">
                <a:solidFill>
                  <a:srgbClr val="FFC000"/>
                </a:solidFill>
                <a:latin typeface="+mj-lt"/>
              </a:rPr>
              <a:t>training</a:t>
            </a:r>
            <a:endParaRPr kumimoji="0" lang="en-US" sz="4400" b="1" i="1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3" descr="EFA Logo New Blu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3273" y="5922000"/>
            <a:ext cx="2320729" cy="93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Grafi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5260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1752600"/>
            <a:ext cx="80295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1676400"/>
            <a:ext cx="91440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MeDALL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training: patient representatives invitation, EFA AGM in connection of key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MeDALL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meeting,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MeDALL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‘progress report at EFA AGM &amp; Network meeting’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800" dirty="0" err="1" smtClean="0">
                <a:latin typeface="+mn-lt"/>
                <a:cs typeface="+mn-cs"/>
              </a:rPr>
              <a:t>MeDALL</a:t>
            </a:r>
            <a:r>
              <a:rPr lang="en-GB" sz="2800" dirty="0" smtClean="0">
                <a:latin typeface="+mn-lt"/>
                <a:cs typeface="+mn-cs"/>
              </a:rPr>
              <a:t> events: liaison between local patient group for local communication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lvl="0" algn="ctr"/>
            <a:r>
              <a:rPr lang="fr-BE" sz="4400" noProof="0" dirty="0" smtClean="0">
                <a:latin typeface="+mj-lt"/>
              </a:rPr>
              <a:t>EFA Contribution WP11 – </a:t>
            </a:r>
            <a:r>
              <a:rPr lang="fr-BE" sz="4400" b="1" i="1" noProof="0" dirty="0" err="1" smtClean="0">
                <a:solidFill>
                  <a:srgbClr val="FFC000"/>
                </a:solidFill>
                <a:latin typeface="+mj-lt"/>
              </a:rPr>
              <a:t>dissemination</a:t>
            </a:r>
            <a:r>
              <a:rPr lang="fr-BE" sz="4400" b="1" i="1" noProof="0" dirty="0" smtClean="0">
                <a:solidFill>
                  <a:srgbClr val="FFC000"/>
                </a:solidFill>
                <a:latin typeface="+mj-lt"/>
              </a:rPr>
              <a:t>, &amp; communication</a:t>
            </a:r>
            <a:endParaRPr kumimoji="0" lang="en-US" sz="4400" b="1" i="1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1752600"/>
            <a:ext cx="80295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1524000"/>
            <a:ext cx="91440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43000" marR="0" lvl="2" indent="-965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job: dissemination to patients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400" dirty="0" smtClean="0">
                <a:latin typeface="+mn-lt"/>
                <a:cs typeface="+mn-cs"/>
              </a:rPr>
              <a:t>T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hrough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EFA network/s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400" dirty="0" smtClean="0">
                <a:latin typeface="+mn-lt"/>
                <a:cs typeface="+mn-cs"/>
              </a:rPr>
              <a:t>EFA AGM and network meeting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Press releases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400" dirty="0" smtClean="0">
                <a:latin typeface="+mn-lt"/>
                <a:cs typeface="+mn-cs"/>
              </a:rPr>
              <a:t>Fact sheets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Helping to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MeDALL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communicate &amp; integrate patient perspectives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400" dirty="0" smtClean="0">
                <a:latin typeface="+mn-lt"/>
                <a:cs typeface="+mn-cs"/>
              </a:rPr>
              <a:t>Helping to communicate what results mean for patients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Promote integration and exchanges within and outside the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MeDALL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patient community &amp; EFA partnerships</a:t>
            </a:r>
          </a:p>
        </p:txBody>
      </p:sp>
      <p:pic>
        <p:nvPicPr>
          <p:cNvPr id="9" name="Grafi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5998" y="55260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EFA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fr-BE" sz="4400" noProof="0" dirty="0" smtClean="0">
                <a:latin typeface="+mj-lt"/>
              </a:rPr>
              <a:t>EFA </a:t>
            </a:r>
            <a:r>
              <a:rPr lang="fr-BE" sz="4400" dirty="0" err="1" smtClean="0">
                <a:latin typeface="+mj-lt"/>
              </a:rPr>
              <a:t>Memberships</a:t>
            </a:r>
            <a:r>
              <a:rPr lang="fr-BE" sz="4400" dirty="0" smtClean="0">
                <a:latin typeface="+mj-lt"/>
              </a:rPr>
              <a:t> &amp; collaborations</a:t>
            </a:r>
            <a:endParaRPr kumimoji="0" lang="en-US" sz="4400" b="1" i="1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1752600"/>
            <a:ext cx="80295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1524000"/>
            <a:ext cx="9144000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400" noProof="0" dirty="0" smtClean="0">
                <a:latin typeface="+mn-lt"/>
                <a:cs typeface="+mn-cs"/>
              </a:rPr>
              <a:t>European Patients’ Forum EPF - care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400" noProof="0" dirty="0" smtClean="0">
                <a:latin typeface="+mn-lt"/>
                <a:cs typeface="+mn-cs"/>
              </a:rPr>
              <a:t>Health and Environment Alliance HEAL – outdoor &amp; indoor environment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European Network for Smoking Prevention ENSP – tobacco control &amp; SHS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400" dirty="0" smtClean="0">
                <a:latin typeface="+mn-lt"/>
                <a:cs typeface="+mn-cs"/>
              </a:rPr>
              <a:t>Global Allergy and Asthma Patient Platform GA²P </a:t>
            </a:r>
            <a:endParaRPr kumimoji="0" lang="en-GB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400" dirty="0" smtClean="0">
                <a:latin typeface="+mn-lt"/>
                <a:cs typeface="+mn-cs"/>
              </a:rPr>
              <a:t>Global Alliance against Respiratory Diseases GARD</a:t>
            </a:r>
            <a:endParaRPr kumimoji="0" lang="en-GB" sz="24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en-GB" sz="2400" noProof="0" dirty="0" smtClean="0">
                <a:latin typeface="+mn-lt"/>
                <a:cs typeface="+mn-cs"/>
              </a:rPr>
              <a:t>IPCRG, ERS, ELF, EAACI, WAO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5998" y="55260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EFA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fr-BE" sz="4400" noProof="0" dirty="0" smtClean="0">
                <a:latin typeface="+mj-lt"/>
              </a:rPr>
              <a:t>EFA Contribution WP11 – </a:t>
            </a:r>
            <a:r>
              <a:rPr lang="fr-BE" sz="4400" b="1" i="1" noProof="0" dirty="0" err="1" smtClean="0">
                <a:solidFill>
                  <a:srgbClr val="FFC000"/>
                </a:solidFill>
                <a:latin typeface="+mj-lt"/>
              </a:rPr>
              <a:t>fact</a:t>
            </a:r>
            <a:r>
              <a:rPr lang="fr-BE" sz="4400" b="1" i="1" noProof="0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fr-BE" sz="4400" b="1" i="1" noProof="0" dirty="0" err="1" smtClean="0">
                <a:solidFill>
                  <a:srgbClr val="FFC000"/>
                </a:solidFill>
                <a:latin typeface="+mj-lt"/>
              </a:rPr>
              <a:t>sheets</a:t>
            </a:r>
            <a:endParaRPr kumimoji="0" lang="en-US" sz="4400" b="1" i="1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3400" y="1752600"/>
            <a:ext cx="80295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fr-BE" sz="2800" dirty="0" smtClean="0">
                <a:latin typeface="+mn-lt"/>
                <a:cs typeface="+mn-cs"/>
              </a:rPr>
              <a:t>For patients on </a:t>
            </a:r>
            <a:r>
              <a:rPr lang="fr-BE" sz="2800" dirty="0" err="1" smtClean="0">
                <a:latin typeface="+mn-lt"/>
                <a:cs typeface="+mn-cs"/>
              </a:rPr>
              <a:t>interim</a:t>
            </a:r>
            <a:r>
              <a:rPr lang="fr-BE" sz="2800" dirty="0" smtClean="0">
                <a:latin typeface="+mn-lt"/>
                <a:cs typeface="+mn-cs"/>
              </a:rPr>
              <a:t> &amp; </a:t>
            </a:r>
            <a:r>
              <a:rPr lang="fr-BE" sz="2800" dirty="0" err="1" smtClean="0">
                <a:latin typeface="+mn-lt"/>
                <a:cs typeface="+mn-cs"/>
              </a:rPr>
              <a:t>results</a:t>
            </a:r>
            <a:endParaRPr lang="fr-BE" sz="280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kumimoji="0" lang="fr-B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1st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fact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sheet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based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results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paper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meeting: 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MeDALL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approach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allergy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know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fr-BE" sz="2800" dirty="0" smtClean="0">
                <a:latin typeface="+mn-lt"/>
                <a:cs typeface="+mn-cs"/>
              </a:rPr>
              <a:t>1 </a:t>
            </a:r>
            <a:r>
              <a:rPr lang="fr-BE" sz="2800" dirty="0" err="1" smtClean="0">
                <a:latin typeface="+mn-lt"/>
                <a:cs typeface="+mn-cs"/>
              </a:rPr>
              <a:t>fact</a:t>
            </a:r>
            <a:r>
              <a:rPr lang="fr-BE" sz="2800" dirty="0" smtClean="0">
                <a:latin typeface="+mn-lt"/>
                <a:cs typeface="+mn-cs"/>
              </a:rPr>
              <a:t> </a:t>
            </a:r>
            <a:r>
              <a:rPr lang="fr-BE" sz="2800" dirty="0" err="1" smtClean="0">
                <a:latin typeface="+mn-lt"/>
                <a:cs typeface="+mn-cs"/>
              </a:rPr>
              <a:t>sheet</a:t>
            </a:r>
            <a:r>
              <a:rPr lang="fr-BE" sz="2800" dirty="0" smtClean="0">
                <a:latin typeface="+mn-lt"/>
                <a:cs typeface="+mn-cs"/>
              </a:rPr>
              <a:t> per 1 </a:t>
            </a:r>
            <a:r>
              <a:rPr lang="fr-BE" sz="2800" dirty="0" err="1" smtClean="0">
                <a:latin typeface="+mn-lt"/>
                <a:cs typeface="+mn-cs"/>
              </a:rPr>
              <a:t>MeDALL</a:t>
            </a:r>
            <a:r>
              <a:rPr lang="fr-BE" sz="2800" dirty="0" smtClean="0">
                <a:latin typeface="+mn-lt"/>
                <a:cs typeface="+mn-cs"/>
              </a:rPr>
              <a:t> </a:t>
            </a:r>
            <a:r>
              <a:rPr lang="fr-BE" sz="2800" dirty="0" err="1" smtClean="0">
                <a:latin typeface="+mn-lt"/>
                <a:cs typeface="+mn-cs"/>
              </a:rPr>
              <a:t>paper</a:t>
            </a:r>
            <a:endParaRPr lang="fr-BE" sz="2800" baseline="0" dirty="0" smtClean="0">
              <a:latin typeface="+mn-lt"/>
              <a:cs typeface="+mn-cs"/>
            </a:endParaRPr>
          </a:p>
          <a:p>
            <a:pPr marL="342900" lvl="0" indent="-342900">
              <a:spcBef>
                <a:spcPct val="20000"/>
              </a:spcBef>
              <a:buClr>
                <a:srgbClr val="4347E7"/>
              </a:buClr>
              <a:buFont typeface="Arial" charset="0"/>
              <a:buChar char="•"/>
              <a:defRPr/>
            </a:pP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Dissemination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lang="fr-BE" sz="2800" dirty="0" smtClean="0">
                <a:latin typeface="+mn-lt"/>
              </a:rPr>
              <a:t>EFA network 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&amp;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through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media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alert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EFA </a:t>
            </a:r>
            <a:r>
              <a:rPr kumimoji="0" lang="fr-BE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website</a:t>
            </a:r>
            <a:r>
              <a:rPr kumimoji="0" lang="fr-BE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buFont typeface="Arial" charset="0"/>
              <a:buChar char="•"/>
              <a:tabLst/>
              <a:defRPr/>
            </a:pPr>
            <a:r>
              <a:rPr lang="fr-BE" sz="2800" i="1" baseline="0" dirty="0" smtClean="0">
                <a:latin typeface="+mn-lt"/>
                <a:cs typeface="+mn-cs"/>
              </a:rPr>
              <a:t>Translations?</a:t>
            </a:r>
            <a:endParaRPr kumimoji="0" lang="fr-BE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347E7"/>
              </a:buClr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5998" y="55260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EFA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809999"/>
          </a:xfrm>
        </p:spPr>
        <p:txBody>
          <a:bodyPr/>
          <a:lstStyle/>
          <a:p>
            <a:pPr>
              <a:buClr>
                <a:srgbClr val="4347E7"/>
              </a:buClr>
            </a:pPr>
            <a:r>
              <a:rPr lang="fr-BE" sz="2800" dirty="0" smtClean="0"/>
              <a:t>Per-</a:t>
            </a:r>
            <a:r>
              <a:rPr lang="fr-BE" sz="2800" dirty="0" err="1" smtClean="0"/>
              <a:t>Åke</a:t>
            </a:r>
            <a:r>
              <a:rPr lang="fr-BE" sz="2800" dirty="0" smtClean="0"/>
              <a:t> Wecksell, EFA </a:t>
            </a:r>
            <a:r>
              <a:rPr lang="fr-BE" sz="2800" dirty="0" err="1" smtClean="0"/>
              <a:t>Board</a:t>
            </a:r>
            <a:r>
              <a:rPr lang="fr-BE" sz="2800" dirty="0" smtClean="0"/>
              <a:t> </a:t>
            </a:r>
            <a:r>
              <a:rPr lang="fr-BE" sz="2800" dirty="0" err="1" smtClean="0"/>
              <a:t>MeDALL</a:t>
            </a:r>
            <a:r>
              <a:rPr lang="fr-BE" sz="2800" dirty="0" smtClean="0"/>
              <a:t> </a:t>
            </a:r>
            <a:r>
              <a:rPr lang="fr-BE" sz="2800" dirty="0" err="1" smtClean="0"/>
              <a:t>Lead</a:t>
            </a:r>
            <a:r>
              <a:rPr lang="fr-BE" sz="2800" dirty="0" smtClean="0"/>
              <a:t> </a:t>
            </a:r>
            <a:r>
              <a:rPr lang="fr-BE" sz="2800" dirty="0" smtClean="0">
                <a:hlinkClick r:id="rId3"/>
              </a:rPr>
              <a:t>wecksell@hotmail.com</a:t>
            </a:r>
            <a:r>
              <a:rPr lang="fr-BE" sz="2800" dirty="0" smtClean="0"/>
              <a:t> </a:t>
            </a:r>
          </a:p>
          <a:p>
            <a:pPr>
              <a:buClr>
                <a:srgbClr val="4347E7"/>
              </a:buClr>
            </a:pPr>
            <a:r>
              <a:rPr lang="fr-BE" sz="2800" dirty="0" smtClean="0"/>
              <a:t>Susanna Palkonen, </a:t>
            </a:r>
            <a:r>
              <a:rPr lang="fr-BE" sz="2800" dirty="0" err="1" smtClean="0"/>
              <a:t>Executive</a:t>
            </a:r>
            <a:r>
              <a:rPr lang="fr-BE" sz="2800" dirty="0" smtClean="0"/>
              <a:t> </a:t>
            </a:r>
            <a:r>
              <a:rPr lang="fr-BE" sz="2800" dirty="0" err="1" smtClean="0"/>
              <a:t>Officer</a:t>
            </a:r>
            <a:r>
              <a:rPr lang="fr-BE" sz="2800" dirty="0" smtClean="0"/>
              <a:t> </a:t>
            </a:r>
            <a:r>
              <a:rPr lang="fr-BE" sz="2800" dirty="0" smtClean="0">
                <a:hlinkClick r:id="rId4"/>
              </a:rPr>
              <a:t>susanna.palkonen@efanet.org</a:t>
            </a:r>
            <a:r>
              <a:rPr lang="fr-BE" sz="2800" dirty="0" smtClean="0"/>
              <a:t> </a:t>
            </a:r>
          </a:p>
          <a:p>
            <a:pPr>
              <a:buClr>
                <a:srgbClr val="4347E7"/>
              </a:buClr>
            </a:pPr>
            <a:r>
              <a:rPr lang="fr-BE" sz="2800" dirty="0" smtClean="0"/>
              <a:t>EU Policy &amp; Project Assistant </a:t>
            </a:r>
            <a:r>
              <a:rPr lang="fr-BE" sz="2800" dirty="0" smtClean="0">
                <a:hlinkClick r:id="rId5"/>
              </a:rPr>
              <a:t>info@efanet.org</a:t>
            </a:r>
            <a:r>
              <a:rPr lang="fr-BE" sz="2800" dirty="0" smtClean="0"/>
              <a:t> </a:t>
            </a:r>
          </a:p>
          <a:p>
            <a:pPr>
              <a:buClr>
                <a:srgbClr val="4347E7"/>
              </a:buClr>
            </a:pPr>
            <a:r>
              <a:rPr lang="fr-BE" sz="2800" dirty="0" smtClean="0"/>
              <a:t>EU Policy &amp; Project </a:t>
            </a:r>
            <a:r>
              <a:rPr lang="fr-BE" sz="2800" dirty="0" err="1" smtClean="0"/>
              <a:t>Officer</a:t>
            </a:r>
            <a:r>
              <a:rPr lang="fr-BE" sz="2800" dirty="0" smtClean="0"/>
              <a:t> </a:t>
            </a:r>
            <a:r>
              <a:rPr lang="fr-BE" sz="2800" i="1" dirty="0" smtClean="0"/>
              <a:t>– to </a:t>
            </a:r>
            <a:r>
              <a:rPr lang="fr-BE" sz="2800" i="1" dirty="0" err="1" smtClean="0"/>
              <a:t>be</a:t>
            </a:r>
            <a:r>
              <a:rPr lang="fr-BE" sz="2800" i="1" dirty="0" smtClean="0"/>
              <a:t> </a:t>
            </a:r>
            <a:r>
              <a:rPr lang="fr-BE" sz="2800" i="1" dirty="0" err="1" smtClean="0"/>
              <a:t>reqruited</a:t>
            </a:r>
            <a:endParaRPr lang="cs-CZ" sz="2800" i="1" dirty="0" smtClean="0"/>
          </a:p>
          <a:p>
            <a:pPr eaLnBrk="1" hangingPunct="1">
              <a:buClr>
                <a:srgbClr val="4347E7"/>
              </a:buClr>
            </a:pPr>
            <a:endParaRPr lang="cs-CZ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en-US" sz="4400" dirty="0" smtClean="0">
                <a:latin typeface="+mj-lt"/>
                <a:ea typeface="+mj-ea"/>
                <a:cs typeface="+mj-cs"/>
              </a:rPr>
              <a:t>EFA 	      Team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Grafik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2286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65998" y="55260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EFA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4347E7"/>
              </a:buClr>
            </a:pPr>
            <a:r>
              <a:rPr lang="fr-BE" sz="2800" dirty="0" smtClean="0"/>
              <a:t>EFA Book on (</a:t>
            </a:r>
            <a:r>
              <a:rPr lang="fr-BE" sz="2800" dirty="0" err="1" smtClean="0"/>
              <a:t>Respiratory</a:t>
            </a:r>
            <a:r>
              <a:rPr lang="fr-BE" sz="2800" dirty="0" smtClean="0"/>
              <a:t>) Allergy in Europe, </a:t>
            </a:r>
            <a:r>
              <a:rPr lang="fr-BE" sz="2800" dirty="0" err="1" smtClean="0"/>
              <a:t>launch</a:t>
            </a:r>
            <a:r>
              <a:rPr lang="fr-BE" sz="2800" dirty="0" smtClean="0"/>
              <a:t> </a:t>
            </a:r>
            <a:r>
              <a:rPr lang="fr-BE" sz="2800" dirty="0" err="1" smtClean="0"/>
              <a:t>event</a:t>
            </a:r>
            <a:r>
              <a:rPr lang="fr-BE" sz="2800" dirty="0" smtClean="0"/>
              <a:t> </a:t>
            </a:r>
            <a:r>
              <a:rPr lang="fr-BE" sz="2800" dirty="0" err="1" smtClean="0"/>
              <a:t>at</a:t>
            </a:r>
            <a:r>
              <a:rPr lang="fr-BE" sz="2800" dirty="0" smtClean="0"/>
              <a:t> EP, Call-to-action</a:t>
            </a:r>
          </a:p>
          <a:p>
            <a:pPr>
              <a:buClr>
                <a:srgbClr val="4347E7"/>
              </a:buClr>
            </a:pPr>
            <a:r>
              <a:rPr lang="en-US" sz="2800" dirty="0" smtClean="0"/>
              <a:t>GA²P Global Asthma &amp; Allergy Patient Platform</a:t>
            </a:r>
          </a:p>
          <a:p>
            <a:pPr>
              <a:buClr>
                <a:srgbClr val="4347E7"/>
              </a:buClr>
            </a:pPr>
            <a:r>
              <a:rPr lang="en-US" sz="2800" dirty="0" smtClean="0"/>
              <a:t>EFA Campaign to influence EU food allergen labeling: ‘may contain..’, non-</a:t>
            </a:r>
            <a:r>
              <a:rPr lang="en-US" sz="2800" dirty="0" err="1" smtClean="0"/>
              <a:t>prepacked</a:t>
            </a:r>
            <a:r>
              <a:rPr lang="en-US" sz="2800" dirty="0" smtClean="0"/>
              <a:t> food</a:t>
            </a:r>
          </a:p>
          <a:p>
            <a:pPr>
              <a:buClr>
                <a:srgbClr val="4347E7"/>
              </a:buClr>
            </a:pPr>
            <a:r>
              <a:rPr lang="en-US" sz="2800" dirty="0" smtClean="0"/>
              <a:t>Partnership projects: </a:t>
            </a:r>
            <a:r>
              <a:rPr lang="en-US" sz="2800" dirty="0" err="1" smtClean="0"/>
              <a:t>MeDALL</a:t>
            </a:r>
            <a:r>
              <a:rPr lang="en-US" sz="2800" dirty="0" smtClean="0"/>
              <a:t>, Health Vent Health Based Ventilation Guidelines for Europe, U-BIOPRED</a:t>
            </a:r>
            <a:endParaRPr lang="cs-CZ" sz="2800" dirty="0" smtClean="0"/>
          </a:p>
          <a:p>
            <a:pPr eaLnBrk="1" hangingPunct="1">
              <a:buClr>
                <a:srgbClr val="4347E7"/>
              </a:buClr>
            </a:pPr>
            <a:endParaRPr lang="cs-CZ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en-US" sz="4400" dirty="0" smtClean="0">
                <a:latin typeface="+mj-lt"/>
                <a:ea typeface="+mj-ea"/>
                <a:cs typeface="+mj-cs"/>
              </a:rPr>
              <a:t>EFA p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rojects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2011: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Allergy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EFA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350" y="311150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BE" dirty="0" err="1" smtClean="0"/>
              <a:t>Example</a:t>
            </a:r>
            <a:r>
              <a:rPr lang="fr-BE" dirty="0" smtClean="0"/>
              <a:t> EU </a:t>
            </a:r>
            <a:r>
              <a:rPr lang="fr-BE" dirty="0" err="1" smtClean="0"/>
              <a:t>policy</a:t>
            </a:r>
            <a:r>
              <a:rPr lang="fr-BE" dirty="0" smtClean="0"/>
              <a:t> work: EFA p</a:t>
            </a:r>
            <a:r>
              <a:rPr lang="lt-LT" dirty="0" smtClean="0"/>
              <a:t>atient expertise at EMA</a:t>
            </a:r>
            <a:endParaRPr lang="fr-BE" dirty="0" smtClean="0"/>
          </a:p>
        </p:txBody>
      </p:sp>
      <p:sp>
        <p:nvSpPr>
          <p:cNvPr id="18436" name="Subtitle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458200" cy="4724400"/>
          </a:xfrm>
        </p:spPr>
        <p:txBody>
          <a:bodyPr/>
          <a:lstStyle/>
          <a:p>
            <a:pPr>
              <a:buClr>
                <a:srgbClr val="4347E7"/>
              </a:buClr>
            </a:pPr>
            <a:r>
              <a:rPr lang="fr-BE" sz="2600" dirty="0" err="1" smtClean="0"/>
              <a:t>Membership</a:t>
            </a:r>
            <a:r>
              <a:rPr lang="fr-BE" sz="2600" dirty="0" smtClean="0"/>
              <a:t> </a:t>
            </a:r>
            <a:r>
              <a:rPr lang="fr-BE" sz="2600" dirty="0" err="1" smtClean="0"/>
              <a:t>at</a:t>
            </a:r>
            <a:r>
              <a:rPr lang="fr-BE" sz="2600" dirty="0" smtClean="0"/>
              <a:t> </a:t>
            </a:r>
            <a:r>
              <a:rPr lang="lt-LT" sz="2600" dirty="0" smtClean="0"/>
              <a:t>PCWP – </a:t>
            </a:r>
            <a:r>
              <a:rPr lang="en-GB" sz="2600" dirty="0" smtClean="0"/>
              <a:t>EMA Human Scientific Committees </a:t>
            </a:r>
            <a:r>
              <a:rPr lang="lt-LT" sz="2600" dirty="0" smtClean="0"/>
              <a:t>Patient and Consumer Working Party</a:t>
            </a:r>
          </a:p>
          <a:p>
            <a:pPr eaLnBrk="1" hangingPunct="1">
              <a:buClr>
                <a:srgbClr val="4347E7"/>
              </a:buClr>
            </a:pPr>
            <a:r>
              <a:rPr lang="lt-LT" sz="2600" dirty="0" smtClean="0"/>
              <a:t>E</a:t>
            </a:r>
            <a:r>
              <a:rPr lang="en-GB" sz="2600" dirty="0" err="1" smtClean="0"/>
              <a:t>xperts</a:t>
            </a:r>
            <a:r>
              <a:rPr lang="en-GB" sz="2600" dirty="0" smtClean="0"/>
              <a:t> take part in Scientific Advisory Groups </a:t>
            </a:r>
            <a:r>
              <a:rPr lang="lt-LT" sz="2600" dirty="0" smtClean="0"/>
              <a:t>(SAG) </a:t>
            </a:r>
            <a:r>
              <a:rPr lang="en-GB" sz="2600" dirty="0" smtClean="0"/>
              <a:t>meetings when requested</a:t>
            </a:r>
            <a:endParaRPr lang="lt-LT" sz="2600" dirty="0" smtClean="0"/>
          </a:p>
          <a:p>
            <a:pPr eaLnBrk="1" hangingPunct="1">
              <a:buClr>
                <a:srgbClr val="4347E7"/>
              </a:buClr>
            </a:pPr>
            <a:r>
              <a:rPr lang="lt-LT" sz="2600" dirty="0" smtClean="0"/>
              <a:t>Patient information leaflets and European Public Assessment Reports (PAR’s) review</a:t>
            </a:r>
          </a:p>
          <a:p>
            <a:pPr eaLnBrk="1" hangingPunct="1">
              <a:buClr>
                <a:srgbClr val="4347E7"/>
              </a:buClr>
            </a:pPr>
            <a:r>
              <a:rPr lang="lt-LT" sz="2600" dirty="0" smtClean="0"/>
              <a:t>Dissemination of information recieved from Agency: lay language</a:t>
            </a:r>
            <a:endParaRPr lang="fr-BE" sz="2600" dirty="0" smtClean="0"/>
          </a:p>
          <a:p>
            <a:pPr eaLnBrk="1" hangingPunct="1">
              <a:buClr>
                <a:srgbClr val="4347E7"/>
              </a:buClr>
            </a:pPr>
            <a:r>
              <a:rPr lang="fr-BE" sz="2600" dirty="0" err="1" smtClean="0"/>
              <a:t>Involvement</a:t>
            </a:r>
            <a:r>
              <a:rPr lang="fr-BE" sz="2600" dirty="0" smtClean="0"/>
              <a:t> in EMA </a:t>
            </a:r>
            <a:r>
              <a:rPr lang="fr-BE" sz="2600" dirty="0" err="1" smtClean="0"/>
              <a:t>risk</a:t>
            </a:r>
            <a:r>
              <a:rPr lang="fr-BE" sz="2600" dirty="0" smtClean="0"/>
              <a:t> communication</a:t>
            </a:r>
            <a:endParaRPr lang="lt-LT" sz="2600" dirty="0" smtClean="0"/>
          </a:p>
          <a:p>
            <a:pPr eaLnBrk="1" hangingPunct="1">
              <a:buClr>
                <a:srgbClr val="4347E7"/>
              </a:buClr>
            </a:pPr>
            <a:r>
              <a:rPr lang="lt-LT" sz="2600" dirty="0" smtClean="0"/>
              <a:t>Consultations for EMA work</a:t>
            </a:r>
            <a:r>
              <a:rPr lang="fr-BE" sz="2600" dirty="0" smtClean="0"/>
              <a:t> and information for the 			    Public</a:t>
            </a:r>
            <a:endParaRPr lang="lt-LT" sz="2600" dirty="0" smtClean="0"/>
          </a:p>
          <a:p>
            <a:pPr lvl="1" eaLnBrk="1" hangingPunct="1">
              <a:buClr>
                <a:srgbClr val="4347E7"/>
              </a:buClr>
            </a:pPr>
            <a:endParaRPr lang="lt-LT" dirty="0" smtClean="0">
              <a:solidFill>
                <a:srgbClr val="FF0000"/>
              </a:solidFill>
            </a:endParaRPr>
          </a:p>
          <a:p>
            <a:pPr lvl="1" eaLnBrk="1" hangingPunct="1">
              <a:buClr>
                <a:srgbClr val="4347E7"/>
              </a:buClr>
            </a:pPr>
            <a:endParaRPr lang="lt-LT" dirty="0" smtClean="0">
              <a:solidFill>
                <a:srgbClr val="FF0000"/>
              </a:solidFill>
            </a:endParaRPr>
          </a:p>
          <a:p>
            <a:pPr eaLnBrk="1" hangingPunct="1">
              <a:buClr>
                <a:srgbClr val="4347E7"/>
              </a:buClr>
            </a:pPr>
            <a:endParaRPr lang="lt-LT" dirty="0" smtClean="0"/>
          </a:p>
          <a:p>
            <a:pPr eaLnBrk="1" hangingPunct="1">
              <a:buClr>
                <a:srgbClr val="4347E7"/>
              </a:buClr>
            </a:pPr>
            <a:endParaRPr lang="fr-BE" dirty="0" smtClean="0"/>
          </a:p>
        </p:txBody>
      </p:sp>
      <p:pic>
        <p:nvPicPr>
          <p:cNvPr id="5" name="Picture 4" descr="EF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470025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>
            <a:normAutofit fontScale="90000"/>
          </a:bodyPr>
          <a:lstStyle/>
          <a:p>
            <a:r>
              <a:rPr lang="en-US" sz="5400" dirty="0" smtClean="0"/>
              <a:t>The EFA contribution to </a:t>
            </a:r>
            <a:r>
              <a:rPr lang="en-US" sz="5400" dirty="0" err="1" smtClean="0"/>
              <a:t>MeDALL</a:t>
            </a:r>
            <a:endParaRPr lang="fr-BE" sz="54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153400" cy="1981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000" dirty="0" smtClean="0">
                <a:solidFill>
                  <a:srgbClr val="898989"/>
                </a:solidFill>
              </a:rPr>
              <a:t>Per-</a:t>
            </a:r>
            <a:r>
              <a:rPr lang="en-US" sz="3000" dirty="0" err="1" smtClean="0">
                <a:solidFill>
                  <a:srgbClr val="898989"/>
                </a:solidFill>
              </a:rPr>
              <a:t>Åke</a:t>
            </a:r>
            <a:r>
              <a:rPr lang="en-US" sz="3000" dirty="0" smtClean="0">
                <a:solidFill>
                  <a:srgbClr val="898989"/>
                </a:solidFill>
              </a:rPr>
              <a:t> Wecksell, EFA Board Secretary</a:t>
            </a:r>
          </a:p>
          <a:p>
            <a:pPr>
              <a:lnSpc>
                <a:spcPct val="80000"/>
              </a:lnSpc>
            </a:pPr>
            <a:r>
              <a:rPr lang="en-US" sz="3000" dirty="0" smtClean="0">
                <a:solidFill>
                  <a:srgbClr val="898989"/>
                </a:solidFill>
              </a:rPr>
              <a:t>Susanna Palkonen, Executive Officer</a:t>
            </a:r>
          </a:p>
          <a:p>
            <a:pPr>
              <a:lnSpc>
                <a:spcPct val="80000"/>
              </a:lnSpc>
            </a:pPr>
            <a:endParaRPr lang="en-US" sz="3000" dirty="0" smtClean="0">
              <a:solidFill>
                <a:srgbClr val="89898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000" dirty="0" smtClean="0">
                <a:solidFill>
                  <a:srgbClr val="898989"/>
                </a:solidFill>
                <a:hlinkClick r:id="rId3"/>
              </a:rPr>
              <a:t>www.efanet.org</a:t>
            </a:r>
            <a:r>
              <a:rPr lang="en-US" sz="3000" dirty="0" smtClean="0">
                <a:solidFill>
                  <a:srgbClr val="898989"/>
                </a:solidFill>
              </a:rPr>
              <a:t> </a:t>
            </a:r>
            <a:r>
              <a:rPr lang="en-GB" sz="3000" dirty="0" smtClean="0">
                <a:solidFill>
                  <a:srgbClr val="898989"/>
                </a:solidFill>
              </a:rPr>
              <a:t> </a:t>
            </a:r>
            <a:r>
              <a:rPr lang="en-US" sz="3000" dirty="0" smtClean="0">
                <a:solidFill>
                  <a:srgbClr val="898989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fr-BE" sz="3000" dirty="0" smtClean="0">
              <a:solidFill>
                <a:srgbClr val="89898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6400" y="6324601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98989"/>
                </a:solidFill>
              </a:rPr>
              <a:t>26 January 2011 </a:t>
            </a:r>
            <a:r>
              <a:rPr lang="en-US" dirty="0" err="1" smtClean="0">
                <a:solidFill>
                  <a:srgbClr val="898989"/>
                </a:solidFill>
              </a:rPr>
              <a:t>MeDALL</a:t>
            </a:r>
            <a:r>
              <a:rPr lang="en-US" dirty="0" smtClean="0">
                <a:solidFill>
                  <a:srgbClr val="898989"/>
                </a:solidFill>
              </a:rPr>
              <a:t> kick off meeting Barcelona</a:t>
            </a:r>
          </a:p>
          <a:p>
            <a:endParaRPr lang="fr-BE" dirty="0"/>
          </a:p>
        </p:txBody>
      </p:sp>
      <p:pic>
        <p:nvPicPr>
          <p:cNvPr id="1026" name="Grafi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6322" y="5310000"/>
            <a:ext cx="1717678" cy="15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EFA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0"/>
            <a:ext cx="1298445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350" y="311150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err="1" smtClean="0"/>
              <a:t>Example</a:t>
            </a:r>
            <a:r>
              <a:rPr lang="fr-BE" dirty="0" smtClean="0"/>
              <a:t>: EMA </a:t>
            </a:r>
            <a:r>
              <a:rPr lang="lt-LT" dirty="0" smtClean="0"/>
              <a:t>PCWP role</a:t>
            </a:r>
            <a:r>
              <a:rPr lang="en-GB" dirty="0" smtClean="0"/>
              <a:t/>
            </a:r>
            <a:br>
              <a:rPr lang="en-GB" dirty="0" smtClean="0"/>
            </a:br>
            <a:endParaRPr lang="fr-BE" dirty="0"/>
          </a:p>
        </p:txBody>
      </p:sp>
      <p:sp>
        <p:nvSpPr>
          <p:cNvPr id="16389" name="Rectangle 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Clr>
                <a:srgbClr val="4347E7"/>
              </a:buClr>
            </a:pPr>
            <a:r>
              <a:rPr lang="lt-LT" sz="2800" dirty="0" smtClean="0"/>
              <a:t>C</a:t>
            </a:r>
            <a:r>
              <a:rPr lang="en-GB" sz="2800" dirty="0" err="1" smtClean="0"/>
              <a:t>ontributes</a:t>
            </a:r>
            <a:r>
              <a:rPr lang="en-GB" sz="2800" dirty="0" smtClean="0"/>
              <a:t> in adapting information provided by EMA to patients and consumers needs</a:t>
            </a:r>
            <a:endParaRPr lang="lt-LT" sz="2800" dirty="0" smtClean="0"/>
          </a:p>
          <a:p>
            <a:pPr eaLnBrk="1" hangingPunct="1">
              <a:buClr>
                <a:srgbClr val="4347E7"/>
              </a:buClr>
            </a:pPr>
            <a:r>
              <a:rPr lang="lt-LT" sz="2800" dirty="0" smtClean="0"/>
              <a:t>H</a:t>
            </a:r>
            <a:r>
              <a:rPr lang="en-GB" sz="2800" dirty="0" err="1" smtClean="0"/>
              <a:t>elps</a:t>
            </a:r>
            <a:r>
              <a:rPr lang="en-GB" sz="2800" dirty="0" smtClean="0"/>
              <a:t> to develop appropriate communication tools between the agency and patients and consumers</a:t>
            </a:r>
            <a:endParaRPr lang="lt-LT" sz="2800" dirty="0" smtClean="0"/>
          </a:p>
          <a:p>
            <a:pPr eaLnBrk="1" hangingPunct="1">
              <a:buClr>
                <a:srgbClr val="4347E7"/>
              </a:buClr>
            </a:pPr>
            <a:r>
              <a:rPr lang="lt-LT" sz="2800" dirty="0" smtClean="0"/>
              <a:t>C</a:t>
            </a:r>
            <a:r>
              <a:rPr lang="en-GB" sz="2800" dirty="0" err="1" smtClean="0"/>
              <a:t>ontributes</a:t>
            </a:r>
            <a:r>
              <a:rPr lang="en-GB" sz="2800" dirty="0" smtClean="0"/>
              <a:t> to increase awareness of patients in relation to the use of medicines and to promote a rational use of medicines</a:t>
            </a:r>
            <a:endParaRPr lang="lt-LT" sz="2800" dirty="0" smtClean="0"/>
          </a:p>
          <a:p>
            <a:pPr eaLnBrk="1" hangingPunct="1">
              <a:buClr>
                <a:srgbClr val="4347E7"/>
              </a:buClr>
            </a:pPr>
            <a:r>
              <a:rPr lang="lt-LT" sz="2800" dirty="0" smtClean="0"/>
              <a:t>G</a:t>
            </a:r>
            <a:r>
              <a:rPr lang="en-GB" sz="2800" dirty="0" err="1" smtClean="0"/>
              <a:t>ives</a:t>
            </a:r>
            <a:r>
              <a:rPr lang="en-GB" sz="2800" dirty="0" smtClean="0"/>
              <a:t> general advice in relation to product specific matters</a:t>
            </a:r>
          </a:p>
        </p:txBody>
      </p:sp>
      <p:pic>
        <p:nvPicPr>
          <p:cNvPr id="5" name="Picture 4" descr="EFA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fr-BE" sz="3200" dirty="0" err="1" smtClean="0">
                <a:latin typeface="+mj-lt"/>
              </a:rPr>
              <a:t>MeDALL</a:t>
            </a:r>
            <a:r>
              <a:rPr lang="fr-BE" sz="3200" dirty="0" smtClean="0">
                <a:latin typeface="+mj-lt"/>
              </a:rPr>
              <a:t> &amp; </a:t>
            </a:r>
            <a:r>
              <a:rPr lang="cs-CZ" sz="3200" dirty="0" smtClean="0">
                <a:latin typeface="+mj-lt"/>
              </a:rPr>
              <a:t>E</a:t>
            </a:r>
            <a:r>
              <a:rPr lang="fr-BE" sz="3200" dirty="0" smtClean="0">
                <a:latin typeface="+mj-lt"/>
              </a:rPr>
              <a:t>U </a:t>
            </a:r>
            <a:r>
              <a:rPr lang="fr-BE" sz="3200" dirty="0" err="1" smtClean="0">
                <a:latin typeface="+mj-lt"/>
              </a:rPr>
              <a:t>Health</a:t>
            </a:r>
            <a:r>
              <a:rPr lang="fr-BE" sz="3200" dirty="0" smtClean="0">
                <a:latin typeface="+mj-lt"/>
              </a:rPr>
              <a:t> </a:t>
            </a:r>
            <a:r>
              <a:rPr lang="fr-BE" sz="3200" dirty="0" err="1" smtClean="0">
                <a:latin typeface="+mj-lt"/>
              </a:rPr>
              <a:t>priorities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838200" y="990600"/>
          <a:ext cx="7086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>
            <a:off x="4153694" y="1790700"/>
            <a:ext cx="1599406" cy="121999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xplosion 2 11"/>
          <p:cNvSpPr/>
          <p:nvPr/>
        </p:nvSpPr>
        <p:spPr>
          <a:xfrm>
            <a:off x="5410200" y="914400"/>
            <a:ext cx="2438400" cy="762000"/>
          </a:xfrm>
          <a:prstGeom prst="irregularSeal2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>
                <a:solidFill>
                  <a:schemeClr val="tx1"/>
                </a:solidFill>
              </a:rPr>
              <a:t>ALLERGY</a:t>
            </a:r>
            <a:endParaRPr lang="fr-BE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fr-BE" sz="3200" dirty="0" err="1" smtClean="0">
                <a:latin typeface="+mj-lt"/>
              </a:rPr>
              <a:t>MeDALL</a:t>
            </a:r>
            <a:r>
              <a:rPr lang="fr-BE" sz="3200" dirty="0" smtClean="0">
                <a:latin typeface="+mj-lt"/>
              </a:rPr>
              <a:t> &amp; </a:t>
            </a:r>
            <a:r>
              <a:rPr lang="cs-CZ" sz="3200" dirty="0" smtClean="0">
                <a:latin typeface="+mj-lt"/>
              </a:rPr>
              <a:t>E</a:t>
            </a:r>
            <a:r>
              <a:rPr lang="fr-BE" sz="3200" dirty="0" smtClean="0">
                <a:latin typeface="+mj-lt"/>
              </a:rPr>
              <a:t>U </a:t>
            </a:r>
            <a:r>
              <a:rPr lang="fr-BE" sz="3200" dirty="0" err="1" smtClean="0">
                <a:latin typeface="+mj-lt"/>
              </a:rPr>
              <a:t>Health</a:t>
            </a:r>
            <a:r>
              <a:rPr lang="fr-BE" sz="3200" dirty="0" smtClean="0">
                <a:latin typeface="+mj-lt"/>
              </a:rPr>
              <a:t> </a:t>
            </a:r>
            <a:r>
              <a:rPr lang="fr-BE" sz="3200" dirty="0" err="1" smtClean="0">
                <a:latin typeface="+mj-lt"/>
              </a:rPr>
              <a:t>priorities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838200" y="1295400"/>
          <a:ext cx="6858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miley Face 6"/>
          <p:cNvSpPr/>
          <p:nvPr/>
        </p:nvSpPr>
        <p:spPr>
          <a:xfrm>
            <a:off x="3581400" y="3048000"/>
            <a:ext cx="1371600" cy="13716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8" name="Cloud Callout 7"/>
          <p:cNvSpPr/>
          <p:nvPr/>
        </p:nvSpPr>
        <p:spPr>
          <a:xfrm>
            <a:off x="4648200" y="990600"/>
            <a:ext cx="2057400" cy="1222248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400" b="1" dirty="0" smtClean="0">
                <a:solidFill>
                  <a:schemeClr val="tx1"/>
                </a:solidFill>
              </a:rPr>
              <a:t>ME*</a:t>
            </a:r>
          </a:p>
          <a:p>
            <a:pPr algn="ctr"/>
            <a:r>
              <a:rPr lang="fr-BE" sz="2400" b="1" dirty="0" smtClean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lang="fr-BE" sz="2400" b="1" dirty="0" smtClean="0">
                <a:solidFill>
                  <a:schemeClr val="tx1"/>
                </a:solidFill>
              </a:rPr>
              <a:t>DALLI*</a:t>
            </a:r>
            <a:r>
              <a:rPr lang="fr-BE" sz="2400" b="1" dirty="0" smtClean="0"/>
              <a:t>*</a:t>
            </a:r>
            <a:endParaRPr lang="fr-BE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6019800"/>
            <a:ext cx="4083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 smtClean="0"/>
              <a:t>*Allergy patient</a:t>
            </a:r>
          </a:p>
          <a:p>
            <a:r>
              <a:rPr lang="fr-BE" b="1" dirty="0" smtClean="0"/>
              <a:t>**EU </a:t>
            </a:r>
            <a:r>
              <a:rPr lang="fr-BE" b="1" dirty="0" err="1" smtClean="0"/>
              <a:t>Health</a:t>
            </a:r>
            <a:r>
              <a:rPr lang="fr-BE" b="1" dirty="0" smtClean="0"/>
              <a:t> </a:t>
            </a:r>
            <a:r>
              <a:rPr lang="fr-BE" b="1" dirty="0" err="1" smtClean="0"/>
              <a:t>Comissioner</a:t>
            </a:r>
            <a:r>
              <a:rPr lang="fr-BE" b="1" dirty="0" smtClean="0"/>
              <a:t> John </a:t>
            </a:r>
            <a:r>
              <a:rPr lang="fr-BE" b="1" dirty="0" err="1" smtClean="0"/>
              <a:t>Dalli</a:t>
            </a:r>
            <a:endParaRPr lang="fr-B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endParaRPr lang="fr-BE" smtClean="0"/>
          </a:p>
        </p:txBody>
      </p:sp>
      <p:graphicFrame>
        <p:nvGraphicFramePr>
          <p:cNvPr id="4" name="SmartArt Placeholder 3"/>
          <p:cNvGraphicFramePr>
            <a:graphicFrameLocks noGrp="1"/>
          </p:cNvGraphicFramePr>
          <p:nvPr>
            <p:ph type="dgm"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19400" y="2514601"/>
            <a:ext cx="3505200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b="1" dirty="0" smtClean="0">
                <a:latin typeface="+mn-lt"/>
              </a:rPr>
              <a:t>EU role: European strategy &amp;</a:t>
            </a:r>
          </a:p>
          <a:p>
            <a:pPr algn="ctr">
              <a:defRPr/>
            </a:pPr>
            <a:r>
              <a:rPr lang="en-GB" b="1" dirty="0" smtClean="0">
                <a:latin typeface="+mn-lt"/>
              </a:rPr>
              <a:t>programme on allergy, asthma &amp; COPD respiratory diseases</a:t>
            </a:r>
          </a:p>
          <a:p>
            <a:pPr algn="ctr">
              <a:defRPr/>
            </a:pPr>
            <a:endParaRPr lang="en-GB" b="1" dirty="0" smtClean="0">
              <a:latin typeface="+mn-lt"/>
            </a:endParaRPr>
          </a:p>
          <a:p>
            <a:pPr algn="ctr">
              <a:defRPr/>
            </a:pPr>
            <a:r>
              <a:rPr lang="en-GB" b="1" dirty="0" smtClean="0">
                <a:latin typeface="+mn-lt"/>
              </a:rPr>
              <a:t>Support for 2</a:t>
            </a:r>
            <a:r>
              <a:rPr lang="en-GB" b="1" baseline="30000" dirty="0" smtClean="0">
                <a:latin typeface="+mn-lt"/>
              </a:rPr>
              <a:t>nd</a:t>
            </a:r>
            <a:r>
              <a:rPr lang="en-GB" b="1" dirty="0" smtClean="0">
                <a:latin typeface="+mn-lt"/>
              </a:rPr>
              <a:t> EU Environment &amp; Health Action Plan</a:t>
            </a:r>
          </a:p>
        </p:txBody>
      </p:sp>
      <p:sp>
        <p:nvSpPr>
          <p:cNvPr id="26629" name="Text Box 30"/>
          <p:cNvSpPr txBox="1">
            <a:spLocks noChangeArrowheads="1"/>
          </p:cNvSpPr>
          <p:nvPr/>
        </p:nvSpPr>
        <p:spPr bwMode="auto">
          <a:xfrm>
            <a:off x="0" y="2000250"/>
            <a:ext cx="9144000" cy="369332"/>
          </a:xfrm>
          <a:prstGeom prst="rect">
            <a:avLst/>
          </a:prstGeom>
          <a:solidFill>
            <a:srgbClr val="000099">
              <a:alpha val="47842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BE" b="1" dirty="0">
                <a:solidFill>
                  <a:schemeClr val="bg1"/>
                </a:solidFill>
                <a:latin typeface="+mj-lt"/>
              </a:rPr>
              <a:t>ALLERGY and RESPIRATORY DISEASES in ALL POLICIES</a:t>
            </a: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3124201" y="4800600"/>
            <a:ext cx="30189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BE" sz="2000" b="1" dirty="0">
                <a:latin typeface="+mn-lt"/>
              </a:rPr>
              <a:t>Work </a:t>
            </a:r>
            <a:r>
              <a:rPr lang="fr-BE" sz="2000" b="1" dirty="0" err="1">
                <a:latin typeface="+mn-lt"/>
              </a:rPr>
              <a:t>with</a:t>
            </a:r>
            <a:r>
              <a:rPr lang="fr-BE" sz="2000" b="1" dirty="0">
                <a:latin typeface="+mn-lt"/>
              </a:rPr>
              <a:t> all </a:t>
            </a:r>
            <a:r>
              <a:rPr lang="fr-BE" sz="2000" b="1" dirty="0" err="1">
                <a:latin typeface="+mn-lt"/>
              </a:rPr>
              <a:t>stakeholders</a:t>
            </a:r>
            <a:endParaRPr lang="fr-BE" sz="2000" b="1" dirty="0">
              <a:latin typeface="+mn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0"/>
            <a:ext cx="17526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lvl="0" algn="ctr"/>
            <a:r>
              <a:rPr lang="fr-BE" sz="4400" dirty="0" smtClean="0">
                <a:latin typeface="+mj-lt"/>
              </a:rPr>
              <a:t>EFA EU Policy goal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ve &amp; Al 018 (Large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0"/>
            <a:ext cx="457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76600" y="1371600"/>
            <a:ext cx="87498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BE" sz="2400" b="1" dirty="0" smtClean="0">
                <a:latin typeface="+mn-lt"/>
              </a:rPr>
              <a:t>DAVE</a:t>
            </a:r>
            <a:endParaRPr lang="fr-BE" sz="2400" b="1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3810000"/>
            <a:ext cx="82105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BE" sz="2400" b="1" dirty="0" smtClean="0">
                <a:latin typeface="+mn-lt"/>
              </a:rPr>
              <a:t>ALEX</a:t>
            </a:r>
            <a:endParaRPr lang="fr-BE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THANK YOU.</a:t>
            </a:r>
            <a:endParaRPr lang="fr-BE" b="1" dirty="0"/>
          </a:p>
        </p:txBody>
      </p:sp>
      <p:sp>
        <p:nvSpPr>
          <p:cNvPr id="24580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buClr>
                <a:srgbClr val="4347E7"/>
              </a:buClr>
            </a:pPr>
            <a:endParaRPr lang="fr-BE" dirty="0" smtClean="0"/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endParaRPr lang="fr-BE" dirty="0" smtClean="0"/>
          </a:p>
        </p:txBody>
      </p:sp>
      <p:pic>
        <p:nvPicPr>
          <p:cNvPr id="24581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95600" y="2590800"/>
            <a:ext cx="316529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GB" sz="4400" dirty="0" smtClean="0">
                <a:solidFill>
                  <a:srgbClr val="000080"/>
                </a:solidFill>
                <a:latin typeface="+mj-lt"/>
                <a:ea typeface="Calibri" pitchFamily="34" charset="0"/>
                <a:cs typeface="Arial" pitchFamily="34" charset="0"/>
              </a:rPr>
              <a:t>Questions?</a:t>
            </a:r>
          </a:p>
          <a:p>
            <a:pPr algn="ctr">
              <a:defRPr/>
            </a:pPr>
            <a:r>
              <a:rPr lang="en-GB" sz="4400" dirty="0" smtClean="0">
                <a:solidFill>
                  <a:srgbClr val="000080"/>
                </a:solidFill>
                <a:latin typeface="+mj-lt"/>
                <a:ea typeface="Calibri" pitchFamily="34" charset="0"/>
                <a:cs typeface="Arial" pitchFamily="34" charset="0"/>
              </a:rPr>
              <a:t>Suggestions?</a:t>
            </a:r>
            <a:endParaRPr lang="en-GB" sz="4400" dirty="0">
              <a:solidFill>
                <a:srgbClr val="000080"/>
              </a:solidFill>
              <a:latin typeface="+mj-lt"/>
              <a:ea typeface="Calibri" pitchFamily="34" charset="0"/>
              <a:cs typeface="Arial" pitchFamily="34" charset="0"/>
            </a:endParaRPr>
          </a:p>
        </p:txBody>
      </p:sp>
      <p:sp>
        <p:nvSpPr>
          <p:cNvPr id="24583" name="Rectangle 2"/>
          <p:cNvSpPr>
            <a:spLocks noChangeArrowheads="1"/>
          </p:cNvSpPr>
          <p:nvPr/>
        </p:nvSpPr>
        <p:spPr bwMode="auto">
          <a:xfrm>
            <a:off x="6105525" y="5287963"/>
            <a:ext cx="30384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2400">
                <a:solidFill>
                  <a:srgbClr val="1F497D"/>
                </a:solidFill>
                <a:latin typeface="Calibri" pitchFamily="34" charset="0"/>
              </a:rPr>
              <a:t>EFA </a:t>
            </a:r>
          </a:p>
          <a:p>
            <a:r>
              <a:rPr lang="fr-FR" sz="2400">
                <a:solidFill>
                  <a:srgbClr val="1F497D"/>
                </a:solidFill>
                <a:latin typeface="Calibri" pitchFamily="34" charset="0"/>
              </a:rPr>
              <a:t>35 Rue du Congrès</a:t>
            </a:r>
          </a:p>
          <a:p>
            <a:r>
              <a:rPr lang="fr-FR" sz="2400">
                <a:solidFill>
                  <a:srgbClr val="1F497D"/>
                </a:solidFill>
                <a:latin typeface="Calibri" pitchFamily="34" charset="0"/>
              </a:rPr>
              <a:t>000 Brussels, Belgium  </a:t>
            </a:r>
          </a:p>
          <a:p>
            <a:r>
              <a:rPr lang="fr-FR" sz="2400">
                <a:solidFill>
                  <a:srgbClr val="1F497D"/>
                </a:solidFill>
                <a:latin typeface="Calibri" pitchFamily="34" charset="0"/>
              </a:rPr>
              <a:t>w</a:t>
            </a:r>
            <a:r>
              <a:rPr lang="fr-BE" sz="2400">
                <a:solidFill>
                  <a:srgbClr val="1F497D"/>
                </a:solidFill>
                <a:latin typeface="Calibri" pitchFamily="34" charset="0"/>
              </a:rPr>
              <a:t>ww.efanet.org</a:t>
            </a:r>
            <a:endParaRPr lang="fr-BE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29575" cy="1357312"/>
          </a:xfrm>
        </p:spPr>
        <p:txBody>
          <a:bodyPr/>
          <a:lstStyle/>
          <a:p>
            <a:pPr eaLnBrk="1" hangingPunct="1">
              <a:buClr>
                <a:srgbClr val="4347E7"/>
              </a:buClr>
            </a:pPr>
            <a:r>
              <a:rPr lang="cs-CZ" sz="2800" dirty="0" smtClean="0"/>
              <a:t>Advocate </a:t>
            </a:r>
            <a:r>
              <a:rPr lang="en-US" sz="2800" dirty="0" smtClean="0"/>
              <a:t>at EU level the needs of people with Allergy, asthma and COPD </a:t>
            </a:r>
            <a:r>
              <a:rPr lang="en-US" sz="2800" b="1" dirty="0" smtClean="0"/>
              <a:t>-&gt;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MeDALL</a:t>
            </a:r>
            <a:endParaRPr lang="en-US" sz="2800" dirty="0" smtClean="0"/>
          </a:p>
          <a:p>
            <a:pPr eaLnBrk="1" hangingPunct="1">
              <a:buClr>
                <a:srgbClr val="4347E7"/>
              </a:buClr>
            </a:pPr>
            <a:r>
              <a:rPr lang="cs-CZ" sz="2800" dirty="0" smtClean="0"/>
              <a:t>Work </a:t>
            </a:r>
            <a:r>
              <a:rPr lang="en-US" sz="2800" dirty="0" smtClean="0"/>
              <a:t>more and equally with members</a:t>
            </a:r>
          </a:p>
          <a:p>
            <a:pPr eaLnBrk="1" hangingPunct="1">
              <a:buClr>
                <a:srgbClr val="4347E7"/>
              </a:buClr>
            </a:pPr>
            <a:r>
              <a:rPr lang="cs-CZ" sz="2800" dirty="0" smtClean="0"/>
              <a:t>Implement best practice</a:t>
            </a:r>
            <a:r>
              <a:rPr lang="en-US" sz="2800" b="1" dirty="0" smtClean="0"/>
              <a:t> -&gt;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MeDALL</a:t>
            </a:r>
            <a:endParaRPr lang="cs-CZ" sz="2800" dirty="0" smtClean="0"/>
          </a:p>
          <a:p>
            <a:pPr eaLnBrk="1" hangingPunct="1">
              <a:buClr>
                <a:srgbClr val="4347E7"/>
              </a:buClr>
            </a:pPr>
            <a:r>
              <a:rPr lang="cs-CZ" sz="2800" dirty="0" smtClean="0"/>
              <a:t>Create patient driven projects</a:t>
            </a:r>
          </a:p>
          <a:p>
            <a:pPr eaLnBrk="1" hangingPunct="1">
              <a:buClr>
                <a:srgbClr val="4347E7"/>
              </a:buClr>
            </a:pPr>
            <a:r>
              <a:rPr lang="cs-CZ" sz="2800" dirty="0" smtClean="0"/>
              <a:t>Cooperate </a:t>
            </a:r>
            <a:r>
              <a:rPr lang="en-US" sz="2800" dirty="0" smtClean="0"/>
              <a:t>with health care professionals, scientists and other stakeholders/NGOs </a:t>
            </a:r>
            <a:r>
              <a:rPr lang="en-US" sz="2800" b="1" dirty="0" smtClean="0"/>
              <a:t>-&gt;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2800" b="1" dirty="0" err="1" smtClean="0">
                <a:solidFill>
                  <a:srgbClr val="FFC000"/>
                </a:solidFill>
              </a:rPr>
              <a:t>MeDALL</a:t>
            </a:r>
            <a:endParaRPr lang="en-US" sz="2800" b="1" dirty="0" smtClean="0">
              <a:solidFill>
                <a:srgbClr val="FFC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cs-CZ" sz="4400" dirty="0" smtClean="0">
                <a:latin typeface="+mj-lt"/>
              </a:rPr>
              <a:t>E</a:t>
            </a:r>
            <a:r>
              <a:rPr lang="fr-BE" sz="4400" dirty="0" smtClean="0">
                <a:latin typeface="+mj-lt"/>
              </a:rPr>
              <a:t>FA mission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Grafi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5998" y="55260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FA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1750"/>
            <a:ext cx="9144000" cy="11414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l-BE" sz="4000" smtClean="0">
              <a:solidFill>
                <a:schemeClr val="bg1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0"/>
            <a:ext cx="9144000" cy="7029450"/>
            <a:chOff x="295" y="981"/>
            <a:chExt cx="5125" cy="2993"/>
          </a:xfrm>
        </p:grpSpPr>
        <p:pic>
          <p:nvPicPr>
            <p:cNvPr id="5151" name="Picture 4" descr="outline map Europ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5" y="981"/>
              <a:ext cx="5125" cy="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52" name="Text Box 5"/>
            <p:cNvSpPr txBox="1">
              <a:spLocks noChangeArrowheads="1"/>
            </p:cNvSpPr>
            <p:nvPr/>
          </p:nvSpPr>
          <p:spPr bwMode="auto">
            <a:xfrm>
              <a:off x="295" y="1339"/>
              <a:ext cx="204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endParaRPr lang="en-US" b="1">
                <a:solidFill>
                  <a:srgbClr val="000066"/>
                </a:solidFill>
              </a:endParaRPr>
            </a:p>
          </p:txBody>
        </p:sp>
        <p:sp>
          <p:nvSpPr>
            <p:cNvPr id="5153" name="Text Box 6"/>
            <p:cNvSpPr txBox="1">
              <a:spLocks noChangeArrowheads="1"/>
            </p:cNvSpPr>
            <p:nvPr/>
          </p:nvSpPr>
          <p:spPr bwMode="auto">
            <a:xfrm>
              <a:off x="975" y="3290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54" name="Text Box 7"/>
            <p:cNvSpPr txBox="1">
              <a:spLocks noChangeArrowheads="1"/>
            </p:cNvSpPr>
            <p:nvPr/>
          </p:nvSpPr>
          <p:spPr bwMode="auto">
            <a:xfrm>
              <a:off x="1474" y="3290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55" name="Text Box 8"/>
            <p:cNvSpPr txBox="1">
              <a:spLocks noChangeArrowheads="1"/>
            </p:cNvSpPr>
            <p:nvPr/>
          </p:nvSpPr>
          <p:spPr bwMode="auto">
            <a:xfrm>
              <a:off x="2154" y="2836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56" name="Text Box 9"/>
            <p:cNvSpPr txBox="1">
              <a:spLocks noChangeArrowheads="1"/>
            </p:cNvSpPr>
            <p:nvPr/>
          </p:nvSpPr>
          <p:spPr bwMode="auto">
            <a:xfrm>
              <a:off x="2018" y="2341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57" name="Text Box 10"/>
            <p:cNvSpPr txBox="1">
              <a:spLocks noChangeArrowheads="1"/>
            </p:cNvSpPr>
            <p:nvPr/>
          </p:nvSpPr>
          <p:spPr bwMode="auto">
            <a:xfrm>
              <a:off x="2517" y="2432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58" name="Text Box 11"/>
            <p:cNvSpPr txBox="1">
              <a:spLocks noChangeArrowheads="1"/>
            </p:cNvSpPr>
            <p:nvPr/>
          </p:nvSpPr>
          <p:spPr bwMode="auto">
            <a:xfrm>
              <a:off x="2426" y="2609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59" name="Text Box 12"/>
            <p:cNvSpPr txBox="1">
              <a:spLocks noChangeArrowheads="1"/>
            </p:cNvSpPr>
            <p:nvPr/>
          </p:nvSpPr>
          <p:spPr bwMode="auto">
            <a:xfrm>
              <a:off x="2835" y="2614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60" name="Text Box 13"/>
            <p:cNvSpPr txBox="1">
              <a:spLocks noChangeArrowheads="1"/>
            </p:cNvSpPr>
            <p:nvPr/>
          </p:nvSpPr>
          <p:spPr bwMode="auto">
            <a:xfrm>
              <a:off x="2835" y="2156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61" name="Text Box 14"/>
            <p:cNvSpPr txBox="1">
              <a:spLocks noChangeArrowheads="1"/>
            </p:cNvSpPr>
            <p:nvPr/>
          </p:nvSpPr>
          <p:spPr bwMode="auto">
            <a:xfrm>
              <a:off x="2925" y="1748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62" name="Text Box 15"/>
            <p:cNvSpPr txBox="1">
              <a:spLocks noChangeArrowheads="1"/>
            </p:cNvSpPr>
            <p:nvPr/>
          </p:nvSpPr>
          <p:spPr bwMode="auto">
            <a:xfrm>
              <a:off x="3243" y="1838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63" name="Text Box 16"/>
            <p:cNvSpPr txBox="1">
              <a:spLocks noChangeArrowheads="1"/>
            </p:cNvSpPr>
            <p:nvPr/>
          </p:nvSpPr>
          <p:spPr bwMode="auto">
            <a:xfrm>
              <a:off x="3923" y="1611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64" name="Text Box 17"/>
            <p:cNvSpPr txBox="1">
              <a:spLocks noChangeArrowheads="1"/>
            </p:cNvSpPr>
            <p:nvPr/>
          </p:nvSpPr>
          <p:spPr bwMode="auto">
            <a:xfrm>
              <a:off x="2608" y="2886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65" name="Text Box 18"/>
            <p:cNvSpPr txBox="1">
              <a:spLocks noChangeArrowheads="1"/>
            </p:cNvSpPr>
            <p:nvPr/>
          </p:nvSpPr>
          <p:spPr bwMode="auto">
            <a:xfrm>
              <a:off x="2834" y="3108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66" name="Text Box 19"/>
            <p:cNvSpPr txBox="1">
              <a:spLocks noChangeArrowheads="1"/>
            </p:cNvSpPr>
            <p:nvPr/>
          </p:nvSpPr>
          <p:spPr bwMode="auto">
            <a:xfrm>
              <a:off x="3560" y="2519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67" name="Text Box 20"/>
            <p:cNvSpPr txBox="1">
              <a:spLocks noChangeArrowheads="1"/>
            </p:cNvSpPr>
            <p:nvPr/>
          </p:nvSpPr>
          <p:spPr bwMode="auto">
            <a:xfrm>
              <a:off x="3197" y="2882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  <p:sp>
          <p:nvSpPr>
            <p:cNvPr id="5168" name="Text Box 21"/>
            <p:cNvSpPr txBox="1">
              <a:spLocks noChangeArrowheads="1"/>
            </p:cNvSpPr>
            <p:nvPr/>
          </p:nvSpPr>
          <p:spPr bwMode="auto">
            <a:xfrm>
              <a:off x="3832" y="3517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/>
            </a:p>
          </p:txBody>
        </p:sp>
      </p:grpSp>
      <p:pic>
        <p:nvPicPr>
          <p:cNvPr id="5124" name="Picture 22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3663" y="1557338"/>
            <a:ext cx="44608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23"/>
          <p:cNvSpPr txBox="1">
            <a:spLocks noChangeArrowheads="1"/>
          </p:cNvSpPr>
          <p:nvPr/>
        </p:nvSpPr>
        <p:spPr bwMode="auto">
          <a:xfrm>
            <a:off x="6156325" y="206057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BE"/>
              <a:t>          </a:t>
            </a:r>
            <a:endParaRPr lang="en-GB"/>
          </a:p>
        </p:txBody>
      </p:sp>
      <p:pic>
        <p:nvPicPr>
          <p:cNvPr id="5126" name="Picture 24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9700" y="2205038"/>
            <a:ext cx="446088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25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1844675"/>
            <a:ext cx="446087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26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6238" y="3284538"/>
            <a:ext cx="44608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27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538" y="4868863"/>
            <a:ext cx="44608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28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6100" y="2708275"/>
            <a:ext cx="4460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29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4292600"/>
            <a:ext cx="4460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30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2852738"/>
            <a:ext cx="446088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31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175" y="4437063"/>
            <a:ext cx="446088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32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275" y="3284538"/>
            <a:ext cx="446088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33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8400" y="3716338"/>
            <a:ext cx="446088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34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825" y="4365625"/>
            <a:ext cx="4460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35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525" y="3429000"/>
            <a:ext cx="4460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36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788" y="5876925"/>
            <a:ext cx="446087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9" name="Picture 37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9700" y="3933825"/>
            <a:ext cx="446088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0" name="Picture 38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450" y="5229225"/>
            <a:ext cx="446088" cy="3825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141" name="Picture 39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588" y="5300663"/>
            <a:ext cx="44608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2" name="Picture 40" descr="EFAlogo no tai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1275" y="3860800"/>
            <a:ext cx="40322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44" name="Text Box 42"/>
          <p:cNvSpPr txBox="1">
            <a:spLocks noChangeArrowheads="1"/>
          </p:cNvSpPr>
          <p:nvPr/>
        </p:nvSpPr>
        <p:spPr bwMode="auto">
          <a:xfrm>
            <a:off x="0" y="6673850"/>
            <a:ext cx="212407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BE"/>
              <a:t>                        </a:t>
            </a:r>
            <a:endParaRPr lang="en-GB"/>
          </a:p>
        </p:txBody>
      </p:sp>
      <p:pic>
        <p:nvPicPr>
          <p:cNvPr id="5146" name="Picture 29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3657600"/>
            <a:ext cx="446088" cy="3825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147" name="Picture 26" descr="EFAlogo no tai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048000"/>
            <a:ext cx="446088" cy="382588"/>
          </a:xfrm>
          <a:prstGeom prst="rect">
            <a:avLst/>
          </a:prstGeom>
          <a:solidFill>
            <a:srgbClr val="FF6600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143" name="Text Box 41"/>
          <p:cNvSpPr txBox="1">
            <a:spLocks noChangeArrowheads="1"/>
          </p:cNvSpPr>
          <p:nvPr/>
        </p:nvSpPr>
        <p:spPr bwMode="auto">
          <a:xfrm>
            <a:off x="1524000" y="0"/>
            <a:ext cx="3387081" cy="1323439"/>
          </a:xfrm>
          <a:prstGeom prst="rect">
            <a:avLst/>
          </a:prstGeom>
          <a:solidFill>
            <a:srgbClr val="FFC000"/>
          </a:solidFill>
          <a:ln w="25400">
            <a:solidFill>
              <a:srgbClr val="000099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BE" sz="2000" dirty="0">
                <a:latin typeface="+mj-lt"/>
              </a:rPr>
              <a:t>20 countries</a:t>
            </a:r>
            <a:r>
              <a:rPr lang="fr-BE" dirty="0">
                <a:latin typeface="+mj-lt"/>
              </a:rPr>
              <a:t> </a:t>
            </a:r>
          </a:p>
          <a:p>
            <a:r>
              <a:rPr lang="fr-BE" sz="2000" dirty="0">
                <a:latin typeface="+mj-lt"/>
              </a:rPr>
              <a:t>34 </a:t>
            </a:r>
            <a:r>
              <a:rPr lang="fr-BE" sz="2000" dirty="0" err="1">
                <a:latin typeface="+mj-lt"/>
              </a:rPr>
              <a:t>member</a:t>
            </a:r>
            <a:r>
              <a:rPr lang="fr-BE" sz="2000" dirty="0">
                <a:latin typeface="+mj-lt"/>
              </a:rPr>
              <a:t> organisations</a:t>
            </a:r>
          </a:p>
          <a:p>
            <a:r>
              <a:rPr lang="fr-BE" sz="2000" dirty="0">
                <a:latin typeface="+mj-lt"/>
              </a:rPr>
              <a:t>in </a:t>
            </a:r>
            <a:r>
              <a:rPr lang="fr-BE" sz="2000" dirty="0" err="1">
                <a:latin typeface="+mj-lt"/>
              </a:rPr>
              <a:t>which</a:t>
            </a:r>
            <a:r>
              <a:rPr lang="fr-BE" sz="2000" dirty="0">
                <a:latin typeface="+mj-lt"/>
              </a:rPr>
              <a:t> over 500.000 patients</a:t>
            </a:r>
          </a:p>
          <a:p>
            <a:r>
              <a:rPr lang="fr-BE" sz="2000" dirty="0">
                <a:latin typeface="+mj-lt"/>
              </a:rPr>
              <a:t>&amp; carers</a:t>
            </a:r>
          </a:p>
        </p:txBody>
      </p:sp>
      <p:pic>
        <p:nvPicPr>
          <p:cNvPr id="46" name="Grafik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447800"/>
            <a:ext cx="1717678" cy="15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Striped Right Arrow 47"/>
          <p:cNvSpPr/>
          <p:nvPr/>
        </p:nvSpPr>
        <p:spPr>
          <a:xfrm>
            <a:off x="381000" y="2971800"/>
            <a:ext cx="1207008" cy="9144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>
                <a:solidFill>
                  <a:schemeClr val="tx1"/>
                </a:solidFill>
              </a:rPr>
              <a:t>REACH OUT</a:t>
            </a:r>
            <a:endParaRPr lang="fr-BE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900" dirty="0" smtClean="0"/>
              <a:t/>
            </a:r>
            <a:br>
              <a:rPr lang="en-GB" sz="4900" dirty="0" smtClean="0"/>
            </a:br>
            <a:r>
              <a:rPr lang="en-GB" sz="6000" dirty="0" smtClean="0"/>
              <a:t>Objectives</a:t>
            </a:r>
            <a:r>
              <a:rPr lang="el-GR" sz="6000" dirty="0" smtClean="0"/>
              <a:t/>
            </a:r>
            <a:br>
              <a:rPr lang="el-GR" sz="6000" dirty="0" smtClean="0"/>
            </a:br>
            <a:endParaRPr lang="fr-BE" sz="6000" dirty="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2133600" y="1447800"/>
            <a:ext cx="6781800" cy="4800600"/>
          </a:xfrm>
        </p:spPr>
        <p:txBody>
          <a:bodyPr/>
          <a:lstStyle/>
          <a:p>
            <a:pPr eaLnBrk="1" hangingPunct="1"/>
            <a:r>
              <a:rPr lang="en-GB" sz="2000" dirty="0" smtClean="0"/>
              <a:t>Provides transparent access to information and educational tools in patient-friendly language</a:t>
            </a:r>
            <a:endParaRPr lang="el-GR" sz="2000" dirty="0" smtClean="0"/>
          </a:p>
          <a:p>
            <a:pPr eaLnBrk="1" hangingPunct="1"/>
            <a:r>
              <a:rPr lang="en-GB" sz="2000" dirty="0" smtClean="0"/>
              <a:t>Provides opportunities to participate actively in projects</a:t>
            </a:r>
          </a:p>
          <a:p>
            <a:pPr lvl="0">
              <a:defRPr/>
            </a:pPr>
            <a:r>
              <a:rPr lang="en-GB" sz="2000" dirty="0" smtClean="0"/>
              <a:t>Facilitates communication in patient-friendly language focusing on patient needs</a:t>
            </a:r>
            <a:r>
              <a:rPr lang="lt-LT" sz="2000" dirty="0" smtClean="0"/>
              <a:t> </a:t>
            </a:r>
            <a:endParaRPr lang="el-GR" sz="2000" dirty="0" smtClean="0"/>
          </a:p>
          <a:p>
            <a:pPr lvl="0">
              <a:defRPr/>
            </a:pPr>
            <a:r>
              <a:rPr lang="en-GB" sz="2000" dirty="0" smtClean="0"/>
              <a:t>Develops and promotes long term partnership on equal level</a:t>
            </a:r>
            <a:endParaRPr lang="lt-LT" sz="2000" dirty="0" smtClean="0"/>
          </a:p>
          <a:p>
            <a:pPr lvl="0">
              <a:defRPr/>
            </a:pPr>
            <a:r>
              <a:rPr lang="lt-LT" sz="2000" dirty="0" smtClean="0"/>
              <a:t>Develops training and educational projects</a:t>
            </a:r>
            <a:endParaRPr lang="el-GR" sz="2000" dirty="0" smtClean="0"/>
          </a:p>
          <a:p>
            <a:pPr lvl="0">
              <a:defRPr/>
            </a:pPr>
            <a:r>
              <a:rPr lang="en-GB" sz="2000" dirty="0" smtClean="0"/>
              <a:t>Ensures active participation of patients in all decisions regarding their </a:t>
            </a:r>
            <a:r>
              <a:rPr lang="lt-LT" sz="2000" dirty="0" smtClean="0"/>
              <a:t>wellbeing</a:t>
            </a:r>
            <a:endParaRPr lang="fr-BE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en-GB" sz="2000" dirty="0" smtClean="0"/>
              <a:t>Acts as liaison between people with allergy, asthma and COPD and EU policy-makers</a:t>
            </a:r>
            <a:endParaRPr lang="el-GR" sz="2000" dirty="0" smtClean="0"/>
          </a:p>
          <a:p>
            <a:pPr eaLnBrk="1" hangingPunct="1"/>
            <a:r>
              <a:rPr lang="en-GB" sz="2000" dirty="0" smtClean="0"/>
              <a:t>Negotiates to raise standards of care, environment and research</a:t>
            </a:r>
            <a:endParaRPr lang="el-GR" sz="2000" dirty="0" smtClean="0"/>
          </a:p>
          <a:p>
            <a:pPr eaLnBrk="1" hangingPunct="1"/>
            <a:r>
              <a:rPr lang="en-GB" sz="2000" dirty="0" smtClean="0"/>
              <a:t>Communicates and updates about patient </a:t>
            </a:r>
            <a:r>
              <a:rPr lang="lt-LT" sz="2000" dirty="0" smtClean="0"/>
              <a:t>needs</a:t>
            </a:r>
            <a:endParaRPr lang="en-GB" sz="2000" dirty="0" smtClean="0"/>
          </a:p>
          <a:p>
            <a:pPr eaLnBrk="1" hangingPunct="1"/>
            <a:endParaRPr lang="el-GR" sz="2000" dirty="0" smtClean="0"/>
          </a:p>
          <a:p>
            <a:pPr algn="ctr" eaLnBrk="1" hangingPunct="1">
              <a:buClr>
                <a:srgbClr val="4347E7"/>
              </a:buClr>
              <a:buFont typeface="Arial" charset="0"/>
              <a:buNone/>
            </a:pPr>
            <a:endParaRPr lang="en-US" sz="3600" dirty="0" smtClean="0"/>
          </a:p>
          <a:p>
            <a:pPr algn="ctr" eaLnBrk="1" hangingPunct="1">
              <a:buClr>
                <a:srgbClr val="4347E7"/>
              </a:buClr>
              <a:buFont typeface="Arial" charset="0"/>
              <a:buNone/>
            </a:pPr>
            <a:endParaRPr lang="el-GR" sz="3600" dirty="0" smtClean="0"/>
          </a:p>
          <a:p>
            <a:pPr algn="just" eaLnBrk="1" hangingPunct="1">
              <a:buClr>
                <a:srgbClr val="4347E7"/>
              </a:buClr>
            </a:pPr>
            <a:endParaRPr lang="fr-BE" sz="4000" dirty="0" smtClean="0">
              <a:solidFill>
                <a:srgbClr val="10253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" name="Grafi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5998" y="55260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EFA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742000"/>
            <a:ext cx="1298445" cy="1116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524000"/>
            <a:ext cx="2133600" cy="70788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n-lt"/>
              </a:rPr>
              <a:t>For patients</a:t>
            </a:r>
          </a:p>
          <a:p>
            <a:endParaRPr lang="fr-BE" sz="2000" dirty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590800"/>
            <a:ext cx="2057400" cy="10156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eaLnBrk="1" hangingPunct="1">
              <a:buClr>
                <a:srgbClr val="4347E7"/>
              </a:buClr>
              <a:buFont typeface="Arial" charset="0"/>
              <a:buNone/>
            </a:pPr>
            <a:r>
              <a:rPr lang="en-GB" sz="2000" b="1" dirty="0" smtClean="0">
                <a:latin typeface="+mn-lt"/>
              </a:rPr>
              <a:t>For Healthcare </a:t>
            </a:r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r>
              <a:rPr lang="en-GB" sz="2000" b="1" dirty="0" smtClean="0">
                <a:latin typeface="+mn-lt"/>
              </a:rPr>
              <a:t>Professionals/</a:t>
            </a:r>
          </a:p>
          <a:p>
            <a:pPr eaLnBrk="1" hangingPunct="1">
              <a:buClr>
                <a:srgbClr val="4347E7"/>
              </a:buClr>
              <a:buFont typeface="Arial" charset="0"/>
              <a:buNone/>
            </a:pPr>
            <a:r>
              <a:rPr lang="en-GB" sz="2000" b="1" dirty="0" smtClean="0">
                <a:latin typeface="+mn-lt"/>
              </a:rPr>
              <a:t>Scientists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4136" y="4876800"/>
            <a:ext cx="2039597" cy="70788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marL="342900" lvl="1" indent="-342900" algn="ctr" eaLnBrk="1" hangingPunct="1">
              <a:buClr>
                <a:srgbClr val="4347E7"/>
              </a:buClr>
              <a:buFont typeface="Arial" charset="0"/>
              <a:buNone/>
            </a:pPr>
            <a:r>
              <a:rPr lang="en-GB" sz="2000" b="1" dirty="0" smtClean="0">
                <a:latin typeface="+mn-lt"/>
              </a:rPr>
              <a:t>For Policy makers</a:t>
            </a:r>
          </a:p>
          <a:p>
            <a:pPr marL="342900" lvl="1" indent="-342900" algn="ctr" eaLnBrk="1" hangingPunct="1">
              <a:buClr>
                <a:srgbClr val="4347E7"/>
              </a:buClr>
              <a:buFont typeface="Arial" charset="0"/>
              <a:buNone/>
            </a:pPr>
            <a:endParaRPr lang="en-GB" sz="2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6096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cs-CZ" sz="3200" dirty="0" smtClean="0">
                <a:latin typeface="+mj-lt"/>
              </a:rPr>
              <a:t>E</a:t>
            </a:r>
            <a:r>
              <a:rPr lang="fr-BE" sz="3200" dirty="0" smtClean="0">
                <a:latin typeface="+mj-lt"/>
              </a:rPr>
              <a:t>FA </a:t>
            </a:r>
            <a:r>
              <a:rPr lang="fr-BE" sz="3200" dirty="0" err="1" smtClean="0">
                <a:latin typeface="+mj-lt"/>
              </a:rPr>
              <a:t>strategy</a:t>
            </a:r>
            <a:r>
              <a:rPr lang="fr-BE" sz="3200" dirty="0" smtClean="0">
                <a:latin typeface="+mj-lt"/>
              </a:rPr>
              <a:t> – </a:t>
            </a:r>
            <a:r>
              <a:rPr lang="fr-BE" sz="3200" dirty="0" err="1" smtClean="0">
                <a:latin typeface="+mj-lt"/>
              </a:rPr>
              <a:t>meaningful</a:t>
            </a:r>
            <a:r>
              <a:rPr lang="fr-BE" sz="3200" dirty="0" smtClean="0">
                <a:latin typeface="+mj-lt"/>
              </a:rPr>
              <a:t> </a:t>
            </a:r>
            <a:r>
              <a:rPr lang="fr-BE" sz="3200" dirty="0" err="1" smtClean="0">
                <a:latin typeface="+mj-lt"/>
              </a:rPr>
              <a:t>research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1295400" y="4648200"/>
            <a:ext cx="14478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smtClean="0"/>
          </a:p>
          <a:p>
            <a:pPr algn="ctr"/>
            <a:r>
              <a:rPr lang="fr-BE" b="1" dirty="0" smtClean="0"/>
              <a:t>RESEARCH</a:t>
            </a:r>
          </a:p>
          <a:p>
            <a:pPr algn="ctr"/>
            <a:endParaRPr lang="fr-BE" dirty="0"/>
          </a:p>
        </p:txBody>
      </p:sp>
      <p:sp>
        <p:nvSpPr>
          <p:cNvPr id="8" name="Flowchart: Process 7"/>
          <p:cNvSpPr/>
          <p:nvPr/>
        </p:nvSpPr>
        <p:spPr>
          <a:xfrm>
            <a:off x="3048000" y="5029200"/>
            <a:ext cx="3276600" cy="1219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 smtClean="0"/>
          </a:p>
          <a:p>
            <a:pPr algn="ctr"/>
            <a:r>
              <a:rPr lang="fr-BE" sz="2000" b="1" dirty="0" smtClean="0"/>
              <a:t>POLICY EU &amp; national</a:t>
            </a:r>
          </a:p>
          <a:p>
            <a:pPr algn="ctr"/>
            <a:r>
              <a:rPr lang="fr-BE" sz="2000" b="1" dirty="0" err="1" smtClean="0"/>
              <a:t>Research</a:t>
            </a:r>
            <a:r>
              <a:rPr lang="fr-BE" sz="2000" b="1" dirty="0" smtClean="0"/>
              <a:t> FP7, FP8</a:t>
            </a:r>
          </a:p>
          <a:p>
            <a:pPr algn="ctr"/>
            <a:r>
              <a:rPr lang="fr-BE" sz="2000" b="1" dirty="0" err="1" smtClean="0"/>
              <a:t>Environment</a:t>
            </a:r>
            <a:endParaRPr lang="fr-BE" sz="2000" b="1" dirty="0" smtClean="0"/>
          </a:p>
          <a:p>
            <a:pPr algn="ctr"/>
            <a:r>
              <a:rPr lang="fr-BE" sz="2000" b="1" dirty="0" smtClean="0"/>
              <a:t>Care</a:t>
            </a:r>
          </a:p>
          <a:p>
            <a:pPr algn="ctr"/>
            <a:endParaRPr lang="fr-BE" dirty="0"/>
          </a:p>
        </p:txBody>
      </p:sp>
      <p:sp>
        <p:nvSpPr>
          <p:cNvPr id="9" name="Flowchart: Process 8"/>
          <p:cNvSpPr/>
          <p:nvPr/>
        </p:nvSpPr>
        <p:spPr>
          <a:xfrm>
            <a:off x="762000" y="3048000"/>
            <a:ext cx="1676400" cy="838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/>
              <a:t>NEW </a:t>
            </a:r>
            <a:r>
              <a:rPr lang="fr-BE" b="1" dirty="0" err="1" smtClean="0"/>
              <a:t>Knowledge</a:t>
            </a:r>
            <a:endParaRPr lang="fr-BE" b="1" dirty="0" smtClean="0"/>
          </a:p>
          <a:p>
            <a:pPr algn="ctr"/>
            <a:r>
              <a:rPr lang="fr-BE" b="1" dirty="0" err="1" smtClean="0"/>
              <a:t>Understanding</a:t>
            </a:r>
            <a:endParaRPr lang="fr-BE" b="1" dirty="0"/>
          </a:p>
        </p:txBody>
      </p:sp>
      <p:sp>
        <p:nvSpPr>
          <p:cNvPr id="10" name="Flowchart: Process 9"/>
          <p:cNvSpPr/>
          <p:nvPr/>
        </p:nvSpPr>
        <p:spPr>
          <a:xfrm>
            <a:off x="990600" y="1752600"/>
            <a:ext cx="16764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/>
              <a:t>New or </a:t>
            </a:r>
            <a:r>
              <a:rPr lang="fr-BE" b="1" dirty="0" err="1" smtClean="0"/>
              <a:t>improved</a:t>
            </a:r>
            <a:r>
              <a:rPr lang="fr-BE" b="1" dirty="0" smtClean="0"/>
              <a:t> </a:t>
            </a:r>
            <a:r>
              <a:rPr lang="fr-BE" b="1" dirty="0" err="1" smtClean="0"/>
              <a:t>tools</a:t>
            </a:r>
            <a:endParaRPr lang="fr-BE" b="1" dirty="0"/>
          </a:p>
        </p:txBody>
      </p:sp>
      <p:sp>
        <p:nvSpPr>
          <p:cNvPr id="11" name="Flowchart: Process 10"/>
          <p:cNvSpPr/>
          <p:nvPr/>
        </p:nvSpPr>
        <p:spPr>
          <a:xfrm>
            <a:off x="2971800" y="990600"/>
            <a:ext cx="3352800" cy="9144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err="1" smtClean="0"/>
              <a:t>Implementation</a:t>
            </a:r>
            <a:endParaRPr lang="fr-BE" b="1" dirty="0" smtClean="0"/>
          </a:p>
          <a:p>
            <a:pPr algn="ctr"/>
            <a:r>
              <a:rPr lang="fr-BE" b="1" dirty="0" smtClean="0"/>
              <a:t>Care </a:t>
            </a:r>
          </a:p>
          <a:p>
            <a:pPr algn="ctr"/>
            <a:r>
              <a:rPr lang="fr-BE" b="1" dirty="0" err="1" smtClean="0"/>
              <a:t>Environment</a:t>
            </a:r>
            <a:endParaRPr lang="fr-BE" b="1" dirty="0"/>
          </a:p>
        </p:txBody>
      </p:sp>
      <p:sp>
        <p:nvSpPr>
          <p:cNvPr id="12" name="Flowchart: Process 11"/>
          <p:cNvSpPr/>
          <p:nvPr/>
        </p:nvSpPr>
        <p:spPr>
          <a:xfrm>
            <a:off x="6705600" y="1752600"/>
            <a:ext cx="12192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/>
              <a:t>Impact</a:t>
            </a:r>
            <a:endParaRPr lang="fr-BE" b="1" dirty="0"/>
          </a:p>
        </p:txBody>
      </p:sp>
      <p:sp>
        <p:nvSpPr>
          <p:cNvPr id="13" name="Flowchart: Process 12"/>
          <p:cNvSpPr/>
          <p:nvPr/>
        </p:nvSpPr>
        <p:spPr>
          <a:xfrm>
            <a:off x="6705600" y="3048000"/>
            <a:ext cx="1600200" cy="838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/>
              <a:t>Evaluation &amp; gaps in </a:t>
            </a:r>
            <a:r>
              <a:rPr lang="fr-BE" b="1" dirty="0" err="1" smtClean="0"/>
              <a:t>knowledge</a:t>
            </a:r>
            <a:endParaRPr lang="fr-BE" b="1" dirty="0"/>
          </a:p>
        </p:txBody>
      </p:sp>
      <p:sp>
        <p:nvSpPr>
          <p:cNvPr id="14" name="Flowchart: Process 13"/>
          <p:cNvSpPr/>
          <p:nvPr/>
        </p:nvSpPr>
        <p:spPr>
          <a:xfrm>
            <a:off x="6629400" y="4648200"/>
            <a:ext cx="1524000" cy="6126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/>
              <a:t>RESEARCH</a:t>
            </a:r>
          </a:p>
          <a:p>
            <a:pPr algn="ctr"/>
            <a:r>
              <a:rPr lang="fr-BE" b="1" dirty="0" err="1" smtClean="0"/>
              <a:t>needs</a:t>
            </a:r>
            <a:endParaRPr lang="fr-BE" b="1" dirty="0"/>
          </a:p>
        </p:txBody>
      </p:sp>
      <p:sp>
        <p:nvSpPr>
          <p:cNvPr id="27650" name="AutoShape 2" descr="iStock_000000848723Medium-sneeze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9538" y="-1211263"/>
            <a:ext cx="3810000" cy="2533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sp>
        <p:nvSpPr>
          <p:cNvPr id="27652" name="AutoShape 4" descr="iStock_000000848723Medium-sneeze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09538" y="-1211263"/>
            <a:ext cx="3810000" cy="2533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15" name="Picture 14" descr="iStock_000000848723Medium-sneez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2209800"/>
            <a:ext cx="3410529" cy="2268000"/>
          </a:xfrm>
          <a:prstGeom prst="rect">
            <a:avLst/>
          </a:prstGeom>
        </p:spPr>
      </p:pic>
      <p:sp>
        <p:nvSpPr>
          <p:cNvPr id="16" name="Flowchart: Process 15"/>
          <p:cNvSpPr/>
          <p:nvPr/>
        </p:nvSpPr>
        <p:spPr>
          <a:xfrm>
            <a:off x="3048000" y="2286000"/>
            <a:ext cx="1676400" cy="1143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dirty="0" smtClean="0"/>
              <a:t>PATIENT</a:t>
            </a:r>
          </a:p>
          <a:p>
            <a:pPr algn="ctr"/>
            <a:r>
              <a:rPr lang="fr-BE" b="1" dirty="0" err="1" smtClean="0"/>
              <a:t>Needs</a:t>
            </a:r>
            <a:r>
              <a:rPr lang="fr-BE" b="1" dirty="0" smtClean="0"/>
              <a:t> &amp; expectations &amp; participation</a:t>
            </a:r>
            <a:endParaRPr lang="fr-BE" b="1" dirty="0"/>
          </a:p>
        </p:txBody>
      </p:sp>
      <p:sp>
        <p:nvSpPr>
          <p:cNvPr id="18" name="Up-Down Arrow 17"/>
          <p:cNvSpPr/>
          <p:nvPr/>
        </p:nvSpPr>
        <p:spPr>
          <a:xfrm>
            <a:off x="4495800" y="4419600"/>
            <a:ext cx="484632" cy="6096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19" name="Grafi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5562600"/>
            <a:ext cx="505471" cy="4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Grafi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038600"/>
            <a:ext cx="505471" cy="4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Grafi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438400"/>
            <a:ext cx="505471" cy="4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Grafi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990600"/>
            <a:ext cx="505471" cy="4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Grafi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990600"/>
            <a:ext cx="505471" cy="4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Grafi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2362200"/>
            <a:ext cx="505471" cy="4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Grafi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4800" y="4038600"/>
            <a:ext cx="505471" cy="4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Grafi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5638800"/>
            <a:ext cx="505471" cy="4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Up-Down Arrow 27"/>
          <p:cNvSpPr/>
          <p:nvPr/>
        </p:nvSpPr>
        <p:spPr>
          <a:xfrm>
            <a:off x="4419600" y="1828800"/>
            <a:ext cx="484632" cy="6096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2743200" y="4419600"/>
            <a:ext cx="228600" cy="228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6200000" flipH="1">
            <a:off x="6362700" y="4457700"/>
            <a:ext cx="304800" cy="2286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0" idx="3"/>
          </p:cNvCxnSpPr>
          <p:nvPr/>
        </p:nvCxnSpPr>
        <p:spPr>
          <a:xfrm rot="10800000">
            <a:off x="2667000" y="2058924"/>
            <a:ext cx="304800" cy="15087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2" idx="1"/>
          </p:cNvCxnSpPr>
          <p:nvPr/>
        </p:nvCxnSpPr>
        <p:spPr>
          <a:xfrm rot="10800000" flipV="1">
            <a:off x="6400800" y="2058924"/>
            <a:ext cx="304800" cy="150876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9" idx="3"/>
            <a:endCxn id="15" idx="1"/>
          </p:cNvCxnSpPr>
          <p:nvPr/>
        </p:nvCxnSpPr>
        <p:spPr>
          <a:xfrm flipV="1">
            <a:off x="2438400" y="3343800"/>
            <a:ext cx="533400" cy="12330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13" idx="1"/>
          </p:cNvCxnSpPr>
          <p:nvPr/>
        </p:nvCxnSpPr>
        <p:spPr>
          <a:xfrm>
            <a:off x="6324600" y="3323700"/>
            <a:ext cx="381000" cy="143400"/>
          </a:xfrm>
          <a:prstGeom prst="straightConnector1">
            <a:avLst/>
          </a:prstGeom>
          <a:ln w="25400" cmpd="sng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" name="Grafi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038600"/>
            <a:ext cx="505471" cy="45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3" descr="EFA Logo New Blu 300dpi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4038600"/>
            <a:ext cx="62481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Up Arrow 69"/>
          <p:cNvSpPr/>
          <p:nvPr/>
        </p:nvSpPr>
        <p:spPr>
          <a:xfrm>
            <a:off x="1066800" y="2514600"/>
            <a:ext cx="152400" cy="3048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2" name="Up Arrow 71"/>
          <p:cNvSpPr/>
          <p:nvPr/>
        </p:nvSpPr>
        <p:spPr>
          <a:xfrm>
            <a:off x="1066800" y="4114800"/>
            <a:ext cx="152400" cy="3048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3" name="Right Arrow 72"/>
          <p:cNvSpPr/>
          <p:nvPr/>
        </p:nvSpPr>
        <p:spPr>
          <a:xfrm rot="19867361">
            <a:off x="2375311" y="1377924"/>
            <a:ext cx="381000" cy="1524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6" name="Right Arrow 75"/>
          <p:cNvSpPr/>
          <p:nvPr/>
        </p:nvSpPr>
        <p:spPr>
          <a:xfrm rot="2300345">
            <a:off x="6477000" y="1371600"/>
            <a:ext cx="381000" cy="1524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9" name="Down Arrow 78"/>
          <p:cNvSpPr/>
          <p:nvPr/>
        </p:nvSpPr>
        <p:spPr>
          <a:xfrm>
            <a:off x="7772400" y="2438400"/>
            <a:ext cx="152400" cy="3810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0" name="Down Arrow 79"/>
          <p:cNvSpPr/>
          <p:nvPr/>
        </p:nvSpPr>
        <p:spPr>
          <a:xfrm>
            <a:off x="7620000" y="4038600"/>
            <a:ext cx="152400" cy="3810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2" name="Left Arrow 81"/>
          <p:cNvSpPr/>
          <p:nvPr/>
        </p:nvSpPr>
        <p:spPr>
          <a:xfrm rot="19316013">
            <a:off x="6399159" y="5458742"/>
            <a:ext cx="457200" cy="152400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4" name="Left Arrow 83"/>
          <p:cNvSpPr/>
          <p:nvPr/>
        </p:nvSpPr>
        <p:spPr>
          <a:xfrm rot="1690713">
            <a:off x="2514600" y="5410200"/>
            <a:ext cx="457200" cy="152400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29575" cy="1357312"/>
          </a:xfrm>
        </p:spPr>
        <p:txBody>
          <a:bodyPr/>
          <a:lstStyle/>
          <a:p>
            <a:pPr eaLnBrk="1" hangingPunct="1">
              <a:buClr>
                <a:srgbClr val="4347E7"/>
              </a:buClr>
            </a:pPr>
            <a:r>
              <a:rPr lang="fr-BE" sz="2800" dirty="0" smtClean="0"/>
              <a:t>Promotion to</a:t>
            </a:r>
          </a:p>
          <a:p>
            <a:pPr lvl="1">
              <a:buClr>
                <a:srgbClr val="4347E7"/>
              </a:buClr>
            </a:pPr>
            <a:r>
              <a:rPr lang="fr-BE" sz="2400" dirty="0" smtClean="0"/>
              <a:t>EU institutions</a:t>
            </a:r>
          </a:p>
          <a:p>
            <a:pPr lvl="1">
              <a:buClr>
                <a:srgbClr val="4347E7"/>
              </a:buClr>
            </a:pPr>
            <a:r>
              <a:rPr lang="fr-BE" sz="2400" dirty="0" smtClean="0"/>
              <a:t>European and international network of patient groups &amp; EFA </a:t>
            </a:r>
            <a:r>
              <a:rPr lang="fr-BE" sz="2400" dirty="0" err="1" smtClean="0"/>
              <a:t>partnerships</a:t>
            </a:r>
            <a:r>
              <a:rPr lang="fr-BE" sz="2400" dirty="0" smtClean="0"/>
              <a:t> </a:t>
            </a:r>
          </a:p>
          <a:p>
            <a:pPr eaLnBrk="1" hangingPunct="1">
              <a:buClr>
                <a:srgbClr val="4347E7"/>
              </a:buClr>
            </a:pPr>
            <a:r>
              <a:rPr lang="fr-BE" sz="2800" dirty="0" err="1" smtClean="0"/>
              <a:t>Dissemination</a:t>
            </a:r>
            <a:r>
              <a:rPr lang="fr-BE" sz="2800" dirty="0" smtClean="0"/>
              <a:t> in </a:t>
            </a:r>
            <a:r>
              <a:rPr lang="fr-BE" sz="2800" dirty="0" err="1" smtClean="0"/>
              <a:t>lay</a:t>
            </a:r>
            <a:r>
              <a:rPr lang="fr-BE" sz="2800" dirty="0" smtClean="0"/>
              <a:t>-</a:t>
            </a:r>
            <a:r>
              <a:rPr lang="fr-BE" sz="2800" dirty="0" err="1" smtClean="0"/>
              <a:t>language</a:t>
            </a:r>
            <a:r>
              <a:rPr lang="fr-BE" sz="2800" dirty="0" smtClean="0"/>
              <a:t> on</a:t>
            </a:r>
          </a:p>
          <a:p>
            <a:pPr lvl="1">
              <a:buClr>
                <a:srgbClr val="4347E7"/>
              </a:buClr>
            </a:pPr>
            <a:r>
              <a:rPr lang="fr-BE" sz="2400" dirty="0" err="1" smtClean="0"/>
              <a:t>project</a:t>
            </a:r>
            <a:r>
              <a:rPr lang="fr-BE" sz="2400" dirty="0" smtClean="0"/>
              <a:t> (</a:t>
            </a:r>
            <a:r>
              <a:rPr lang="fr-BE" sz="2400" dirty="0" err="1" smtClean="0"/>
              <a:t>interim</a:t>
            </a:r>
            <a:r>
              <a:rPr lang="fr-BE" sz="2400" dirty="0" smtClean="0"/>
              <a:t>) </a:t>
            </a:r>
            <a:r>
              <a:rPr lang="fr-BE" sz="2400" dirty="0" err="1" smtClean="0"/>
              <a:t>results</a:t>
            </a:r>
            <a:endParaRPr lang="fr-BE" sz="2400" dirty="0" smtClean="0"/>
          </a:p>
          <a:p>
            <a:pPr lvl="1">
              <a:buClr>
                <a:srgbClr val="4347E7"/>
              </a:buClr>
            </a:pPr>
            <a:r>
              <a:rPr lang="fr-BE" sz="2400" dirty="0" err="1" smtClean="0"/>
              <a:t>what</a:t>
            </a:r>
            <a:r>
              <a:rPr lang="fr-BE" sz="2400" dirty="0" smtClean="0"/>
              <a:t> </a:t>
            </a:r>
            <a:r>
              <a:rPr lang="fr-BE" sz="2400" dirty="0" err="1" smtClean="0"/>
              <a:t>they</a:t>
            </a:r>
            <a:r>
              <a:rPr lang="fr-BE" sz="2400" dirty="0" smtClean="0"/>
              <a:t> </a:t>
            </a:r>
            <a:r>
              <a:rPr lang="fr-BE" sz="2400" dirty="0" err="1" smtClean="0"/>
              <a:t>mean</a:t>
            </a:r>
            <a:r>
              <a:rPr lang="fr-BE" sz="2400" dirty="0" smtClean="0"/>
              <a:t> for patients</a:t>
            </a:r>
          </a:p>
          <a:p>
            <a:pPr eaLnBrk="1" hangingPunct="1">
              <a:buClr>
                <a:srgbClr val="4347E7"/>
              </a:buClr>
            </a:pPr>
            <a:r>
              <a:rPr lang="fr-BE" sz="2800" dirty="0" smtClean="0"/>
              <a:t>Impact </a:t>
            </a:r>
          </a:p>
          <a:p>
            <a:pPr lvl="1">
              <a:buClr>
                <a:srgbClr val="4347E7"/>
              </a:buClr>
            </a:pPr>
            <a:r>
              <a:rPr lang="fr-BE" sz="2400" dirty="0" smtClean="0"/>
              <a:t>In </a:t>
            </a:r>
            <a:r>
              <a:rPr lang="fr-BE" sz="2400" dirty="0" err="1" smtClean="0"/>
              <a:t>policy</a:t>
            </a:r>
            <a:endParaRPr lang="fr-BE" sz="2400" dirty="0" smtClean="0"/>
          </a:p>
          <a:p>
            <a:pPr lvl="1">
              <a:buClr>
                <a:srgbClr val="4347E7"/>
              </a:buClr>
            </a:pPr>
            <a:r>
              <a:rPr lang="fr-BE" sz="2400" dirty="0" smtClean="0"/>
              <a:t>In care</a:t>
            </a:r>
          </a:p>
          <a:p>
            <a:pPr eaLnBrk="1" hangingPunct="1">
              <a:buClr>
                <a:srgbClr val="4347E7"/>
              </a:buClr>
            </a:pPr>
            <a:r>
              <a:rPr lang="fr-BE" sz="2800" dirty="0" smtClean="0"/>
              <a:t>Patient perspective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fr-BE" sz="4400" noProof="0" dirty="0" smtClean="0">
                <a:latin typeface="+mj-lt"/>
              </a:rPr>
              <a:t>EFA Contribution in </a:t>
            </a:r>
            <a:r>
              <a:rPr lang="fr-BE" sz="4400" noProof="0" dirty="0" err="1" smtClean="0">
                <a:latin typeface="+mj-lt"/>
              </a:rPr>
              <a:t>brief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Grafi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219200"/>
            <a:ext cx="3994600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4724400"/>
            <a:ext cx="9144000" cy="110799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fr-BE" sz="2200" dirty="0" smtClean="0">
                <a:latin typeface="+mn-lt"/>
              </a:rPr>
              <a:t>CRUCIAL: COMMUNICATION ON WHAT NEW KNOWLEDGE MEANS &amp; HOW IT CAN BE USED BY DIFFERENT TARGET GROUPS</a:t>
            </a:r>
          </a:p>
          <a:p>
            <a:pPr algn="ctr"/>
            <a:r>
              <a:rPr lang="fr-BE" sz="2200" dirty="0" smtClean="0">
                <a:latin typeface="+mn-lt"/>
              </a:rPr>
              <a:t>HC PROFESSIONALS – PATIENTS - PUBLIC - POLICYMAKERS</a:t>
            </a:r>
            <a:endParaRPr lang="fr-BE" sz="2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029575" cy="1357312"/>
          </a:xfrm>
        </p:spPr>
        <p:txBody>
          <a:bodyPr/>
          <a:lstStyle/>
          <a:p>
            <a:pPr eaLnBrk="1" hangingPunct="1">
              <a:buClr>
                <a:srgbClr val="4347E7"/>
              </a:buClr>
            </a:pPr>
            <a:r>
              <a:rPr lang="fr-BE" sz="2800" dirty="0" smtClean="0"/>
              <a:t>Patient questions:</a:t>
            </a:r>
          </a:p>
          <a:p>
            <a:pPr lvl="1">
              <a:buClr>
                <a:srgbClr val="4347E7"/>
              </a:buClr>
            </a:pPr>
            <a:r>
              <a:rPr lang="fr-BE" sz="2400" dirty="0" err="1" smtClean="0"/>
              <a:t>Why</a:t>
            </a:r>
            <a:r>
              <a:rPr lang="fr-BE" sz="2400" dirty="0" smtClean="0"/>
              <a:t>? </a:t>
            </a:r>
            <a:r>
              <a:rPr lang="fr-BE" sz="2400" dirty="0" err="1" smtClean="0"/>
              <a:t>Why</a:t>
            </a:r>
            <a:r>
              <a:rPr lang="fr-BE" sz="2400" dirty="0" smtClean="0"/>
              <a:t> me/</a:t>
            </a:r>
            <a:r>
              <a:rPr lang="fr-BE" sz="2400" dirty="0" err="1" smtClean="0"/>
              <a:t>my</a:t>
            </a:r>
            <a:r>
              <a:rPr lang="fr-BE" sz="2400" dirty="0" smtClean="0"/>
              <a:t> kid? How? </a:t>
            </a:r>
            <a:r>
              <a:rPr lang="fr-BE" sz="2400" dirty="0" err="1" smtClean="0"/>
              <a:t>What</a:t>
            </a:r>
            <a:r>
              <a:rPr lang="fr-BE" sz="2400" dirty="0" smtClean="0"/>
              <a:t> </a:t>
            </a:r>
            <a:r>
              <a:rPr lang="fr-BE" sz="2400" dirty="0" err="1" smtClean="0"/>
              <a:t>can</a:t>
            </a:r>
            <a:r>
              <a:rPr lang="fr-BE" sz="2400" dirty="0" smtClean="0"/>
              <a:t> I do? Can I do </a:t>
            </a:r>
            <a:r>
              <a:rPr lang="fr-BE" sz="2400" dirty="0" err="1" smtClean="0"/>
              <a:t>something</a:t>
            </a:r>
            <a:r>
              <a:rPr lang="fr-BE" sz="2400" dirty="0" smtClean="0"/>
              <a:t> </a:t>
            </a:r>
            <a:r>
              <a:rPr lang="fr-BE" sz="2400" dirty="0" err="1" smtClean="0"/>
              <a:t>else</a:t>
            </a:r>
            <a:r>
              <a:rPr lang="fr-BE" sz="2400" dirty="0" smtClean="0"/>
              <a:t> </a:t>
            </a:r>
            <a:r>
              <a:rPr lang="fr-BE" sz="2400" dirty="0" err="1" smtClean="0"/>
              <a:t>than</a:t>
            </a:r>
            <a:r>
              <a:rPr lang="fr-BE" sz="2400" dirty="0" smtClean="0"/>
              <a:t> </a:t>
            </a:r>
            <a:r>
              <a:rPr lang="fr-BE" sz="2400" dirty="0" err="1" smtClean="0"/>
              <a:t>taking</a:t>
            </a:r>
            <a:r>
              <a:rPr lang="fr-BE" sz="2400" dirty="0" smtClean="0"/>
              <a:t> </a:t>
            </a:r>
            <a:r>
              <a:rPr lang="fr-BE" sz="2400" dirty="0" err="1" smtClean="0"/>
              <a:t>loads</a:t>
            </a:r>
            <a:r>
              <a:rPr lang="fr-BE" sz="2400" dirty="0" smtClean="0"/>
              <a:t> and </a:t>
            </a:r>
            <a:r>
              <a:rPr lang="fr-BE" sz="2400" dirty="0" err="1" smtClean="0"/>
              <a:t>loads</a:t>
            </a:r>
            <a:r>
              <a:rPr lang="fr-BE" sz="2400" dirty="0" smtClean="0"/>
              <a:t> of </a:t>
            </a:r>
            <a:r>
              <a:rPr lang="fr-BE" sz="2400" dirty="0" err="1" smtClean="0"/>
              <a:t>medicines</a:t>
            </a:r>
            <a:r>
              <a:rPr lang="fr-BE" sz="2400" dirty="0" smtClean="0"/>
              <a:t>? Will I </a:t>
            </a:r>
            <a:r>
              <a:rPr lang="fr-BE" sz="2400" dirty="0" err="1" smtClean="0"/>
              <a:t>always</a:t>
            </a:r>
            <a:r>
              <a:rPr lang="fr-BE" sz="2400" dirty="0" smtClean="0"/>
              <a:t> have </a:t>
            </a:r>
            <a:r>
              <a:rPr lang="fr-BE" sz="2400" dirty="0" err="1" smtClean="0"/>
              <a:t>it</a:t>
            </a:r>
            <a:r>
              <a:rPr lang="fr-BE" sz="2400" dirty="0" smtClean="0"/>
              <a:t>? Will </a:t>
            </a:r>
            <a:r>
              <a:rPr lang="fr-BE" sz="2400" dirty="0" err="1" smtClean="0"/>
              <a:t>my</a:t>
            </a:r>
            <a:r>
              <a:rPr lang="fr-BE" sz="2400" dirty="0" smtClean="0"/>
              <a:t> kids </a:t>
            </a:r>
            <a:r>
              <a:rPr lang="fr-BE" sz="2400" dirty="0" err="1" smtClean="0"/>
              <a:t>get</a:t>
            </a:r>
            <a:r>
              <a:rPr lang="fr-BE" sz="2400" dirty="0" smtClean="0"/>
              <a:t> </a:t>
            </a:r>
            <a:r>
              <a:rPr lang="fr-BE" sz="2400" dirty="0" err="1" smtClean="0"/>
              <a:t>it</a:t>
            </a:r>
            <a:r>
              <a:rPr lang="fr-BE" sz="2400" dirty="0" smtClean="0"/>
              <a:t>? Can </a:t>
            </a:r>
            <a:r>
              <a:rPr lang="fr-BE" sz="2400" dirty="0" err="1" smtClean="0"/>
              <a:t>it</a:t>
            </a:r>
            <a:r>
              <a:rPr lang="fr-BE" sz="2400" dirty="0" smtClean="0"/>
              <a:t> </a:t>
            </a:r>
            <a:r>
              <a:rPr lang="fr-BE" sz="2400" dirty="0" err="1" smtClean="0"/>
              <a:t>get</a:t>
            </a:r>
            <a:r>
              <a:rPr lang="fr-BE" sz="2400" dirty="0" smtClean="0"/>
              <a:t> </a:t>
            </a:r>
            <a:r>
              <a:rPr lang="fr-BE" sz="2400" dirty="0" err="1" smtClean="0"/>
              <a:t>severe</a:t>
            </a:r>
            <a:r>
              <a:rPr lang="fr-BE" sz="2400" dirty="0" smtClean="0"/>
              <a:t>? Can I die? Can I live a normal life? How </a:t>
            </a:r>
            <a:r>
              <a:rPr lang="fr-BE" sz="2400" dirty="0" err="1" smtClean="0"/>
              <a:t>does</a:t>
            </a:r>
            <a:r>
              <a:rPr lang="fr-BE" sz="2400" dirty="0" smtClean="0"/>
              <a:t> </a:t>
            </a:r>
            <a:r>
              <a:rPr lang="fr-BE" sz="2400" dirty="0" err="1" smtClean="0"/>
              <a:t>environment</a:t>
            </a:r>
            <a:r>
              <a:rPr lang="fr-BE" sz="2400" dirty="0" smtClean="0"/>
              <a:t> </a:t>
            </a:r>
            <a:r>
              <a:rPr lang="fr-BE" sz="2400" dirty="0" err="1" smtClean="0"/>
              <a:t>around</a:t>
            </a:r>
            <a:r>
              <a:rPr lang="fr-BE" sz="2400" dirty="0" smtClean="0"/>
              <a:t> me affect…..</a:t>
            </a:r>
          </a:p>
          <a:p>
            <a:pPr eaLnBrk="1" hangingPunct="1">
              <a:buClr>
                <a:srgbClr val="4347E7"/>
              </a:buClr>
            </a:pPr>
            <a:r>
              <a:rPr lang="fr-BE" sz="2800" dirty="0" err="1" smtClean="0"/>
              <a:t>Increased</a:t>
            </a:r>
            <a:r>
              <a:rPr lang="fr-BE" sz="2800" dirty="0" smtClean="0"/>
              <a:t> </a:t>
            </a:r>
            <a:r>
              <a:rPr lang="fr-BE" sz="2800" dirty="0" err="1" smtClean="0"/>
              <a:t>understanding</a:t>
            </a:r>
            <a:r>
              <a:rPr lang="fr-BE" sz="2800" dirty="0" smtClean="0"/>
              <a:t> of </a:t>
            </a:r>
            <a:r>
              <a:rPr lang="fr-BE" sz="2800" dirty="0" err="1" smtClean="0"/>
              <a:t>allergy</a:t>
            </a:r>
            <a:endParaRPr lang="fr-BE" sz="2800" dirty="0" smtClean="0"/>
          </a:p>
          <a:p>
            <a:pPr lvl="1">
              <a:buClr>
                <a:srgbClr val="4347E7"/>
              </a:buClr>
            </a:pPr>
            <a:r>
              <a:rPr lang="en-US" sz="2400" dirty="0" smtClean="0"/>
              <a:t>Adherence</a:t>
            </a:r>
          </a:p>
          <a:p>
            <a:pPr lvl="1">
              <a:buClr>
                <a:srgbClr val="4347E7"/>
              </a:buClr>
            </a:pPr>
            <a:r>
              <a:rPr lang="en-US" sz="2400" dirty="0" smtClean="0"/>
              <a:t>Early &amp; correct diagnosis</a:t>
            </a:r>
          </a:p>
          <a:p>
            <a:pPr lvl="1">
              <a:buClr>
                <a:srgbClr val="4347E7"/>
              </a:buClr>
            </a:pPr>
            <a:r>
              <a:rPr lang="en-US" sz="2400" dirty="0" smtClean="0"/>
              <a:t>Better targeted treatment, minimum side-effects</a:t>
            </a:r>
          </a:p>
          <a:p>
            <a:pPr lvl="1">
              <a:buClr>
                <a:srgbClr val="4347E7"/>
              </a:buClr>
            </a:pPr>
            <a:r>
              <a:rPr lang="en-US" sz="2400" dirty="0" smtClean="0"/>
              <a:t>Prevention?</a:t>
            </a:r>
          </a:p>
          <a:p>
            <a:pPr lvl="1">
              <a:buClr>
                <a:srgbClr val="4347E7"/>
              </a:buClr>
            </a:pPr>
            <a:r>
              <a:rPr lang="en-US" sz="2400" dirty="0" smtClean="0"/>
              <a:t>Cure?</a:t>
            </a:r>
          </a:p>
          <a:p>
            <a:pPr lvl="1">
              <a:buClr>
                <a:srgbClr val="4347E7"/>
              </a:buClr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304800"/>
            <a:ext cx="9144000" cy="1143000"/>
          </a:xfrm>
          <a:prstGeom prst="rect">
            <a:avLst/>
          </a:prstGeo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fr-BE" sz="4400" noProof="0" dirty="0" smtClean="0">
                <a:latin typeface="+mj-lt"/>
              </a:rPr>
              <a:t>contribution to patients?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Grafik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1478002" cy="13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1201</Words>
  <Application>Microsoft Office PowerPoint</Application>
  <PresentationFormat>On-screen Show (4:3)</PresentationFormat>
  <Paragraphs>210</Paragraphs>
  <Slides>25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The EFA contribution to MeDALL</vt:lpstr>
      <vt:lpstr>Slide 3</vt:lpstr>
      <vt:lpstr>Slide 4</vt:lpstr>
      <vt:lpstr> Objectives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Example EU policy work: EFA patient expertise at EMA</vt:lpstr>
      <vt:lpstr> Example: EMA PCWP role </vt:lpstr>
      <vt:lpstr>Slide 21</vt:lpstr>
      <vt:lpstr>Slide 22</vt:lpstr>
      <vt:lpstr>Slide 23</vt:lpstr>
      <vt:lpstr>Slide 24</vt:lpstr>
      <vt:lpstr>THANK YOU.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EFA Advocacy for Clear &amp; Equal Reimbursement decisions in Europe</dc:title>
  <dc:creator>EFA</dc:creator>
  <cp:lastModifiedBy>EFA</cp:lastModifiedBy>
  <cp:revision>379</cp:revision>
  <dcterms:created xsi:type="dcterms:W3CDTF">2006-08-16T00:00:00Z</dcterms:created>
  <dcterms:modified xsi:type="dcterms:W3CDTF">2011-01-31T15:51:29Z</dcterms:modified>
</cp:coreProperties>
</file>