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0" r:id="rId3"/>
    <p:sldId id="304" r:id="rId4"/>
    <p:sldId id="327" r:id="rId5"/>
    <p:sldId id="339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43" r:id="rId15"/>
    <p:sldId id="315" r:id="rId16"/>
    <p:sldId id="342" r:id="rId17"/>
    <p:sldId id="317" r:id="rId18"/>
    <p:sldId id="318" r:id="rId19"/>
    <p:sldId id="326" r:id="rId20"/>
    <p:sldId id="311" r:id="rId21"/>
    <p:sldId id="312" r:id="rId22"/>
    <p:sldId id="325" r:id="rId23"/>
    <p:sldId id="338" r:id="rId24"/>
    <p:sldId id="323" r:id="rId25"/>
    <p:sldId id="320" r:id="rId26"/>
    <p:sldId id="321" r:id="rId27"/>
    <p:sldId id="322" r:id="rId28"/>
    <p:sldId id="324" r:id="rId29"/>
    <p:sldId id="341" r:id="rId30"/>
    <p:sldId id="336" r:id="rId31"/>
    <p:sldId id="33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998"/>
    <a:srgbClr val="4347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3D95C-E7D5-4ABA-9ED3-EDCB236DDC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DB1E368-5A43-4BC1-8D6E-4A7AC0DDD504}">
      <dgm:prSet phldrT="[Text]"/>
      <dgm:spPr/>
      <dgm:t>
        <a:bodyPr/>
        <a:lstStyle/>
        <a:p>
          <a:r>
            <a:rPr lang="fr-BE" b="1" dirty="0" smtClean="0"/>
            <a:t>EFA Book on COPD in Europe</a:t>
          </a:r>
          <a:endParaRPr lang="fr-BE" b="1" dirty="0"/>
        </a:p>
      </dgm:t>
    </dgm:pt>
    <dgm:pt modelId="{6962371B-C411-4167-A82F-2DB300C43D25}" type="parTrans" cxnId="{1D52FBD1-3D16-4A9E-9D16-F3FADD0C0260}">
      <dgm:prSet/>
      <dgm:spPr/>
      <dgm:t>
        <a:bodyPr/>
        <a:lstStyle/>
        <a:p>
          <a:endParaRPr lang="fr-BE"/>
        </a:p>
      </dgm:t>
    </dgm:pt>
    <dgm:pt modelId="{E5B933E7-B4BA-4548-856B-126D4876FA40}" type="sibTrans" cxnId="{1D52FBD1-3D16-4A9E-9D16-F3FADD0C0260}">
      <dgm:prSet/>
      <dgm:spPr/>
      <dgm:t>
        <a:bodyPr/>
        <a:lstStyle/>
        <a:p>
          <a:endParaRPr lang="fr-BE"/>
        </a:p>
      </dgm:t>
    </dgm:pt>
    <dgm:pt modelId="{8894A92F-EDFB-45F3-95E0-D7AEB0A386B5}">
      <dgm:prSet phldrT="[Text]"/>
      <dgm:spPr/>
      <dgm:t>
        <a:bodyPr/>
        <a:lstStyle/>
        <a:p>
          <a:r>
            <a:rPr lang="fr-BE" b="1" dirty="0" smtClean="0"/>
            <a:t>Basic </a:t>
          </a:r>
          <a:r>
            <a:rPr lang="fr-BE" b="1" dirty="0" err="1" smtClean="0"/>
            <a:t>facts</a:t>
          </a:r>
          <a:endParaRPr lang="fr-BE" b="1" dirty="0"/>
        </a:p>
      </dgm:t>
    </dgm:pt>
    <dgm:pt modelId="{932F314B-10EE-4D68-B9E5-37C22038562C}" type="parTrans" cxnId="{B4BECF86-6DCB-41BB-99DE-93D1B9AC090C}">
      <dgm:prSet/>
      <dgm:spPr/>
      <dgm:t>
        <a:bodyPr/>
        <a:lstStyle/>
        <a:p>
          <a:endParaRPr lang="fr-BE"/>
        </a:p>
      </dgm:t>
    </dgm:pt>
    <dgm:pt modelId="{F3C8E180-795B-49BF-9A93-19BFE90BB1E9}" type="sibTrans" cxnId="{B4BECF86-6DCB-41BB-99DE-93D1B9AC090C}">
      <dgm:prSet/>
      <dgm:spPr/>
      <dgm:t>
        <a:bodyPr/>
        <a:lstStyle/>
        <a:p>
          <a:endParaRPr lang="fr-BE"/>
        </a:p>
      </dgm:t>
    </dgm:pt>
    <dgm:pt modelId="{D40FE137-1EC8-4925-8DD9-3CCA84BD3F88}">
      <dgm:prSet phldrT="[Text]"/>
      <dgm:spPr/>
      <dgm:t>
        <a:bodyPr/>
        <a:lstStyle/>
        <a:p>
          <a:r>
            <a:rPr lang="fr-BE" b="1" dirty="0" smtClean="0"/>
            <a:t>Access to care</a:t>
          </a:r>
          <a:endParaRPr lang="fr-BE" b="1" dirty="0"/>
        </a:p>
      </dgm:t>
    </dgm:pt>
    <dgm:pt modelId="{F24919D3-F6D6-4669-9E94-8BEE42572250}" type="parTrans" cxnId="{6A6D9C78-BEBF-47D3-8F53-2CA0C0174966}">
      <dgm:prSet/>
      <dgm:spPr/>
      <dgm:t>
        <a:bodyPr/>
        <a:lstStyle/>
        <a:p>
          <a:endParaRPr lang="fr-BE"/>
        </a:p>
      </dgm:t>
    </dgm:pt>
    <dgm:pt modelId="{C76665F9-B642-446B-9E79-50468745789D}" type="sibTrans" cxnId="{6A6D9C78-BEBF-47D3-8F53-2CA0C0174966}">
      <dgm:prSet/>
      <dgm:spPr/>
      <dgm:t>
        <a:bodyPr/>
        <a:lstStyle/>
        <a:p>
          <a:endParaRPr lang="fr-BE"/>
        </a:p>
      </dgm:t>
    </dgm:pt>
    <dgm:pt modelId="{B29BDF85-CDED-4109-AD87-87F3C0CE4409}">
      <dgm:prSet phldrT="[Text]"/>
      <dgm:spPr/>
      <dgm:t>
        <a:bodyPr/>
        <a:lstStyle/>
        <a:p>
          <a:r>
            <a:rPr lang="fr-BE" b="1" dirty="0" err="1" smtClean="0"/>
            <a:t>Quality</a:t>
          </a:r>
          <a:r>
            <a:rPr lang="fr-BE" b="1" dirty="0" smtClean="0"/>
            <a:t> of care</a:t>
          </a:r>
          <a:endParaRPr lang="fr-BE" b="1" dirty="0"/>
        </a:p>
      </dgm:t>
    </dgm:pt>
    <dgm:pt modelId="{C377F983-53E3-4228-ACEB-4DB25FC222F0}" type="parTrans" cxnId="{ED1BBBA5-6A8C-4E44-B09B-96DCCB5A54A9}">
      <dgm:prSet/>
      <dgm:spPr/>
      <dgm:t>
        <a:bodyPr/>
        <a:lstStyle/>
        <a:p>
          <a:endParaRPr lang="fr-BE"/>
        </a:p>
      </dgm:t>
    </dgm:pt>
    <dgm:pt modelId="{AC99D1F3-FD28-44CF-B94E-71BC8261727A}" type="sibTrans" cxnId="{ED1BBBA5-6A8C-4E44-B09B-96DCCB5A54A9}">
      <dgm:prSet/>
      <dgm:spPr/>
      <dgm:t>
        <a:bodyPr/>
        <a:lstStyle/>
        <a:p>
          <a:endParaRPr lang="fr-BE"/>
        </a:p>
      </dgm:t>
    </dgm:pt>
    <dgm:pt modelId="{9913F6AC-BB8E-444D-8BA9-B7419BA59AC0}">
      <dgm:prSet/>
      <dgm:spPr/>
      <dgm:t>
        <a:bodyPr/>
        <a:lstStyle/>
        <a:p>
          <a:r>
            <a:rPr lang="fr-BE" b="1" dirty="0" smtClean="0"/>
            <a:t>Patients associations practices and </a:t>
          </a:r>
          <a:r>
            <a:rPr lang="fr-BE" b="1" dirty="0" err="1" smtClean="0"/>
            <a:t>policies</a:t>
          </a:r>
          <a:endParaRPr lang="fr-BE" b="1" dirty="0"/>
        </a:p>
      </dgm:t>
    </dgm:pt>
    <dgm:pt modelId="{01DBE422-F0B7-494F-B60D-E89E82A07A5C}" type="parTrans" cxnId="{17988589-FC1C-48F6-8F42-7959A84CE4DD}">
      <dgm:prSet/>
      <dgm:spPr/>
      <dgm:t>
        <a:bodyPr/>
        <a:lstStyle/>
        <a:p>
          <a:endParaRPr lang="fr-BE"/>
        </a:p>
      </dgm:t>
    </dgm:pt>
    <dgm:pt modelId="{C39EDCB3-C481-4DAA-AD4F-4E6F061A2BFB}" type="sibTrans" cxnId="{17988589-FC1C-48F6-8F42-7959A84CE4DD}">
      <dgm:prSet/>
      <dgm:spPr/>
      <dgm:t>
        <a:bodyPr/>
        <a:lstStyle/>
        <a:p>
          <a:endParaRPr lang="fr-BE"/>
        </a:p>
      </dgm:t>
    </dgm:pt>
    <dgm:pt modelId="{7382D841-AED1-4560-92DA-661EBF6D3248}" type="pres">
      <dgm:prSet presAssocID="{8F53D95C-E7D5-4ABA-9ED3-EDCB236DDC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B702FA4-3768-4AF6-9C7E-C5E77986E787}" type="pres">
      <dgm:prSet presAssocID="{BDB1E368-5A43-4BC1-8D6E-4A7AC0DDD504}" presName="hierRoot1" presStyleCnt="0">
        <dgm:presLayoutVars>
          <dgm:hierBranch val="init"/>
        </dgm:presLayoutVars>
      </dgm:prSet>
      <dgm:spPr/>
    </dgm:pt>
    <dgm:pt modelId="{5B73609B-8714-45FF-A368-48F64027B4D1}" type="pres">
      <dgm:prSet presAssocID="{BDB1E368-5A43-4BC1-8D6E-4A7AC0DDD504}" presName="rootComposite1" presStyleCnt="0"/>
      <dgm:spPr/>
    </dgm:pt>
    <dgm:pt modelId="{C7012D5C-860D-4F8C-8B94-19AD4C3D8639}" type="pres">
      <dgm:prSet presAssocID="{BDB1E368-5A43-4BC1-8D6E-4A7AC0DDD5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F4D3329-6CBA-457F-BB50-298AA60AF465}" type="pres">
      <dgm:prSet presAssocID="{BDB1E368-5A43-4BC1-8D6E-4A7AC0DDD504}" presName="rootConnector1" presStyleLbl="node1" presStyleIdx="0" presStyleCnt="0"/>
      <dgm:spPr/>
      <dgm:t>
        <a:bodyPr/>
        <a:lstStyle/>
        <a:p>
          <a:endParaRPr lang="fr-BE"/>
        </a:p>
      </dgm:t>
    </dgm:pt>
    <dgm:pt modelId="{7E6D33DE-BA00-4490-8AB7-5034B9DA0DA2}" type="pres">
      <dgm:prSet presAssocID="{BDB1E368-5A43-4BC1-8D6E-4A7AC0DDD504}" presName="hierChild2" presStyleCnt="0"/>
      <dgm:spPr/>
    </dgm:pt>
    <dgm:pt modelId="{BABC048F-35B7-4A87-808B-8D9B59322890}" type="pres">
      <dgm:prSet presAssocID="{932F314B-10EE-4D68-B9E5-37C22038562C}" presName="Name37" presStyleLbl="parChTrans1D2" presStyleIdx="0" presStyleCnt="4"/>
      <dgm:spPr/>
      <dgm:t>
        <a:bodyPr/>
        <a:lstStyle/>
        <a:p>
          <a:endParaRPr lang="fr-BE"/>
        </a:p>
      </dgm:t>
    </dgm:pt>
    <dgm:pt modelId="{50AF5853-1D20-453A-A10B-8ACA86496248}" type="pres">
      <dgm:prSet presAssocID="{8894A92F-EDFB-45F3-95E0-D7AEB0A386B5}" presName="hierRoot2" presStyleCnt="0">
        <dgm:presLayoutVars>
          <dgm:hierBranch val="init"/>
        </dgm:presLayoutVars>
      </dgm:prSet>
      <dgm:spPr/>
    </dgm:pt>
    <dgm:pt modelId="{475E1379-5F14-4775-B75B-A19ADB6250D8}" type="pres">
      <dgm:prSet presAssocID="{8894A92F-EDFB-45F3-95E0-D7AEB0A386B5}" presName="rootComposite" presStyleCnt="0"/>
      <dgm:spPr/>
    </dgm:pt>
    <dgm:pt modelId="{7952DB32-1B74-4992-BBE5-8E6F7D291E8A}" type="pres">
      <dgm:prSet presAssocID="{8894A92F-EDFB-45F3-95E0-D7AEB0A386B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3BE4A320-4C2C-4CC2-9B8A-883F7140A336}" type="pres">
      <dgm:prSet presAssocID="{8894A92F-EDFB-45F3-95E0-D7AEB0A386B5}" presName="rootConnector" presStyleLbl="node2" presStyleIdx="0" presStyleCnt="4"/>
      <dgm:spPr/>
      <dgm:t>
        <a:bodyPr/>
        <a:lstStyle/>
        <a:p>
          <a:endParaRPr lang="fr-BE"/>
        </a:p>
      </dgm:t>
    </dgm:pt>
    <dgm:pt modelId="{955B4978-3D88-4CFD-A920-2820EA70C7D1}" type="pres">
      <dgm:prSet presAssocID="{8894A92F-EDFB-45F3-95E0-D7AEB0A386B5}" presName="hierChild4" presStyleCnt="0"/>
      <dgm:spPr/>
    </dgm:pt>
    <dgm:pt modelId="{652FA20C-431D-48FB-9BDB-9FD9FF55593A}" type="pres">
      <dgm:prSet presAssocID="{8894A92F-EDFB-45F3-95E0-D7AEB0A386B5}" presName="hierChild5" presStyleCnt="0"/>
      <dgm:spPr/>
    </dgm:pt>
    <dgm:pt modelId="{AB8FF1D8-9133-4766-8396-81BD564AA3DB}" type="pres">
      <dgm:prSet presAssocID="{F24919D3-F6D6-4669-9E94-8BEE42572250}" presName="Name37" presStyleLbl="parChTrans1D2" presStyleIdx="1" presStyleCnt="4"/>
      <dgm:spPr/>
      <dgm:t>
        <a:bodyPr/>
        <a:lstStyle/>
        <a:p>
          <a:endParaRPr lang="fr-BE"/>
        </a:p>
      </dgm:t>
    </dgm:pt>
    <dgm:pt modelId="{6964CAC3-30B6-4CAE-A9DF-BB7C64A7AE9E}" type="pres">
      <dgm:prSet presAssocID="{D40FE137-1EC8-4925-8DD9-3CCA84BD3F88}" presName="hierRoot2" presStyleCnt="0">
        <dgm:presLayoutVars>
          <dgm:hierBranch val="init"/>
        </dgm:presLayoutVars>
      </dgm:prSet>
      <dgm:spPr/>
    </dgm:pt>
    <dgm:pt modelId="{DC52A0E2-FD47-4B74-8BA6-49446DDDF63E}" type="pres">
      <dgm:prSet presAssocID="{D40FE137-1EC8-4925-8DD9-3CCA84BD3F88}" presName="rootComposite" presStyleCnt="0"/>
      <dgm:spPr/>
    </dgm:pt>
    <dgm:pt modelId="{D4A1AF12-47DD-49A2-BF6F-61B2C93A6DA3}" type="pres">
      <dgm:prSet presAssocID="{D40FE137-1EC8-4925-8DD9-3CCA84BD3F8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D19CDF0-936C-4FE6-937E-4BBADB483DB9}" type="pres">
      <dgm:prSet presAssocID="{D40FE137-1EC8-4925-8DD9-3CCA84BD3F88}" presName="rootConnector" presStyleLbl="node2" presStyleIdx="1" presStyleCnt="4"/>
      <dgm:spPr/>
      <dgm:t>
        <a:bodyPr/>
        <a:lstStyle/>
        <a:p>
          <a:endParaRPr lang="fr-BE"/>
        </a:p>
      </dgm:t>
    </dgm:pt>
    <dgm:pt modelId="{8E168918-4C24-45D7-BF33-CCA2243ED7C4}" type="pres">
      <dgm:prSet presAssocID="{D40FE137-1EC8-4925-8DD9-3CCA84BD3F88}" presName="hierChild4" presStyleCnt="0"/>
      <dgm:spPr/>
    </dgm:pt>
    <dgm:pt modelId="{8E2655BB-A024-4E7C-876E-341933BD9562}" type="pres">
      <dgm:prSet presAssocID="{D40FE137-1EC8-4925-8DD9-3CCA84BD3F88}" presName="hierChild5" presStyleCnt="0"/>
      <dgm:spPr/>
    </dgm:pt>
    <dgm:pt modelId="{BE5EAD93-E2E7-4152-8803-46CB6FF92BA4}" type="pres">
      <dgm:prSet presAssocID="{C377F983-53E3-4228-ACEB-4DB25FC222F0}" presName="Name37" presStyleLbl="parChTrans1D2" presStyleIdx="2" presStyleCnt="4"/>
      <dgm:spPr/>
      <dgm:t>
        <a:bodyPr/>
        <a:lstStyle/>
        <a:p>
          <a:endParaRPr lang="fr-BE"/>
        </a:p>
      </dgm:t>
    </dgm:pt>
    <dgm:pt modelId="{53F0F2A6-2542-454D-910C-1E654F3F3885}" type="pres">
      <dgm:prSet presAssocID="{B29BDF85-CDED-4109-AD87-87F3C0CE4409}" presName="hierRoot2" presStyleCnt="0">
        <dgm:presLayoutVars>
          <dgm:hierBranch val="init"/>
        </dgm:presLayoutVars>
      </dgm:prSet>
      <dgm:spPr/>
    </dgm:pt>
    <dgm:pt modelId="{C092639F-AB07-42ED-B518-B0993533E7FC}" type="pres">
      <dgm:prSet presAssocID="{B29BDF85-CDED-4109-AD87-87F3C0CE4409}" presName="rootComposite" presStyleCnt="0"/>
      <dgm:spPr/>
    </dgm:pt>
    <dgm:pt modelId="{53613BC7-BD3E-46ED-9583-4B965B2C5275}" type="pres">
      <dgm:prSet presAssocID="{B29BDF85-CDED-4109-AD87-87F3C0CE440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866BEE5-5DDD-4550-B7AA-ECEB794825D5}" type="pres">
      <dgm:prSet presAssocID="{B29BDF85-CDED-4109-AD87-87F3C0CE4409}" presName="rootConnector" presStyleLbl="node2" presStyleIdx="2" presStyleCnt="4"/>
      <dgm:spPr/>
      <dgm:t>
        <a:bodyPr/>
        <a:lstStyle/>
        <a:p>
          <a:endParaRPr lang="fr-BE"/>
        </a:p>
      </dgm:t>
    </dgm:pt>
    <dgm:pt modelId="{44C8397A-B06A-4462-9361-0F82DE5CF141}" type="pres">
      <dgm:prSet presAssocID="{B29BDF85-CDED-4109-AD87-87F3C0CE4409}" presName="hierChild4" presStyleCnt="0"/>
      <dgm:spPr/>
    </dgm:pt>
    <dgm:pt modelId="{FB3A8363-7CEE-4BFD-A803-415C366DC981}" type="pres">
      <dgm:prSet presAssocID="{B29BDF85-CDED-4109-AD87-87F3C0CE4409}" presName="hierChild5" presStyleCnt="0"/>
      <dgm:spPr/>
    </dgm:pt>
    <dgm:pt modelId="{23FA8409-7015-4562-B9DA-5B32DF0DEDAC}" type="pres">
      <dgm:prSet presAssocID="{01DBE422-F0B7-494F-B60D-E89E82A07A5C}" presName="Name37" presStyleLbl="parChTrans1D2" presStyleIdx="3" presStyleCnt="4"/>
      <dgm:spPr/>
      <dgm:t>
        <a:bodyPr/>
        <a:lstStyle/>
        <a:p>
          <a:endParaRPr lang="fr-BE"/>
        </a:p>
      </dgm:t>
    </dgm:pt>
    <dgm:pt modelId="{69BA6E34-800D-4DA3-BE97-757A95E24E3D}" type="pres">
      <dgm:prSet presAssocID="{9913F6AC-BB8E-444D-8BA9-B7419BA59AC0}" presName="hierRoot2" presStyleCnt="0">
        <dgm:presLayoutVars>
          <dgm:hierBranch val="init"/>
        </dgm:presLayoutVars>
      </dgm:prSet>
      <dgm:spPr/>
    </dgm:pt>
    <dgm:pt modelId="{A3AB27B1-A714-46A6-9022-36B70E8E1196}" type="pres">
      <dgm:prSet presAssocID="{9913F6AC-BB8E-444D-8BA9-B7419BA59AC0}" presName="rootComposite" presStyleCnt="0"/>
      <dgm:spPr/>
    </dgm:pt>
    <dgm:pt modelId="{44B17742-F591-454F-9079-838A98B04E63}" type="pres">
      <dgm:prSet presAssocID="{9913F6AC-BB8E-444D-8BA9-B7419BA59AC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0BDF3E9-D36D-4A87-9E47-A9E4F7A4F1AE}" type="pres">
      <dgm:prSet presAssocID="{9913F6AC-BB8E-444D-8BA9-B7419BA59AC0}" presName="rootConnector" presStyleLbl="node2" presStyleIdx="3" presStyleCnt="4"/>
      <dgm:spPr/>
      <dgm:t>
        <a:bodyPr/>
        <a:lstStyle/>
        <a:p>
          <a:endParaRPr lang="fr-BE"/>
        </a:p>
      </dgm:t>
    </dgm:pt>
    <dgm:pt modelId="{A42D2034-9C26-49F5-882F-B209F1AF7A79}" type="pres">
      <dgm:prSet presAssocID="{9913F6AC-BB8E-444D-8BA9-B7419BA59AC0}" presName="hierChild4" presStyleCnt="0"/>
      <dgm:spPr/>
    </dgm:pt>
    <dgm:pt modelId="{1553DF17-AE58-4D93-B6B8-B38ECB263726}" type="pres">
      <dgm:prSet presAssocID="{9913F6AC-BB8E-444D-8BA9-B7419BA59AC0}" presName="hierChild5" presStyleCnt="0"/>
      <dgm:spPr/>
    </dgm:pt>
    <dgm:pt modelId="{0FFEFCEC-EB03-4FAF-8441-CF074D4910FD}" type="pres">
      <dgm:prSet presAssocID="{BDB1E368-5A43-4BC1-8D6E-4A7AC0DDD504}" presName="hierChild3" presStyleCnt="0"/>
      <dgm:spPr/>
    </dgm:pt>
  </dgm:ptLst>
  <dgm:cxnLst>
    <dgm:cxn modelId="{6E49143E-8A45-407A-AD5C-25FDF5281D9A}" type="presOf" srcId="{F24919D3-F6D6-4669-9E94-8BEE42572250}" destId="{AB8FF1D8-9133-4766-8396-81BD564AA3DB}" srcOrd="0" destOrd="0" presId="urn:microsoft.com/office/officeart/2005/8/layout/orgChart1"/>
    <dgm:cxn modelId="{526E8AE2-8924-4D1F-A861-9C76318D19AA}" type="presOf" srcId="{BDB1E368-5A43-4BC1-8D6E-4A7AC0DDD504}" destId="{4F4D3329-6CBA-457F-BB50-298AA60AF465}" srcOrd="1" destOrd="0" presId="urn:microsoft.com/office/officeart/2005/8/layout/orgChart1"/>
    <dgm:cxn modelId="{47CBAAB2-3252-422A-A493-DE053A1D749C}" type="presOf" srcId="{BDB1E368-5A43-4BC1-8D6E-4A7AC0DDD504}" destId="{C7012D5C-860D-4F8C-8B94-19AD4C3D8639}" srcOrd="0" destOrd="0" presId="urn:microsoft.com/office/officeart/2005/8/layout/orgChart1"/>
    <dgm:cxn modelId="{43CEB6EE-B9A8-42AE-A930-7F8F84104362}" type="presOf" srcId="{B29BDF85-CDED-4109-AD87-87F3C0CE4409}" destId="{1866BEE5-5DDD-4550-B7AA-ECEB794825D5}" srcOrd="1" destOrd="0" presId="urn:microsoft.com/office/officeart/2005/8/layout/orgChart1"/>
    <dgm:cxn modelId="{6F19C878-A5F3-4519-9CF6-FB8A93915173}" type="presOf" srcId="{9913F6AC-BB8E-444D-8BA9-B7419BA59AC0}" destId="{44B17742-F591-454F-9079-838A98B04E63}" srcOrd="0" destOrd="0" presId="urn:microsoft.com/office/officeart/2005/8/layout/orgChart1"/>
    <dgm:cxn modelId="{6BECDAAB-6B2B-4CA3-B092-56D2B1D65DE9}" type="presOf" srcId="{9913F6AC-BB8E-444D-8BA9-B7419BA59AC0}" destId="{00BDF3E9-D36D-4A87-9E47-A9E4F7A4F1AE}" srcOrd="1" destOrd="0" presId="urn:microsoft.com/office/officeart/2005/8/layout/orgChart1"/>
    <dgm:cxn modelId="{B4563C07-9469-45AB-B0D9-6A69613C28D6}" type="presOf" srcId="{C377F983-53E3-4228-ACEB-4DB25FC222F0}" destId="{BE5EAD93-E2E7-4152-8803-46CB6FF92BA4}" srcOrd="0" destOrd="0" presId="urn:microsoft.com/office/officeart/2005/8/layout/orgChart1"/>
    <dgm:cxn modelId="{80A82ABA-C036-4D2E-9807-60D297BB32FC}" type="presOf" srcId="{D40FE137-1EC8-4925-8DD9-3CCA84BD3F88}" destId="{BD19CDF0-936C-4FE6-937E-4BBADB483DB9}" srcOrd="1" destOrd="0" presId="urn:microsoft.com/office/officeart/2005/8/layout/orgChart1"/>
    <dgm:cxn modelId="{09191F01-55BB-4CBB-AF78-517E9690216A}" type="presOf" srcId="{D40FE137-1EC8-4925-8DD9-3CCA84BD3F88}" destId="{D4A1AF12-47DD-49A2-BF6F-61B2C93A6DA3}" srcOrd="0" destOrd="0" presId="urn:microsoft.com/office/officeart/2005/8/layout/orgChart1"/>
    <dgm:cxn modelId="{B4BECF86-6DCB-41BB-99DE-93D1B9AC090C}" srcId="{BDB1E368-5A43-4BC1-8D6E-4A7AC0DDD504}" destId="{8894A92F-EDFB-45F3-95E0-D7AEB0A386B5}" srcOrd="0" destOrd="0" parTransId="{932F314B-10EE-4D68-B9E5-37C22038562C}" sibTransId="{F3C8E180-795B-49BF-9A93-19BFE90BB1E9}"/>
    <dgm:cxn modelId="{12EED412-F371-4D76-B274-DF25F5AAD0BE}" type="presOf" srcId="{8894A92F-EDFB-45F3-95E0-D7AEB0A386B5}" destId="{7952DB32-1B74-4992-BBE5-8E6F7D291E8A}" srcOrd="0" destOrd="0" presId="urn:microsoft.com/office/officeart/2005/8/layout/orgChart1"/>
    <dgm:cxn modelId="{17988589-FC1C-48F6-8F42-7959A84CE4DD}" srcId="{BDB1E368-5A43-4BC1-8D6E-4A7AC0DDD504}" destId="{9913F6AC-BB8E-444D-8BA9-B7419BA59AC0}" srcOrd="3" destOrd="0" parTransId="{01DBE422-F0B7-494F-B60D-E89E82A07A5C}" sibTransId="{C39EDCB3-C481-4DAA-AD4F-4E6F061A2BFB}"/>
    <dgm:cxn modelId="{178D2F7B-8288-448B-8926-559F2A3951A4}" type="presOf" srcId="{8894A92F-EDFB-45F3-95E0-D7AEB0A386B5}" destId="{3BE4A320-4C2C-4CC2-9B8A-883F7140A336}" srcOrd="1" destOrd="0" presId="urn:microsoft.com/office/officeart/2005/8/layout/orgChart1"/>
    <dgm:cxn modelId="{D7AF51BB-2592-4148-9CC8-2C05AF27DB3C}" type="presOf" srcId="{8F53D95C-E7D5-4ABA-9ED3-EDCB236DDC9D}" destId="{7382D841-AED1-4560-92DA-661EBF6D3248}" srcOrd="0" destOrd="0" presId="urn:microsoft.com/office/officeart/2005/8/layout/orgChart1"/>
    <dgm:cxn modelId="{7EA7C836-6CB3-492D-B7A5-C0DFA1BBF7EB}" type="presOf" srcId="{01DBE422-F0B7-494F-B60D-E89E82A07A5C}" destId="{23FA8409-7015-4562-B9DA-5B32DF0DEDAC}" srcOrd="0" destOrd="0" presId="urn:microsoft.com/office/officeart/2005/8/layout/orgChart1"/>
    <dgm:cxn modelId="{1D52FBD1-3D16-4A9E-9D16-F3FADD0C0260}" srcId="{8F53D95C-E7D5-4ABA-9ED3-EDCB236DDC9D}" destId="{BDB1E368-5A43-4BC1-8D6E-4A7AC0DDD504}" srcOrd="0" destOrd="0" parTransId="{6962371B-C411-4167-A82F-2DB300C43D25}" sibTransId="{E5B933E7-B4BA-4548-856B-126D4876FA40}"/>
    <dgm:cxn modelId="{6A6D9C78-BEBF-47D3-8F53-2CA0C0174966}" srcId="{BDB1E368-5A43-4BC1-8D6E-4A7AC0DDD504}" destId="{D40FE137-1EC8-4925-8DD9-3CCA84BD3F88}" srcOrd="1" destOrd="0" parTransId="{F24919D3-F6D6-4669-9E94-8BEE42572250}" sibTransId="{C76665F9-B642-446B-9E79-50468745789D}"/>
    <dgm:cxn modelId="{E57D4E78-BFC1-40F3-82D3-AA35C7D4CA51}" type="presOf" srcId="{B29BDF85-CDED-4109-AD87-87F3C0CE4409}" destId="{53613BC7-BD3E-46ED-9583-4B965B2C5275}" srcOrd="0" destOrd="0" presId="urn:microsoft.com/office/officeart/2005/8/layout/orgChart1"/>
    <dgm:cxn modelId="{9B8AD8B4-51FD-4B73-90A4-3376682D7386}" type="presOf" srcId="{932F314B-10EE-4D68-B9E5-37C22038562C}" destId="{BABC048F-35B7-4A87-808B-8D9B59322890}" srcOrd="0" destOrd="0" presId="urn:microsoft.com/office/officeart/2005/8/layout/orgChart1"/>
    <dgm:cxn modelId="{ED1BBBA5-6A8C-4E44-B09B-96DCCB5A54A9}" srcId="{BDB1E368-5A43-4BC1-8D6E-4A7AC0DDD504}" destId="{B29BDF85-CDED-4109-AD87-87F3C0CE4409}" srcOrd="2" destOrd="0" parTransId="{C377F983-53E3-4228-ACEB-4DB25FC222F0}" sibTransId="{AC99D1F3-FD28-44CF-B94E-71BC8261727A}"/>
    <dgm:cxn modelId="{06626452-B146-4573-B60D-0346F004FDCF}" type="presParOf" srcId="{7382D841-AED1-4560-92DA-661EBF6D3248}" destId="{EB702FA4-3768-4AF6-9C7E-C5E77986E787}" srcOrd="0" destOrd="0" presId="urn:microsoft.com/office/officeart/2005/8/layout/orgChart1"/>
    <dgm:cxn modelId="{C5182640-E0D2-44CC-AE06-46B76BFDFEA7}" type="presParOf" srcId="{EB702FA4-3768-4AF6-9C7E-C5E77986E787}" destId="{5B73609B-8714-45FF-A368-48F64027B4D1}" srcOrd="0" destOrd="0" presId="urn:microsoft.com/office/officeart/2005/8/layout/orgChart1"/>
    <dgm:cxn modelId="{4D9AFFC9-2EE8-4731-8AB6-62671044E6B7}" type="presParOf" srcId="{5B73609B-8714-45FF-A368-48F64027B4D1}" destId="{C7012D5C-860D-4F8C-8B94-19AD4C3D8639}" srcOrd="0" destOrd="0" presId="urn:microsoft.com/office/officeart/2005/8/layout/orgChart1"/>
    <dgm:cxn modelId="{B835C73C-355B-44BB-BC35-CA702FF90585}" type="presParOf" srcId="{5B73609B-8714-45FF-A368-48F64027B4D1}" destId="{4F4D3329-6CBA-457F-BB50-298AA60AF465}" srcOrd="1" destOrd="0" presId="urn:microsoft.com/office/officeart/2005/8/layout/orgChart1"/>
    <dgm:cxn modelId="{DE38F83F-607D-4458-823E-1796D07E1AEB}" type="presParOf" srcId="{EB702FA4-3768-4AF6-9C7E-C5E77986E787}" destId="{7E6D33DE-BA00-4490-8AB7-5034B9DA0DA2}" srcOrd="1" destOrd="0" presId="urn:microsoft.com/office/officeart/2005/8/layout/orgChart1"/>
    <dgm:cxn modelId="{BD0C0EA4-8CFF-4A25-9947-A06A88767FEC}" type="presParOf" srcId="{7E6D33DE-BA00-4490-8AB7-5034B9DA0DA2}" destId="{BABC048F-35B7-4A87-808B-8D9B59322890}" srcOrd="0" destOrd="0" presId="urn:microsoft.com/office/officeart/2005/8/layout/orgChart1"/>
    <dgm:cxn modelId="{C379F8EE-4386-4434-991F-E7910D21363B}" type="presParOf" srcId="{7E6D33DE-BA00-4490-8AB7-5034B9DA0DA2}" destId="{50AF5853-1D20-453A-A10B-8ACA86496248}" srcOrd="1" destOrd="0" presId="urn:microsoft.com/office/officeart/2005/8/layout/orgChart1"/>
    <dgm:cxn modelId="{C8B5BFB7-7492-41CE-9F8D-22FA46261E53}" type="presParOf" srcId="{50AF5853-1D20-453A-A10B-8ACA86496248}" destId="{475E1379-5F14-4775-B75B-A19ADB6250D8}" srcOrd="0" destOrd="0" presId="urn:microsoft.com/office/officeart/2005/8/layout/orgChart1"/>
    <dgm:cxn modelId="{970AC05B-1BCE-4746-862F-4DBFF6B1661C}" type="presParOf" srcId="{475E1379-5F14-4775-B75B-A19ADB6250D8}" destId="{7952DB32-1B74-4992-BBE5-8E6F7D291E8A}" srcOrd="0" destOrd="0" presId="urn:microsoft.com/office/officeart/2005/8/layout/orgChart1"/>
    <dgm:cxn modelId="{5A0430F3-698D-45F8-87AD-CEEAE8B4B332}" type="presParOf" srcId="{475E1379-5F14-4775-B75B-A19ADB6250D8}" destId="{3BE4A320-4C2C-4CC2-9B8A-883F7140A336}" srcOrd="1" destOrd="0" presId="urn:microsoft.com/office/officeart/2005/8/layout/orgChart1"/>
    <dgm:cxn modelId="{AC500229-2A74-4B5A-997B-13C054A12619}" type="presParOf" srcId="{50AF5853-1D20-453A-A10B-8ACA86496248}" destId="{955B4978-3D88-4CFD-A920-2820EA70C7D1}" srcOrd="1" destOrd="0" presId="urn:microsoft.com/office/officeart/2005/8/layout/orgChart1"/>
    <dgm:cxn modelId="{3148B55D-96A9-46FE-8BDB-CA21BEAD03B8}" type="presParOf" srcId="{50AF5853-1D20-453A-A10B-8ACA86496248}" destId="{652FA20C-431D-48FB-9BDB-9FD9FF55593A}" srcOrd="2" destOrd="0" presId="urn:microsoft.com/office/officeart/2005/8/layout/orgChart1"/>
    <dgm:cxn modelId="{A3AA2713-3645-402D-BF66-CFC69E960AC7}" type="presParOf" srcId="{7E6D33DE-BA00-4490-8AB7-5034B9DA0DA2}" destId="{AB8FF1D8-9133-4766-8396-81BD564AA3DB}" srcOrd="2" destOrd="0" presId="urn:microsoft.com/office/officeart/2005/8/layout/orgChart1"/>
    <dgm:cxn modelId="{4D586F33-E210-4DBE-9958-AF1FBB3D33EA}" type="presParOf" srcId="{7E6D33DE-BA00-4490-8AB7-5034B9DA0DA2}" destId="{6964CAC3-30B6-4CAE-A9DF-BB7C64A7AE9E}" srcOrd="3" destOrd="0" presId="urn:microsoft.com/office/officeart/2005/8/layout/orgChart1"/>
    <dgm:cxn modelId="{BA09A62A-6DE2-44C6-B674-A903D052FE15}" type="presParOf" srcId="{6964CAC3-30B6-4CAE-A9DF-BB7C64A7AE9E}" destId="{DC52A0E2-FD47-4B74-8BA6-49446DDDF63E}" srcOrd="0" destOrd="0" presId="urn:microsoft.com/office/officeart/2005/8/layout/orgChart1"/>
    <dgm:cxn modelId="{190F6315-6347-42AC-992B-F556F344DA97}" type="presParOf" srcId="{DC52A0E2-FD47-4B74-8BA6-49446DDDF63E}" destId="{D4A1AF12-47DD-49A2-BF6F-61B2C93A6DA3}" srcOrd="0" destOrd="0" presId="urn:microsoft.com/office/officeart/2005/8/layout/orgChart1"/>
    <dgm:cxn modelId="{90C6A7F5-DE70-42B0-A7AB-F9EE519A0336}" type="presParOf" srcId="{DC52A0E2-FD47-4B74-8BA6-49446DDDF63E}" destId="{BD19CDF0-936C-4FE6-937E-4BBADB483DB9}" srcOrd="1" destOrd="0" presId="urn:microsoft.com/office/officeart/2005/8/layout/orgChart1"/>
    <dgm:cxn modelId="{1F714CA6-B272-4BF0-B0BA-194A01EEDB2A}" type="presParOf" srcId="{6964CAC3-30B6-4CAE-A9DF-BB7C64A7AE9E}" destId="{8E168918-4C24-45D7-BF33-CCA2243ED7C4}" srcOrd="1" destOrd="0" presId="urn:microsoft.com/office/officeart/2005/8/layout/orgChart1"/>
    <dgm:cxn modelId="{8382BE37-8802-4D1E-8C7C-4B36130F712C}" type="presParOf" srcId="{6964CAC3-30B6-4CAE-A9DF-BB7C64A7AE9E}" destId="{8E2655BB-A024-4E7C-876E-341933BD9562}" srcOrd="2" destOrd="0" presId="urn:microsoft.com/office/officeart/2005/8/layout/orgChart1"/>
    <dgm:cxn modelId="{BA271AA1-6FB3-41AC-85DE-D76347D58954}" type="presParOf" srcId="{7E6D33DE-BA00-4490-8AB7-5034B9DA0DA2}" destId="{BE5EAD93-E2E7-4152-8803-46CB6FF92BA4}" srcOrd="4" destOrd="0" presId="urn:microsoft.com/office/officeart/2005/8/layout/orgChart1"/>
    <dgm:cxn modelId="{F7D1EF55-1E08-4EDA-A94B-4A5C1C49C96D}" type="presParOf" srcId="{7E6D33DE-BA00-4490-8AB7-5034B9DA0DA2}" destId="{53F0F2A6-2542-454D-910C-1E654F3F3885}" srcOrd="5" destOrd="0" presId="urn:microsoft.com/office/officeart/2005/8/layout/orgChart1"/>
    <dgm:cxn modelId="{814385FD-B1D3-47B0-98B8-86E426832558}" type="presParOf" srcId="{53F0F2A6-2542-454D-910C-1E654F3F3885}" destId="{C092639F-AB07-42ED-B518-B0993533E7FC}" srcOrd="0" destOrd="0" presId="urn:microsoft.com/office/officeart/2005/8/layout/orgChart1"/>
    <dgm:cxn modelId="{B210D118-EE9E-4B71-B686-86869D4725CB}" type="presParOf" srcId="{C092639F-AB07-42ED-B518-B0993533E7FC}" destId="{53613BC7-BD3E-46ED-9583-4B965B2C5275}" srcOrd="0" destOrd="0" presId="urn:microsoft.com/office/officeart/2005/8/layout/orgChart1"/>
    <dgm:cxn modelId="{45DBE383-FF35-4876-9AC9-6E8867411A49}" type="presParOf" srcId="{C092639F-AB07-42ED-B518-B0993533E7FC}" destId="{1866BEE5-5DDD-4550-B7AA-ECEB794825D5}" srcOrd="1" destOrd="0" presId="urn:microsoft.com/office/officeart/2005/8/layout/orgChart1"/>
    <dgm:cxn modelId="{883FA0B5-C05C-44EE-A94D-CF790C91EEF7}" type="presParOf" srcId="{53F0F2A6-2542-454D-910C-1E654F3F3885}" destId="{44C8397A-B06A-4462-9361-0F82DE5CF141}" srcOrd="1" destOrd="0" presId="urn:microsoft.com/office/officeart/2005/8/layout/orgChart1"/>
    <dgm:cxn modelId="{C92D3C9F-ECE8-46C5-AB10-898F3950416E}" type="presParOf" srcId="{53F0F2A6-2542-454D-910C-1E654F3F3885}" destId="{FB3A8363-7CEE-4BFD-A803-415C366DC981}" srcOrd="2" destOrd="0" presId="urn:microsoft.com/office/officeart/2005/8/layout/orgChart1"/>
    <dgm:cxn modelId="{B103601E-193E-4B9E-9636-00371F0EEB33}" type="presParOf" srcId="{7E6D33DE-BA00-4490-8AB7-5034B9DA0DA2}" destId="{23FA8409-7015-4562-B9DA-5B32DF0DEDAC}" srcOrd="6" destOrd="0" presId="urn:microsoft.com/office/officeart/2005/8/layout/orgChart1"/>
    <dgm:cxn modelId="{67DAE8D0-7634-4378-B148-28242CDF1406}" type="presParOf" srcId="{7E6D33DE-BA00-4490-8AB7-5034B9DA0DA2}" destId="{69BA6E34-800D-4DA3-BE97-757A95E24E3D}" srcOrd="7" destOrd="0" presId="urn:microsoft.com/office/officeart/2005/8/layout/orgChart1"/>
    <dgm:cxn modelId="{62E15D6B-149B-4618-A9A7-88EC0245A79E}" type="presParOf" srcId="{69BA6E34-800D-4DA3-BE97-757A95E24E3D}" destId="{A3AB27B1-A714-46A6-9022-36B70E8E1196}" srcOrd="0" destOrd="0" presId="urn:microsoft.com/office/officeart/2005/8/layout/orgChart1"/>
    <dgm:cxn modelId="{B80925A5-613A-4E36-8089-9912E412C940}" type="presParOf" srcId="{A3AB27B1-A714-46A6-9022-36B70E8E1196}" destId="{44B17742-F591-454F-9079-838A98B04E63}" srcOrd="0" destOrd="0" presId="urn:microsoft.com/office/officeart/2005/8/layout/orgChart1"/>
    <dgm:cxn modelId="{B4B8790D-6B96-491E-9032-6FBA6ACDC162}" type="presParOf" srcId="{A3AB27B1-A714-46A6-9022-36B70E8E1196}" destId="{00BDF3E9-D36D-4A87-9E47-A9E4F7A4F1AE}" srcOrd="1" destOrd="0" presId="urn:microsoft.com/office/officeart/2005/8/layout/orgChart1"/>
    <dgm:cxn modelId="{8E29E7C7-2779-48D8-927A-388A14795C0A}" type="presParOf" srcId="{69BA6E34-800D-4DA3-BE97-757A95E24E3D}" destId="{A42D2034-9C26-49F5-882F-B209F1AF7A79}" srcOrd="1" destOrd="0" presId="urn:microsoft.com/office/officeart/2005/8/layout/orgChart1"/>
    <dgm:cxn modelId="{B9AA2F6A-E4A5-4B33-BADE-C90974B7C1DD}" type="presParOf" srcId="{69BA6E34-800D-4DA3-BE97-757A95E24E3D}" destId="{1553DF17-AE58-4D93-B6B8-B38ECB263726}" srcOrd="2" destOrd="0" presId="urn:microsoft.com/office/officeart/2005/8/layout/orgChart1"/>
    <dgm:cxn modelId="{C78532E7-8E97-4FDB-B389-FF6459A7B2C1}" type="presParOf" srcId="{EB702FA4-3768-4AF6-9C7E-C5E77986E787}" destId="{0FFEFCEC-EB03-4FAF-8441-CF074D4910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2C45A-9DE7-463C-8FEE-72ABDD0EEEB9}" type="doc">
      <dgm:prSet loTypeId="urn:microsoft.com/office/officeart/2005/8/layout/cycle2" loCatId="cycle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fr-BE"/>
        </a:p>
      </dgm:t>
    </dgm:pt>
    <dgm:pt modelId="{49FDC6B4-E7AA-4B64-B6AB-DA6772085A18}">
      <dgm:prSet phldrT="[Text]" custT="1"/>
      <dgm:spPr>
        <a:ln>
          <a:solidFill>
            <a:srgbClr val="CD3998"/>
          </a:solidFill>
        </a:ln>
      </dgm:spPr>
      <dgm:t>
        <a:bodyPr/>
        <a:lstStyle/>
        <a:p>
          <a:r>
            <a:rPr lang="fr-BE" sz="1300" b="1" dirty="0" smtClean="0"/>
            <a:t>REGULATE HEALTHY INDOOR AIR &amp; ESTABLISH GUIDELINES</a:t>
          </a:r>
          <a:endParaRPr lang="fr-BE" sz="1300" b="1" dirty="0"/>
        </a:p>
      </dgm:t>
    </dgm:pt>
    <dgm:pt modelId="{107834C3-1E72-4D3B-B7BA-17445B275FED}" type="parTrans" cxnId="{D887CF74-5E07-4C3D-A2AF-098E9E8A2C71}">
      <dgm:prSet/>
      <dgm:spPr/>
      <dgm:t>
        <a:bodyPr/>
        <a:lstStyle/>
        <a:p>
          <a:endParaRPr lang="fr-BE"/>
        </a:p>
      </dgm:t>
    </dgm:pt>
    <dgm:pt modelId="{AA3D86E1-EB38-4246-B19C-76FCD1B10858}" type="sibTrans" cxnId="{D887CF74-5E07-4C3D-A2AF-098E9E8A2C71}">
      <dgm:prSet/>
      <dgm:spPr/>
      <dgm:t>
        <a:bodyPr/>
        <a:lstStyle/>
        <a:p>
          <a:endParaRPr lang="fr-BE"/>
        </a:p>
      </dgm:t>
    </dgm:pt>
    <dgm:pt modelId="{0D182716-6B7B-4AC7-8671-178481073498}">
      <dgm:prSet phldrT="[Text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fr-BE" sz="1300" b="1" dirty="0" smtClean="0"/>
            <a:t>REGULATE &amp; ABOLISH TOBACCO &amp; SECOND HAND SMOKE</a:t>
          </a:r>
          <a:endParaRPr lang="fr-BE" sz="1300" b="1" dirty="0"/>
        </a:p>
      </dgm:t>
    </dgm:pt>
    <dgm:pt modelId="{CDD6C846-DCC8-40AD-88A7-8613DE2BAF82}" type="parTrans" cxnId="{340E9E6B-594E-4905-8431-1258F6AEF951}">
      <dgm:prSet/>
      <dgm:spPr/>
      <dgm:t>
        <a:bodyPr/>
        <a:lstStyle/>
        <a:p>
          <a:endParaRPr lang="fr-BE"/>
        </a:p>
      </dgm:t>
    </dgm:pt>
    <dgm:pt modelId="{C926049B-75AA-4438-B389-E4718560A98D}" type="sibTrans" cxnId="{340E9E6B-594E-4905-8431-1258F6AEF951}">
      <dgm:prSet/>
      <dgm:spPr/>
      <dgm:t>
        <a:bodyPr/>
        <a:lstStyle/>
        <a:p>
          <a:endParaRPr lang="fr-BE"/>
        </a:p>
      </dgm:t>
    </dgm:pt>
    <dgm:pt modelId="{A4CC16A6-D052-477B-BEA2-ADB95AAC6E07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fr-BE" sz="1300" b="1" dirty="0" smtClean="0"/>
            <a:t>RESEARCH ON CARE, CURE, PREVENTION and CARE EFFECTIVENESS</a:t>
          </a:r>
          <a:endParaRPr lang="fr-BE" sz="1300" b="1" dirty="0"/>
        </a:p>
      </dgm:t>
    </dgm:pt>
    <dgm:pt modelId="{7F5C73CF-45FD-4BDF-AB2D-D5877BC1B0EF}" type="parTrans" cxnId="{9DF6D504-8D19-48AD-91B4-429C1212E5B1}">
      <dgm:prSet/>
      <dgm:spPr/>
      <dgm:t>
        <a:bodyPr/>
        <a:lstStyle/>
        <a:p>
          <a:endParaRPr lang="fr-BE"/>
        </a:p>
      </dgm:t>
    </dgm:pt>
    <dgm:pt modelId="{A0E7F626-CCBC-4485-98E3-553F9AA62AD6}" type="sibTrans" cxnId="{9DF6D504-8D19-48AD-91B4-429C1212E5B1}">
      <dgm:prSet/>
      <dgm:spPr/>
      <dgm:t>
        <a:bodyPr/>
        <a:lstStyle/>
        <a:p>
          <a:endParaRPr lang="fr-BE"/>
        </a:p>
      </dgm:t>
    </dgm:pt>
    <dgm:pt modelId="{103B0AB1-39B3-4AF8-9539-2411228BC804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fr-BE" sz="1300" b="1" dirty="0" smtClean="0"/>
            <a:t>SHARE BEST PRACTICES ON CARE &amp; BENCHMARK</a:t>
          </a:r>
          <a:endParaRPr lang="fr-BE" sz="1300" b="1" dirty="0"/>
        </a:p>
      </dgm:t>
    </dgm:pt>
    <dgm:pt modelId="{E224ABDD-9B3F-4DBC-8F77-4A75D315ECDB}" type="parTrans" cxnId="{9751793F-A065-412E-8D50-3F785CD4053B}">
      <dgm:prSet/>
      <dgm:spPr/>
      <dgm:t>
        <a:bodyPr/>
        <a:lstStyle/>
        <a:p>
          <a:endParaRPr lang="fr-BE"/>
        </a:p>
      </dgm:t>
    </dgm:pt>
    <dgm:pt modelId="{A0D74205-10A8-432E-BD4D-AB395F1AC8F1}" type="sibTrans" cxnId="{9751793F-A065-412E-8D50-3F785CD4053B}">
      <dgm:prSet/>
      <dgm:spPr/>
      <dgm:t>
        <a:bodyPr/>
        <a:lstStyle/>
        <a:p>
          <a:endParaRPr lang="fr-BE"/>
        </a:p>
      </dgm:t>
    </dgm:pt>
    <dgm:pt modelId="{7D9ED0D5-84BE-4049-B6A3-57DD978DBEB8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fr-BE" sz="1300" b="1" dirty="0" smtClean="0"/>
            <a:t>PATIENT PARTICIPATION in </a:t>
          </a:r>
          <a:r>
            <a:rPr lang="fr-BE" sz="1300" b="1" dirty="0" err="1" smtClean="0"/>
            <a:t>policy</a:t>
          </a:r>
          <a:r>
            <a:rPr lang="fr-BE" sz="1300" b="1" dirty="0" smtClean="0"/>
            <a:t> &amp; CORE FUNDING of PATIENT GROUPS!</a:t>
          </a:r>
          <a:endParaRPr lang="fr-BE" sz="1300" b="1" dirty="0"/>
        </a:p>
      </dgm:t>
    </dgm:pt>
    <dgm:pt modelId="{DA9E38D0-EDDC-4AAA-9A2B-CA10D33AD454}" type="parTrans" cxnId="{561A5CF3-AC75-44AE-A0A6-32EC28D92EFF}">
      <dgm:prSet/>
      <dgm:spPr/>
      <dgm:t>
        <a:bodyPr/>
        <a:lstStyle/>
        <a:p>
          <a:endParaRPr lang="fr-BE"/>
        </a:p>
      </dgm:t>
    </dgm:pt>
    <dgm:pt modelId="{21525060-9C97-4F07-822B-3FC1F1F6C7E7}" type="sibTrans" cxnId="{561A5CF3-AC75-44AE-A0A6-32EC28D92EFF}">
      <dgm:prSet/>
      <dgm:spPr/>
      <dgm:t>
        <a:bodyPr/>
        <a:lstStyle/>
        <a:p>
          <a:endParaRPr lang="fr-BE"/>
        </a:p>
      </dgm:t>
    </dgm:pt>
    <dgm:pt modelId="{394A15EB-D69D-415C-B13C-A1384A3D55BA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fr-BE" sz="1300" b="1" dirty="0" smtClean="0"/>
            <a:t>LABEL FOOD ALLERGENS CLEARLY </a:t>
          </a:r>
          <a:r>
            <a:rPr lang="fr-BE" sz="1300" b="1" dirty="0" err="1" smtClean="0"/>
            <a:t>including</a:t>
          </a:r>
          <a:r>
            <a:rPr lang="fr-BE" sz="1300" b="1" dirty="0" smtClean="0"/>
            <a:t> </a:t>
          </a:r>
          <a:r>
            <a:rPr lang="fr-BE" sz="1300" b="1" dirty="0" err="1" smtClean="0"/>
            <a:t>recipe</a:t>
          </a:r>
          <a:r>
            <a:rPr lang="fr-BE" sz="1300" b="1" dirty="0" smtClean="0"/>
            <a:t> changes &amp; REGULATE ‘MAY CONTAIN’</a:t>
          </a:r>
          <a:endParaRPr lang="fr-BE" sz="1300" b="1" dirty="0"/>
        </a:p>
      </dgm:t>
    </dgm:pt>
    <dgm:pt modelId="{5D5E810E-AB2A-4B96-B1DB-BEA0111D0FC5}" type="parTrans" cxnId="{608FCBF0-0BB2-48DD-AE3D-AAB68C329B7A}">
      <dgm:prSet/>
      <dgm:spPr/>
      <dgm:t>
        <a:bodyPr/>
        <a:lstStyle/>
        <a:p>
          <a:endParaRPr lang="fr-BE"/>
        </a:p>
      </dgm:t>
    </dgm:pt>
    <dgm:pt modelId="{7933ABE3-4604-43D4-ACE3-7D5CC4735A42}" type="sibTrans" cxnId="{608FCBF0-0BB2-48DD-AE3D-AAB68C329B7A}">
      <dgm:prSet/>
      <dgm:spPr/>
      <dgm:t>
        <a:bodyPr/>
        <a:lstStyle/>
        <a:p>
          <a:endParaRPr lang="fr-BE"/>
        </a:p>
      </dgm:t>
    </dgm:pt>
    <dgm:pt modelId="{72EF581D-4955-4FBE-B459-9628D56D33C5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fr-BE" sz="1300" b="1" dirty="0" smtClean="0"/>
            <a:t>SUPPORT COMPREHENSIVE NATIONAL PROGRAMMES</a:t>
          </a:r>
          <a:endParaRPr lang="fr-BE" sz="1300" b="1" dirty="0"/>
        </a:p>
      </dgm:t>
    </dgm:pt>
    <dgm:pt modelId="{631CDCAB-2001-47B2-8871-C230AEBEF5C3}" type="parTrans" cxnId="{EDC060A2-6DFB-4AC2-9E9D-754D53915C60}">
      <dgm:prSet/>
      <dgm:spPr/>
      <dgm:t>
        <a:bodyPr/>
        <a:lstStyle/>
        <a:p>
          <a:endParaRPr lang="fr-BE"/>
        </a:p>
      </dgm:t>
    </dgm:pt>
    <dgm:pt modelId="{0A897737-7323-480C-BCFB-6C797EC5341A}" type="sibTrans" cxnId="{EDC060A2-6DFB-4AC2-9E9D-754D53915C60}">
      <dgm:prSet/>
      <dgm:spPr/>
      <dgm:t>
        <a:bodyPr/>
        <a:lstStyle/>
        <a:p>
          <a:endParaRPr lang="fr-BE"/>
        </a:p>
      </dgm:t>
    </dgm:pt>
    <dgm:pt modelId="{9C8755A3-2185-444D-AFDB-C7DBADF8011F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fr-BE" sz="1300" b="1" dirty="0" smtClean="0"/>
            <a:t>ENSURE HEALTHY OUTDOOR AIR &amp; MITIGATE CLIMATE CHANGE</a:t>
          </a:r>
          <a:endParaRPr lang="fr-BE" sz="1300" b="1" dirty="0"/>
        </a:p>
      </dgm:t>
    </dgm:pt>
    <dgm:pt modelId="{A4EFBB6E-949C-474F-8C21-970E53E9DEEB}" type="parTrans" cxnId="{D03E6BBB-DF9A-4AF7-B1D9-6D53D54414A2}">
      <dgm:prSet/>
      <dgm:spPr/>
      <dgm:t>
        <a:bodyPr/>
        <a:lstStyle/>
        <a:p>
          <a:endParaRPr lang="fr-BE"/>
        </a:p>
      </dgm:t>
    </dgm:pt>
    <dgm:pt modelId="{A9A17366-8453-4D84-8A41-5B9BAC52CC99}" type="sibTrans" cxnId="{D03E6BBB-DF9A-4AF7-B1D9-6D53D54414A2}">
      <dgm:prSet/>
      <dgm:spPr/>
      <dgm:t>
        <a:bodyPr/>
        <a:lstStyle/>
        <a:p>
          <a:endParaRPr lang="fr-BE"/>
        </a:p>
      </dgm:t>
    </dgm:pt>
    <dgm:pt modelId="{99CB84A8-FAF9-4D81-A0AA-FB3567819C6C}">
      <dgm:prSet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fr-BE" sz="1300" b="1" dirty="0" smtClean="0"/>
            <a:t>ALL PRODUCTS INTRODUCED IN EU </a:t>
          </a:r>
          <a:r>
            <a:rPr lang="fr-BE" sz="1300" b="1" dirty="0" err="1" smtClean="0"/>
            <a:t>safe</a:t>
          </a:r>
          <a:r>
            <a:rPr lang="fr-BE" sz="1300" b="1" dirty="0" smtClean="0"/>
            <a:t> for people </a:t>
          </a:r>
          <a:r>
            <a:rPr lang="fr-BE" sz="1300" b="1" dirty="0" err="1" smtClean="0"/>
            <a:t>with</a:t>
          </a:r>
          <a:r>
            <a:rPr lang="fr-BE" sz="1300" b="1" dirty="0" smtClean="0"/>
            <a:t> </a:t>
          </a:r>
          <a:r>
            <a:rPr lang="fr-BE" sz="1300" b="1" dirty="0" err="1" smtClean="0"/>
            <a:t>allergy</a:t>
          </a:r>
          <a:r>
            <a:rPr lang="fr-BE" sz="1300" b="1" dirty="0" smtClean="0"/>
            <a:t> &amp; </a:t>
          </a:r>
          <a:r>
            <a:rPr lang="fr-BE" sz="1300" b="1" dirty="0" err="1" smtClean="0"/>
            <a:t>respiratory</a:t>
          </a:r>
          <a:endParaRPr lang="fr-BE" sz="1300" b="1" dirty="0"/>
        </a:p>
      </dgm:t>
    </dgm:pt>
    <dgm:pt modelId="{D20A1DB0-CC55-46D8-A050-8FFFFA9DC6ED}" type="parTrans" cxnId="{0749B69D-460E-43B5-9BE5-37B84CC9E998}">
      <dgm:prSet/>
      <dgm:spPr/>
      <dgm:t>
        <a:bodyPr/>
        <a:lstStyle/>
        <a:p>
          <a:endParaRPr lang="fr-BE"/>
        </a:p>
      </dgm:t>
    </dgm:pt>
    <dgm:pt modelId="{94D68275-D5A6-47D7-B662-92674BD623F0}" type="sibTrans" cxnId="{0749B69D-460E-43B5-9BE5-37B84CC9E998}">
      <dgm:prSet/>
      <dgm:spPr/>
      <dgm:t>
        <a:bodyPr/>
        <a:lstStyle/>
        <a:p>
          <a:endParaRPr lang="fr-BE"/>
        </a:p>
      </dgm:t>
    </dgm:pt>
    <dgm:pt modelId="{8874886F-9129-48BC-8F63-EB1F1E47EF51}" type="pres">
      <dgm:prSet presAssocID="{7CE2C45A-9DE7-463C-8FEE-72ABDD0EEE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B6E5512-98B6-47E7-B95B-B817CE030321}" type="pres">
      <dgm:prSet presAssocID="{49FDC6B4-E7AA-4B64-B6AB-DA6772085A18}" presName="node" presStyleLbl="node1" presStyleIdx="0" presStyleCnt="9" custScaleX="155897" custScaleY="128024" custRadScaleRad="98957" custRadScaleInc="259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5D40E07-2202-4331-A765-C8342C7C645C}" type="pres">
      <dgm:prSet presAssocID="{AA3D86E1-EB38-4246-B19C-76FCD1B10858}" presName="sibTrans" presStyleLbl="sibTrans2D1" presStyleIdx="0" presStyleCnt="9"/>
      <dgm:spPr/>
      <dgm:t>
        <a:bodyPr/>
        <a:lstStyle/>
        <a:p>
          <a:endParaRPr lang="fr-BE"/>
        </a:p>
      </dgm:t>
    </dgm:pt>
    <dgm:pt modelId="{9A7BCFAE-0364-4FA4-822C-D780ED850F81}" type="pres">
      <dgm:prSet presAssocID="{AA3D86E1-EB38-4246-B19C-76FCD1B10858}" presName="connectorText" presStyleLbl="sibTrans2D1" presStyleIdx="0" presStyleCnt="9"/>
      <dgm:spPr/>
      <dgm:t>
        <a:bodyPr/>
        <a:lstStyle/>
        <a:p>
          <a:endParaRPr lang="fr-BE"/>
        </a:p>
      </dgm:t>
    </dgm:pt>
    <dgm:pt modelId="{284F07A6-5E9B-4759-88A2-0902E7B4209D}" type="pres">
      <dgm:prSet presAssocID="{99CB84A8-FAF9-4D81-A0AA-FB3567819C6C}" presName="node" presStyleLbl="node1" presStyleIdx="1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788AE04-3851-41E8-A6A6-C1CEB9B920AA}" type="pres">
      <dgm:prSet presAssocID="{94D68275-D5A6-47D7-B662-92674BD623F0}" presName="sibTrans" presStyleLbl="sibTrans2D1" presStyleIdx="1" presStyleCnt="9"/>
      <dgm:spPr/>
      <dgm:t>
        <a:bodyPr/>
        <a:lstStyle/>
        <a:p>
          <a:endParaRPr lang="fr-BE"/>
        </a:p>
      </dgm:t>
    </dgm:pt>
    <dgm:pt modelId="{37F84003-582F-4FA2-A476-60B1A40DAFD4}" type="pres">
      <dgm:prSet presAssocID="{94D68275-D5A6-47D7-B662-92674BD623F0}" presName="connectorText" presStyleLbl="sibTrans2D1" presStyleIdx="1" presStyleCnt="9"/>
      <dgm:spPr/>
      <dgm:t>
        <a:bodyPr/>
        <a:lstStyle/>
        <a:p>
          <a:endParaRPr lang="fr-BE"/>
        </a:p>
      </dgm:t>
    </dgm:pt>
    <dgm:pt modelId="{7EB93030-543B-4E07-B845-758C519404E4}" type="pres">
      <dgm:prSet presAssocID="{9C8755A3-2185-444D-AFDB-C7DBADF8011F}" presName="node" presStyleLbl="node1" presStyleIdx="2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2AD92CA-B486-4552-8A84-E954D0DAD672}" type="pres">
      <dgm:prSet presAssocID="{A9A17366-8453-4D84-8A41-5B9BAC52CC99}" presName="sibTrans" presStyleLbl="sibTrans2D1" presStyleIdx="2" presStyleCnt="9"/>
      <dgm:spPr/>
      <dgm:t>
        <a:bodyPr/>
        <a:lstStyle/>
        <a:p>
          <a:endParaRPr lang="fr-BE"/>
        </a:p>
      </dgm:t>
    </dgm:pt>
    <dgm:pt modelId="{816889D6-85D1-47E3-A121-8B03A13BFA1A}" type="pres">
      <dgm:prSet presAssocID="{A9A17366-8453-4D84-8A41-5B9BAC52CC99}" presName="connectorText" presStyleLbl="sibTrans2D1" presStyleIdx="2" presStyleCnt="9"/>
      <dgm:spPr/>
      <dgm:t>
        <a:bodyPr/>
        <a:lstStyle/>
        <a:p>
          <a:endParaRPr lang="fr-BE"/>
        </a:p>
      </dgm:t>
    </dgm:pt>
    <dgm:pt modelId="{7EA95C5A-1C3F-4C5B-A8E5-29812CAC31E6}" type="pres">
      <dgm:prSet presAssocID="{0D182716-6B7B-4AC7-8671-178481073498}" presName="node" presStyleLbl="node1" presStyleIdx="3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848400-F6CE-4728-93AE-CDFE205E519C}" type="pres">
      <dgm:prSet presAssocID="{C926049B-75AA-4438-B389-E4718560A98D}" presName="sibTrans" presStyleLbl="sibTrans2D1" presStyleIdx="3" presStyleCnt="9"/>
      <dgm:spPr/>
      <dgm:t>
        <a:bodyPr/>
        <a:lstStyle/>
        <a:p>
          <a:endParaRPr lang="fr-BE"/>
        </a:p>
      </dgm:t>
    </dgm:pt>
    <dgm:pt modelId="{3FDF1603-BD4C-4085-854A-F322CA645E31}" type="pres">
      <dgm:prSet presAssocID="{C926049B-75AA-4438-B389-E4718560A98D}" presName="connectorText" presStyleLbl="sibTrans2D1" presStyleIdx="3" presStyleCnt="9"/>
      <dgm:spPr/>
      <dgm:t>
        <a:bodyPr/>
        <a:lstStyle/>
        <a:p>
          <a:endParaRPr lang="fr-BE"/>
        </a:p>
      </dgm:t>
    </dgm:pt>
    <dgm:pt modelId="{ED84DA47-F381-4B2E-B622-BD13595CE785}" type="pres">
      <dgm:prSet presAssocID="{A4CC16A6-D052-477B-BEA2-ADB95AAC6E07}" presName="node" presStyleLbl="node1" presStyleIdx="4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1E43D97-2FB1-4ACE-B0D4-7ED72B04DDC8}" type="pres">
      <dgm:prSet presAssocID="{A0E7F626-CCBC-4485-98E3-553F9AA62AD6}" presName="sibTrans" presStyleLbl="sibTrans2D1" presStyleIdx="4" presStyleCnt="9"/>
      <dgm:spPr/>
      <dgm:t>
        <a:bodyPr/>
        <a:lstStyle/>
        <a:p>
          <a:endParaRPr lang="fr-BE"/>
        </a:p>
      </dgm:t>
    </dgm:pt>
    <dgm:pt modelId="{DF2515F5-8328-4517-97C0-1286FB88A093}" type="pres">
      <dgm:prSet presAssocID="{A0E7F626-CCBC-4485-98E3-553F9AA62AD6}" presName="connectorText" presStyleLbl="sibTrans2D1" presStyleIdx="4" presStyleCnt="9"/>
      <dgm:spPr/>
      <dgm:t>
        <a:bodyPr/>
        <a:lstStyle/>
        <a:p>
          <a:endParaRPr lang="fr-BE"/>
        </a:p>
      </dgm:t>
    </dgm:pt>
    <dgm:pt modelId="{9274BFD4-2922-478B-9F56-8226A6F1F879}" type="pres">
      <dgm:prSet presAssocID="{103B0AB1-39B3-4AF8-9539-2411228BC804}" presName="node" presStyleLbl="node1" presStyleIdx="5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F283A2F-4EAD-474A-A282-A49FC1FE154E}" type="pres">
      <dgm:prSet presAssocID="{A0D74205-10A8-432E-BD4D-AB395F1AC8F1}" presName="sibTrans" presStyleLbl="sibTrans2D1" presStyleIdx="5" presStyleCnt="9"/>
      <dgm:spPr/>
      <dgm:t>
        <a:bodyPr/>
        <a:lstStyle/>
        <a:p>
          <a:endParaRPr lang="fr-BE"/>
        </a:p>
      </dgm:t>
    </dgm:pt>
    <dgm:pt modelId="{8D049E48-55F7-44AE-A4E0-12573725700D}" type="pres">
      <dgm:prSet presAssocID="{A0D74205-10A8-432E-BD4D-AB395F1AC8F1}" presName="connectorText" presStyleLbl="sibTrans2D1" presStyleIdx="5" presStyleCnt="9"/>
      <dgm:spPr/>
      <dgm:t>
        <a:bodyPr/>
        <a:lstStyle/>
        <a:p>
          <a:endParaRPr lang="fr-BE"/>
        </a:p>
      </dgm:t>
    </dgm:pt>
    <dgm:pt modelId="{F6F3CE75-176E-4D70-9BFA-2A927BAD3DFB}" type="pres">
      <dgm:prSet presAssocID="{72EF581D-4955-4FBE-B459-9628D56D33C5}" presName="node" presStyleLbl="node1" presStyleIdx="6" presStyleCnt="9" custScaleX="167568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3AFEDFA-2FB4-49FC-A4D2-DDE74BB5EAFD}" type="pres">
      <dgm:prSet presAssocID="{0A897737-7323-480C-BCFB-6C797EC5341A}" presName="sibTrans" presStyleLbl="sibTrans2D1" presStyleIdx="6" presStyleCnt="9"/>
      <dgm:spPr/>
      <dgm:t>
        <a:bodyPr/>
        <a:lstStyle/>
        <a:p>
          <a:endParaRPr lang="fr-BE"/>
        </a:p>
      </dgm:t>
    </dgm:pt>
    <dgm:pt modelId="{870EF31C-3FCB-4CAF-906D-E22B30FC3A71}" type="pres">
      <dgm:prSet presAssocID="{0A897737-7323-480C-BCFB-6C797EC5341A}" presName="connectorText" presStyleLbl="sibTrans2D1" presStyleIdx="6" presStyleCnt="9"/>
      <dgm:spPr/>
      <dgm:t>
        <a:bodyPr/>
        <a:lstStyle/>
        <a:p>
          <a:endParaRPr lang="fr-BE"/>
        </a:p>
      </dgm:t>
    </dgm:pt>
    <dgm:pt modelId="{BEFF67D2-DD8B-4BE6-BE41-EBAE3570053E}" type="pres">
      <dgm:prSet presAssocID="{7D9ED0D5-84BE-4049-B6A3-57DD978DBEB8}" presName="node" presStyleLbl="node1" presStyleIdx="7" presStyleCnt="9" custScaleX="155897" custScaleY="12802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DD0ED6-75E5-412D-ABBE-38F9D98DFCF4}" type="pres">
      <dgm:prSet presAssocID="{21525060-9C97-4F07-822B-3FC1F1F6C7E7}" presName="sibTrans" presStyleLbl="sibTrans2D1" presStyleIdx="7" presStyleCnt="9"/>
      <dgm:spPr/>
      <dgm:t>
        <a:bodyPr/>
        <a:lstStyle/>
        <a:p>
          <a:endParaRPr lang="fr-BE"/>
        </a:p>
      </dgm:t>
    </dgm:pt>
    <dgm:pt modelId="{8C872288-8202-47D6-949F-69BF53894B90}" type="pres">
      <dgm:prSet presAssocID="{21525060-9C97-4F07-822B-3FC1F1F6C7E7}" presName="connectorText" presStyleLbl="sibTrans2D1" presStyleIdx="7" presStyleCnt="9"/>
      <dgm:spPr/>
      <dgm:t>
        <a:bodyPr/>
        <a:lstStyle/>
        <a:p>
          <a:endParaRPr lang="fr-BE"/>
        </a:p>
      </dgm:t>
    </dgm:pt>
    <dgm:pt modelId="{D6732CC0-27EC-470B-9AE2-DB44C76018ED}" type="pres">
      <dgm:prSet presAssocID="{394A15EB-D69D-415C-B13C-A1384A3D55BA}" presName="node" presStyleLbl="node1" presStyleIdx="8" presStyleCnt="9" custScaleX="155897" custScaleY="128024" custRadScaleRad="98622" custRadScaleInc="3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96EF7DB-DBC8-4FB2-844F-AFD86734F5CD}" type="pres">
      <dgm:prSet presAssocID="{7933ABE3-4604-43D4-ACE3-7D5CC4735A42}" presName="sibTrans" presStyleLbl="sibTrans2D1" presStyleIdx="8" presStyleCnt="9"/>
      <dgm:spPr/>
      <dgm:t>
        <a:bodyPr/>
        <a:lstStyle/>
        <a:p>
          <a:endParaRPr lang="fr-BE"/>
        </a:p>
      </dgm:t>
    </dgm:pt>
    <dgm:pt modelId="{2792EBFB-F55B-4BC8-8B71-EEDC71236672}" type="pres">
      <dgm:prSet presAssocID="{7933ABE3-4604-43D4-ACE3-7D5CC4735A42}" presName="connectorText" presStyleLbl="sibTrans2D1" presStyleIdx="8" presStyleCnt="9"/>
      <dgm:spPr/>
      <dgm:t>
        <a:bodyPr/>
        <a:lstStyle/>
        <a:p>
          <a:endParaRPr lang="fr-BE"/>
        </a:p>
      </dgm:t>
    </dgm:pt>
  </dgm:ptLst>
  <dgm:cxnLst>
    <dgm:cxn modelId="{5675CFDE-7009-448D-8072-B4DE1CA342B3}" type="presOf" srcId="{7D9ED0D5-84BE-4049-B6A3-57DD978DBEB8}" destId="{BEFF67D2-DD8B-4BE6-BE41-EBAE3570053E}" srcOrd="0" destOrd="0" presId="urn:microsoft.com/office/officeart/2005/8/layout/cycle2"/>
    <dgm:cxn modelId="{F27AF25F-0291-42B7-A42D-BF0C328186D6}" type="presOf" srcId="{A4CC16A6-D052-477B-BEA2-ADB95AAC6E07}" destId="{ED84DA47-F381-4B2E-B622-BD13595CE785}" srcOrd="0" destOrd="0" presId="urn:microsoft.com/office/officeart/2005/8/layout/cycle2"/>
    <dgm:cxn modelId="{64B4878A-EB7B-4AD4-8746-60A529144F18}" type="presOf" srcId="{103B0AB1-39B3-4AF8-9539-2411228BC804}" destId="{9274BFD4-2922-478B-9F56-8226A6F1F879}" srcOrd="0" destOrd="0" presId="urn:microsoft.com/office/officeart/2005/8/layout/cycle2"/>
    <dgm:cxn modelId="{DDBFFDCB-7D10-467E-9E83-2B575ED996E2}" type="presOf" srcId="{0A897737-7323-480C-BCFB-6C797EC5341A}" destId="{13AFEDFA-2FB4-49FC-A4D2-DDE74BB5EAFD}" srcOrd="0" destOrd="0" presId="urn:microsoft.com/office/officeart/2005/8/layout/cycle2"/>
    <dgm:cxn modelId="{390B5C3E-F43D-47A5-8FE1-904C748708BF}" type="presOf" srcId="{7CE2C45A-9DE7-463C-8FEE-72ABDD0EEEB9}" destId="{8874886F-9129-48BC-8F63-EB1F1E47EF51}" srcOrd="0" destOrd="0" presId="urn:microsoft.com/office/officeart/2005/8/layout/cycle2"/>
    <dgm:cxn modelId="{0749B69D-460E-43B5-9BE5-37B84CC9E998}" srcId="{7CE2C45A-9DE7-463C-8FEE-72ABDD0EEEB9}" destId="{99CB84A8-FAF9-4D81-A0AA-FB3567819C6C}" srcOrd="1" destOrd="0" parTransId="{D20A1DB0-CC55-46D8-A050-8FFFFA9DC6ED}" sibTransId="{94D68275-D5A6-47D7-B662-92674BD623F0}"/>
    <dgm:cxn modelId="{340E9E6B-594E-4905-8431-1258F6AEF951}" srcId="{7CE2C45A-9DE7-463C-8FEE-72ABDD0EEEB9}" destId="{0D182716-6B7B-4AC7-8671-178481073498}" srcOrd="3" destOrd="0" parTransId="{CDD6C846-DCC8-40AD-88A7-8613DE2BAF82}" sibTransId="{C926049B-75AA-4438-B389-E4718560A98D}"/>
    <dgm:cxn modelId="{E9293569-2545-492A-89F3-5F519B47303C}" type="presOf" srcId="{72EF581D-4955-4FBE-B459-9628D56D33C5}" destId="{F6F3CE75-176E-4D70-9BFA-2A927BAD3DFB}" srcOrd="0" destOrd="0" presId="urn:microsoft.com/office/officeart/2005/8/layout/cycle2"/>
    <dgm:cxn modelId="{D49235E0-728D-4142-A3B6-31167208C0F6}" type="presOf" srcId="{C926049B-75AA-4438-B389-E4718560A98D}" destId="{EF848400-F6CE-4728-93AE-CDFE205E519C}" srcOrd="0" destOrd="0" presId="urn:microsoft.com/office/officeart/2005/8/layout/cycle2"/>
    <dgm:cxn modelId="{AFAACC1A-7920-4537-88D5-38D58DA2C52D}" type="presOf" srcId="{49FDC6B4-E7AA-4B64-B6AB-DA6772085A18}" destId="{AB6E5512-98B6-47E7-B95B-B817CE030321}" srcOrd="0" destOrd="0" presId="urn:microsoft.com/office/officeart/2005/8/layout/cycle2"/>
    <dgm:cxn modelId="{485D9E03-8AFC-4890-A35F-670612673D07}" type="presOf" srcId="{7933ABE3-4604-43D4-ACE3-7D5CC4735A42}" destId="{2792EBFB-F55B-4BC8-8B71-EEDC71236672}" srcOrd="1" destOrd="0" presId="urn:microsoft.com/office/officeart/2005/8/layout/cycle2"/>
    <dgm:cxn modelId="{9751793F-A065-412E-8D50-3F785CD4053B}" srcId="{7CE2C45A-9DE7-463C-8FEE-72ABDD0EEEB9}" destId="{103B0AB1-39B3-4AF8-9539-2411228BC804}" srcOrd="5" destOrd="0" parTransId="{E224ABDD-9B3F-4DBC-8F77-4A75D315ECDB}" sibTransId="{A0D74205-10A8-432E-BD4D-AB395F1AC8F1}"/>
    <dgm:cxn modelId="{D362C6FF-4CE9-435B-BC9B-4EF0E0279459}" type="presOf" srcId="{AA3D86E1-EB38-4246-B19C-76FCD1B10858}" destId="{9A7BCFAE-0364-4FA4-822C-D780ED850F81}" srcOrd="1" destOrd="0" presId="urn:microsoft.com/office/officeart/2005/8/layout/cycle2"/>
    <dgm:cxn modelId="{608FCBF0-0BB2-48DD-AE3D-AAB68C329B7A}" srcId="{7CE2C45A-9DE7-463C-8FEE-72ABDD0EEEB9}" destId="{394A15EB-D69D-415C-B13C-A1384A3D55BA}" srcOrd="8" destOrd="0" parTransId="{5D5E810E-AB2A-4B96-B1DB-BEA0111D0FC5}" sibTransId="{7933ABE3-4604-43D4-ACE3-7D5CC4735A42}"/>
    <dgm:cxn modelId="{BB026105-4E7C-4017-BF5C-F6225E322D8D}" type="presOf" srcId="{0D182716-6B7B-4AC7-8671-178481073498}" destId="{7EA95C5A-1C3F-4C5B-A8E5-29812CAC31E6}" srcOrd="0" destOrd="0" presId="urn:microsoft.com/office/officeart/2005/8/layout/cycle2"/>
    <dgm:cxn modelId="{3058464B-3055-44FE-B60B-FB86F76C29BD}" type="presOf" srcId="{0A897737-7323-480C-BCFB-6C797EC5341A}" destId="{870EF31C-3FCB-4CAF-906D-E22B30FC3A71}" srcOrd="1" destOrd="0" presId="urn:microsoft.com/office/officeart/2005/8/layout/cycle2"/>
    <dgm:cxn modelId="{4DD7A59A-7C82-4F2B-8F60-2081F17302B2}" type="presOf" srcId="{9C8755A3-2185-444D-AFDB-C7DBADF8011F}" destId="{7EB93030-543B-4E07-B845-758C519404E4}" srcOrd="0" destOrd="0" presId="urn:microsoft.com/office/officeart/2005/8/layout/cycle2"/>
    <dgm:cxn modelId="{BADEAF96-A43A-4AFA-9778-C4B5FFA8A58A}" type="presOf" srcId="{A0D74205-10A8-432E-BD4D-AB395F1AC8F1}" destId="{CF283A2F-4EAD-474A-A282-A49FC1FE154E}" srcOrd="0" destOrd="0" presId="urn:microsoft.com/office/officeart/2005/8/layout/cycle2"/>
    <dgm:cxn modelId="{8F78CF38-35A5-45AF-BFDD-34AD05A66283}" type="presOf" srcId="{C926049B-75AA-4438-B389-E4718560A98D}" destId="{3FDF1603-BD4C-4085-854A-F322CA645E31}" srcOrd="1" destOrd="0" presId="urn:microsoft.com/office/officeart/2005/8/layout/cycle2"/>
    <dgm:cxn modelId="{EDC060A2-6DFB-4AC2-9E9D-754D53915C60}" srcId="{7CE2C45A-9DE7-463C-8FEE-72ABDD0EEEB9}" destId="{72EF581D-4955-4FBE-B459-9628D56D33C5}" srcOrd="6" destOrd="0" parTransId="{631CDCAB-2001-47B2-8871-C230AEBEF5C3}" sibTransId="{0A897737-7323-480C-BCFB-6C797EC5341A}"/>
    <dgm:cxn modelId="{6B55E060-0BCA-4785-B30F-5897797C4D50}" type="presOf" srcId="{A9A17366-8453-4D84-8A41-5B9BAC52CC99}" destId="{32AD92CA-B486-4552-8A84-E954D0DAD672}" srcOrd="0" destOrd="0" presId="urn:microsoft.com/office/officeart/2005/8/layout/cycle2"/>
    <dgm:cxn modelId="{3E6FC3BE-9FE8-464B-8114-97ABA9F743F8}" type="presOf" srcId="{A0E7F626-CCBC-4485-98E3-553F9AA62AD6}" destId="{DF2515F5-8328-4517-97C0-1286FB88A093}" srcOrd="1" destOrd="0" presId="urn:microsoft.com/office/officeart/2005/8/layout/cycle2"/>
    <dgm:cxn modelId="{C03F743E-F06D-4DDA-B691-204BF59B80ED}" type="presOf" srcId="{A0E7F626-CCBC-4485-98E3-553F9AA62AD6}" destId="{81E43D97-2FB1-4ACE-B0D4-7ED72B04DDC8}" srcOrd="0" destOrd="0" presId="urn:microsoft.com/office/officeart/2005/8/layout/cycle2"/>
    <dgm:cxn modelId="{CB6FF56D-1D8B-4CD5-879B-6BBB97857E07}" type="presOf" srcId="{A9A17366-8453-4D84-8A41-5B9BAC52CC99}" destId="{816889D6-85D1-47E3-A121-8B03A13BFA1A}" srcOrd="1" destOrd="0" presId="urn:microsoft.com/office/officeart/2005/8/layout/cycle2"/>
    <dgm:cxn modelId="{D03E6BBB-DF9A-4AF7-B1D9-6D53D54414A2}" srcId="{7CE2C45A-9DE7-463C-8FEE-72ABDD0EEEB9}" destId="{9C8755A3-2185-444D-AFDB-C7DBADF8011F}" srcOrd="2" destOrd="0" parTransId="{A4EFBB6E-949C-474F-8C21-970E53E9DEEB}" sibTransId="{A9A17366-8453-4D84-8A41-5B9BAC52CC99}"/>
    <dgm:cxn modelId="{0CB99613-D603-45EE-8813-95EC2A14B1E9}" type="presOf" srcId="{21525060-9C97-4F07-822B-3FC1F1F6C7E7}" destId="{D1DD0ED6-75E5-412D-ABBE-38F9D98DFCF4}" srcOrd="0" destOrd="0" presId="urn:microsoft.com/office/officeart/2005/8/layout/cycle2"/>
    <dgm:cxn modelId="{9DF6D504-8D19-48AD-91B4-429C1212E5B1}" srcId="{7CE2C45A-9DE7-463C-8FEE-72ABDD0EEEB9}" destId="{A4CC16A6-D052-477B-BEA2-ADB95AAC6E07}" srcOrd="4" destOrd="0" parTransId="{7F5C73CF-45FD-4BDF-AB2D-D5877BC1B0EF}" sibTransId="{A0E7F626-CCBC-4485-98E3-553F9AA62AD6}"/>
    <dgm:cxn modelId="{28B5C9B5-3B29-4199-A018-218CECA0CD77}" type="presOf" srcId="{94D68275-D5A6-47D7-B662-92674BD623F0}" destId="{37F84003-582F-4FA2-A476-60B1A40DAFD4}" srcOrd="1" destOrd="0" presId="urn:microsoft.com/office/officeart/2005/8/layout/cycle2"/>
    <dgm:cxn modelId="{5884A5C2-2AD9-4BEC-B511-1B10195164E1}" type="presOf" srcId="{394A15EB-D69D-415C-B13C-A1384A3D55BA}" destId="{D6732CC0-27EC-470B-9AE2-DB44C76018ED}" srcOrd="0" destOrd="0" presId="urn:microsoft.com/office/officeart/2005/8/layout/cycle2"/>
    <dgm:cxn modelId="{561A5CF3-AC75-44AE-A0A6-32EC28D92EFF}" srcId="{7CE2C45A-9DE7-463C-8FEE-72ABDD0EEEB9}" destId="{7D9ED0D5-84BE-4049-B6A3-57DD978DBEB8}" srcOrd="7" destOrd="0" parTransId="{DA9E38D0-EDDC-4AAA-9A2B-CA10D33AD454}" sibTransId="{21525060-9C97-4F07-822B-3FC1F1F6C7E7}"/>
    <dgm:cxn modelId="{304DA71A-36A2-4126-9B50-D6C83D737F9D}" type="presOf" srcId="{A0D74205-10A8-432E-BD4D-AB395F1AC8F1}" destId="{8D049E48-55F7-44AE-A4E0-12573725700D}" srcOrd="1" destOrd="0" presId="urn:microsoft.com/office/officeart/2005/8/layout/cycle2"/>
    <dgm:cxn modelId="{CA21ECA7-9D41-4847-B96F-54DA71B08E7A}" type="presOf" srcId="{99CB84A8-FAF9-4D81-A0AA-FB3567819C6C}" destId="{284F07A6-5E9B-4759-88A2-0902E7B4209D}" srcOrd="0" destOrd="0" presId="urn:microsoft.com/office/officeart/2005/8/layout/cycle2"/>
    <dgm:cxn modelId="{D887CF74-5E07-4C3D-A2AF-098E9E8A2C71}" srcId="{7CE2C45A-9DE7-463C-8FEE-72ABDD0EEEB9}" destId="{49FDC6B4-E7AA-4B64-B6AB-DA6772085A18}" srcOrd="0" destOrd="0" parTransId="{107834C3-1E72-4D3B-B7BA-17445B275FED}" sibTransId="{AA3D86E1-EB38-4246-B19C-76FCD1B10858}"/>
    <dgm:cxn modelId="{F456EBD1-959C-4D2D-A880-F67150F65C0A}" type="presOf" srcId="{21525060-9C97-4F07-822B-3FC1F1F6C7E7}" destId="{8C872288-8202-47D6-949F-69BF53894B90}" srcOrd="1" destOrd="0" presId="urn:microsoft.com/office/officeart/2005/8/layout/cycle2"/>
    <dgm:cxn modelId="{3C23A45C-95EE-4EA6-A456-4557D5CD7963}" type="presOf" srcId="{7933ABE3-4604-43D4-ACE3-7D5CC4735A42}" destId="{096EF7DB-DBC8-4FB2-844F-AFD86734F5CD}" srcOrd="0" destOrd="0" presId="urn:microsoft.com/office/officeart/2005/8/layout/cycle2"/>
    <dgm:cxn modelId="{82560A7D-CE86-4B56-AEA4-9A11F8E13C07}" type="presOf" srcId="{AA3D86E1-EB38-4246-B19C-76FCD1B10858}" destId="{F5D40E07-2202-4331-A765-C8342C7C645C}" srcOrd="0" destOrd="0" presId="urn:microsoft.com/office/officeart/2005/8/layout/cycle2"/>
    <dgm:cxn modelId="{56B15549-9DC0-4728-AEBB-A5DFCCF1BF1C}" type="presOf" srcId="{94D68275-D5A6-47D7-B662-92674BD623F0}" destId="{7788AE04-3851-41E8-A6A6-C1CEB9B920AA}" srcOrd="0" destOrd="0" presId="urn:microsoft.com/office/officeart/2005/8/layout/cycle2"/>
    <dgm:cxn modelId="{B8FC36AC-69DA-4073-B677-C527F8CF8E87}" type="presParOf" srcId="{8874886F-9129-48BC-8F63-EB1F1E47EF51}" destId="{AB6E5512-98B6-47E7-B95B-B817CE030321}" srcOrd="0" destOrd="0" presId="urn:microsoft.com/office/officeart/2005/8/layout/cycle2"/>
    <dgm:cxn modelId="{124B4548-E340-4E66-8E92-F2A9D83CE209}" type="presParOf" srcId="{8874886F-9129-48BC-8F63-EB1F1E47EF51}" destId="{F5D40E07-2202-4331-A765-C8342C7C645C}" srcOrd="1" destOrd="0" presId="urn:microsoft.com/office/officeart/2005/8/layout/cycle2"/>
    <dgm:cxn modelId="{7A19AA97-DBE5-47EF-BA72-F78D695AD327}" type="presParOf" srcId="{F5D40E07-2202-4331-A765-C8342C7C645C}" destId="{9A7BCFAE-0364-4FA4-822C-D780ED850F81}" srcOrd="0" destOrd="0" presId="urn:microsoft.com/office/officeart/2005/8/layout/cycle2"/>
    <dgm:cxn modelId="{18185460-5124-44BA-B1FB-E366ECA49FD0}" type="presParOf" srcId="{8874886F-9129-48BC-8F63-EB1F1E47EF51}" destId="{284F07A6-5E9B-4759-88A2-0902E7B4209D}" srcOrd="2" destOrd="0" presId="urn:microsoft.com/office/officeart/2005/8/layout/cycle2"/>
    <dgm:cxn modelId="{8CED9FC9-D5E5-4F3F-A8E1-6ABFE1ABA22E}" type="presParOf" srcId="{8874886F-9129-48BC-8F63-EB1F1E47EF51}" destId="{7788AE04-3851-41E8-A6A6-C1CEB9B920AA}" srcOrd="3" destOrd="0" presId="urn:microsoft.com/office/officeart/2005/8/layout/cycle2"/>
    <dgm:cxn modelId="{2AA33E12-0B53-4F21-BC0F-E3BBBF29345B}" type="presParOf" srcId="{7788AE04-3851-41E8-A6A6-C1CEB9B920AA}" destId="{37F84003-582F-4FA2-A476-60B1A40DAFD4}" srcOrd="0" destOrd="0" presId="urn:microsoft.com/office/officeart/2005/8/layout/cycle2"/>
    <dgm:cxn modelId="{E9BE41D6-F7C6-4303-BBDB-83920FC3ECAE}" type="presParOf" srcId="{8874886F-9129-48BC-8F63-EB1F1E47EF51}" destId="{7EB93030-543B-4E07-B845-758C519404E4}" srcOrd="4" destOrd="0" presId="urn:microsoft.com/office/officeart/2005/8/layout/cycle2"/>
    <dgm:cxn modelId="{572C1FEF-6A2F-45FC-A222-D15EF79AFEB1}" type="presParOf" srcId="{8874886F-9129-48BC-8F63-EB1F1E47EF51}" destId="{32AD92CA-B486-4552-8A84-E954D0DAD672}" srcOrd="5" destOrd="0" presId="urn:microsoft.com/office/officeart/2005/8/layout/cycle2"/>
    <dgm:cxn modelId="{33A368EE-7E9E-4919-99B6-D5A1AC3F2404}" type="presParOf" srcId="{32AD92CA-B486-4552-8A84-E954D0DAD672}" destId="{816889D6-85D1-47E3-A121-8B03A13BFA1A}" srcOrd="0" destOrd="0" presId="urn:microsoft.com/office/officeart/2005/8/layout/cycle2"/>
    <dgm:cxn modelId="{67A73D6A-96BF-4C90-A573-96D2273F8D71}" type="presParOf" srcId="{8874886F-9129-48BC-8F63-EB1F1E47EF51}" destId="{7EA95C5A-1C3F-4C5B-A8E5-29812CAC31E6}" srcOrd="6" destOrd="0" presId="urn:microsoft.com/office/officeart/2005/8/layout/cycle2"/>
    <dgm:cxn modelId="{EB00F4A8-F5BA-4443-A17B-433667501B2E}" type="presParOf" srcId="{8874886F-9129-48BC-8F63-EB1F1E47EF51}" destId="{EF848400-F6CE-4728-93AE-CDFE205E519C}" srcOrd="7" destOrd="0" presId="urn:microsoft.com/office/officeart/2005/8/layout/cycle2"/>
    <dgm:cxn modelId="{32BA8BD8-A01C-44A7-81FD-6DC6D5334CCF}" type="presParOf" srcId="{EF848400-F6CE-4728-93AE-CDFE205E519C}" destId="{3FDF1603-BD4C-4085-854A-F322CA645E31}" srcOrd="0" destOrd="0" presId="urn:microsoft.com/office/officeart/2005/8/layout/cycle2"/>
    <dgm:cxn modelId="{1E6FDE43-BDAA-419E-9838-57BCF6A23F8A}" type="presParOf" srcId="{8874886F-9129-48BC-8F63-EB1F1E47EF51}" destId="{ED84DA47-F381-4B2E-B622-BD13595CE785}" srcOrd="8" destOrd="0" presId="urn:microsoft.com/office/officeart/2005/8/layout/cycle2"/>
    <dgm:cxn modelId="{2EAC8306-14E0-4B45-95F5-0A44709B4D2B}" type="presParOf" srcId="{8874886F-9129-48BC-8F63-EB1F1E47EF51}" destId="{81E43D97-2FB1-4ACE-B0D4-7ED72B04DDC8}" srcOrd="9" destOrd="0" presId="urn:microsoft.com/office/officeart/2005/8/layout/cycle2"/>
    <dgm:cxn modelId="{EB75878F-8FF8-4430-B2B6-A18CF7CCE141}" type="presParOf" srcId="{81E43D97-2FB1-4ACE-B0D4-7ED72B04DDC8}" destId="{DF2515F5-8328-4517-97C0-1286FB88A093}" srcOrd="0" destOrd="0" presId="urn:microsoft.com/office/officeart/2005/8/layout/cycle2"/>
    <dgm:cxn modelId="{C480DEE5-F478-49EC-93B9-B0A9859993FC}" type="presParOf" srcId="{8874886F-9129-48BC-8F63-EB1F1E47EF51}" destId="{9274BFD4-2922-478B-9F56-8226A6F1F879}" srcOrd="10" destOrd="0" presId="urn:microsoft.com/office/officeart/2005/8/layout/cycle2"/>
    <dgm:cxn modelId="{63874E1D-860C-43DF-AE67-93F0FB78A9E2}" type="presParOf" srcId="{8874886F-9129-48BC-8F63-EB1F1E47EF51}" destId="{CF283A2F-4EAD-474A-A282-A49FC1FE154E}" srcOrd="11" destOrd="0" presId="urn:microsoft.com/office/officeart/2005/8/layout/cycle2"/>
    <dgm:cxn modelId="{DEB5EA9F-DB0E-4249-A4B5-2E93A537946D}" type="presParOf" srcId="{CF283A2F-4EAD-474A-A282-A49FC1FE154E}" destId="{8D049E48-55F7-44AE-A4E0-12573725700D}" srcOrd="0" destOrd="0" presId="urn:microsoft.com/office/officeart/2005/8/layout/cycle2"/>
    <dgm:cxn modelId="{E4912FD6-47F6-4B1C-B92F-2ADC7830AF59}" type="presParOf" srcId="{8874886F-9129-48BC-8F63-EB1F1E47EF51}" destId="{F6F3CE75-176E-4D70-9BFA-2A927BAD3DFB}" srcOrd="12" destOrd="0" presId="urn:microsoft.com/office/officeart/2005/8/layout/cycle2"/>
    <dgm:cxn modelId="{6B98F327-A980-4312-8D51-633C5C37299B}" type="presParOf" srcId="{8874886F-9129-48BC-8F63-EB1F1E47EF51}" destId="{13AFEDFA-2FB4-49FC-A4D2-DDE74BB5EAFD}" srcOrd="13" destOrd="0" presId="urn:microsoft.com/office/officeart/2005/8/layout/cycle2"/>
    <dgm:cxn modelId="{446F0FA6-3EDD-4A3B-8481-7291FE3672A8}" type="presParOf" srcId="{13AFEDFA-2FB4-49FC-A4D2-DDE74BB5EAFD}" destId="{870EF31C-3FCB-4CAF-906D-E22B30FC3A71}" srcOrd="0" destOrd="0" presId="urn:microsoft.com/office/officeart/2005/8/layout/cycle2"/>
    <dgm:cxn modelId="{839A5556-FB40-409F-98FA-AEF03B0BAC0F}" type="presParOf" srcId="{8874886F-9129-48BC-8F63-EB1F1E47EF51}" destId="{BEFF67D2-DD8B-4BE6-BE41-EBAE3570053E}" srcOrd="14" destOrd="0" presId="urn:microsoft.com/office/officeart/2005/8/layout/cycle2"/>
    <dgm:cxn modelId="{ADB36623-F6C3-417D-9A62-32BE488999F6}" type="presParOf" srcId="{8874886F-9129-48BC-8F63-EB1F1E47EF51}" destId="{D1DD0ED6-75E5-412D-ABBE-38F9D98DFCF4}" srcOrd="15" destOrd="0" presId="urn:microsoft.com/office/officeart/2005/8/layout/cycle2"/>
    <dgm:cxn modelId="{A19980F3-117C-4F07-8A0A-0F71300516E7}" type="presParOf" srcId="{D1DD0ED6-75E5-412D-ABBE-38F9D98DFCF4}" destId="{8C872288-8202-47D6-949F-69BF53894B90}" srcOrd="0" destOrd="0" presId="urn:microsoft.com/office/officeart/2005/8/layout/cycle2"/>
    <dgm:cxn modelId="{252332DE-BC02-4DC4-9761-C38B955882FB}" type="presParOf" srcId="{8874886F-9129-48BC-8F63-EB1F1E47EF51}" destId="{D6732CC0-27EC-470B-9AE2-DB44C76018ED}" srcOrd="16" destOrd="0" presId="urn:microsoft.com/office/officeart/2005/8/layout/cycle2"/>
    <dgm:cxn modelId="{E9859F6E-6E0A-4922-A415-6682487AD137}" type="presParOf" srcId="{8874886F-9129-48BC-8F63-EB1F1E47EF51}" destId="{096EF7DB-DBC8-4FB2-844F-AFD86734F5CD}" srcOrd="17" destOrd="0" presId="urn:microsoft.com/office/officeart/2005/8/layout/cycle2"/>
    <dgm:cxn modelId="{155E368F-DEBA-4D97-B171-2F361076F3B9}" type="presParOf" srcId="{096EF7DB-DBC8-4FB2-844F-AFD86734F5CD}" destId="{2792EBFB-F55B-4BC8-8B71-EEDC71236672}" srcOrd="0" destOrd="0" presId="urn:microsoft.com/office/officeart/2005/8/layout/cycle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FA8409-7015-4562-B9DA-5B32DF0DEDAC}">
      <dsp:nvSpPr>
        <dsp:cNvPr id="0" name=""/>
        <dsp:cNvSpPr/>
      </dsp:nvSpPr>
      <dsp:spPr>
        <a:xfrm>
          <a:off x="4267200" y="2067255"/>
          <a:ext cx="3342097" cy="38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4"/>
              </a:lnTo>
              <a:lnTo>
                <a:pt x="3342097" y="193344"/>
              </a:lnTo>
              <a:lnTo>
                <a:pt x="3342097" y="386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EAD93-E2E7-4152-8803-46CB6FF92BA4}">
      <dsp:nvSpPr>
        <dsp:cNvPr id="0" name=""/>
        <dsp:cNvSpPr/>
      </dsp:nvSpPr>
      <dsp:spPr>
        <a:xfrm>
          <a:off x="4267200" y="2067255"/>
          <a:ext cx="1114032" cy="386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4"/>
              </a:lnTo>
              <a:lnTo>
                <a:pt x="1114032" y="193344"/>
              </a:lnTo>
              <a:lnTo>
                <a:pt x="1114032" y="386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FF1D8-9133-4766-8396-81BD564AA3DB}">
      <dsp:nvSpPr>
        <dsp:cNvPr id="0" name=""/>
        <dsp:cNvSpPr/>
      </dsp:nvSpPr>
      <dsp:spPr>
        <a:xfrm>
          <a:off x="3153167" y="2067255"/>
          <a:ext cx="1114032" cy="386688"/>
        </a:xfrm>
        <a:custGeom>
          <a:avLst/>
          <a:gdLst/>
          <a:ahLst/>
          <a:cxnLst/>
          <a:rect l="0" t="0" r="0" b="0"/>
          <a:pathLst>
            <a:path>
              <a:moveTo>
                <a:pt x="1114032" y="0"/>
              </a:moveTo>
              <a:lnTo>
                <a:pt x="1114032" y="193344"/>
              </a:lnTo>
              <a:lnTo>
                <a:pt x="0" y="193344"/>
              </a:lnTo>
              <a:lnTo>
                <a:pt x="0" y="386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048F-35B7-4A87-808B-8D9B59322890}">
      <dsp:nvSpPr>
        <dsp:cNvPr id="0" name=""/>
        <dsp:cNvSpPr/>
      </dsp:nvSpPr>
      <dsp:spPr>
        <a:xfrm>
          <a:off x="925102" y="2067255"/>
          <a:ext cx="3342097" cy="386688"/>
        </a:xfrm>
        <a:custGeom>
          <a:avLst/>
          <a:gdLst/>
          <a:ahLst/>
          <a:cxnLst/>
          <a:rect l="0" t="0" r="0" b="0"/>
          <a:pathLst>
            <a:path>
              <a:moveTo>
                <a:pt x="3342097" y="0"/>
              </a:moveTo>
              <a:lnTo>
                <a:pt x="3342097" y="193344"/>
              </a:lnTo>
              <a:lnTo>
                <a:pt x="0" y="193344"/>
              </a:lnTo>
              <a:lnTo>
                <a:pt x="0" y="386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12D5C-860D-4F8C-8B94-19AD4C3D8639}">
      <dsp:nvSpPr>
        <dsp:cNvPr id="0" name=""/>
        <dsp:cNvSpPr/>
      </dsp:nvSpPr>
      <dsp:spPr>
        <a:xfrm>
          <a:off x="3346512" y="1146567"/>
          <a:ext cx="1841375" cy="92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EFA Book on COPD in Europe</a:t>
          </a:r>
          <a:endParaRPr lang="fr-BE" sz="1600" b="1" kern="1200" dirty="0"/>
        </a:p>
      </dsp:txBody>
      <dsp:txXfrm>
        <a:off x="3346512" y="1146567"/>
        <a:ext cx="1841375" cy="920687"/>
      </dsp:txXfrm>
    </dsp:sp>
    <dsp:sp modelId="{7952DB32-1B74-4992-BBE5-8E6F7D291E8A}">
      <dsp:nvSpPr>
        <dsp:cNvPr id="0" name=""/>
        <dsp:cNvSpPr/>
      </dsp:nvSpPr>
      <dsp:spPr>
        <a:xfrm>
          <a:off x="4414" y="2453944"/>
          <a:ext cx="1841375" cy="92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Basic </a:t>
          </a:r>
          <a:r>
            <a:rPr lang="fr-BE" sz="1600" b="1" kern="1200" dirty="0" err="1" smtClean="0"/>
            <a:t>facts</a:t>
          </a:r>
          <a:endParaRPr lang="fr-BE" sz="1600" b="1" kern="1200" dirty="0"/>
        </a:p>
      </dsp:txBody>
      <dsp:txXfrm>
        <a:off x="4414" y="2453944"/>
        <a:ext cx="1841375" cy="920687"/>
      </dsp:txXfrm>
    </dsp:sp>
    <dsp:sp modelId="{D4A1AF12-47DD-49A2-BF6F-61B2C93A6DA3}">
      <dsp:nvSpPr>
        <dsp:cNvPr id="0" name=""/>
        <dsp:cNvSpPr/>
      </dsp:nvSpPr>
      <dsp:spPr>
        <a:xfrm>
          <a:off x="2232479" y="2453944"/>
          <a:ext cx="1841375" cy="92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Access to care</a:t>
          </a:r>
          <a:endParaRPr lang="fr-BE" sz="1600" b="1" kern="1200" dirty="0"/>
        </a:p>
      </dsp:txBody>
      <dsp:txXfrm>
        <a:off x="2232479" y="2453944"/>
        <a:ext cx="1841375" cy="920687"/>
      </dsp:txXfrm>
    </dsp:sp>
    <dsp:sp modelId="{53613BC7-BD3E-46ED-9583-4B965B2C5275}">
      <dsp:nvSpPr>
        <dsp:cNvPr id="0" name=""/>
        <dsp:cNvSpPr/>
      </dsp:nvSpPr>
      <dsp:spPr>
        <a:xfrm>
          <a:off x="4460544" y="2453944"/>
          <a:ext cx="1841375" cy="92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err="1" smtClean="0"/>
            <a:t>Quality</a:t>
          </a:r>
          <a:r>
            <a:rPr lang="fr-BE" sz="1600" b="1" kern="1200" dirty="0" smtClean="0"/>
            <a:t> of care</a:t>
          </a:r>
          <a:endParaRPr lang="fr-BE" sz="1600" b="1" kern="1200" dirty="0"/>
        </a:p>
      </dsp:txBody>
      <dsp:txXfrm>
        <a:off x="4460544" y="2453944"/>
        <a:ext cx="1841375" cy="920687"/>
      </dsp:txXfrm>
    </dsp:sp>
    <dsp:sp modelId="{44B17742-F591-454F-9079-838A98B04E63}">
      <dsp:nvSpPr>
        <dsp:cNvPr id="0" name=""/>
        <dsp:cNvSpPr/>
      </dsp:nvSpPr>
      <dsp:spPr>
        <a:xfrm>
          <a:off x="6688609" y="2453944"/>
          <a:ext cx="1841375" cy="92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Patients associations practices and </a:t>
          </a:r>
          <a:r>
            <a:rPr lang="fr-BE" sz="1600" b="1" kern="1200" dirty="0" err="1" smtClean="0"/>
            <a:t>policies</a:t>
          </a:r>
          <a:endParaRPr lang="fr-BE" sz="1600" b="1" kern="1200" dirty="0"/>
        </a:p>
      </dsp:txBody>
      <dsp:txXfrm>
        <a:off x="6688609" y="2453944"/>
        <a:ext cx="1841375" cy="9206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BED0B5-D485-47CB-A1D5-EB2D9C25077F}" type="datetimeFigureOut">
              <a:rPr lang="fr-FR"/>
              <a:pPr>
                <a:defRPr/>
              </a:pPr>
              <a:t>25/11/2010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3893E4-6F91-4580-B1FA-C36224610A8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B65C1-A0D8-460C-8F10-28E52891023A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2E026-3532-40CE-89DB-C20DC1B48FA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808ED-E6AC-4D31-BB39-229C84DDE44D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AE361-E186-4F8D-BDF8-18E0D841BA8B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2089F-5F54-4895-A204-8B697F8C1E1D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73632-AED4-4F83-9ECA-BB219BDDECCD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6DB9B-05E7-40E8-B299-5A8DC873121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4EF5-0737-4F5E-B747-AF9342AD09DC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110F-7DD4-4147-BBB7-CF9CD5DB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3713-C39B-42AA-AF9D-2936BA38FFBA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15D6-BE78-487B-BB32-BB3516122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B0A2-B9AF-4C5B-84D8-80E1AC0D4F20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C48D-0CFF-45E0-9BB8-244DB9EC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FE0A-9ACB-471D-B736-535A5A531A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BB8A-D107-44C2-AEF4-72C4B83F26E7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9B57-788D-47BF-A690-9CD1EEE5A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8B8B-ADE4-4D8A-83A2-1FD3E41FF454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F293-559F-4D3A-80FB-F52C5FD59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F38A-92EB-421A-8323-5811D3445439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8E79-1CEB-495B-9C38-EF6FBEB52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17F7-58B0-4DF9-A3B8-CD4C4678C4FF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0EB3-9356-41D6-B8EC-3537C8878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0084-097D-490D-B3ED-20C898146303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FBB1-C2F5-4CDB-A60F-3A8F394B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CEA3-AD75-432D-BB76-6B2F7895BC38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F0B7-777C-41F1-BF0D-0EF4D96F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FD47-A6F7-4554-80DA-9E15ACBAB067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E1BB-5327-478C-8386-3BDD1720B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DF74-F07F-4E09-9231-C329AA2C3522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19D5-D1AE-40DA-837D-A71920BBE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291313-750B-4CF5-AB84-5950FE6CC4C3}" type="datetimeFigureOut">
              <a:rPr lang="en-US"/>
              <a:pPr>
                <a:defRPr/>
              </a:pPr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62ADF-E3EF-4ED6-835B-4D6E2676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.palkonen@efan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efane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ma.europa.eu/Patients/introduction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efane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anet.org/documents/EFACOPDBook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984375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>
            <a:normAutofit fontScale="90000"/>
          </a:bodyPr>
          <a:lstStyle/>
          <a:p>
            <a:r>
              <a:rPr lang="en-US" sz="5400" dirty="0" smtClean="0"/>
              <a:t>EFA</a:t>
            </a:r>
            <a:br>
              <a:rPr lang="en-US" sz="5400" dirty="0" smtClean="0"/>
            </a:br>
            <a:r>
              <a:rPr lang="en-US" sz="5400" dirty="0" smtClean="0"/>
              <a:t>COPD Patients Europe Report</a:t>
            </a:r>
            <a:br>
              <a:rPr lang="en-US" sz="5400" dirty="0" smtClean="0"/>
            </a:br>
            <a:r>
              <a:rPr lang="en-US" sz="3600" dirty="0" smtClean="0"/>
              <a:t>ICC Meeting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September 2010</a:t>
            </a:r>
            <a:endParaRPr lang="fr-BE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153400" cy="198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898989"/>
                </a:solidFill>
              </a:rPr>
              <a:t>Susanna Palkonen, Executive Officer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rgbClr val="898989"/>
                </a:solidFill>
                <a:hlinkClick r:id="rId3"/>
              </a:rPr>
              <a:t>susanna.palkonen@efanet.org</a:t>
            </a:r>
            <a:r>
              <a:rPr lang="en-US" sz="3000" dirty="0" smtClean="0">
                <a:solidFill>
                  <a:srgbClr val="898989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898989"/>
                </a:solidFill>
                <a:hlinkClick r:id="rId4"/>
              </a:rPr>
              <a:t>www.efanet.org</a:t>
            </a:r>
            <a:r>
              <a:rPr lang="en-US" sz="3000" dirty="0" smtClean="0">
                <a:solidFill>
                  <a:srgbClr val="898989"/>
                </a:solidFill>
              </a:rPr>
              <a:t> </a:t>
            </a:r>
            <a:r>
              <a:rPr lang="en-GB" sz="3000" dirty="0" smtClean="0">
                <a:solidFill>
                  <a:srgbClr val="898989"/>
                </a:solidFill>
              </a:rPr>
              <a:t> </a:t>
            </a:r>
            <a:r>
              <a:rPr lang="en-US" sz="3000" dirty="0" smtClean="0">
                <a:solidFill>
                  <a:srgbClr val="898989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fr-BE" sz="3000" dirty="0" smtClean="0">
              <a:solidFill>
                <a:srgbClr val="898989"/>
              </a:solidFill>
            </a:endParaRPr>
          </a:p>
        </p:txBody>
      </p:sp>
      <p:pic>
        <p:nvPicPr>
          <p:cNvPr id="2054" name="Picture 3" descr="EFA Logo New Blu 300d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endParaRPr lang="fr-BE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2743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194" y="5181599"/>
            <a:ext cx="2466269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29400" y="381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2. Access to rehabilitation for COPD patients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endParaRPr lang="fr-BE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792368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5657671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5. Patients </a:t>
            </a:r>
          </a:p>
          <a:p>
            <a:r>
              <a:rPr lang="en-US" b="1" dirty="0" smtClean="0"/>
              <a:t>associations involved </a:t>
            </a:r>
          </a:p>
          <a:p>
            <a:r>
              <a:rPr lang="en-US" b="1" dirty="0" smtClean="0"/>
              <a:t>in producing clinical </a:t>
            </a:r>
          </a:p>
          <a:p>
            <a:r>
              <a:rPr lang="en-US" b="1" dirty="0" smtClean="0"/>
              <a:t>guidelines.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294" y="0"/>
            <a:ext cx="9340294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/>
              <a:t>Contents</a:t>
            </a:r>
            <a:endParaRPr lang="fr-BE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dirty="0">
              <a:latin typeface="Calibri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2341" y="5058000"/>
            <a:ext cx="1321659" cy="180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3488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n-lt"/>
              </a:rPr>
              <a:t>‘</a:t>
            </a:r>
            <a:r>
              <a:rPr lang="en-US" sz="2200" b="1" dirty="0" smtClean="0">
                <a:latin typeface="+mn-lt"/>
              </a:rPr>
              <a:t>The term COPD</a:t>
            </a:r>
            <a:r>
              <a:rPr lang="en-US" sz="2200" dirty="0" smtClean="0">
                <a:latin typeface="+mn-lt"/>
              </a:rPr>
              <a:t> [BPCO] </a:t>
            </a:r>
            <a:r>
              <a:rPr lang="en-US" sz="2200" b="1" dirty="0" smtClean="0">
                <a:latin typeface="+mn-lt"/>
              </a:rPr>
              <a:t>remains unknown to most people and is</a:t>
            </a:r>
            <a:br>
              <a:rPr lang="en-US" sz="2200" b="1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difficult to explain</a:t>
            </a:r>
            <a:r>
              <a:rPr lang="en-US" sz="2200" dirty="0" smtClean="0">
                <a:latin typeface="+mn-lt"/>
              </a:rPr>
              <a:t>’. </a:t>
            </a:r>
            <a:r>
              <a:rPr lang="en-US" sz="2200" i="1" dirty="0" smtClean="0">
                <a:latin typeface="+mn-lt"/>
              </a:rPr>
              <a:t>France and Italy</a:t>
            </a:r>
            <a:endParaRPr lang="en-US" sz="2200" dirty="0" smtClean="0">
              <a:latin typeface="+mn-lt"/>
            </a:endParaRP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‘</a:t>
            </a:r>
            <a:r>
              <a:rPr lang="en-US" sz="2200" b="1" dirty="0" smtClean="0">
                <a:latin typeface="+mn-lt"/>
              </a:rPr>
              <a:t>Diagnosis is generally made too late</a:t>
            </a:r>
            <a:r>
              <a:rPr lang="en-US" sz="2200" dirty="0" smtClean="0">
                <a:latin typeface="+mn-lt"/>
              </a:rPr>
              <a:t>.’ </a:t>
            </a:r>
            <a:r>
              <a:rPr lang="en-US" sz="2200" i="1" dirty="0" smtClean="0">
                <a:latin typeface="+mn-lt"/>
              </a:rPr>
              <a:t>Germany</a:t>
            </a:r>
            <a:endParaRPr lang="en-US" sz="2200" dirty="0" smtClean="0">
              <a:latin typeface="+mn-lt"/>
            </a:endParaRP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‘</a:t>
            </a:r>
            <a:r>
              <a:rPr lang="en-US" sz="2200" b="1" dirty="0" smtClean="0">
                <a:latin typeface="+mn-lt"/>
              </a:rPr>
              <a:t>When I heard I had COPD in 2002, I had no clue what it was</a:t>
            </a:r>
            <a:r>
              <a:rPr lang="en-US" sz="2200" dirty="0" smtClean="0">
                <a:latin typeface="+mn-lt"/>
              </a:rPr>
              <a:t>.’ </a:t>
            </a:r>
            <a:r>
              <a:rPr lang="en-US" sz="2200" i="1" dirty="0" smtClean="0">
                <a:latin typeface="+mn-lt"/>
              </a:rPr>
              <a:t>European patient with COPD</a:t>
            </a:r>
            <a:endParaRPr lang="en-US" sz="2200" dirty="0" smtClean="0">
              <a:latin typeface="+mn-lt"/>
            </a:endParaRP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‘</a:t>
            </a:r>
            <a:r>
              <a:rPr lang="en-US" sz="2200" b="1" dirty="0" smtClean="0">
                <a:latin typeface="+mn-lt"/>
              </a:rPr>
              <a:t>It’s frustrating – you don’t look sick, I can get up and put make-up on but I can’t walk 10 yards without being out of breath.</a:t>
            </a:r>
            <a:r>
              <a:rPr lang="en-US" sz="2200" dirty="0" smtClean="0">
                <a:latin typeface="+mn-lt"/>
              </a:rPr>
              <a:t>" </a:t>
            </a:r>
            <a:r>
              <a:rPr lang="en-US" sz="2200" i="1" dirty="0" smtClean="0">
                <a:latin typeface="+mn-lt"/>
              </a:rPr>
              <a:t>Patient from Ireland </a:t>
            </a:r>
            <a:endParaRPr lang="en-US" sz="2200" dirty="0" smtClean="0">
              <a:latin typeface="+mn-lt"/>
            </a:endParaRPr>
          </a:p>
          <a:p>
            <a:endParaRPr lang="en-US" sz="2200" b="1" dirty="0" smtClean="0">
              <a:latin typeface="+mn-lt"/>
            </a:endParaRPr>
          </a:p>
          <a:p>
            <a:r>
              <a:rPr lang="en-US" sz="2200" b="1" dirty="0" smtClean="0">
                <a:latin typeface="+mn-lt"/>
              </a:rPr>
              <a:t>I still remember the day: 2nd of June 1995, and I was diagnosed with COPD. It was at that very moment that I understood the disease and the implications for my daily life</a:t>
            </a:r>
            <a:r>
              <a:rPr lang="en-US" sz="2200" dirty="0" smtClean="0">
                <a:latin typeface="+mn-lt"/>
              </a:rPr>
              <a:t>. </a:t>
            </a:r>
            <a:r>
              <a:rPr lang="en-US" sz="2200" i="1" dirty="0" smtClean="0">
                <a:latin typeface="+mn-lt"/>
              </a:rPr>
              <a:t>Patient from Portugal 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5022279" cy="6840000"/>
          </a:xfrm>
          <a:prstGeom prst="rect">
            <a:avLst/>
          </a:prstGeom>
          <a:noFill/>
        </p:spPr>
      </p:pic>
      <p:pic>
        <p:nvPicPr>
          <p:cNvPr id="4" name="Picture 2" descr="MCj04403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257800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304800"/>
            <a:ext cx="4114800" cy="55626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 smtClean="0">
                <a:latin typeface="+mn-lt"/>
              </a:rPr>
              <a:t>Conclusion:</a:t>
            </a:r>
            <a:r>
              <a:rPr lang="fr-BE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There is an urgent need to recognise COPD as a public health priority  and rather than dispersing initiatives and to </a:t>
            </a:r>
          </a:p>
          <a:p>
            <a:r>
              <a:rPr lang="en-GB" sz="2400" dirty="0" smtClean="0">
                <a:latin typeface="+mn-lt"/>
              </a:rPr>
              <a:t>develop comprehensive programmes on COPD both at European and at national level and in partnership with all stakeholders including patient groups.</a:t>
            </a:r>
          </a:p>
          <a:p>
            <a:endParaRPr lang="en-GB" sz="2400" dirty="0" smtClean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The most important is early diagnosis, judged from difficult-very difficult in 12 countries 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/>
              <a:t>Actions: </a:t>
            </a:r>
            <a:r>
              <a:rPr lang="fr-BE" dirty="0" err="1" smtClean="0"/>
              <a:t>powerful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r>
              <a:rPr lang="fr-BE" dirty="0" smtClean="0"/>
              <a:t> for </a:t>
            </a:r>
            <a:r>
              <a:rPr lang="fr-BE" dirty="0" err="1" smtClean="0"/>
              <a:t>advocacy</a:t>
            </a:r>
            <a:endParaRPr lang="fr-BE" dirty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/>
          <a:lstStyle/>
          <a:p>
            <a:pPr>
              <a:buClr>
                <a:srgbClr val="4347E7"/>
              </a:buClr>
              <a:buFont typeface="Arial" charset="0"/>
              <a:buNone/>
            </a:pPr>
            <a:endParaRPr lang="fr-BE" sz="1000" u="sng" dirty="0" smtClean="0"/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12 countries featured: basics, access to care, quality of care, patient involvement, patient stories…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Desk launch World COPD Day 2009</a:t>
            </a:r>
          </a:p>
          <a:p>
            <a:pPr eaLnBrk="1" hangingPunct="1">
              <a:buClr>
                <a:srgbClr val="4347E7"/>
              </a:buClr>
            </a:pPr>
            <a:r>
              <a:rPr lang="it-IT" sz="2800" dirty="0" err="1" smtClean="0"/>
              <a:t>Event</a:t>
            </a:r>
            <a:r>
              <a:rPr lang="it-IT" sz="2800" dirty="0" smtClean="0"/>
              <a:t> at the European </a:t>
            </a:r>
            <a:r>
              <a:rPr lang="it-IT" sz="2800" dirty="0" err="1" smtClean="0"/>
              <a:t>Parliament</a:t>
            </a:r>
            <a:r>
              <a:rPr lang="it-IT" sz="2800" dirty="0" smtClean="0"/>
              <a:t> 30 </a:t>
            </a:r>
            <a:r>
              <a:rPr lang="it-IT" sz="2800" dirty="0" err="1" smtClean="0"/>
              <a:t>June</a:t>
            </a:r>
            <a:r>
              <a:rPr lang="it-IT" sz="2800" dirty="0" smtClean="0"/>
              <a:t> 2010</a:t>
            </a:r>
          </a:p>
          <a:p>
            <a:pPr eaLnBrk="1" hangingPunct="1">
              <a:buClr>
                <a:srgbClr val="4347E7"/>
              </a:buClr>
            </a:pPr>
            <a:r>
              <a:rPr lang="it-IT" sz="2800" dirty="0" smtClean="0"/>
              <a:t>5 media </a:t>
            </a:r>
            <a:r>
              <a:rPr lang="it-IT" sz="2800" dirty="0" err="1" smtClean="0"/>
              <a:t>outreaches</a:t>
            </a:r>
            <a:r>
              <a:rPr lang="it-IT" sz="2800" dirty="0" smtClean="0"/>
              <a:t> </a:t>
            </a:r>
          </a:p>
          <a:p>
            <a:pPr eaLnBrk="1" hangingPunct="1">
              <a:buClr>
                <a:srgbClr val="4347E7"/>
              </a:buClr>
            </a:pPr>
            <a:r>
              <a:rPr lang="it-IT" sz="2800" dirty="0" err="1" smtClean="0"/>
              <a:t>Call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action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ERS, ELF, IPCRG, ICC, HEAL, ENSP</a:t>
            </a:r>
          </a:p>
          <a:p>
            <a:pPr eaLnBrk="1" hangingPunct="1">
              <a:buClr>
                <a:srgbClr val="4347E7"/>
              </a:buClr>
            </a:pPr>
            <a:r>
              <a:rPr lang="it-IT" sz="2800" dirty="0" err="1" smtClean="0"/>
              <a:t>Distributed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ALL </a:t>
            </a:r>
            <a:r>
              <a:rPr lang="it-IT" sz="2800" dirty="0" err="1" smtClean="0"/>
              <a:t>MEPs</a:t>
            </a:r>
            <a:r>
              <a:rPr lang="it-IT" sz="2800" dirty="0" smtClean="0"/>
              <a:t> August 2010 </a:t>
            </a:r>
            <a:r>
              <a:rPr lang="it-IT" sz="2800" dirty="0" err="1" smtClean="0"/>
              <a:t>together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the </a:t>
            </a:r>
            <a:r>
              <a:rPr lang="it-IT" sz="2800" dirty="0" err="1" smtClean="0"/>
              <a:t>Call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Stihler and EFA</a:t>
            </a:r>
          </a:p>
          <a:p>
            <a:pPr eaLnBrk="1" hangingPunct="1">
              <a:buClr>
                <a:srgbClr val="4347E7"/>
              </a:buClr>
            </a:pPr>
            <a:r>
              <a:rPr lang="it-IT" sz="2800" dirty="0" smtClean="0"/>
              <a:t>Video of the </a:t>
            </a:r>
            <a:r>
              <a:rPr lang="it-IT" sz="2800" dirty="0" err="1" smtClean="0"/>
              <a:t>event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EFA website &amp; </a:t>
            </a:r>
            <a:r>
              <a:rPr lang="it-IT" sz="2800" dirty="0" err="1" smtClean="0"/>
              <a:t>events</a:t>
            </a:r>
            <a:endParaRPr lang="it-IT" sz="2800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en-US" sz="2400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z="2400" u="sng" dirty="0" smtClean="0">
              <a:latin typeface="Arial" charset="0"/>
            </a:endParaRP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z="2400" dirty="0" smtClean="0">
              <a:latin typeface="Arial" charset="0"/>
            </a:endParaRP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dirty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dirty="0">
              <a:latin typeface="Calibri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341" y="5058000"/>
            <a:ext cx="1321659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/>
              <a:t>Actions: </a:t>
            </a:r>
            <a:r>
              <a:rPr lang="fr-BE" dirty="0" err="1" smtClean="0"/>
              <a:t>powerful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r>
              <a:rPr lang="fr-BE" dirty="0" smtClean="0"/>
              <a:t> for </a:t>
            </a:r>
            <a:r>
              <a:rPr lang="fr-BE" dirty="0" err="1" smtClean="0"/>
              <a:t>advocacy</a:t>
            </a:r>
            <a:endParaRPr lang="fr-BE" dirty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/>
          <a:lstStyle/>
          <a:p>
            <a:pPr>
              <a:buClr>
                <a:srgbClr val="4347E7"/>
              </a:buClr>
              <a:buFont typeface="Arial" charset="0"/>
              <a:buNone/>
            </a:pPr>
            <a:endParaRPr lang="fr-BE" sz="1000" u="sng" dirty="0" smtClean="0"/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Being translated into Portuguese and Polish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Questionnaire and concept available for any patient group for replication and local adaptation</a:t>
            </a:r>
            <a:endParaRPr lang="it-IT" sz="2800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en-US" sz="2400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z="2400" u="sng" dirty="0" smtClean="0">
              <a:latin typeface="Arial" charset="0"/>
            </a:endParaRP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z="2400" dirty="0" smtClean="0">
              <a:latin typeface="Arial" charset="0"/>
            </a:endParaRP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dirty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dirty="0">
              <a:latin typeface="Calibri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341" y="5058000"/>
            <a:ext cx="1321659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Call to Action for Europe – </a:t>
            </a:r>
            <a:r>
              <a:rPr lang="fr-BE" dirty="0" err="1" smtClean="0"/>
              <a:t>launch</a:t>
            </a:r>
            <a:r>
              <a:rPr lang="fr-BE" dirty="0" smtClean="0"/>
              <a:t> 30 </a:t>
            </a:r>
            <a:r>
              <a:rPr lang="fr-BE" dirty="0" err="1" smtClean="0"/>
              <a:t>June</a:t>
            </a:r>
            <a:endParaRPr lang="fr-BE" dirty="0"/>
          </a:p>
        </p:txBody>
      </p:sp>
      <p:pic>
        <p:nvPicPr>
          <p:cNvPr id="3077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Subtitle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686800" cy="4602163"/>
          </a:xfrm>
        </p:spPr>
        <p:txBody>
          <a:bodyPr/>
          <a:lstStyle/>
          <a:p>
            <a:pPr eaLnBrk="1" hangingPunct="1">
              <a:buClr>
                <a:srgbClr val="4347E7"/>
              </a:buClr>
              <a:defRPr/>
            </a:pPr>
            <a:endParaRPr lang="en-US" sz="1000" dirty="0" smtClean="0"/>
          </a:p>
          <a:p>
            <a:pPr marL="457200" indent="-457200" eaLnBrk="1" hangingPunct="1">
              <a:buClr>
                <a:srgbClr val="4347E7"/>
              </a:buClr>
              <a:buFont typeface="Arial" charset="0"/>
              <a:buNone/>
              <a:defRPr/>
            </a:pPr>
            <a:r>
              <a:rPr lang="en-GB" sz="2400" b="1" i="1" dirty="0" smtClean="0"/>
              <a:t>	Will Europe suffocate of breath?</a:t>
            </a:r>
          </a:p>
          <a:p>
            <a:pPr marL="457200" indent="-457200" eaLnBrk="1" hangingPunct="1">
              <a:buClr>
                <a:srgbClr val="4347E7"/>
              </a:buClr>
              <a:buFont typeface="Arial" charset="0"/>
              <a:buNone/>
              <a:defRPr/>
            </a:pPr>
            <a:r>
              <a:rPr lang="en-GB" sz="2400" b="1" i="1" dirty="0" smtClean="0"/>
              <a:t>	</a:t>
            </a:r>
            <a:r>
              <a:rPr lang="en-GB" sz="2500" b="1" i="1" dirty="0" smtClean="0"/>
              <a:t>COPD is a  leading cause of death, and affects approximately 44 million people in Europe</a:t>
            </a:r>
            <a:r>
              <a:rPr lang="en-US" sz="2500" b="1" i="1" dirty="0" smtClean="0"/>
              <a:t>. Despite this, COPD remains  </a:t>
            </a:r>
            <a:r>
              <a:rPr lang="en-GB" sz="2500" b="1" i="1" dirty="0" smtClean="0"/>
              <a:t>insufficiently recognised, diagnosed, prevented and treated in Europe. </a:t>
            </a:r>
          </a:p>
          <a:p>
            <a:pPr marL="457200" indent="-457200" eaLnBrk="1" hangingPunct="1">
              <a:buClr>
                <a:srgbClr val="4347E7"/>
              </a:buClr>
              <a:buFont typeface="Arial" charset="0"/>
              <a:buNone/>
              <a:defRPr/>
            </a:pPr>
            <a:r>
              <a:rPr lang="en-GB" sz="2500" b="1" i="1" dirty="0" smtClean="0"/>
              <a:t>	We, the undersigned, call upon the European Union (EU) to take the necessary steps to develop a strategic, comprehensive and integrated European approach to  respiratory diseases with a focus on COPD which brings all initiatives and actions</a:t>
            </a:r>
            <a:r>
              <a:rPr lang="en-GB" sz="2500" dirty="0" smtClean="0"/>
              <a:t> </a:t>
            </a:r>
            <a:r>
              <a:rPr lang="en-GB" sz="2500" b="1" i="1" dirty="0" smtClean="0"/>
              <a:t>under one umbrella, and supports the launch of national plans on COPD.</a:t>
            </a:r>
            <a:endParaRPr lang="fr-BE" sz="25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800" u="sng" dirty="0" smtClean="0"/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en-US" sz="2800" u="sng" dirty="0" smtClean="0"/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sz="2800" u="sng" dirty="0" smtClean="0">
              <a:latin typeface="Arial" charset="0"/>
            </a:endParaRPr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sz="2800" dirty="0" smtClean="0">
              <a:latin typeface="Arial" charset="0"/>
            </a:endParaRPr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dirty="0" smtClean="0"/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dirty="0" smtClean="0"/>
          </a:p>
        </p:txBody>
      </p:sp>
      <p:pic>
        <p:nvPicPr>
          <p:cNvPr id="5" name="Picture 2" descr="MCj044039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562000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Call to Action for Europe – </a:t>
            </a:r>
            <a:r>
              <a:rPr lang="fr-BE" dirty="0" err="1" smtClean="0"/>
              <a:t>launch</a:t>
            </a:r>
            <a:r>
              <a:rPr lang="fr-BE" dirty="0" smtClean="0"/>
              <a:t> 30 </a:t>
            </a:r>
            <a:r>
              <a:rPr lang="fr-BE" dirty="0" err="1" smtClean="0"/>
              <a:t>June</a:t>
            </a:r>
            <a:endParaRPr lang="fr-BE" dirty="0"/>
          </a:p>
        </p:txBody>
      </p:sp>
      <p:pic>
        <p:nvPicPr>
          <p:cNvPr id="4101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Subtitle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pPr eaLnBrk="1" hangingPunct="1">
              <a:buClr>
                <a:srgbClr val="4347E7"/>
              </a:buClr>
              <a:defRPr/>
            </a:pPr>
            <a:endParaRPr lang="en-US" sz="1000" dirty="0" smtClean="0"/>
          </a:p>
          <a:p>
            <a:pPr marL="457200" indent="-457200" eaLnBrk="1" hangingPunct="1">
              <a:buClr>
                <a:srgbClr val="4347E7"/>
              </a:buClr>
              <a:buFont typeface="+mj-lt"/>
              <a:buAutoNum type="arabicPeriod"/>
              <a:defRPr/>
            </a:pPr>
            <a:r>
              <a:rPr lang="en-US" sz="2500" b="1" dirty="0" smtClean="0"/>
              <a:t>Make COPD a political priority</a:t>
            </a:r>
            <a:endParaRPr lang="fr-BE" sz="2500" dirty="0" smtClean="0"/>
          </a:p>
          <a:p>
            <a:pPr marL="457200" indent="-457200" eaLnBrk="1" hangingPunct="1">
              <a:buClr>
                <a:srgbClr val="4347E7"/>
              </a:buClr>
              <a:buFont typeface="+mj-lt"/>
              <a:buAutoNum type="arabicPeriod"/>
              <a:defRPr/>
            </a:pPr>
            <a:r>
              <a:rPr lang="en-US" sz="2500" b="1" dirty="0" smtClean="0"/>
              <a:t>Increase awareness of COPD </a:t>
            </a:r>
            <a:endParaRPr lang="fr-BE" sz="2500" dirty="0" smtClean="0"/>
          </a:p>
          <a:p>
            <a:pPr marL="457200" indent="-457200" eaLnBrk="1" hangingPunct="1">
              <a:buClr>
                <a:srgbClr val="4347E7"/>
              </a:buClr>
              <a:buFont typeface="+mj-lt"/>
              <a:buAutoNum type="arabicPeriod"/>
              <a:defRPr/>
            </a:pPr>
            <a:r>
              <a:rPr lang="en-US" sz="2500" b="1" dirty="0" smtClean="0"/>
              <a:t>Prioritize the early diagnosis of COPD</a:t>
            </a:r>
            <a:endParaRPr lang="fr-BE" sz="2500" dirty="0" smtClean="0"/>
          </a:p>
          <a:p>
            <a:pPr marL="457200" indent="-457200" eaLnBrk="1" hangingPunct="1">
              <a:buClr>
                <a:srgbClr val="4347E7"/>
              </a:buClr>
              <a:buFont typeface="+mj-lt"/>
              <a:buAutoNum type="arabicPeriod"/>
              <a:defRPr/>
            </a:pPr>
            <a:r>
              <a:rPr lang="en-US" sz="2500" b="1" dirty="0" smtClean="0"/>
              <a:t>Support an integrated and multidisciplinary approach to the treatment of COPD to improve the care and management</a:t>
            </a:r>
            <a:endParaRPr lang="fr-BE" sz="2500" dirty="0" smtClean="0"/>
          </a:p>
          <a:p>
            <a:pPr marL="457200" indent="-457200" eaLnBrk="1" hangingPunct="1">
              <a:buClr>
                <a:srgbClr val="4347E7"/>
              </a:buClr>
              <a:buFont typeface="+mj-lt"/>
              <a:buAutoNum type="arabicPeriod"/>
              <a:defRPr/>
            </a:pPr>
            <a:r>
              <a:rPr lang="en-US" sz="2500" b="1" dirty="0" smtClean="0"/>
              <a:t>Prevent COPD </a:t>
            </a:r>
            <a:endParaRPr lang="fr-BE" sz="2500" dirty="0" smtClean="0"/>
          </a:p>
          <a:p>
            <a:pPr marL="457200" indent="-457200" eaLnBrk="1" hangingPunct="1">
              <a:buClr>
                <a:srgbClr val="4347E7"/>
              </a:buClr>
              <a:buFont typeface="+mj-lt"/>
              <a:buAutoNum type="arabicPeriod"/>
              <a:defRPr/>
            </a:pPr>
            <a:r>
              <a:rPr lang="en-US" sz="2500" b="1" dirty="0" smtClean="0"/>
              <a:t>Improve Air Quality</a:t>
            </a:r>
          </a:p>
          <a:p>
            <a:pPr marL="457200" indent="-457200" eaLnBrk="1" hangingPunct="1">
              <a:buClr>
                <a:srgbClr val="4347E7"/>
              </a:buClr>
              <a:buFont typeface="+mj-lt"/>
              <a:buAutoNum type="arabicPeriod"/>
              <a:defRPr/>
            </a:pPr>
            <a:r>
              <a:rPr lang="en-US" sz="2500" b="1" dirty="0" smtClean="0"/>
              <a:t>Support research</a:t>
            </a:r>
            <a:endParaRPr lang="fr-BE" sz="25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800" u="sng" dirty="0" smtClean="0"/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en-US" sz="2800" u="sng" dirty="0" smtClean="0"/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sz="2800" u="sng" dirty="0" smtClean="0">
              <a:latin typeface="Arial" charset="0"/>
            </a:endParaRPr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sz="2800" dirty="0" smtClean="0">
              <a:latin typeface="Arial" charset="0"/>
            </a:endParaRPr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dirty="0" smtClean="0"/>
          </a:p>
          <a:p>
            <a:pPr eaLnBrk="1" hangingPunct="1">
              <a:buClr>
                <a:srgbClr val="4347E7"/>
              </a:buClr>
              <a:buFont typeface="Arial" charset="0"/>
              <a:buNone/>
              <a:defRPr/>
            </a:pPr>
            <a:endParaRPr lang="fr-BE" dirty="0" smtClean="0"/>
          </a:p>
        </p:txBody>
      </p:sp>
      <p:pic>
        <p:nvPicPr>
          <p:cNvPr id="6" name="Picture 2" descr="MCj044039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371600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Call to Action for Europe – Partnerships</a:t>
            </a:r>
            <a:endParaRPr lang="fr-BE" dirty="0"/>
          </a:p>
        </p:txBody>
      </p:sp>
      <p:pic>
        <p:nvPicPr>
          <p:cNvPr id="4101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8288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fr-BE" sz="3600" b="1" dirty="0" smtClean="0">
                <a:latin typeface="+mj-lt"/>
              </a:rPr>
              <a:t> </a:t>
            </a:r>
            <a:r>
              <a:rPr lang="fr-BE" sz="3000" dirty="0" smtClean="0">
                <a:latin typeface="+mj-lt"/>
              </a:rPr>
              <a:t>European </a:t>
            </a:r>
            <a:r>
              <a:rPr lang="fr-BE" sz="3000" dirty="0" err="1" smtClean="0">
                <a:latin typeface="+mj-lt"/>
              </a:rPr>
              <a:t>Respiratory</a:t>
            </a:r>
            <a:r>
              <a:rPr lang="fr-BE" sz="3000" dirty="0" smtClean="0">
                <a:latin typeface="+mj-lt"/>
              </a:rPr>
              <a:t> Society ERS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fr-BE" sz="3000" dirty="0" smtClean="0">
                <a:latin typeface="+mj-lt"/>
              </a:rPr>
              <a:t>  European Lung </a:t>
            </a:r>
            <a:r>
              <a:rPr lang="fr-BE" sz="3000" dirty="0" err="1" smtClean="0">
                <a:latin typeface="+mj-lt"/>
              </a:rPr>
              <a:t>Foundation</a:t>
            </a:r>
            <a:r>
              <a:rPr lang="fr-BE" sz="3000" dirty="0" smtClean="0">
                <a:latin typeface="+mj-lt"/>
              </a:rPr>
              <a:t> ELF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fr-BE" sz="3000" dirty="0" smtClean="0">
                <a:latin typeface="+mj-lt"/>
              </a:rPr>
              <a:t>  International </a:t>
            </a:r>
            <a:r>
              <a:rPr lang="fr-BE" sz="3000" dirty="0" err="1" smtClean="0">
                <a:latin typeface="+mj-lt"/>
              </a:rPr>
              <a:t>Primary</a:t>
            </a:r>
            <a:r>
              <a:rPr lang="fr-BE" sz="3000" dirty="0" smtClean="0">
                <a:latin typeface="+mj-lt"/>
              </a:rPr>
              <a:t> Care </a:t>
            </a:r>
            <a:r>
              <a:rPr lang="fr-BE" sz="3000" dirty="0" err="1" smtClean="0">
                <a:latin typeface="+mj-lt"/>
              </a:rPr>
              <a:t>Respiratory</a:t>
            </a:r>
            <a:r>
              <a:rPr lang="fr-BE" sz="3000" dirty="0" smtClean="0">
                <a:latin typeface="+mj-lt"/>
              </a:rPr>
              <a:t> Group  </a:t>
            </a:r>
          </a:p>
          <a:p>
            <a:pPr>
              <a:buClr>
                <a:srgbClr val="4347E7"/>
              </a:buClr>
            </a:pPr>
            <a:r>
              <a:rPr lang="fr-BE" sz="3000" dirty="0" smtClean="0">
                <a:latin typeface="+mj-lt"/>
              </a:rPr>
              <a:t>    IPCRG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fr-BE" sz="3000" dirty="0" smtClean="0">
                <a:latin typeface="+mj-lt"/>
              </a:rPr>
              <a:t>  International COPD Coalition  ICC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fr-BE" sz="3000" dirty="0" smtClean="0">
                <a:latin typeface="+mj-lt"/>
              </a:rPr>
              <a:t>  </a:t>
            </a:r>
            <a:r>
              <a:rPr lang="fr-BE" sz="3000" dirty="0" err="1" smtClean="0">
                <a:latin typeface="+mj-lt"/>
              </a:rPr>
              <a:t>Health</a:t>
            </a:r>
            <a:r>
              <a:rPr lang="fr-BE" sz="3000" dirty="0" smtClean="0">
                <a:latin typeface="+mj-lt"/>
              </a:rPr>
              <a:t> and </a:t>
            </a:r>
            <a:r>
              <a:rPr lang="fr-BE" sz="3000" dirty="0" err="1" smtClean="0">
                <a:latin typeface="+mj-lt"/>
              </a:rPr>
              <a:t>Environment</a:t>
            </a:r>
            <a:r>
              <a:rPr lang="fr-BE" sz="3000" dirty="0" smtClean="0">
                <a:latin typeface="+mj-lt"/>
              </a:rPr>
              <a:t> Alliance HEAL</a:t>
            </a:r>
          </a:p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fr-BE" sz="3000" dirty="0" smtClean="0">
                <a:latin typeface="+mj-lt"/>
              </a:rPr>
              <a:t>  European Network for Smoking </a:t>
            </a:r>
            <a:r>
              <a:rPr lang="fr-BE" sz="3000" dirty="0" err="1" smtClean="0">
                <a:latin typeface="+mj-lt"/>
              </a:rPr>
              <a:t>Prevention</a:t>
            </a:r>
            <a:r>
              <a:rPr lang="fr-BE" sz="3000" dirty="0" smtClean="0">
                <a:latin typeface="+mj-lt"/>
              </a:rPr>
              <a:t> ENSP</a:t>
            </a:r>
          </a:p>
          <a:p>
            <a:pPr algn="r"/>
            <a:endParaRPr lang="fr-BE" sz="3600" b="1" dirty="0" smtClean="0">
              <a:latin typeface="+mj-lt"/>
            </a:endParaRPr>
          </a:p>
          <a:p>
            <a:pPr algn="r"/>
            <a:endParaRPr lang="fr-BE" sz="2400" dirty="0" smtClean="0">
              <a:latin typeface="+mj-lt"/>
            </a:endParaRPr>
          </a:p>
          <a:p>
            <a:pPr algn="r"/>
            <a:endParaRPr lang="fr-BE" sz="2400" dirty="0" smtClean="0">
              <a:latin typeface="+mj-lt"/>
            </a:endParaRPr>
          </a:p>
        </p:txBody>
      </p:sp>
      <p:pic>
        <p:nvPicPr>
          <p:cNvPr id="6" name="Picture 2" descr="MCj044039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371600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5022279" cy="6840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029200" y="0"/>
            <a:ext cx="4038600" cy="27432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Unprecedented collection of information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patients to policy makers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MCj04403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3595687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Year of the Lung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EFA articles in Parliament Magazine Dec 2009 &amp; 2010</a:t>
            </a:r>
          </a:p>
          <a:p>
            <a:pPr eaLnBrk="1" hangingPunct="1">
              <a:buClr>
                <a:srgbClr val="4347E7"/>
              </a:buClr>
            </a:pPr>
            <a:r>
              <a:rPr lang="fr-BE" sz="2800" dirty="0" err="1" smtClean="0"/>
              <a:t>Health</a:t>
            </a:r>
            <a:r>
              <a:rPr lang="fr-BE" sz="2800" dirty="0" smtClean="0"/>
              <a:t> </a:t>
            </a:r>
            <a:r>
              <a:rPr lang="fr-BE" sz="2800" dirty="0" err="1" smtClean="0"/>
              <a:t>Commissioner</a:t>
            </a:r>
            <a:r>
              <a:rPr lang="fr-BE" sz="2800" dirty="0" smtClean="0"/>
              <a:t> </a:t>
            </a:r>
            <a:r>
              <a:rPr lang="fr-BE" sz="2800" dirty="0" err="1" smtClean="0"/>
              <a:t>Dalli</a:t>
            </a:r>
            <a:r>
              <a:rPr lang="fr-BE" sz="2800" dirty="0" smtClean="0"/>
              <a:t>  focus on patient organisations &amp; </a:t>
            </a:r>
            <a:r>
              <a:rPr lang="fr-BE" sz="2800" dirty="0" err="1" smtClean="0"/>
              <a:t>commitment</a:t>
            </a:r>
            <a:r>
              <a:rPr lang="fr-BE" sz="2800" dirty="0" smtClean="0"/>
              <a:t> to </a:t>
            </a:r>
            <a:r>
              <a:rPr lang="fr-BE" sz="2800" dirty="0" err="1" smtClean="0"/>
              <a:t>allergy</a:t>
            </a:r>
            <a:r>
              <a:rPr lang="fr-BE" sz="2800" dirty="0" smtClean="0"/>
              <a:t> and </a:t>
            </a:r>
            <a:r>
              <a:rPr lang="fr-BE" sz="2800" dirty="0" err="1" smtClean="0"/>
              <a:t>respiratory</a:t>
            </a:r>
            <a:r>
              <a:rPr lang="fr-BE" sz="2800" dirty="0" smtClean="0"/>
              <a:t> </a:t>
            </a:r>
            <a:r>
              <a:rPr lang="fr-BE" sz="2800" dirty="0" err="1" smtClean="0"/>
              <a:t>diseases</a:t>
            </a:r>
            <a:r>
              <a:rPr lang="fr-BE" sz="2800" dirty="0" smtClean="0"/>
              <a:t> </a:t>
            </a:r>
            <a:r>
              <a:rPr lang="fr-BE" sz="2800" dirty="0" err="1" smtClean="0"/>
              <a:t>at</a:t>
            </a:r>
            <a:r>
              <a:rPr lang="fr-BE" sz="2800" dirty="0" smtClean="0"/>
              <a:t> the WHO Europe </a:t>
            </a:r>
            <a:r>
              <a:rPr lang="fr-BE" sz="2800" dirty="0" err="1" smtClean="0"/>
              <a:t>Ministerial</a:t>
            </a:r>
            <a:r>
              <a:rPr lang="fr-BE" sz="2800" dirty="0" smtClean="0"/>
              <a:t> </a:t>
            </a:r>
            <a:r>
              <a:rPr lang="fr-BE" sz="2800" dirty="0" err="1" smtClean="0"/>
              <a:t>Conference</a:t>
            </a:r>
            <a:r>
              <a:rPr lang="fr-BE" sz="2800" dirty="0" smtClean="0"/>
              <a:t> on </a:t>
            </a:r>
            <a:r>
              <a:rPr lang="fr-BE" sz="2800" dirty="0" err="1" smtClean="0"/>
              <a:t>Environment</a:t>
            </a:r>
            <a:r>
              <a:rPr lang="fr-BE" sz="2800" dirty="0" smtClean="0"/>
              <a:t> &amp; </a:t>
            </a:r>
            <a:r>
              <a:rPr lang="fr-BE" sz="2800" dirty="0" err="1" smtClean="0"/>
              <a:t>Health</a:t>
            </a:r>
            <a:r>
              <a:rPr lang="fr-BE" sz="2800" dirty="0" smtClean="0"/>
              <a:t> in March</a:t>
            </a:r>
          </a:p>
          <a:p>
            <a:pPr eaLnBrk="1" hangingPunct="1">
              <a:buClr>
                <a:srgbClr val="4347E7"/>
              </a:buClr>
            </a:pPr>
            <a:r>
              <a:rPr lang="fr-BE" sz="2800" dirty="0" smtClean="0"/>
              <a:t>Sharing best practices on </a:t>
            </a:r>
            <a:r>
              <a:rPr lang="fr-BE" sz="2800" dirty="0" err="1" smtClean="0"/>
              <a:t>asthma</a:t>
            </a:r>
            <a:r>
              <a:rPr lang="fr-BE" sz="2800" dirty="0" smtClean="0"/>
              <a:t> and COPD management and care in EU Public </a:t>
            </a:r>
            <a:r>
              <a:rPr lang="fr-BE" sz="2800" dirty="0" err="1" smtClean="0"/>
              <a:t>Health</a:t>
            </a:r>
            <a:r>
              <a:rPr lang="fr-BE" sz="2800" dirty="0" smtClean="0"/>
              <a:t> Programme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cs-CZ" sz="3600" dirty="0" smtClean="0">
                <a:latin typeface="+mj-lt"/>
              </a:rPr>
              <a:t>EFA </a:t>
            </a:r>
            <a:r>
              <a:rPr lang="fr-BE" sz="3600" dirty="0" err="1" smtClean="0">
                <a:latin typeface="+mj-lt"/>
              </a:rPr>
              <a:t>Political</a:t>
            </a:r>
            <a:r>
              <a:rPr lang="fr-BE" sz="3600" dirty="0" smtClean="0">
                <a:latin typeface="+mj-lt"/>
              </a:rPr>
              <a:t> </a:t>
            </a:r>
            <a:r>
              <a:rPr lang="fr-BE" sz="3600" dirty="0" err="1" smtClean="0">
                <a:latin typeface="+mj-lt"/>
              </a:rPr>
              <a:t>Opportunities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271" y="5922000"/>
            <a:ext cx="232072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43875" cy="3738562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EMA: EFA membership at the PCWP &amp; patient experts 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EU Health Policy Open Forum by DG SANCO ‘Health in All Policies’ 29-30 June, EFA in the Steering Group and coordinating a workshop on ‘Environment and Health’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EFA COPD Event at the EP 30 June and launch of COPD ‘call-to-action for Europe’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EU Belgium Presidency Pre-Ministerial Conference on Respiratory Diseases by ERS 19 October, EFA partner</a:t>
            </a:r>
          </a:p>
          <a:p>
            <a:pPr eaLnBrk="1" hangingPunct="1">
              <a:buClr>
                <a:srgbClr val="4347E7"/>
              </a:buClr>
            </a:pPr>
            <a:r>
              <a:rPr lang="en-GB" sz="2800" dirty="0" smtClean="0"/>
              <a:t>New and </a:t>
            </a:r>
            <a:r>
              <a:rPr lang="en-GB" sz="2800" dirty="0" err="1" smtClean="0"/>
              <a:t>stenghened</a:t>
            </a:r>
            <a:r>
              <a:rPr lang="en-GB" sz="2800" dirty="0" smtClean="0"/>
              <a:t> partnerships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cs-CZ" sz="3600" dirty="0" smtClean="0">
                <a:latin typeface="+mj-lt"/>
              </a:rPr>
              <a:t>EFA </a:t>
            </a:r>
            <a:r>
              <a:rPr lang="fr-BE" sz="3600" dirty="0" err="1" smtClean="0">
                <a:latin typeface="+mj-lt"/>
              </a:rPr>
              <a:t>Political</a:t>
            </a:r>
            <a:r>
              <a:rPr lang="fr-BE" sz="3600" dirty="0" smtClean="0">
                <a:latin typeface="+mj-lt"/>
              </a:rPr>
              <a:t> </a:t>
            </a:r>
            <a:r>
              <a:rPr lang="fr-BE" sz="3600" dirty="0" err="1" smtClean="0">
                <a:latin typeface="+mj-lt"/>
              </a:rPr>
              <a:t>Opportunities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271" y="5922000"/>
            <a:ext cx="232072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Clr>
                <a:srgbClr val="4347E7"/>
              </a:buClr>
              <a:buFont typeface="Arial" pitchFamily="34" charset="0"/>
              <a:buChar char="•"/>
            </a:pPr>
            <a:r>
              <a:rPr lang="cs-CZ" sz="2800" dirty="0" smtClean="0"/>
              <a:t>EFA Conference:</a:t>
            </a:r>
            <a:r>
              <a:rPr lang="en-US" sz="2800" dirty="0" smtClean="0"/>
              <a:t> </a:t>
            </a:r>
            <a:r>
              <a:rPr lang="cs-CZ" sz="2800" dirty="0" smtClean="0"/>
              <a:t>Vilnius, Lithuania: 28‐29 May</a:t>
            </a:r>
            <a:r>
              <a:rPr lang="fr-BE" sz="2800" dirty="0" smtClean="0"/>
              <a:t> </a:t>
            </a:r>
            <a:r>
              <a:rPr lang="fr-BE" sz="2800" i="1" dirty="0" err="1" smtClean="0"/>
              <a:t>Towards</a:t>
            </a:r>
            <a:r>
              <a:rPr lang="fr-BE" sz="2800" i="1" dirty="0" smtClean="0"/>
              <a:t> </a:t>
            </a:r>
            <a:r>
              <a:rPr lang="fr-BE" sz="2800" i="1" dirty="0" err="1" smtClean="0"/>
              <a:t>equal</a:t>
            </a:r>
            <a:r>
              <a:rPr lang="fr-BE" sz="2800" i="1" dirty="0" smtClean="0"/>
              <a:t> </a:t>
            </a:r>
            <a:r>
              <a:rPr lang="fr-BE" sz="2800" i="1" dirty="0" err="1" smtClean="0"/>
              <a:t>access</a:t>
            </a:r>
            <a:r>
              <a:rPr lang="fr-BE" sz="2800" i="1" dirty="0" smtClean="0"/>
              <a:t> to </a:t>
            </a:r>
            <a:r>
              <a:rPr lang="fr-BE" sz="2800" i="1" dirty="0" err="1" smtClean="0"/>
              <a:t>health</a:t>
            </a:r>
            <a:r>
              <a:rPr lang="fr-BE" sz="2800" i="1" dirty="0" smtClean="0"/>
              <a:t> care all over Europe for and </a:t>
            </a:r>
            <a:r>
              <a:rPr lang="fr-BE" sz="2800" i="1" dirty="0" err="1" smtClean="0"/>
              <a:t>with</a:t>
            </a:r>
            <a:r>
              <a:rPr lang="fr-BE" sz="2800" i="1" dirty="0" smtClean="0"/>
              <a:t> people </a:t>
            </a:r>
            <a:r>
              <a:rPr lang="fr-BE" sz="2800" i="1" dirty="0" err="1" smtClean="0"/>
              <a:t>with</a:t>
            </a:r>
            <a:r>
              <a:rPr lang="fr-BE" sz="2800" i="1" dirty="0" smtClean="0"/>
              <a:t> </a:t>
            </a:r>
            <a:r>
              <a:rPr lang="fr-BE" sz="2800" i="1" dirty="0" err="1" smtClean="0"/>
              <a:t>allergy</a:t>
            </a:r>
            <a:r>
              <a:rPr lang="fr-BE" sz="2800" i="1" dirty="0" smtClean="0"/>
              <a:t>, </a:t>
            </a:r>
            <a:r>
              <a:rPr lang="fr-BE" sz="2800" i="1" dirty="0" err="1" smtClean="0"/>
              <a:t>asthma</a:t>
            </a:r>
            <a:r>
              <a:rPr lang="fr-BE" sz="2800" i="1" dirty="0" smtClean="0"/>
              <a:t> and COPD: </a:t>
            </a:r>
            <a:r>
              <a:rPr lang="fr-BE" sz="2800" dirty="0" smtClean="0"/>
              <a:t>The Case of </a:t>
            </a:r>
            <a:r>
              <a:rPr lang="fr-BE" sz="2800" dirty="0" err="1" smtClean="0"/>
              <a:t>Reimbursement</a:t>
            </a:r>
            <a:r>
              <a:rPr lang="fr-BE" sz="2800" dirty="0" smtClean="0"/>
              <a:t> &amp; HTA</a:t>
            </a:r>
          </a:p>
          <a:p>
            <a:pPr lvl="1">
              <a:buClr>
                <a:srgbClr val="4347E7"/>
              </a:buClr>
              <a:buFont typeface="Arial" pitchFamily="34" charset="0"/>
              <a:buChar char="•"/>
            </a:pPr>
            <a:r>
              <a:rPr lang="fr-BE" dirty="0" smtClean="0"/>
              <a:t>EFA </a:t>
            </a:r>
            <a:r>
              <a:rPr lang="fr-BE" dirty="0" err="1" smtClean="0"/>
              <a:t>members</a:t>
            </a:r>
            <a:r>
              <a:rPr lang="fr-BE" dirty="0" smtClean="0"/>
              <a:t> sharing </a:t>
            </a:r>
            <a:r>
              <a:rPr lang="fr-BE" dirty="0" err="1" smtClean="0"/>
              <a:t>their</a:t>
            </a:r>
            <a:r>
              <a:rPr lang="fr-BE" dirty="0" smtClean="0"/>
              <a:t> </a:t>
            </a:r>
            <a:r>
              <a:rPr lang="fr-BE" dirty="0" err="1" smtClean="0"/>
              <a:t>involvement</a:t>
            </a:r>
            <a:r>
              <a:rPr lang="fr-BE" dirty="0" smtClean="0"/>
              <a:t> in </a:t>
            </a:r>
            <a:r>
              <a:rPr lang="fr-BE" dirty="0" err="1" smtClean="0"/>
              <a:t>reimbursement</a:t>
            </a:r>
            <a:r>
              <a:rPr lang="fr-BE" dirty="0" smtClean="0"/>
              <a:t> </a:t>
            </a:r>
            <a:r>
              <a:rPr lang="fr-BE" dirty="0" err="1" smtClean="0"/>
              <a:t>decisions</a:t>
            </a:r>
            <a:endParaRPr lang="fr-BE" dirty="0" smtClean="0"/>
          </a:p>
          <a:p>
            <a:pPr lvl="1">
              <a:buClr>
                <a:srgbClr val="4347E7"/>
              </a:buClr>
              <a:buFont typeface="Arial" pitchFamily="34" charset="0"/>
              <a:buChar char="•"/>
            </a:pPr>
            <a:r>
              <a:rPr lang="fr-BE" dirty="0" err="1" smtClean="0"/>
              <a:t>Reimbursement</a:t>
            </a:r>
            <a:r>
              <a:rPr lang="fr-BE" dirty="0" smtClean="0"/>
              <a:t> </a:t>
            </a:r>
            <a:r>
              <a:rPr lang="fr-BE" dirty="0" err="1" smtClean="0"/>
              <a:t>agengies</a:t>
            </a:r>
            <a:r>
              <a:rPr lang="fr-BE" dirty="0" smtClean="0"/>
              <a:t> sharing </a:t>
            </a:r>
            <a:r>
              <a:rPr lang="fr-BE" dirty="0" err="1" smtClean="0"/>
              <a:t>reimbursement</a:t>
            </a:r>
            <a:r>
              <a:rPr lang="fr-BE" dirty="0" smtClean="0"/>
              <a:t> </a:t>
            </a:r>
            <a:r>
              <a:rPr lang="fr-BE" dirty="0" err="1" smtClean="0"/>
              <a:t>practise</a:t>
            </a:r>
            <a:r>
              <a:rPr lang="fr-BE" dirty="0" smtClean="0"/>
              <a:t> &amp; patient </a:t>
            </a:r>
            <a:r>
              <a:rPr lang="fr-BE" dirty="0" err="1" smtClean="0"/>
              <a:t>involvement</a:t>
            </a:r>
            <a:r>
              <a:rPr lang="fr-BE" dirty="0" smtClean="0"/>
              <a:t>: NL, UK, G, IT, FR</a:t>
            </a:r>
          </a:p>
          <a:p>
            <a:pPr lvl="1">
              <a:buClr>
                <a:srgbClr val="4347E7"/>
              </a:buClr>
              <a:buFont typeface="Arial" pitchFamily="34" charset="0"/>
              <a:buChar char="•"/>
            </a:pPr>
            <a:r>
              <a:rPr lang="fr-BE" dirty="0" smtClean="0"/>
              <a:t>Introduction to HTA &amp; good practice in patient </a:t>
            </a:r>
            <a:r>
              <a:rPr lang="fr-BE" dirty="0" err="1" smtClean="0"/>
              <a:t>involvement</a:t>
            </a:r>
            <a:endParaRPr lang="fr-BE" dirty="0" smtClean="0"/>
          </a:p>
          <a:p>
            <a:pPr lvl="1">
              <a:buClr>
                <a:srgbClr val="4347E7"/>
              </a:buClr>
              <a:buFont typeface="Arial" pitchFamily="34" charset="0"/>
              <a:buChar char="•"/>
            </a:pPr>
            <a:r>
              <a:rPr lang="fr-BE" dirty="0" smtClean="0"/>
              <a:t>Patient </a:t>
            </a:r>
            <a:r>
              <a:rPr lang="fr-BE" dirty="0" err="1" smtClean="0"/>
              <a:t>involvement</a:t>
            </a:r>
            <a:r>
              <a:rPr lang="fr-BE" dirty="0" smtClean="0"/>
              <a:t> in HTA </a:t>
            </a:r>
            <a:r>
              <a:rPr lang="fr-BE" dirty="0" err="1" smtClean="0"/>
              <a:t>today</a:t>
            </a:r>
            <a:r>
              <a:rPr lang="fr-BE" dirty="0" smtClean="0"/>
              <a:t> and </a:t>
            </a:r>
            <a:r>
              <a:rPr lang="fr-BE" dirty="0" err="1" smtClean="0"/>
              <a:t>tomorrow</a:t>
            </a:r>
            <a:r>
              <a:rPr lang="fr-BE" dirty="0" smtClean="0"/>
              <a:t> </a:t>
            </a:r>
            <a:r>
              <a:rPr lang="cs-CZ" dirty="0" smtClean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r-BE" sz="4400" dirty="0" err="1" smtClean="0">
                <a:latin typeface="+mj-lt"/>
              </a:rPr>
              <a:t>Conference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271" y="5922000"/>
            <a:ext cx="232072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86700" cy="4114800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fr-BE" dirty="0" smtClean="0"/>
              <a:t>Project </a:t>
            </a:r>
            <a:r>
              <a:rPr lang="fr-BE" dirty="0" err="1" smtClean="0"/>
              <a:t>funded</a:t>
            </a:r>
            <a:r>
              <a:rPr lang="fr-BE" dirty="0" smtClean="0"/>
              <a:t> by the European Commission EU Public </a:t>
            </a:r>
            <a:r>
              <a:rPr lang="fr-BE" dirty="0" err="1" smtClean="0"/>
              <a:t>Health</a:t>
            </a:r>
            <a:r>
              <a:rPr lang="fr-BE" dirty="0" smtClean="0"/>
              <a:t> Programme </a:t>
            </a:r>
            <a:r>
              <a:rPr lang="cs-CZ" dirty="0" smtClean="0"/>
              <a:t>One project in Public Health Programme</a:t>
            </a:r>
            <a:endParaRPr lang="fr-BE" dirty="0" smtClean="0"/>
          </a:p>
          <a:p>
            <a:pPr eaLnBrk="1" hangingPunct="1">
              <a:buClr>
                <a:srgbClr val="4347E7"/>
              </a:buClr>
            </a:pPr>
            <a:r>
              <a:rPr lang="fr-BE" dirty="0" err="1" smtClean="0"/>
              <a:t>Developing</a:t>
            </a:r>
            <a:r>
              <a:rPr lang="fr-BE" dirty="0" smtClean="0"/>
              <a:t> </a:t>
            </a:r>
            <a:r>
              <a:rPr lang="fr-BE" dirty="0" err="1" smtClean="0"/>
              <a:t>health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ventilation guidelines for Europe to </a:t>
            </a:r>
            <a:r>
              <a:rPr lang="fr-BE" dirty="0" err="1" smtClean="0"/>
              <a:t>complement</a:t>
            </a:r>
            <a:r>
              <a:rPr lang="fr-BE" dirty="0" smtClean="0"/>
              <a:t> the </a:t>
            </a:r>
            <a:r>
              <a:rPr lang="fr-BE" dirty="0" err="1" smtClean="0"/>
              <a:t>energy</a:t>
            </a:r>
            <a:r>
              <a:rPr lang="fr-BE" dirty="0" smtClean="0"/>
              <a:t> </a:t>
            </a:r>
            <a:r>
              <a:rPr lang="fr-BE" dirty="0" err="1" smtClean="0"/>
              <a:t>efficiency</a:t>
            </a:r>
            <a:r>
              <a:rPr lang="fr-BE" dirty="0" smtClean="0"/>
              <a:t> (</a:t>
            </a:r>
            <a:r>
              <a:rPr lang="fr-BE" dirty="0" err="1" smtClean="0"/>
              <a:t>climate</a:t>
            </a:r>
            <a:r>
              <a:rPr lang="fr-BE" dirty="0" smtClean="0"/>
              <a:t> change agenda)</a:t>
            </a:r>
          </a:p>
          <a:p>
            <a:pPr eaLnBrk="1" hangingPunct="1">
              <a:buClr>
                <a:srgbClr val="4347E7"/>
              </a:buClr>
            </a:pPr>
            <a:r>
              <a:rPr lang="fr-BE" dirty="0" smtClean="0"/>
              <a:t>EFA </a:t>
            </a:r>
            <a:r>
              <a:rPr lang="fr-BE" dirty="0" err="1" smtClean="0"/>
              <a:t>role</a:t>
            </a:r>
            <a:r>
              <a:rPr lang="fr-BE" dirty="0" smtClean="0"/>
              <a:t>: patient input, patient </a:t>
            </a:r>
            <a:r>
              <a:rPr lang="fr-BE" dirty="0" err="1" smtClean="0"/>
              <a:t>needs</a:t>
            </a:r>
            <a:r>
              <a:rPr lang="fr-BE" dirty="0" smtClean="0"/>
              <a:t>, </a:t>
            </a:r>
            <a:r>
              <a:rPr lang="fr-BE" dirty="0" err="1" smtClean="0"/>
              <a:t>disselination</a:t>
            </a:r>
            <a:r>
              <a:rPr lang="fr-BE" dirty="0" smtClean="0"/>
              <a:t> for </a:t>
            </a:r>
            <a:r>
              <a:rPr lang="fr-BE" dirty="0" err="1" smtClean="0"/>
              <a:t>members</a:t>
            </a:r>
            <a:r>
              <a:rPr lang="fr-BE" dirty="0" smtClean="0"/>
              <a:t> -&gt; patients</a:t>
            </a:r>
            <a:endParaRPr lang="cs-CZ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/>
            <a:r>
              <a:rPr lang="fr-BE" sz="4400" noProof="0" dirty="0" smtClean="0">
                <a:latin typeface="+mj-lt"/>
              </a:rPr>
              <a:t>IAQ </a:t>
            </a:r>
            <a:r>
              <a:rPr lang="fr-BE" sz="4400" noProof="0" dirty="0" err="1" smtClean="0">
                <a:latin typeface="+mj-lt"/>
              </a:rPr>
              <a:t>Health</a:t>
            </a:r>
            <a:r>
              <a:rPr lang="fr-BE" sz="4400" noProof="0" dirty="0" smtClean="0">
                <a:latin typeface="+mj-lt"/>
              </a:rPr>
              <a:t> </a:t>
            </a:r>
            <a:r>
              <a:rPr lang="fr-BE" sz="4400" noProof="0" dirty="0" err="1" smtClean="0">
                <a:latin typeface="+mj-lt"/>
              </a:rPr>
              <a:t>Based</a:t>
            </a:r>
            <a:r>
              <a:rPr lang="fr-BE" sz="4400" noProof="0" dirty="0" smtClean="0">
                <a:latin typeface="+mj-lt"/>
              </a:rPr>
              <a:t> Ventilation Guidelines for Europe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271" y="5922000"/>
            <a:ext cx="232072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15263" cy="4786313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cs-CZ" dirty="0" smtClean="0"/>
              <a:t>Improve knowledge on how EU </a:t>
            </a:r>
            <a:r>
              <a:rPr lang="en-US" dirty="0" smtClean="0"/>
              <a:t>institutions work and affect health</a:t>
            </a:r>
            <a:r>
              <a:rPr lang="cs-CZ" dirty="0" smtClean="0"/>
              <a:t> </a:t>
            </a:r>
            <a:r>
              <a:rPr lang="en-US" dirty="0" smtClean="0"/>
              <a:t>of people with allergy, asthma and</a:t>
            </a:r>
            <a:r>
              <a:rPr lang="cs-CZ" dirty="0" smtClean="0"/>
              <a:t> COPD</a:t>
            </a:r>
          </a:p>
          <a:p>
            <a:pPr eaLnBrk="1" hangingPunct="1">
              <a:buClr>
                <a:srgbClr val="4347E7"/>
              </a:buClr>
            </a:pPr>
            <a:r>
              <a:rPr lang="cs-CZ" dirty="0" smtClean="0"/>
              <a:t>Provide opportunity meet and greet in person relevant Commission services, Parliament, Council</a:t>
            </a:r>
          </a:p>
          <a:p>
            <a:pPr eaLnBrk="1" hangingPunct="1">
              <a:buClr>
                <a:srgbClr val="4347E7"/>
              </a:buClr>
            </a:pPr>
            <a:r>
              <a:rPr lang="cs-CZ" dirty="0" smtClean="0"/>
              <a:t>Build capacity, improve and </a:t>
            </a:r>
            <a:r>
              <a:rPr lang="en-US" dirty="0" smtClean="0"/>
              <a:t>motivate in taking part influencing</a:t>
            </a:r>
            <a:r>
              <a:rPr lang="cs-CZ" dirty="0" smtClean="0"/>
              <a:t> EU policies</a:t>
            </a:r>
            <a:endParaRPr lang="fr-BE" dirty="0" smtClean="0"/>
          </a:p>
          <a:p>
            <a:pPr eaLnBrk="1" hangingPunct="1">
              <a:buClr>
                <a:srgbClr val="4347E7"/>
              </a:buClr>
            </a:pPr>
            <a:r>
              <a:rPr lang="fr-BE" dirty="0" err="1" smtClean="0"/>
              <a:t>Funding</a:t>
            </a:r>
            <a:r>
              <a:rPr lang="fr-BE" dirty="0" smtClean="0"/>
              <a:t> </a:t>
            </a:r>
            <a:r>
              <a:rPr lang="fr-BE" dirty="0" err="1" smtClean="0"/>
              <a:t>partner</a:t>
            </a:r>
            <a:r>
              <a:rPr lang="fr-BE" dirty="0" smtClean="0"/>
              <a:t> Novartis</a:t>
            </a:r>
            <a:endParaRPr lang="cs-CZ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/>
            <a:r>
              <a:rPr lang="cs-CZ" sz="4400" dirty="0" smtClean="0">
                <a:latin typeface="+mj-lt"/>
              </a:rPr>
              <a:t>Meet and Greet EU</a:t>
            </a:r>
            <a:r>
              <a:rPr lang="fr-BE" sz="4400" dirty="0" smtClean="0">
                <a:latin typeface="+mj-lt"/>
              </a:rPr>
              <a:t> </a:t>
            </a:r>
            <a:r>
              <a:rPr lang="cs-CZ" sz="4400" dirty="0" smtClean="0">
                <a:latin typeface="+mj-lt"/>
              </a:rPr>
              <a:t>Institutions Training</a:t>
            </a:r>
            <a:r>
              <a:rPr lang="fr-BE" sz="4400" dirty="0" smtClean="0">
                <a:latin typeface="+mj-lt"/>
              </a:rPr>
              <a:t> for </a:t>
            </a:r>
            <a:r>
              <a:rPr lang="fr-BE" sz="4400" dirty="0" err="1" smtClean="0">
                <a:latin typeface="+mj-lt"/>
              </a:rPr>
              <a:t>Members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271" y="5922000"/>
            <a:ext cx="232072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50" y="311150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dirty="0" smtClean="0"/>
              <a:t>COPD p</a:t>
            </a:r>
            <a:r>
              <a:rPr lang="lt-LT" dirty="0" smtClean="0"/>
              <a:t>atient expertise at EMA</a:t>
            </a:r>
            <a:endParaRPr lang="fr-BE" dirty="0" smtClean="0"/>
          </a:p>
        </p:txBody>
      </p:sp>
      <p:sp>
        <p:nvSpPr>
          <p:cNvPr id="18436" name="Subtitle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763000" cy="4525963"/>
          </a:xfrm>
        </p:spPr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fr-BE" sz="2900" dirty="0" smtClean="0"/>
              <a:t>EFA </a:t>
            </a:r>
            <a:r>
              <a:rPr lang="lt-LT" sz="2900" dirty="0" smtClean="0"/>
              <a:t>E</a:t>
            </a:r>
            <a:r>
              <a:rPr lang="en-GB" sz="2900" dirty="0" err="1" smtClean="0"/>
              <a:t>xperts</a:t>
            </a:r>
            <a:r>
              <a:rPr lang="en-GB" sz="2900" dirty="0" smtClean="0"/>
              <a:t> take part in Scientific Advisory Groups </a:t>
            </a:r>
            <a:r>
              <a:rPr lang="lt-LT" sz="2900" dirty="0" smtClean="0"/>
              <a:t>(SAG) </a:t>
            </a:r>
            <a:r>
              <a:rPr lang="en-GB" sz="2900" dirty="0" smtClean="0"/>
              <a:t>meetings when requested</a:t>
            </a:r>
            <a:endParaRPr lang="lt-LT" sz="2900" dirty="0" smtClean="0"/>
          </a:p>
          <a:p>
            <a:pPr eaLnBrk="1" hangingPunct="1">
              <a:buClr>
                <a:srgbClr val="4347E7"/>
              </a:buClr>
            </a:pPr>
            <a:r>
              <a:rPr lang="fr-BE" sz="2900" dirty="0" err="1" smtClean="0"/>
              <a:t>Review</a:t>
            </a:r>
            <a:r>
              <a:rPr lang="fr-BE" sz="2900" dirty="0" smtClean="0"/>
              <a:t> </a:t>
            </a:r>
            <a:r>
              <a:rPr lang="lt-LT" sz="2900" dirty="0" smtClean="0"/>
              <a:t>Patient information leaflets </a:t>
            </a:r>
            <a:r>
              <a:rPr lang="fr-BE" sz="2900" dirty="0" smtClean="0"/>
              <a:t>(</a:t>
            </a:r>
            <a:r>
              <a:rPr lang="fr-BE" sz="2900" dirty="0" err="1" smtClean="0"/>
              <a:t>PILs</a:t>
            </a:r>
            <a:r>
              <a:rPr lang="fr-BE" sz="2900" dirty="0" smtClean="0"/>
              <a:t>) </a:t>
            </a:r>
            <a:r>
              <a:rPr lang="lt-LT" sz="2900" dirty="0" smtClean="0"/>
              <a:t>and European Public Assessment Reports (PAR’s) </a:t>
            </a:r>
            <a:r>
              <a:rPr lang="fr-BE" sz="2900" dirty="0" smtClean="0"/>
              <a:t>of </a:t>
            </a:r>
            <a:r>
              <a:rPr lang="fr-BE" sz="2900" dirty="0" err="1" smtClean="0"/>
              <a:t>medicines</a:t>
            </a:r>
            <a:endParaRPr lang="lt-LT" sz="2900" dirty="0" smtClean="0"/>
          </a:p>
          <a:p>
            <a:pPr eaLnBrk="1" hangingPunct="1">
              <a:buClr>
                <a:srgbClr val="4347E7"/>
              </a:buClr>
            </a:pPr>
            <a:r>
              <a:rPr lang="lt-LT" sz="2900" dirty="0" smtClean="0"/>
              <a:t>Dissemination of information recieved from Agency: lay language</a:t>
            </a:r>
          </a:p>
          <a:p>
            <a:pPr eaLnBrk="1" hangingPunct="1">
              <a:buClr>
                <a:srgbClr val="4347E7"/>
              </a:buClr>
            </a:pPr>
            <a:r>
              <a:rPr lang="lt-LT" sz="2900" dirty="0" smtClean="0"/>
              <a:t>Consultations for EMA work</a:t>
            </a:r>
            <a:r>
              <a:rPr lang="fr-BE" sz="2900" dirty="0" smtClean="0"/>
              <a:t> &amp; </a:t>
            </a:r>
            <a:r>
              <a:rPr lang="fr-BE" sz="2900" dirty="0" err="1" smtClean="0"/>
              <a:t>strategy</a:t>
            </a:r>
            <a:r>
              <a:rPr lang="fr-BE" sz="2900" dirty="0" smtClean="0"/>
              <a:t> and information for the Public</a:t>
            </a:r>
          </a:p>
          <a:p>
            <a:pPr eaLnBrk="1" hangingPunct="1">
              <a:buClr>
                <a:srgbClr val="4347E7"/>
              </a:buClr>
            </a:pPr>
            <a:r>
              <a:rPr lang="fr-BE" sz="2900" dirty="0" smtClean="0"/>
              <a:t> </a:t>
            </a:r>
            <a:r>
              <a:rPr lang="fr-BE" sz="2900" dirty="0" err="1" smtClean="0"/>
              <a:t>involved</a:t>
            </a:r>
            <a:r>
              <a:rPr lang="fr-BE" sz="2900" dirty="0" smtClean="0"/>
              <a:t> in </a:t>
            </a:r>
            <a:r>
              <a:rPr lang="fr-BE" sz="2900" dirty="0" err="1" smtClean="0"/>
              <a:t>risk</a:t>
            </a:r>
            <a:r>
              <a:rPr lang="fr-BE" sz="2900" dirty="0" smtClean="0"/>
              <a:t> communication</a:t>
            </a:r>
            <a:endParaRPr lang="lt-LT" sz="2900" dirty="0" smtClean="0"/>
          </a:p>
          <a:p>
            <a:pPr lvl="1" eaLnBrk="1" hangingPunct="1">
              <a:buClr>
                <a:srgbClr val="4347E7"/>
              </a:buClr>
            </a:pPr>
            <a:endParaRPr lang="lt-LT" dirty="0" smtClean="0">
              <a:solidFill>
                <a:srgbClr val="FF0000"/>
              </a:solidFill>
            </a:endParaRPr>
          </a:p>
          <a:p>
            <a:pPr lvl="1" eaLnBrk="1" hangingPunct="1">
              <a:buClr>
                <a:srgbClr val="4347E7"/>
              </a:buClr>
            </a:pPr>
            <a:endParaRPr lang="lt-LT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4347E7"/>
              </a:buClr>
            </a:pPr>
            <a:endParaRPr lang="lt-LT" dirty="0" smtClean="0"/>
          </a:p>
          <a:p>
            <a:pPr eaLnBrk="1" hangingPunct="1">
              <a:buClr>
                <a:srgbClr val="4347E7"/>
              </a:buClr>
            </a:pPr>
            <a:endParaRPr lang="fr-BE" dirty="0" smtClean="0"/>
          </a:p>
        </p:txBody>
      </p:sp>
      <p:pic>
        <p:nvPicPr>
          <p:cNvPr id="18437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/>
            </a:r>
            <a:br>
              <a:rPr lang="fr-BE" dirty="0" smtClean="0"/>
            </a:br>
            <a:r>
              <a:rPr lang="lt-LT" dirty="0" smtClean="0"/>
              <a:t>Patients involment is appreciated</a:t>
            </a:r>
            <a:r>
              <a:rPr lang="en-GB" dirty="0" smtClean="0"/>
              <a:t/>
            </a:r>
            <a:br>
              <a:rPr lang="en-GB" dirty="0" smtClean="0"/>
            </a:br>
            <a:endParaRPr lang="fr-BE" dirty="0"/>
          </a:p>
        </p:txBody>
      </p:sp>
      <p:sp>
        <p:nvSpPr>
          <p:cNvPr id="23557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4347E7"/>
              </a:buClr>
            </a:pPr>
            <a:r>
              <a:rPr lang="fr-BE" sz="2800" smtClean="0"/>
              <a:t>Taking due account of patients views</a:t>
            </a:r>
            <a:endParaRPr lang="lt-LT" sz="2800" smtClean="0"/>
          </a:p>
          <a:p>
            <a:pPr eaLnBrk="1" hangingPunct="1">
              <a:buClr>
                <a:srgbClr val="4347E7"/>
              </a:buClr>
            </a:pPr>
            <a:r>
              <a:rPr lang="lt-LT" sz="2800" smtClean="0"/>
              <a:t>Training sessions</a:t>
            </a:r>
          </a:p>
          <a:p>
            <a:pPr eaLnBrk="1" hangingPunct="1">
              <a:buClr>
                <a:srgbClr val="4347E7"/>
              </a:buClr>
            </a:pPr>
            <a:r>
              <a:rPr lang="fr-BE" sz="2800" smtClean="0"/>
              <a:t>Travel and accommodation arrangements</a:t>
            </a:r>
            <a:endParaRPr lang="lt-LT" sz="2800" smtClean="0"/>
          </a:p>
          <a:p>
            <a:pPr eaLnBrk="1" hangingPunct="1">
              <a:buClr>
                <a:srgbClr val="4347E7"/>
              </a:buClr>
            </a:pPr>
            <a:r>
              <a:rPr lang="lt-LT" sz="2800" smtClean="0"/>
              <a:t>Joint PCWP and Health Care Professionals Working Group (HCP WG)</a:t>
            </a:r>
            <a:r>
              <a:rPr lang="fr-BE" sz="2800" smtClean="0"/>
              <a:t> </a:t>
            </a:r>
            <a:r>
              <a:rPr lang="lt-LT" sz="2800" smtClean="0"/>
              <a:t>meetings</a:t>
            </a:r>
          </a:p>
          <a:p>
            <a:pPr eaLnBrk="1" hangingPunct="1">
              <a:buClr>
                <a:srgbClr val="4347E7"/>
              </a:buClr>
            </a:pPr>
            <a:r>
              <a:rPr lang="fr-BE" sz="2800" smtClean="0"/>
              <a:t>Invitations to expert seminars</a:t>
            </a:r>
          </a:p>
          <a:p>
            <a:pPr eaLnBrk="1" hangingPunct="1">
              <a:buClr>
                <a:srgbClr val="4347E7"/>
              </a:buClr>
            </a:pPr>
            <a:r>
              <a:rPr lang="fr-BE" sz="2800" smtClean="0"/>
              <a:t>Openness, transparency</a:t>
            </a:r>
            <a:endParaRPr lang="lt-LT" sz="2800" smtClean="0"/>
          </a:p>
          <a:p>
            <a:pPr eaLnBrk="1" hangingPunct="1">
              <a:buClr>
                <a:srgbClr val="4347E7"/>
              </a:buClr>
            </a:pPr>
            <a:r>
              <a:rPr lang="lt-LT" sz="2800" smtClean="0"/>
              <a:t>Double allowance for volunteers</a:t>
            </a:r>
          </a:p>
          <a:p>
            <a:pPr eaLnBrk="1" hangingPunct="1"/>
            <a:endParaRPr lang="lt-LT" smtClean="0"/>
          </a:p>
          <a:p>
            <a:pPr eaLnBrk="1" hangingPunct="1"/>
            <a:endParaRPr lang="en-GB" smtClean="0"/>
          </a:p>
        </p:txBody>
      </p:sp>
      <p:pic>
        <p:nvPicPr>
          <p:cNvPr id="23558" name="Picture 3" descr="EFA Logo New Blu 300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smtClean="0"/>
              <a:t>More about patients involvement in EMA work</a:t>
            </a:r>
            <a:endParaRPr lang="en-GB" sz="400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http://www.ema.europa.eu/Patients/introduction.htm</a:t>
            </a:r>
            <a:r>
              <a:rPr lang="en-GB" dirty="0" smtClean="0"/>
              <a:t> </a:t>
            </a:r>
            <a:r>
              <a:rPr lang="lt-LT" dirty="0" smtClean="0"/>
              <a:t>– leaflet in all </a:t>
            </a:r>
            <a:r>
              <a:rPr lang="fr-BE" dirty="0" smtClean="0"/>
              <a:t>27 </a:t>
            </a:r>
            <a:r>
              <a:rPr lang="lt-LT" dirty="0" smtClean="0"/>
              <a:t>EU languages</a:t>
            </a:r>
            <a:endParaRPr lang="en-GB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7373938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fr-BE" smtClean="0"/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2743200"/>
            <a:ext cx="3352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</a:rPr>
              <a:t>EU role: European strategy &amp;</a:t>
            </a:r>
          </a:p>
          <a:p>
            <a:pPr algn="ctr">
              <a:defRPr/>
            </a:pPr>
            <a:r>
              <a:rPr lang="en-GB" b="1" dirty="0">
                <a:latin typeface="+mn-lt"/>
              </a:rPr>
              <a:t>programme on allergy, asthma &amp; COPD</a:t>
            </a:r>
          </a:p>
          <a:p>
            <a:pPr algn="ctr">
              <a:defRPr/>
            </a:pPr>
            <a:r>
              <a:rPr lang="en-GB" b="1" dirty="0">
                <a:latin typeface="+mn-lt"/>
              </a:rPr>
              <a:t>respiratory diseases</a:t>
            </a:r>
          </a:p>
        </p:txBody>
      </p:sp>
      <p:sp>
        <p:nvSpPr>
          <p:cNvPr id="26629" name="Text Box 30"/>
          <p:cNvSpPr txBox="1">
            <a:spLocks noChangeArrowheads="1"/>
          </p:cNvSpPr>
          <p:nvPr/>
        </p:nvSpPr>
        <p:spPr bwMode="auto">
          <a:xfrm>
            <a:off x="0" y="2000250"/>
            <a:ext cx="9144000" cy="369332"/>
          </a:xfrm>
          <a:prstGeom prst="rect">
            <a:avLst/>
          </a:prstGeom>
          <a:solidFill>
            <a:srgbClr val="000099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dirty="0">
                <a:solidFill>
                  <a:schemeClr val="bg1"/>
                </a:solidFill>
                <a:latin typeface="+mj-lt"/>
              </a:rPr>
              <a:t>ALLERGY and RESPIRATORY DISEASES in ALL POLICIES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124200" y="4572000"/>
            <a:ext cx="301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2000" b="1" dirty="0">
                <a:solidFill>
                  <a:schemeClr val="bg1"/>
                </a:solidFill>
                <a:latin typeface="+mn-lt"/>
              </a:rPr>
              <a:t>Work </a:t>
            </a:r>
            <a:r>
              <a:rPr lang="fr-BE" sz="2000" b="1" dirty="0" err="1">
                <a:solidFill>
                  <a:schemeClr val="bg1"/>
                </a:solidFill>
                <a:latin typeface="+mn-lt"/>
              </a:rPr>
              <a:t>with</a:t>
            </a:r>
            <a:r>
              <a:rPr lang="fr-BE" sz="2000" b="1" dirty="0">
                <a:solidFill>
                  <a:schemeClr val="bg1"/>
                </a:solidFill>
                <a:latin typeface="+mn-lt"/>
              </a:rPr>
              <a:t> all </a:t>
            </a:r>
            <a:r>
              <a:rPr lang="fr-BE" sz="2000" b="1" dirty="0" err="1">
                <a:solidFill>
                  <a:schemeClr val="bg1"/>
                </a:solidFill>
                <a:latin typeface="+mn-lt"/>
              </a:rPr>
              <a:t>stakeholders</a:t>
            </a:r>
            <a:endParaRPr lang="fr-BE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YOU.</a:t>
            </a:r>
            <a:endParaRPr lang="fr-BE" b="1" dirty="0"/>
          </a:p>
        </p:txBody>
      </p:sp>
      <p:sp>
        <p:nvSpPr>
          <p:cNvPr id="4101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endParaRPr lang="fr-BE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mtClean="0"/>
          </a:p>
        </p:txBody>
      </p:sp>
      <p:pic>
        <p:nvPicPr>
          <p:cNvPr id="4102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650949" y="1436639"/>
            <a:ext cx="100997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rgbClr val="000080"/>
                </a:solidFill>
                <a:latin typeface="+mj-lt"/>
                <a:ea typeface="Calibri" pitchFamily="34" charset="0"/>
                <a:cs typeface="Arial" pitchFamily="34" charset="0"/>
              </a:rPr>
              <a:t>EFA European Federation of Allergy and Airways Diseases Patients' </a:t>
            </a:r>
          </a:p>
          <a:p>
            <a:pPr algn="ctr">
              <a:defRPr/>
            </a:pPr>
            <a:r>
              <a:rPr lang="en-GB" sz="2400" dirty="0">
                <a:solidFill>
                  <a:srgbClr val="000080"/>
                </a:solidFill>
                <a:latin typeface="+mj-lt"/>
                <a:ea typeface="Calibri" pitchFamily="34" charset="0"/>
                <a:cs typeface="Arial" pitchFamily="34" charset="0"/>
              </a:rPr>
              <a:t>Associations</a:t>
            </a:r>
            <a:r>
              <a:rPr lang="en-GB" sz="2400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is a Partner of the Year of the Lung </a:t>
            </a:r>
          </a:p>
          <a:p>
            <a:pPr algn="ctr">
              <a:defRPr/>
            </a:pPr>
            <a:r>
              <a:rPr lang="fr-BE" sz="2400" dirty="0">
                <a:latin typeface="+mj-lt"/>
                <a:cs typeface="Arial" pitchFamily="34" charset="0"/>
              </a:rPr>
              <a:t>in Memory of Mariadelaide </a:t>
            </a:r>
            <a:r>
              <a:rPr lang="fr-BE" sz="2400" dirty="0" smtClean="0">
                <a:latin typeface="+mj-lt"/>
                <a:cs typeface="Arial" pitchFamily="34" charset="0"/>
              </a:rPr>
              <a:t>Franchi</a:t>
            </a:r>
          </a:p>
          <a:p>
            <a:pPr algn="ctr">
              <a:defRPr/>
            </a:pPr>
            <a:endParaRPr lang="fr-BE" sz="2400" b="1" dirty="0" smtClean="0"/>
          </a:p>
          <a:p>
            <a:pPr algn="ctr">
              <a:defRPr/>
            </a:pPr>
            <a:r>
              <a:rPr lang="fr-BE" sz="2400" dirty="0" err="1" smtClean="0">
                <a:latin typeface="+mj-lt"/>
              </a:rPr>
              <a:t>Subscribe</a:t>
            </a:r>
            <a:r>
              <a:rPr lang="fr-BE" sz="2400" dirty="0" smtClean="0">
                <a:latin typeface="+mj-lt"/>
              </a:rPr>
              <a:t> to EFA e</a:t>
            </a:r>
            <a:r>
              <a:rPr lang="cs-CZ" sz="2400" dirty="0" smtClean="0">
                <a:latin typeface="+mj-lt"/>
              </a:rPr>
              <a:t>lectronic newsletter </a:t>
            </a:r>
            <a:r>
              <a:rPr lang="fr-BE" sz="2400" dirty="0" err="1" smtClean="0">
                <a:latin typeface="+mj-lt"/>
              </a:rPr>
              <a:t>at</a:t>
            </a:r>
            <a:r>
              <a:rPr lang="fr-BE" sz="2400" dirty="0" smtClean="0">
                <a:latin typeface="+mj-lt"/>
              </a:rPr>
              <a:t> </a:t>
            </a:r>
            <a:r>
              <a:rPr lang="fr-BE" sz="2400" dirty="0" smtClean="0">
                <a:latin typeface="+mj-lt"/>
                <a:hlinkClick r:id="rId4"/>
              </a:rPr>
              <a:t>www.efanet.org</a:t>
            </a:r>
            <a:endParaRPr lang="cs-CZ" sz="2400" dirty="0" smtClean="0">
              <a:latin typeface="+mj-lt"/>
            </a:endParaRPr>
          </a:p>
          <a:p>
            <a:pPr algn="ctr">
              <a:defRPr/>
            </a:pPr>
            <a:endParaRPr lang="fr-BE" sz="2400" dirty="0">
              <a:latin typeface="+mj-lt"/>
              <a:cs typeface="Arial" pitchFamily="34" charset="0"/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5950497" y="4919008"/>
            <a:ext cx="31935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dirty="0">
                <a:solidFill>
                  <a:srgbClr val="1F497D"/>
                </a:solidFill>
                <a:latin typeface="Calibri" pitchFamily="34" charset="0"/>
                <a:ea typeface="Calibri" pitchFamily="34" charset="0"/>
              </a:rPr>
              <a:t>EFA </a:t>
            </a:r>
          </a:p>
          <a:p>
            <a:r>
              <a:rPr lang="fr-FR" sz="2400" dirty="0">
                <a:solidFill>
                  <a:srgbClr val="1F497D"/>
                </a:solidFill>
                <a:latin typeface="Calibri" pitchFamily="34" charset="0"/>
                <a:ea typeface="Calibri" pitchFamily="34" charset="0"/>
              </a:rPr>
              <a:t>35 Rue du Congrès</a:t>
            </a:r>
          </a:p>
          <a:p>
            <a:r>
              <a:rPr lang="fr-FR" sz="2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</a:rPr>
              <a:t>1000 </a:t>
            </a:r>
            <a:r>
              <a:rPr lang="fr-FR" sz="2400" dirty="0">
                <a:solidFill>
                  <a:srgbClr val="1F497D"/>
                </a:solidFill>
                <a:latin typeface="Calibri" pitchFamily="34" charset="0"/>
                <a:ea typeface="Calibri" pitchFamily="34" charset="0"/>
              </a:rPr>
              <a:t>Brussels, </a:t>
            </a:r>
            <a:r>
              <a:rPr lang="fr-FR" sz="2400" dirty="0" err="1">
                <a:solidFill>
                  <a:srgbClr val="1F497D"/>
                </a:solidFill>
                <a:latin typeface="Calibri" pitchFamily="34" charset="0"/>
                <a:ea typeface="Calibri" pitchFamily="34" charset="0"/>
              </a:rPr>
              <a:t>Belgium</a:t>
            </a:r>
            <a:r>
              <a:rPr lang="fr-FR" sz="2400" dirty="0">
                <a:solidFill>
                  <a:srgbClr val="1F497D"/>
                </a:solidFill>
                <a:latin typeface="Calibri" pitchFamily="34" charset="0"/>
                <a:ea typeface="Calibri" pitchFamily="34" charset="0"/>
              </a:rPr>
              <a:t>  </a:t>
            </a:r>
          </a:p>
          <a:p>
            <a:r>
              <a:rPr lang="fr-FR" sz="2400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hlinkClick r:id="rId4"/>
              </a:rPr>
              <a:t>w</a:t>
            </a:r>
            <a:r>
              <a:rPr lang="fr-BE" sz="2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hlinkClick r:id="rId4"/>
              </a:rPr>
              <a:t>ww.efanet.org</a:t>
            </a:r>
            <a:endParaRPr lang="fr-BE" sz="2400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</a:endParaRPr>
          </a:p>
          <a:p>
            <a:r>
              <a:rPr lang="fr-BE" sz="2400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</a:rPr>
              <a:t>info@efanet.org</a:t>
            </a:r>
            <a:endParaRPr lang="fr-BE" sz="2400" dirty="0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4105" name="Picture 7" descr="year of the lun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343400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88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 err="1" smtClean="0">
                <a:solidFill>
                  <a:srgbClr val="C00000"/>
                </a:solidFill>
              </a:rPr>
              <a:t>Thank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you</a:t>
            </a:r>
            <a:r>
              <a:rPr lang="fr-BE" dirty="0" smtClean="0">
                <a:solidFill>
                  <a:srgbClr val="C00000"/>
                </a:solidFill>
              </a:rPr>
              <a:t> to EFA </a:t>
            </a:r>
            <a:r>
              <a:rPr lang="fr-BE" dirty="0" err="1" smtClean="0">
                <a:solidFill>
                  <a:srgbClr val="C00000"/>
                </a:solidFill>
              </a:rPr>
              <a:t>sustainable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funding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partners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Novartis, GSK, Boehringer Ingelheim, ALK Abelló, Chiesi, Merck</a:t>
            </a:r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429500" cy="4591050"/>
          </a:xfrm>
        </p:spPr>
        <p:txBody>
          <a:bodyPr/>
          <a:lstStyle/>
          <a:p>
            <a:pPr>
              <a:buClr>
                <a:srgbClr val="4347E7"/>
              </a:buClr>
            </a:pPr>
            <a:r>
              <a:rPr lang="en-US" sz="2800" dirty="0" smtClean="0"/>
              <a:t>Raise awareness &amp; highlight the gaps</a:t>
            </a:r>
            <a:r>
              <a:rPr lang="cs-CZ" sz="2800" dirty="0" smtClean="0"/>
              <a:t> and </a:t>
            </a:r>
            <a:r>
              <a:rPr lang="en-US" sz="2800" dirty="0" smtClean="0"/>
              <a:t>positive highlights </a:t>
            </a:r>
            <a:endParaRPr lang="cs-CZ" sz="2800" dirty="0" smtClean="0"/>
          </a:p>
          <a:p>
            <a:pPr>
              <a:buClr>
                <a:srgbClr val="4347E7"/>
              </a:buClr>
            </a:pPr>
            <a:r>
              <a:rPr lang="cs-CZ" sz="2800" dirty="0" smtClean="0"/>
              <a:t>Inform &amp; encourage into collaboration with patient organisations</a:t>
            </a:r>
            <a:endParaRPr lang="fr-BE" sz="2800" dirty="0" smtClean="0"/>
          </a:p>
          <a:p>
            <a:pPr>
              <a:buClr>
                <a:srgbClr val="4347E7"/>
              </a:buClr>
            </a:pPr>
            <a:r>
              <a:rPr lang="fr-BE" sz="2800" dirty="0" smtClean="0"/>
              <a:t>Prompt </a:t>
            </a:r>
            <a:r>
              <a:rPr lang="fr-BE" sz="2800" dirty="0" err="1" smtClean="0"/>
              <a:t>into</a:t>
            </a:r>
            <a:r>
              <a:rPr lang="fr-BE" sz="2800" dirty="0" smtClean="0"/>
              <a:t> action</a:t>
            </a:r>
            <a:endParaRPr lang="cs-CZ" sz="2800" dirty="0" smtClean="0"/>
          </a:p>
          <a:p>
            <a:pPr>
              <a:buClr>
                <a:srgbClr val="4347E7"/>
              </a:buClr>
            </a:pPr>
            <a:r>
              <a:rPr lang="en-US" sz="2800" dirty="0" smtClean="0"/>
              <a:t>Share best practices on care &amp; provide a tool </a:t>
            </a:r>
            <a:r>
              <a:rPr lang="cs-CZ" sz="2800" dirty="0" smtClean="0"/>
              <a:t>for advocacy, internal &amp; external work</a:t>
            </a:r>
            <a:endParaRPr lang="fr-BE" sz="2800" dirty="0" smtClean="0"/>
          </a:p>
          <a:p>
            <a:pPr>
              <a:buClr>
                <a:srgbClr val="4347E7"/>
              </a:buClr>
              <a:buNone/>
            </a:pPr>
            <a:endParaRPr lang="cs-CZ" sz="2800" dirty="0" smtClean="0"/>
          </a:p>
          <a:p>
            <a:r>
              <a:rPr lang="fr-BE" sz="2800" dirty="0" err="1" smtClean="0">
                <a:solidFill>
                  <a:srgbClr val="C00000"/>
                </a:solidFill>
              </a:rPr>
              <a:t>Funding</a:t>
            </a:r>
            <a:r>
              <a:rPr lang="fr-BE" sz="2800" dirty="0" smtClean="0">
                <a:solidFill>
                  <a:srgbClr val="C00000"/>
                </a:solidFill>
              </a:rPr>
              <a:t> </a:t>
            </a:r>
            <a:r>
              <a:rPr lang="fr-BE" sz="2800" dirty="0" err="1" smtClean="0">
                <a:solidFill>
                  <a:srgbClr val="C00000"/>
                </a:solidFill>
              </a:rPr>
              <a:t>partners</a:t>
            </a:r>
            <a:r>
              <a:rPr lang="fr-BE" sz="2800" dirty="0" smtClean="0">
                <a:solidFill>
                  <a:srgbClr val="C00000"/>
                </a:solidFill>
              </a:rPr>
              <a:t> GSK and BI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fr-BE" sz="4400" noProof="0" dirty="0" smtClean="0">
                <a:latin typeface="+mj-lt"/>
              </a:rPr>
              <a:t>EFA Book on COPD in Europe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271" y="5922000"/>
            <a:ext cx="232072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YOU.</a:t>
            </a:r>
            <a:endParaRPr lang="fr-BE" b="1" dirty="0"/>
          </a:p>
        </p:txBody>
      </p:sp>
      <p:sp>
        <p:nvSpPr>
          <p:cNvPr id="4101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endParaRPr lang="fr-BE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dirty="0" smtClean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1336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‘</a:t>
            </a:r>
            <a:r>
              <a:rPr lang="en-US" sz="2400" b="1" dirty="0" smtClean="0">
                <a:latin typeface="+mn-lt"/>
              </a:rPr>
              <a:t>Eleven years ago I got a cold which did not go away, </a:t>
            </a:r>
          </a:p>
          <a:p>
            <a:pPr algn="ctr"/>
            <a:r>
              <a:rPr lang="en-US" sz="2400" b="1" dirty="0" smtClean="0">
                <a:latin typeface="+mn-lt"/>
              </a:rPr>
              <a:t>it turned out to be COPD. </a:t>
            </a:r>
          </a:p>
          <a:p>
            <a:pPr algn="ctr"/>
            <a:r>
              <a:rPr lang="en-US" sz="2400" b="1" dirty="0" smtClean="0">
                <a:latin typeface="+mn-lt"/>
              </a:rPr>
              <a:t>I decided to become a volunteer for the Asthma Foundation. </a:t>
            </a:r>
          </a:p>
          <a:p>
            <a:pPr algn="ctr"/>
            <a:r>
              <a:rPr lang="en-US" sz="2400" b="1" dirty="0" smtClean="0">
                <a:latin typeface="+mn-lt"/>
              </a:rPr>
              <a:t>Since then I have met so many new people, opening up a new world. Sometimes I joke that, in that respect,</a:t>
            </a:r>
          </a:p>
          <a:p>
            <a:pPr algn="ctr"/>
            <a:r>
              <a:rPr lang="en-US" sz="2400" b="1" dirty="0" smtClean="0">
                <a:latin typeface="+mn-lt"/>
              </a:rPr>
              <a:t>COPD is the best thing to ever happen to me</a:t>
            </a:r>
            <a:r>
              <a:rPr lang="en-US" sz="2400" dirty="0" smtClean="0">
                <a:latin typeface="+mn-lt"/>
              </a:rPr>
              <a:t>.‘</a:t>
            </a:r>
          </a:p>
          <a:p>
            <a:pPr algn="ctr"/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Patient from the Netherlands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86401"/>
            <a:ext cx="91440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>
                <a:latin typeface="+mn-lt"/>
                <a:hlinkClick r:id="rId2"/>
              </a:rPr>
              <a:t>http://www.efanet.org/documents/EFACOPDBook.pdf</a:t>
            </a:r>
            <a:r>
              <a:rPr lang="fr-BE" sz="2400" b="1" dirty="0" smtClean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700213"/>
            <a:ext cx="4502150" cy="403383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5000"/>
              </a:spcAft>
            </a:pPr>
            <a:r>
              <a:rPr lang="it-IT" sz="2800" dirty="0" err="1"/>
              <a:t>Founder</a:t>
            </a:r>
            <a:r>
              <a:rPr lang="it-IT" sz="2800" dirty="0"/>
              <a:t> and </a:t>
            </a:r>
            <a:r>
              <a:rPr lang="it-IT" sz="2800" dirty="0" err="1"/>
              <a:t>President</a:t>
            </a:r>
            <a:r>
              <a:rPr lang="it-IT" sz="2800" dirty="0"/>
              <a:t> of the </a:t>
            </a:r>
            <a:r>
              <a:rPr lang="it-IT" sz="2800" dirty="0" err="1"/>
              <a:t>Italian</a:t>
            </a:r>
            <a:r>
              <a:rPr lang="it-IT" sz="2800" dirty="0"/>
              <a:t> </a:t>
            </a:r>
            <a:r>
              <a:rPr lang="it-IT" sz="2800" dirty="0" err="1"/>
              <a:t>Association</a:t>
            </a:r>
            <a:r>
              <a:rPr lang="it-IT" sz="2800" dirty="0"/>
              <a:t> of COPD </a:t>
            </a:r>
            <a:r>
              <a:rPr lang="it-IT" sz="2800" dirty="0" err="1"/>
              <a:t>Patients</a:t>
            </a:r>
            <a:r>
              <a:rPr lang="it-IT" sz="2800" dirty="0"/>
              <a:t> </a:t>
            </a:r>
          </a:p>
          <a:p>
            <a:pPr>
              <a:lnSpc>
                <a:spcPct val="90000"/>
              </a:lnSpc>
              <a:spcAft>
                <a:spcPct val="55000"/>
              </a:spcAft>
            </a:pPr>
            <a:r>
              <a:rPr lang="en-US" sz="2800" dirty="0"/>
              <a:t>EFA Honorary Member</a:t>
            </a:r>
          </a:p>
          <a:p>
            <a:pPr>
              <a:lnSpc>
                <a:spcPct val="90000"/>
              </a:lnSpc>
              <a:spcAft>
                <a:spcPct val="55000"/>
              </a:spcAft>
            </a:pPr>
            <a:r>
              <a:rPr lang="en-US" sz="2800" dirty="0"/>
              <a:t>Honorary President of FEDERASMA Italy</a:t>
            </a:r>
          </a:p>
          <a:p>
            <a:pPr>
              <a:lnSpc>
                <a:spcPct val="90000"/>
              </a:lnSpc>
              <a:spcAft>
                <a:spcPct val="55000"/>
              </a:spcAft>
            </a:pPr>
            <a:r>
              <a:rPr lang="en-US" sz="2800" dirty="0"/>
              <a:t>Co-Chairwoman of International COPD </a:t>
            </a:r>
            <a:r>
              <a:rPr lang="en-US" sz="2800" dirty="0" smtClean="0"/>
              <a:t>Coalition</a:t>
            </a:r>
          </a:p>
          <a:p>
            <a:pPr>
              <a:lnSpc>
                <a:spcPct val="90000"/>
              </a:lnSpc>
              <a:spcAft>
                <a:spcPct val="55000"/>
              </a:spcAft>
            </a:pPr>
            <a:r>
              <a:rPr lang="en-US" sz="2800" dirty="0" smtClean="0"/>
              <a:t>Initiator, leader, FRIEND</a:t>
            </a:r>
            <a:endParaRPr lang="it-IT" sz="2800" dirty="0"/>
          </a:p>
        </p:txBody>
      </p:sp>
      <p:pic>
        <p:nvPicPr>
          <p:cNvPr id="4100" name="Picture 4" descr="maria adelaide fran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30363"/>
            <a:ext cx="3060700" cy="417512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it-IT" sz="6000" b="1" dirty="0" smtClean="0"/>
              <a:t>Mariadelaide “</a:t>
            </a:r>
            <a:r>
              <a:rPr lang="it-IT" sz="6000" b="1" dirty="0" err="1" smtClean="0"/>
              <a:t>Lally</a:t>
            </a:r>
            <a:r>
              <a:rPr lang="it-IT" sz="6000" b="1" dirty="0" smtClean="0"/>
              <a:t>”</a:t>
            </a:r>
            <a:r>
              <a:rPr lang="it-IT" sz="6000" b="1" i="1" dirty="0" smtClean="0"/>
              <a:t> </a:t>
            </a:r>
            <a:r>
              <a:rPr lang="it-IT" sz="6000" b="1" dirty="0" smtClean="0"/>
              <a:t>Franchi</a:t>
            </a:r>
            <a:br>
              <a:rPr lang="it-IT" sz="6000" b="1" dirty="0" smtClean="0"/>
            </a:br>
            <a:r>
              <a:rPr lang="it-IT" sz="4400" b="1" dirty="0" err="1" smtClean="0"/>
              <a:t>Editor</a:t>
            </a:r>
            <a:r>
              <a:rPr lang="it-IT" sz="4400" b="1" dirty="0" smtClean="0"/>
              <a:t> of the EFA book on COPD in Europe</a:t>
            </a:r>
            <a:r>
              <a:rPr lang="it-IT" sz="7200" b="1" dirty="0" smtClean="0"/>
              <a:t> </a:t>
            </a:r>
            <a:endParaRPr kumimoji="0" lang="fr-B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err="1" smtClean="0"/>
              <a:t>Participating</a:t>
            </a:r>
            <a:r>
              <a:rPr lang="fr-BE" dirty="0" smtClean="0"/>
              <a:t> countries</a:t>
            </a:r>
            <a:endParaRPr lang="fr-BE" dirty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Subtitle 2"/>
          <p:cNvSpPr>
            <a:spLocks noGrp="1"/>
          </p:cNvSpPr>
          <p:nvPr>
            <p:ph idx="1"/>
          </p:nvPr>
        </p:nvSpPr>
        <p:spPr>
          <a:xfrm>
            <a:off x="533400" y="1828800"/>
            <a:ext cx="3276600" cy="4068763"/>
          </a:xfrm>
        </p:spPr>
        <p:txBody>
          <a:bodyPr/>
          <a:lstStyle/>
          <a:p>
            <a:pPr>
              <a:buClr>
                <a:srgbClr val="4347E7"/>
              </a:buClr>
              <a:buFont typeface="Arial" charset="0"/>
              <a:buNone/>
            </a:pPr>
            <a:endParaRPr lang="fr-BE" sz="1000" u="sng" dirty="0" smtClean="0"/>
          </a:p>
          <a:p>
            <a:pPr>
              <a:buClr>
                <a:srgbClr val="4347E7"/>
              </a:buClr>
            </a:pPr>
            <a:r>
              <a:rPr lang="fr-BE" sz="2600" dirty="0" smtClean="0"/>
              <a:t>Austria	</a:t>
            </a:r>
          </a:p>
          <a:p>
            <a:pPr>
              <a:buClr>
                <a:srgbClr val="4347E7"/>
              </a:buClr>
            </a:pPr>
            <a:r>
              <a:rPr lang="fr-BE" sz="2600" dirty="0" err="1" smtClean="0"/>
              <a:t>Belgium</a:t>
            </a:r>
            <a:r>
              <a:rPr lang="fr-BE" sz="2600" dirty="0" smtClean="0"/>
              <a:t>	</a:t>
            </a:r>
          </a:p>
          <a:p>
            <a:pPr>
              <a:buClr>
                <a:srgbClr val="4347E7"/>
              </a:buClr>
            </a:pPr>
            <a:r>
              <a:rPr lang="fr-BE" sz="2600" dirty="0" err="1" smtClean="0"/>
              <a:t>Czech</a:t>
            </a:r>
            <a:r>
              <a:rPr lang="fr-BE" sz="2600" dirty="0" smtClean="0"/>
              <a:t> </a:t>
            </a:r>
            <a:r>
              <a:rPr lang="fr-BE" sz="2600" dirty="0" err="1" smtClean="0"/>
              <a:t>Republic</a:t>
            </a:r>
            <a:r>
              <a:rPr lang="fr-BE" sz="2600" dirty="0" smtClean="0"/>
              <a:t>	</a:t>
            </a:r>
          </a:p>
          <a:p>
            <a:pPr>
              <a:buClr>
                <a:srgbClr val="4347E7"/>
              </a:buClr>
            </a:pPr>
            <a:r>
              <a:rPr lang="fr-BE" sz="2600" dirty="0" err="1" smtClean="0"/>
              <a:t>Finland</a:t>
            </a:r>
            <a:r>
              <a:rPr lang="fr-BE" sz="2600" dirty="0" smtClean="0"/>
              <a:t>	</a:t>
            </a:r>
          </a:p>
          <a:p>
            <a:pPr>
              <a:buClr>
                <a:srgbClr val="4347E7"/>
              </a:buClr>
            </a:pPr>
            <a:r>
              <a:rPr lang="fr-BE" sz="2600" dirty="0" smtClean="0"/>
              <a:t>France	</a:t>
            </a:r>
          </a:p>
          <a:p>
            <a:pPr>
              <a:buClr>
                <a:srgbClr val="4347E7"/>
              </a:buClr>
            </a:pPr>
            <a:r>
              <a:rPr lang="fr-BE" sz="2600" dirty="0" smtClean="0"/>
              <a:t>Germany	</a:t>
            </a:r>
          </a:p>
          <a:p>
            <a:pPr>
              <a:buClr>
                <a:srgbClr val="4347E7"/>
              </a:buClr>
            </a:pPr>
            <a:r>
              <a:rPr lang="fr-BE" sz="2600" dirty="0" smtClean="0"/>
              <a:t>Ireland 	</a:t>
            </a: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z="2400" u="sng" dirty="0" smtClean="0">
              <a:latin typeface="Arial" charset="0"/>
            </a:endParaRP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z="2400" dirty="0" smtClean="0">
              <a:latin typeface="Arial" charset="0"/>
            </a:endParaRPr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dirty="0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dirty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dirty="0">
              <a:latin typeface="Calibri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341" y="5058000"/>
            <a:ext cx="1321659" cy="1800000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3733800" y="18288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None/>
              <a:tabLst/>
              <a:defRPr/>
            </a:pPr>
            <a:endParaRPr kumimoji="0" lang="fr-BE" sz="1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Char char="•"/>
              <a:tabLst/>
              <a:defRPr/>
            </a:pPr>
            <a:r>
              <a:rPr lang="fr-BE" sz="2600" dirty="0" smtClean="0">
                <a:latin typeface="+mn-lt"/>
                <a:cs typeface="+mn-cs"/>
              </a:rPr>
              <a:t>Netherlands</a:t>
            </a:r>
            <a:r>
              <a:rPr kumimoji="0" lang="fr-BE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Char char="•"/>
              <a:tabLst/>
              <a:defRPr/>
            </a:pPr>
            <a:r>
              <a:rPr lang="fr-BE" sz="2600" dirty="0" smtClean="0">
                <a:latin typeface="+mn-lt"/>
                <a:cs typeface="+mn-cs"/>
              </a:rPr>
              <a:t>Portugal</a:t>
            </a:r>
            <a:r>
              <a:rPr kumimoji="0" lang="fr-BE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Char char="•"/>
              <a:tabLst/>
              <a:defRPr/>
            </a:pPr>
            <a:r>
              <a:rPr lang="fr-BE" sz="2600" dirty="0" err="1" smtClean="0">
                <a:latin typeface="+mn-lt"/>
                <a:cs typeface="+mn-cs"/>
              </a:rPr>
              <a:t>Serbia</a:t>
            </a:r>
            <a:r>
              <a:rPr kumimoji="0" lang="fr-BE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Char char="•"/>
              <a:tabLst/>
              <a:defRPr/>
            </a:pPr>
            <a:r>
              <a:rPr lang="fr-BE" sz="2600" dirty="0" smtClean="0">
                <a:latin typeface="+mn-lt"/>
                <a:cs typeface="+mn-cs"/>
              </a:rPr>
              <a:t>UK</a:t>
            </a:r>
            <a:r>
              <a:rPr kumimoji="0" lang="fr-BE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Char char="•"/>
              <a:tabLst/>
              <a:defRPr/>
            </a:pPr>
            <a:r>
              <a:rPr lang="fr-BE" sz="2600" dirty="0" smtClean="0">
                <a:latin typeface="+mn-lt"/>
                <a:cs typeface="+mn-cs"/>
              </a:rPr>
              <a:t>Italy</a:t>
            </a:r>
            <a:r>
              <a:rPr kumimoji="0" lang="fr-BE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None/>
              <a:tabLst/>
              <a:defRPr/>
            </a:pPr>
            <a:endParaRPr kumimoji="0" lang="fr-BE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47E7"/>
              </a:buClr>
              <a:buSzTx/>
              <a:buFont typeface="Arial" charset="0"/>
              <a:buNone/>
              <a:tabLst/>
              <a:defRPr/>
            </a:pPr>
            <a:endParaRPr kumimoji="0" lang="fr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477838"/>
            <a:ext cx="142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49275"/>
            <a:ext cx="171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765175"/>
            <a:ext cx="2438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112963"/>
            <a:ext cx="2314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185988"/>
            <a:ext cx="1476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638" y="4076700"/>
            <a:ext cx="19208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9275" y="4076700"/>
            <a:ext cx="220345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4076700"/>
            <a:ext cx="1314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5734050"/>
            <a:ext cx="1892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188" y="6021388"/>
            <a:ext cx="11525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63" y="5373688"/>
            <a:ext cx="2130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13" name="Picture 17" descr="Logo FILH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650" y="2382838"/>
            <a:ext cx="1000125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BE" dirty="0" err="1" smtClean="0"/>
              <a:t>Methods</a:t>
            </a:r>
            <a:endParaRPr lang="fr-BE" dirty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dirty="0">
              <a:latin typeface="Calibri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341" y="5058000"/>
            <a:ext cx="1321659" cy="1800000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58078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00600" y="1828800"/>
            <a:ext cx="3505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dirty="0" smtClean="0">
                <a:latin typeface="+mn-lt"/>
              </a:rPr>
              <a:t>QUESTIONNAIRE</a:t>
            </a:r>
          </a:p>
          <a:p>
            <a:r>
              <a:rPr lang="fr-BE" sz="2400" dirty="0" smtClean="0">
                <a:latin typeface="+mn-lt"/>
              </a:rPr>
              <a:t>Quantitative and qualitative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4347E7">
                  <a:alpha val="86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 smtClean="0"/>
              <a:t>Contents</a:t>
            </a:r>
            <a:endParaRPr lang="fr-BE" dirty="0"/>
          </a:p>
        </p:txBody>
      </p:sp>
      <p:pic>
        <p:nvPicPr>
          <p:cNvPr id="3078" name="Picture 3" descr="EFA Logo New Blu 300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78500"/>
            <a:ext cx="2676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dirty="0">
              <a:latin typeface="Calibri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2341" y="5058000"/>
            <a:ext cx="1321659" cy="18000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28600" y="1143000"/>
          <a:ext cx="8534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endParaRPr lang="fr-BE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45623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57200" y="381000"/>
            <a:ext cx="42498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Table 5. Access to an early diagnosis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Clr>
                <a:srgbClr val="4347E7"/>
              </a:buClr>
            </a:pPr>
            <a:endParaRPr lang="fr-BE" smtClean="0"/>
          </a:p>
          <a:p>
            <a:pPr>
              <a:buClr>
                <a:srgbClr val="4347E7"/>
              </a:buClr>
              <a:buFont typeface="Arial" charset="0"/>
              <a:buNone/>
            </a:pPr>
            <a:endParaRPr lang="fr-BE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313022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81000"/>
            <a:ext cx="42498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Table 5. Access to an early diagnosis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On-screen Show (4:3)</PresentationFormat>
  <Paragraphs>202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EFA COPD Patients Europe Report ICC Meeting 19th September 2010</vt:lpstr>
      <vt:lpstr>Slide 2</vt:lpstr>
      <vt:lpstr>Slide 3</vt:lpstr>
      <vt:lpstr>Participating countries</vt:lpstr>
      <vt:lpstr>Slide 5</vt:lpstr>
      <vt:lpstr>Methods</vt:lpstr>
      <vt:lpstr>Contents</vt:lpstr>
      <vt:lpstr>Slide 8</vt:lpstr>
      <vt:lpstr>Slide 9</vt:lpstr>
      <vt:lpstr>Slide 10</vt:lpstr>
      <vt:lpstr>Slide 11</vt:lpstr>
      <vt:lpstr>Slide 12</vt:lpstr>
      <vt:lpstr>Contents</vt:lpstr>
      <vt:lpstr>Slide 14</vt:lpstr>
      <vt:lpstr>Actions: powerful tool for advocacy</vt:lpstr>
      <vt:lpstr>Actions: powerful tool for advocacy</vt:lpstr>
      <vt:lpstr>Call to Action for Europe – launch 30 June</vt:lpstr>
      <vt:lpstr>Call to Action for Europe – launch 30 June</vt:lpstr>
      <vt:lpstr>Call to Action for Europe – Partnerships</vt:lpstr>
      <vt:lpstr>Slide 20</vt:lpstr>
      <vt:lpstr>Slide 21</vt:lpstr>
      <vt:lpstr>Slide 22</vt:lpstr>
      <vt:lpstr>Slide 23</vt:lpstr>
      <vt:lpstr>Slide 24</vt:lpstr>
      <vt:lpstr>COPD patient expertise at EMA</vt:lpstr>
      <vt:lpstr> Patients involment is appreciated </vt:lpstr>
      <vt:lpstr>More about patients involvement in EMA work</vt:lpstr>
      <vt:lpstr>Slide 28</vt:lpstr>
      <vt:lpstr>THANK YOU.</vt:lpstr>
      <vt:lpstr>THANK YOU.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EFA Advocacy for Clear &amp; Equal Reimbursement decisions in Europe</dc:title>
  <dc:creator>EFA</dc:creator>
  <cp:lastModifiedBy>EFA</cp:lastModifiedBy>
  <cp:revision>75</cp:revision>
  <dcterms:created xsi:type="dcterms:W3CDTF">2006-08-16T00:00:00Z</dcterms:created>
  <dcterms:modified xsi:type="dcterms:W3CDTF">2010-11-25T13:09:01Z</dcterms:modified>
</cp:coreProperties>
</file>