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7" r:id="rId4"/>
    <p:sldId id="278" r:id="rId5"/>
    <p:sldId id="273" r:id="rId6"/>
    <p:sldId id="279" r:id="rId7"/>
    <p:sldId id="287" r:id="rId8"/>
    <p:sldId id="282" r:id="rId9"/>
    <p:sldId id="288" r:id="rId10"/>
    <p:sldId id="289" r:id="rId11"/>
    <p:sldId id="280" r:id="rId12"/>
    <p:sldId id="283" r:id="rId13"/>
    <p:sldId id="290" r:id="rId14"/>
    <p:sldId id="291" r:id="rId15"/>
    <p:sldId id="281" r:id="rId16"/>
    <p:sldId id="284" r:id="rId17"/>
    <p:sldId id="286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7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FB666-DC23-44B5-8B73-C821EFFEEF5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6C12B52A-59DC-4038-9154-71A9A92C2F05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CH" dirty="0" smtClean="0"/>
            <a:t>El Parlamento Europeo</a:t>
          </a:r>
          <a:endParaRPr lang="en-US" dirty="0"/>
        </a:p>
      </dgm:t>
    </dgm:pt>
    <dgm:pt modelId="{F8184263-55FB-464C-947A-4D4A4F2C1D15}" type="parTrans" cxnId="{58958831-4783-46FC-ABCE-C2B9CA65B16F}">
      <dgm:prSet/>
      <dgm:spPr/>
      <dgm:t>
        <a:bodyPr/>
        <a:lstStyle/>
        <a:p>
          <a:endParaRPr lang="en-US"/>
        </a:p>
      </dgm:t>
    </dgm:pt>
    <dgm:pt modelId="{46E16BBA-52C0-4FE8-B8D2-2B595738EB24}" type="sibTrans" cxnId="{58958831-4783-46FC-ABCE-C2B9CA65B16F}">
      <dgm:prSet/>
      <dgm:spPr/>
      <dgm:t>
        <a:bodyPr/>
        <a:lstStyle/>
        <a:p>
          <a:endParaRPr lang="en-US" dirty="0"/>
        </a:p>
      </dgm:t>
    </dgm:pt>
    <dgm:pt modelId="{8741183C-7566-4849-91DE-C06238963D7A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CH" dirty="0" smtClean="0"/>
            <a:t>La Comisión Europea</a:t>
          </a:r>
          <a:endParaRPr lang="en-US" dirty="0"/>
        </a:p>
      </dgm:t>
    </dgm:pt>
    <dgm:pt modelId="{E669A4B6-2537-4508-A309-B7AB3DA8D1A0}" type="sibTrans" cxnId="{1BDD816B-479A-4FD0-AF0F-5F9A9746D603}">
      <dgm:prSet/>
      <dgm:spPr/>
      <dgm:t>
        <a:bodyPr/>
        <a:lstStyle/>
        <a:p>
          <a:endParaRPr lang="en-US" dirty="0"/>
        </a:p>
      </dgm:t>
    </dgm:pt>
    <dgm:pt modelId="{BEC4A64C-7E23-477F-8252-EB8DE78050A9}" type="parTrans" cxnId="{1BDD816B-479A-4FD0-AF0F-5F9A9746D603}">
      <dgm:prSet/>
      <dgm:spPr/>
      <dgm:t>
        <a:bodyPr/>
        <a:lstStyle/>
        <a:p>
          <a:endParaRPr lang="en-US"/>
        </a:p>
      </dgm:t>
    </dgm:pt>
    <dgm:pt modelId="{F8D8964C-A65D-45AB-B4EF-0E3EE1F4E825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CH" dirty="0" smtClean="0"/>
            <a:t>El Consejo de la UE</a:t>
          </a:r>
          <a:endParaRPr lang="en-US" dirty="0"/>
        </a:p>
      </dgm:t>
    </dgm:pt>
    <dgm:pt modelId="{954E3781-6E3E-4E89-B594-53FC6A951420}" type="sibTrans" cxnId="{C7AA36F9-6A27-4B21-9B50-967B0FCA5B42}">
      <dgm:prSet/>
      <dgm:spPr/>
      <dgm:t>
        <a:bodyPr/>
        <a:lstStyle/>
        <a:p>
          <a:endParaRPr lang="en-US" dirty="0"/>
        </a:p>
      </dgm:t>
    </dgm:pt>
    <dgm:pt modelId="{F872F955-E8ED-48C0-B4E3-0F6B2558FEF0}" type="parTrans" cxnId="{C7AA36F9-6A27-4B21-9B50-967B0FCA5B42}">
      <dgm:prSet/>
      <dgm:spPr/>
      <dgm:t>
        <a:bodyPr/>
        <a:lstStyle/>
        <a:p>
          <a:endParaRPr lang="en-US"/>
        </a:p>
      </dgm:t>
    </dgm:pt>
    <dgm:pt modelId="{B9B854A8-04B0-4A8B-BCE9-5FAC3EB95C92}" type="pres">
      <dgm:prSet presAssocID="{3D8FB666-DC23-44B5-8B73-C821EFFEEF5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5EB6C45-2BA2-4C11-9499-3684B83E138B}" type="pres">
      <dgm:prSet presAssocID="{8741183C-7566-4849-91DE-C06238963D7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1260D-6A44-49EC-9B0A-44C8A0E26675}" type="pres">
      <dgm:prSet presAssocID="{8741183C-7566-4849-91DE-C06238963D7A}" presName="gear1srcNode" presStyleLbl="node1" presStyleIdx="0" presStyleCnt="3"/>
      <dgm:spPr/>
      <dgm:t>
        <a:bodyPr/>
        <a:lstStyle/>
        <a:p>
          <a:endParaRPr lang="en-US"/>
        </a:p>
      </dgm:t>
    </dgm:pt>
    <dgm:pt modelId="{7E04A607-8297-4898-8A98-0B025C7934F8}" type="pres">
      <dgm:prSet presAssocID="{8741183C-7566-4849-91DE-C06238963D7A}" presName="gear1dstNode" presStyleLbl="node1" presStyleIdx="0" presStyleCnt="3"/>
      <dgm:spPr/>
      <dgm:t>
        <a:bodyPr/>
        <a:lstStyle/>
        <a:p>
          <a:endParaRPr lang="en-US"/>
        </a:p>
      </dgm:t>
    </dgm:pt>
    <dgm:pt modelId="{862FA139-03D4-413B-9FBF-B4D7DB47E34E}" type="pres">
      <dgm:prSet presAssocID="{6C12B52A-59DC-4038-9154-71A9A92C2F0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CA224-DE98-423A-B7DE-4607F105920C}" type="pres">
      <dgm:prSet presAssocID="{6C12B52A-59DC-4038-9154-71A9A92C2F05}" presName="gear2srcNode" presStyleLbl="node1" presStyleIdx="1" presStyleCnt="3"/>
      <dgm:spPr/>
      <dgm:t>
        <a:bodyPr/>
        <a:lstStyle/>
        <a:p>
          <a:endParaRPr lang="en-US"/>
        </a:p>
      </dgm:t>
    </dgm:pt>
    <dgm:pt modelId="{09EE9F1E-80D5-4294-B161-9D67B1D2BE5D}" type="pres">
      <dgm:prSet presAssocID="{6C12B52A-59DC-4038-9154-71A9A92C2F05}" presName="gear2dstNode" presStyleLbl="node1" presStyleIdx="1" presStyleCnt="3"/>
      <dgm:spPr/>
      <dgm:t>
        <a:bodyPr/>
        <a:lstStyle/>
        <a:p>
          <a:endParaRPr lang="en-US"/>
        </a:p>
      </dgm:t>
    </dgm:pt>
    <dgm:pt modelId="{CA85F069-6B68-4DCF-8F18-A145C5CCB29E}" type="pres">
      <dgm:prSet presAssocID="{F8D8964C-A65D-45AB-B4EF-0E3EE1F4E825}" presName="gear3" presStyleLbl="node1" presStyleIdx="2" presStyleCnt="3"/>
      <dgm:spPr/>
      <dgm:t>
        <a:bodyPr/>
        <a:lstStyle/>
        <a:p>
          <a:endParaRPr lang="en-US"/>
        </a:p>
      </dgm:t>
    </dgm:pt>
    <dgm:pt modelId="{CD82C982-6B11-4326-B241-47B2ED45AD53}" type="pres">
      <dgm:prSet presAssocID="{F8D8964C-A65D-45AB-B4EF-0E3EE1F4E82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53D10-9222-4445-8891-DE501B5ABA02}" type="pres">
      <dgm:prSet presAssocID="{F8D8964C-A65D-45AB-B4EF-0E3EE1F4E825}" presName="gear3srcNode" presStyleLbl="node1" presStyleIdx="2" presStyleCnt="3"/>
      <dgm:spPr/>
      <dgm:t>
        <a:bodyPr/>
        <a:lstStyle/>
        <a:p>
          <a:endParaRPr lang="en-US"/>
        </a:p>
      </dgm:t>
    </dgm:pt>
    <dgm:pt modelId="{0012A960-E81C-45C7-872D-69FFC016882A}" type="pres">
      <dgm:prSet presAssocID="{F8D8964C-A65D-45AB-B4EF-0E3EE1F4E825}" presName="gear3dstNode" presStyleLbl="node1" presStyleIdx="2" presStyleCnt="3"/>
      <dgm:spPr/>
      <dgm:t>
        <a:bodyPr/>
        <a:lstStyle/>
        <a:p>
          <a:endParaRPr lang="en-US"/>
        </a:p>
      </dgm:t>
    </dgm:pt>
    <dgm:pt modelId="{F3389AA5-6E9C-4AD0-9580-298F2304D144}" type="pres">
      <dgm:prSet presAssocID="{E669A4B6-2537-4508-A309-B7AB3DA8D1A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8C8424E-B113-4D5D-A1D8-A568EE6EC440}" type="pres">
      <dgm:prSet presAssocID="{46E16BBA-52C0-4FE8-B8D2-2B595738EB2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E28FE1C-79DE-4F03-A7F5-5921AFE17E03}" type="pres">
      <dgm:prSet presAssocID="{954E3781-6E3E-4E89-B594-53FC6A95142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E205F28-D362-4B99-9657-AD8D9987968B}" type="presOf" srcId="{6C12B52A-59DC-4038-9154-71A9A92C2F05}" destId="{09EE9F1E-80D5-4294-B161-9D67B1D2BE5D}" srcOrd="2" destOrd="0" presId="urn:microsoft.com/office/officeart/2005/8/layout/gear1"/>
    <dgm:cxn modelId="{58958831-4783-46FC-ABCE-C2B9CA65B16F}" srcId="{3D8FB666-DC23-44B5-8B73-C821EFFEEF58}" destId="{6C12B52A-59DC-4038-9154-71A9A92C2F05}" srcOrd="1" destOrd="0" parTransId="{F8184263-55FB-464C-947A-4D4A4F2C1D15}" sibTransId="{46E16BBA-52C0-4FE8-B8D2-2B595738EB24}"/>
    <dgm:cxn modelId="{CBADF130-8B92-4C8C-872B-F935AC70BA0B}" type="presOf" srcId="{F8D8964C-A65D-45AB-B4EF-0E3EE1F4E825}" destId="{0012A960-E81C-45C7-872D-69FFC016882A}" srcOrd="3" destOrd="0" presId="urn:microsoft.com/office/officeart/2005/8/layout/gear1"/>
    <dgm:cxn modelId="{5122B93E-17AC-420E-9663-FAB4E7FDD987}" type="presOf" srcId="{8741183C-7566-4849-91DE-C06238963D7A}" destId="{25EB6C45-2BA2-4C11-9499-3684B83E138B}" srcOrd="0" destOrd="0" presId="urn:microsoft.com/office/officeart/2005/8/layout/gear1"/>
    <dgm:cxn modelId="{44B67EA9-AB18-408F-B455-F8E05A4DAE2F}" type="presOf" srcId="{F8D8964C-A65D-45AB-B4EF-0E3EE1F4E825}" destId="{CD82C982-6B11-4326-B241-47B2ED45AD53}" srcOrd="1" destOrd="0" presId="urn:microsoft.com/office/officeart/2005/8/layout/gear1"/>
    <dgm:cxn modelId="{6D795CDD-F866-4D8E-8579-B641C709D076}" type="presOf" srcId="{954E3781-6E3E-4E89-B594-53FC6A951420}" destId="{5E28FE1C-79DE-4F03-A7F5-5921AFE17E03}" srcOrd="0" destOrd="0" presId="urn:microsoft.com/office/officeart/2005/8/layout/gear1"/>
    <dgm:cxn modelId="{986F02A3-2805-42DE-BA88-04F8775A21CD}" type="presOf" srcId="{F8D8964C-A65D-45AB-B4EF-0E3EE1F4E825}" destId="{A1E53D10-9222-4445-8891-DE501B5ABA02}" srcOrd="2" destOrd="0" presId="urn:microsoft.com/office/officeart/2005/8/layout/gear1"/>
    <dgm:cxn modelId="{1770D9DF-A57C-4C55-8A53-058A65FD0455}" type="presOf" srcId="{6C12B52A-59DC-4038-9154-71A9A92C2F05}" destId="{34FCA224-DE98-423A-B7DE-4607F105920C}" srcOrd="1" destOrd="0" presId="urn:microsoft.com/office/officeart/2005/8/layout/gear1"/>
    <dgm:cxn modelId="{C7AA36F9-6A27-4B21-9B50-967B0FCA5B42}" srcId="{3D8FB666-DC23-44B5-8B73-C821EFFEEF58}" destId="{F8D8964C-A65D-45AB-B4EF-0E3EE1F4E825}" srcOrd="2" destOrd="0" parTransId="{F872F955-E8ED-48C0-B4E3-0F6B2558FEF0}" sibTransId="{954E3781-6E3E-4E89-B594-53FC6A951420}"/>
    <dgm:cxn modelId="{5F7B599D-8F41-4A59-96B2-66C937B92AF3}" type="presOf" srcId="{6C12B52A-59DC-4038-9154-71A9A92C2F05}" destId="{862FA139-03D4-413B-9FBF-B4D7DB47E34E}" srcOrd="0" destOrd="0" presId="urn:microsoft.com/office/officeart/2005/8/layout/gear1"/>
    <dgm:cxn modelId="{6C1AEE52-516E-47DB-843F-3086637580BB}" type="presOf" srcId="{E669A4B6-2537-4508-A309-B7AB3DA8D1A0}" destId="{F3389AA5-6E9C-4AD0-9580-298F2304D144}" srcOrd="0" destOrd="0" presId="urn:microsoft.com/office/officeart/2005/8/layout/gear1"/>
    <dgm:cxn modelId="{1BDD816B-479A-4FD0-AF0F-5F9A9746D603}" srcId="{3D8FB666-DC23-44B5-8B73-C821EFFEEF58}" destId="{8741183C-7566-4849-91DE-C06238963D7A}" srcOrd="0" destOrd="0" parTransId="{BEC4A64C-7E23-477F-8252-EB8DE78050A9}" sibTransId="{E669A4B6-2537-4508-A309-B7AB3DA8D1A0}"/>
    <dgm:cxn modelId="{79BDE996-D09C-4470-8187-DD89BFB61BC8}" type="presOf" srcId="{3D8FB666-DC23-44B5-8B73-C821EFFEEF58}" destId="{B9B854A8-04B0-4A8B-BCE9-5FAC3EB95C92}" srcOrd="0" destOrd="0" presId="urn:microsoft.com/office/officeart/2005/8/layout/gear1"/>
    <dgm:cxn modelId="{EC10661C-B82C-42C4-BE20-1F78507A445D}" type="presOf" srcId="{F8D8964C-A65D-45AB-B4EF-0E3EE1F4E825}" destId="{CA85F069-6B68-4DCF-8F18-A145C5CCB29E}" srcOrd="0" destOrd="0" presId="urn:microsoft.com/office/officeart/2005/8/layout/gear1"/>
    <dgm:cxn modelId="{F553E0D0-6C4B-4F14-AE22-41F858A2F66E}" type="presOf" srcId="{46E16BBA-52C0-4FE8-B8D2-2B595738EB24}" destId="{78C8424E-B113-4D5D-A1D8-A568EE6EC440}" srcOrd="0" destOrd="0" presId="urn:microsoft.com/office/officeart/2005/8/layout/gear1"/>
    <dgm:cxn modelId="{07261DB5-17BD-4B8D-85BC-FD688E8269D6}" type="presOf" srcId="{8741183C-7566-4849-91DE-C06238963D7A}" destId="{7C21260D-6A44-49EC-9B0A-44C8A0E26675}" srcOrd="1" destOrd="0" presId="urn:microsoft.com/office/officeart/2005/8/layout/gear1"/>
    <dgm:cxn modelId="{357D8E48-6575-4C58-BCA4-07BCA4E89297}" type="presOf" srcId="{8741183C-7566-4849-91DE-C06238963D7A}" destId="{7E04A607-8297-4898-8A98-0B025C7934F8}" srcOrd="2" destOrd="0" presId="urn:microsoft.com/office/officeart/2005/8/layout/gear1"/>
    <dgm:cxn modelId="{E43C3FFD-7E6C-4F36-8E91-437B806F4C79}" type="presParOf" srcId="{B9B854A8-04B0-4A8B-BCE9-5FAC3EB95C92}" destId="{25EB6C45-2BA2-4C11-9499-3684B83E138B}" srcOrd="0" destOrd="0" presId="urn:microsoft.com/office/officeart/2005/8/layout/gear1"/>
    <dgm:cxn modelId="{C1408F90-4706-440A-B6FC-DFD9E4435642}" type="presParOf" srcId="{B9B854A8-04B0-4A8B-BCE9-5FAC3EB95C92}" destId="{7C21260D-6A44-49EC-9B0A-44C8A0E26675}" srcOrd="1" destOrd="0" presId="urn:microsoft.com/office/officeart/2005/8/layout/gear1"/>
    <dgm:cxn modelId="{8C8CF3DB-F725-4457-98E4-1D4627B7AAC6}" type="presParOf" srcId="{B9B854A8-04B0-4A8B-BCE9-5FAC3EB95C92}" destId="{7E04A607-8297-4898-8A98-0B025C7934F8}" srcOrd="2" destOrd="0" presId="urn:microsoft.com/office/officeart/2005/8/layout/gear1"/>
    <dgm:cxn modelId="{53DAAE97-9BCF-4116-81EA-5636790E592D}" type="presParOf" srcId="{B9B854A8-04B0-4A8B-BCE9-5FAC3EB95C92}" destId="{862FA139-03D4-413B-9FBF-B4D7DB47E34E}" srcOrd="3" destOrd="0" presId="urn:microsoft.com/office/officeart/2005/8/layout/gear1"/>
    <dgm:cxn modelId="{B68AA8D1-7479-4445-983C-C62EA17ED6E2}" type="presParOf" srcId="{B9B854A8-04B0-4A8B-BCE9-5FAC3EB95C92}" destId="{34FCA224-DE98-423A-B7DE-4607F105920C}" srcOrd="4" destOrd="0" presId="urn:microsoft.com/office/officeart/2005/8/layout/gear1"/>
    <dgm:cxn modelId="{701AC8B1-2553-4A59-8841-4EFB26652691}" type="presParOf" srcId="{B9B854A8-04B0-4A8B-BCE9-5FAC3EB95C92}" destId="{09EE9F1E-80D5-4294-B161-9D67B1D2BE5D}" srcOrd="5" destOrd="0" presId="urn:microsoft.com/office/officeart/2005/8/layout/gear1"/>
    <dgm:cxn modelId="{520088D0-BEAD-4705-BF3A-935BB2BE407C}" type="presParOf" srcId="{B9B854A8-04B0-4A8B-BCE9-5FAC3EB95C92}" destId="{CA85F069-6B68-4DCF-8F18-A145C5CCB29E}" srcOrd="6" destOrd="0" presId="urn:microsoft.com/office/officeart/2005/8/layout/gear1"/>
    <dgm:cxn modelId="{1E1B652D-6C3F-409A-A30D-9E87557F6C23}" type="presParOf" srcId="{B9B854A8-04B0-4A8B-BCE9-5FAC3EB95C92}" destId="{CD82C982-6B11-4326-B241-47B2ED45AD53}" srcOrd="7" destOrd="0" presId="urn:microsoft.com/office/officeart/2005/8/layout/gear1"/>
    <dgm:cxn modelId="{502F7BC8-4E58-4D18-956E-318DC55481B5}" type="presParOf" srcId="{B9B854A8-04B0-4A8B-BCE9-5FAC3EB95C92}" destId="{A1E53D10-9222-4445-8891-DE501B5ABA02}" srcOrd="8" destOrd="0" presId="urn:microsoft.com/office/officeart/2005/8/layout/gear1"/>
    <dgm:cxn modelId="{97322372-6CC1-462A-B26E-E1BDB7E23C37}" type="presParOf" srcId="{B9B854A8-04B0-4A8B-BCE9-5FAC3EB95C92}" destId="{0012A960-E81C-45C7-872D-69FFC016882A}" srcOrd="9" destOrd="0" presId="urn:microsoft.com/office/officeart/2005/8/layout/gear1"/>
    <dgm:cxn modelId="{2C7F6CE8-0B9F-4BE3-BE55-5EDAAEECFF88}" type="presParOf" srcId="{B9B854A8-04B0-4A8B-BCE9-5FAC3EB95C92}" destId="{F3389AA5-6E9C-4AD0-9580-298F2304D144}" srcOrd="10" destOrd="0" presId="urn:microsoft.com/office/officeart/2005/8/layout/gear1"/>
    <dgm:cxn modelId="{EE8C46C1-C6FC-49F0-AE63-746A0C22D193}" type="presParOf" srcId="{B9B854A8-04B0-4A8B-BCE9-5FAC3EB95C92}" destId="{78C8424E-B113-4D5D-A1D8-A568EE6EC440}" srcOrd="11" destOrd="0" presId="urn:microsoft.com/office/officeart/2005/8/layout/gear1"/>
    <dgm:cxn modelId="{3337EE26-4305-4602-801B-EB3BEDBCF3DE}" type="presParOf" srcId="{B9B854A8-04B0-4A8B-BCE9-5FAC3EB95C92}" destId="{5E28FE1C-79DE-4F03-A7F5-5921AFE17E0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8FC8C-B171-438F-BDEE-672DF18B2E4C}" type="doc">
      <dgm:prSet loTypeId="urn:microsoft.com/office/officeart/2005/8/layout/hList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F8E7F-0F39-4798-949E-8BE55DD7527D}">
      <dgm:prSet phldrT="[Text]" custT="1"/>
      <dgm:spPr/>
      <dgm:t>
        <a:bodyPr/>
        <a:lstStyle/>
        <a:p>
          <a:r>
            <a:rPr lang="es-ES" sz="3800" b="1" noProof="0" dirty="0" smtClean="0"/>
            <a:t>Objetivos</a:t>
          </a:r>
          <a:endParaRPr lang="es-ES" sz="3800" b="1" noProof="0" dirty="0"/>
        </a:p>
      </dgm:t>
    </dgm:pt>
    <dgm:pt modelId="{2384FDCA-2C9B-4691-A749-78BED4D61A0F}" type="parTrans" cxnId="{7C23C392-40BD-4DCD-942E-274706B64918}">
      <dgm:prSet/>
      <dgm:spPr/>
      <dgm:t>
        <a:bodyPr/>
        <a:lstStyle/>
        <a:p>
          <a:endParaRPr lang="es-ES" noProof="0"/>
        </a:p>
      </dgm:t>
    </dgm:pt>
    <dgm:pt modelId="{094833DF-6A2F-4C3D-B86A-2638E5E7B0EF}" type="sibTrans" cxnId="{7C23C392-40BD-4DCD-942E-274706B64918}">
      <dgm:prSet/>
      <dgm:spPr/>
      <dgm:t>
        <a:bodyPr/>
        <a:lstStyle/>
        <a:p>
          <a:endParaRPr lang="es-ES" noProof="0"/>
        </a:p>
      </dgm:t>
    </dgm:pt>
    <dgm:pt modelId="{4F8B1E41-5B81-4623-9EC7-F65655EE34A4}">
      <dgm:prSet phldrT="[Text]" custT="1"/>
      <dgm:spPr/>
      <dgm:t>
        <a:bodyPr/>
        <a:lstStyle/>
        <a:p>
          <a:pPr>
            <a:buClr>
              <a:srgbClr val="4347E7"/>
            </a:buClr>
            <a:buFont typeface="Arial" pitchFamily="34" charset="0"/>
            <a:buNone/>
          </a:pPr>
          <a:r>
            <a:rPr lang="es-ES" sz="1600" noProof="0" dirty="0" smtClean="0"/>
            <a:t>Permitir a los miembros de EFA tener un entendimiento general de las funciones y las políticas de la UE relacionadas con alergia, asma y EPOC </a:t>
          </a:r>
          <a:endParaRPr lang="es-ES" sz="1600" noProof="0" dirty="0"/>
        </a:p>
      </dgm:t>
    </dgm:pt>
    <dgm:pt modelId="{1DED7213-9863-4872-B9C8-9933D1945176}" type="parTrans" cxnId="{385BBB8D-F909-47EB-A3D4-31481BF20D06}">
      <dgm:prSet/>
      <dgm:spPr/>
      <dgm:t>
        <a:bodyPr/>
        <a:lstStyle/>
        <a:p>
          <a:endParaRPr lang="es-ES" noProof="0"/>
        </a:p>
      </dgm:t>
    </dgm:pt>
    <dgm:pt modelId="{D2EADFAC-C466-4E2A-BA56-343A7DD98D1D}" type="sibTrans" cxnId="{385BBB8D-F909-47EB-A3D4-31481BF20D06}">
      <dgm:prSet/>
      <dgm:spPr/>
      <dgm:t>
        <a:bodyPr/>
        <a:lstStyle/>
        <a:p>
          <a:endParaRPr lang="es-ES" noProof="0"/>
        </a:p>
      </dgm:t>
    </dgm:pt>
    <dgm:pt modelId="{25291307-C9E2-4BA1-9C4F-D52FEEA4ED71}">
      <dgm:prSet phldrT="[Text]" custT="1"/>
      <dgm:spPr/>
      <dgm:t>
        <a:bodyPr/>
        <a:lstStyle/>
        <a:p>
          <a:r>
            <a:rPr lang="es-ES" sz="3800" b="1" noProof="0" dirty="0" smtClean="0"/>
            <a:t>Instrumentos</a:t>
          </a:r>
          <a:endParaRPr lang="es-ES" sz="3800" b="1" noProof="0" dirty="0"/>
        </a:p>
      </dgm:t>
    </dgm:pt>
    <dgm:pt modelId="{7E960D75-B08E-40B8-889B-0C0E31470B93}" type="parTrans" cxnId="{8699E8A8-54EC-48D9-AB51-BAEED7B61331}">
      <dgm:prSet/>
      <dgm:spPr/>
      <dgm:t>
        <a:bodyPr/>
        <a:lstStyle/>
        <a:p>
          <a:endParaRPr lang="es-ES" noProof="0"/>
        </a:p>
      </dgm:t>
    </dgm:pt>
    <dgm:pt modelId="{16FFC44D-1128-4DE8-A7C7-E9065EF29744}" type="sibTrans" cxnId="{8699E8A8-54EC-48D9-AB51-BAEED7B61331}">
      <dgm:prSet/>
      <dgm:spPr/>
      <dgm:t>
        <a:bodyPr/>
        <a:lstStyle/>
        <a:p>
          <a:endParaRPr lang="es-ES" noProof="0"/>
        </a:p>
      </dgm:t>
    </dgm:pt>
    <dgm:pt modelId="{34AFA837-1DFD-4FF3-B177-A34475B9AF4A}">
      <dgm:prSet phldrT="[Text]"/>
      <dgm:spPr/>
      <dgm:t>
        <a:bodyPr/>
        <a:lstStyle/>
        <a:p>
          <a:pPr>
            <a:buClr>
              <a:srgbClr val="4347E7"/>
            </a:buClr>
            <a:buFont typeface="Arial" pitchFamily="34" charset="0"/>
          </a:pPr>
          <a:r>
            <a:rPr lang="es-ES" noProof="0" dirty="0" smtClean="0">
              <a:ea typeface="Calibri"/>
              <a:cs typeface="Times New Roman"/>
            </a:rPr>
            <a:t>Reuniones con funcionarios de la Comisión Europea y del Parlamento Europeo</a:t>
          </a:r>
          <a:endParaRPr lang="es-ES" noProof="0" dirty="0"/>
        </a:p>
      </dgm:t>
    </dgm:pt>
    <dgm:pt modelId="{2349AB02-9013-4FDD-A287-9BF25875C1DF}" type="parTrans" cxnId="{24449AF9-5CB3-48CB-B9D0-4E244143B376}">
      <dgm:prSet/>
      <dgm:spPr/>
      <dgm:t>
        <a:bodyPr/>
        <a:lstStyle/>
        <a:p>
          <a:endParaRPr lang="es-ES" noProof="0"/>
        </a:p>
      </dgm:t>
    </dgm:pt>
    <dgm:pt modelId="{7FE64E54-0CB3-449D-92B2-21419C55EC22}" type="sibTrans" cxnId="{24449AF9-5CB3-48CB-B9D0-4E244143B376}">
      <dgm:prSet/>
      <dgm:spPr/>
      <dgm:t>
        <a:bodyPr/>
        <a:lstStyle/>
        <a:p>
          <a:endParaRPr lang="es-ES" noProof="0"/>
        </a:p>
      </dgm:t>
    </dgm:pt>
    <dgm:pt modelId="{00C126B1-1BD5-4624-8689-AD95F8394778}">
      <dgm:prSet phldrT="[Text]" custT="1"/>
      <dgm:spPr/>
      <dgm:t>
        <a:bodyPr/>
        <a:lstStyle/>
        <a:p>
          <a:pPr>
            <a:buClr>
              <a:srgbClr val="4347E7"/>
            </a:buClr>
            <a:buFont typeface="Arial" pitchFamily="34" charset="0"/>
            <a:buChar char="•"/>
          </a:pPr>
          <a:r>
            <a:rPr lang="es-ES" sz="1600" noProof="0" dirty="0" smtClean="0"/>
            <a:t>Mejorar el entendimiento de cómo las políticas de la UE influencian las decisiones de los gobiernos nacionales y cómo miembros de EFA pueden contribuir al proceso legislativo europeo</a:t>
          </a:r>
          <a:endParaRPr lang="es-ES" noProof="0" dirty="0"/>
        </a:p>
      </dgm:t>
    </dgm:pt>
    <dgm:pt modelId="{4C89D342-01A7-490F-8409-538FEFA46337}" type="parTrans" cxnId="{4F7D62B8-9800-40AB-9C12-92794B4715D4}">
      <dgm:prSet/>
      <dgm:spPr/>
      <dgm:t>
        <a:bodyPr/>
        <a:lstStyle/>
        <a:p>
          <a:endParaRPr lang="es-ES" noProof="0"/>
        </a:p>
      </dgm:t>
    </dgm:pt>
    <dgm:pt modelId="{BC995E3C-DDD2-448C-A180-1EFFC97F18DF}" type="sibTrans" cxnId="{4F7D62B8-9800-40AB-9C12-92794B4715D4}">
      <dgm:prSet/>
      <dgm:spPr/>
      <dgm:t>
        <a:bodyPr/>
        <a:lstStyle/>
        <a:p>
          <a:endParaRPr lang="es-ES" noProof="0"/>
        </a:p>
      </dgm:t>
    </dgm:pt>
    <dgm:pt modelId="{BCBA80E4-5301-452C-A1ED-43647FA25047}">
      <dgm:prSet phldrT="[Text]"/>
      <dgm:spPr/>
      <dgm:t>
        <a:bodyPr/>
        <a:lstStyle/>
        <a:p>
          <a:pPr>
            <a:buClr>
              <a:srgbClr val="4347E7"/>
            </a:buClr>
            <a:buFont typeface="Arial" pitchFamily="34" charset="0"/>
          </a:pPr>
          <a:r>
            <a:rPr lang="es-ES" noProof="0" dirty="0" smtClean="0">
              <a:ea typeface="Calibri"/>
              <a:cs typeface="Times New Roman"/>
            </a:rPr>
            <a:t>Un </a:t>
          </a:r>
          <a:r>
            <a:rPr lang="es-ES" noProof="0" smtClean="0">
              <a:ea typeface="Calibri"/>
              <a:cs typeface="Times New Roman"/>
            </a:rPr>
            <a:t>caso  </a:t>
          </a:r>
          <a:r>
            <a:rPr lang="es-ES" b="0" noProof="0" smtClean="0">
              <a:ea typeface="Calibri"/>
              <a:cs typeface="Times New Roman"/>
            </a:rPr>
            <a:t>práctico </a:t>
          </a:r>
          <a:r>
            <a:rPr lang="es-ES" b="0" noProof="0" dirty="0" smtClean="0">
              <a:ea typeface="Calibri"/>
              <a:cs typeface="Times New Roman"/>
            </a:rPr>
            <a:t>sobre un texto legislativo que se será</a:t>
          </a:r>
          <a:r>
            <a:rPr lang="en-US" b="0" dirty="0" smtClean="0"/>
            <a:t> </a:t>
          </a:r>
          <a:r>
            <a:rPr lang="es-HN" b="0" noProof="0" dirty="0" smtClean="0"/>
            <a:t>revisado</a:t>
          </a:r>
          <a:endParaRPr lang="es-HN" b="0" noProof="0" dirty="0"/>
        </a:p>
      </dgm:t>
    </dgm:pt>
    <dgm:pt modelId="{13D224CC-7A49-4621-9ECC-F564C08A69BC}" type="parTrans" cxnId="{A41845B7-A10C-4492-AF57-1AA52BCDEFCE}">
      <dgm:prSet/>
      <dgm:spPr/>
      <dgm:t>
        <a:bodyPr/>
        <a:lstStyle/>
        <a:p>
          <a:endParaRPr lang="es-ES" noProof="0"/>
        </a:p>
      </dgm:t>
    </dgm:pt>
    <dgm:pt modelId="{C4C0BDFB-9BE1-4747-B896-97137D86E721}" type="sibTrans" cxnId="{A41845B7-A10C-4492-AF57-1AA52BCDEFCE}">
      <dgm:prSet/>
      <dgm:spPr/>
      <dgm:t>
        <a:bodyPr/>
        <a:lstStyle/>
        <a:p>
          <a:endParaRPr lang="es-ES" noProof="0"/>
        </a:p>
      </dgm:t>
    </dgm:pt>
    <dgm:pt modelId="{8A04D050-0C9B-4CC9-95B9-D89102B1BB72}">
      <dgm:prSet phldrT="[Text]"/>
      <dgm:spPr/>
      <dgm:t>
        <a:bodyPr/>
        <a:lstStyle/>
        <a:p>
          <a:pPr>
            <a:buClr>
              <a:srgbClr val="4347E7"/>
            </a:buClr>
            <a:buFont typeface="Arial" pitchFamily="34" charset="0"/>
          </a:pPr>
          <a:r>
            <a:rPr lang="es-ES" noProof="0" dirty="0" smtClean="0"/>
            <a:t>Reuniones bilaterales con diputados al parlamento europeo (</a:t>
          </a:r>
          <a:r>
            <a:rPr lang="es-ES" noProof="0" dirty="0" err="1" smtClean="0"/>
            <a:t>MEPs</a:t>
          </a:r>
          <a:r>
            <a:rPr lang="es-ES" noProof="0" dirty="0" smtClean="0"/>
            <a:t>) de los países representados por EFA</a:t>
          </a:r>
          <a:endParaRPr lang="es-ES" noProof="0" dirty="0"/>
        </a:p>
      </dgm:t>
    </dgm:pt>
    <dgm:pt modelId="{1860DAE8-01E0-43C9-942E-D7537F8CD6A8}" type="parTrans" cxnId="{4FF96FDC-8F6E-4F23-9717-2CD63613268C}">
      <dgm:prSet/>
      <dgm:spPr/>
      <dgm:t>
        <a:bodyPr/>
        <a:lstStyle/>
        <a:p>
          <a:endParaRPr lang="es-ES" noProof="0"/>
        </a:p>
      </dgm:t>
    </dgm:pt>
    <dgm:pt modelId="{CE1026B3-D355-4950-A8AB-C8616650FE63}" type="sibTrans" cxnId="{4FF96FDC-8F6E-4F23-9717-2CD63613268C}">
      <dgm:prSet/>
      <dgm:spPr/>
      <dgm:t>
        <a:bodyPr/>
        <a:lstStyle/>
        <a:p>
          <a:endParaRPr lang="es-ES" noProof="0"/>
        </a:p>
      </dgm:t>
    </dgm:pt>
    <dgm:pt modelId="{D84657F6-FEEB-4CC9-A143-3549DA26DBB6}">
      <dgm:prSet phldrT="[Text]"/>
      <dgm:spPr/>
      <dgm:t>
        <a:bodyPr/>
        <a:lstStyle/>
        <a:p>
          <a:pPr>
            <a:buClr>
              <a:srgbClr val="4347E7"/>
            </a:buClr>
            <a:buFont typeface="Arial" pitchFamily="34" charset="0"/>
          </a:pPr>
          <a:r>
            <a:rPr lang="es-ES" noProof="0" dirty="0" smtClean="0"/>
            <a:t>Presentaciones de profesionales en asuntos públicos europeos y del equipo EFA en Bruselas</a:t>
          </a:r>
          <a:endParaRPr lang="es-ES" noProof="0" dirty="0"/>
        </a:p>
      </dgm:t>
    </dgm:pt>
    <dgm:pt modelId="{B8B93CF9-62DC-4085-8D41-77927519847D}" type="parTrans" cxnId="{8F0CA78E-A1C1-4FE4-BE18-37FD76CA09FC}">
      <dgm:prSet/>
      <dgm:spPr/>
      <dgm:t>
        <a:bodyPr/>
        <a:lstStyle/>
        <a:p>
          <a:endParaRPr lang="nl-BE"/>
        </a:p>
      </dgm:t>
    </dgm:pt>
    <dgm:pt modelId="{853A4027-9FEC-4E54-91A9-45DA70AE3F7D}" type="sibTrans" cxnId="{8F0CA78E-A1C1-4FE4-BE18-37FD76CA09FC}">
      <dgm:prSet/>
      <dgm:spPr/>
      <dgm:t>
        <a:bodyPr/>
        <a:lstStyle/>
        <a:p>
          <a:endParaRPr lang="nl-BE"/>
        </a:p>
      </dgm:t>
    </dgm:pt>
    <dgm:pt modelId="{CD6C1A25-D06E-4AE0-9E68-281AF7CCFBC3}" type="pres">
      <dgm:prSet presAssocID="{F6A8FC8C-B171-438F-BDEE-672DF18B2E4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423B57-8EF0-488B-9402-E74EC50268AA}" type="pres">
      <dgm:prSet presAssocID="{C96F8E7F-0F39-4798-949E-8BE55DD7527D}" presName="compositeNode" presStyleCnt="0">
        <dgm:presLayoutVars>
          <dgm:bulletEnabled val="1"/>
        </dgm:presLayoutVars>
      </dgm:prSet>
      <dgm:spPr/>
    </dgm:pt>
    <dgm:pt modelId="{44CA940C-6F19-4143-A70E-F232EB57C024}" type="pres">
      <dgm:prSet presAssocID="{C96F8E7F-0F39-4798-949E-8BE55DD7527D}" presName="imag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0F6D537-D9FA-4828-8F28-B37031EC270B}" type="pres">
      <dgm:prSet presAssocID="{C96F8E7F-0F39-4798-949E-8BE55DD7527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5C677-924D-4AC4-8AA2-F6ACB94BC65A}" type="pres">
      <dgm:prSet presAssocID="{C96F8E7F-0F39-4798-949E-8BE55DD7527D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E4070-7C8A-4C9E-9382-A1413CDA125C}" type="pres">
      <dgm:prSet presAssocID="{094833DF-6A2F-4C3D-B86A-2638E5E7B0EF}" presName="sibTrans" presStyleCnt="0"/>
      <dgm:spPr/>
    </dgm:pt>
    <dgm:pt modelId="{4645C30A-9642-47CF-A9DF-5392B1422778}" type="pres">
      <dgm:prSet presAssocID="{25291307-C9E2-4BA1-9C4F-D52FEEA4ED71}" presName="compositeNode" presStyleCnt="0">
        <dgm:presLayoutVars>
          <dgm:bulletEnabled val="1"/>
        </dgm:presLayoutVars>
      </dgm:prSet>
      <dgm:spPr/>
    </dgm:pt>
    <dgm:pt modelId="{19DD0633-FEBA-4414-A9DC-E254BE6EADE6}" type="pres">
      <dgm:prSet presAssocID="{25291307-C9E2-4BA1-9C4F-D52FEEA4ED71}" presName="imag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436605-882B-4CCC-96C9-87BF7C013529}" type="pres">
      <dgm:prSet presAssocID="{25291307-C9E2-4BA1-9C4F-D52FEEA4ED7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99B68-6DE5-4677-82A3-F8643C5A4ABC}" type="pres">
      <dgm:prSet presAssocID="{25291307-C9E2-4BA1-9C4F-D52FEEA4ED71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23C392-40BD-4DCD-942E-274706B64918}" srcId="{F6A8FC8C-B171-438F-BDEE-672DF18B2E4C}" destId="{C96F8E7F-0F39-4798-949E-8BE55DD7527D}" srcOrd="0" destOrd="0" parTransId="{2384FDCA-2C9B-4691-A749-78BED4D61A0F}" sibTransId="{094833DF-6A2F-4C3D-B86A-2638E5E7B0EF}"/>
    <dgm:cxn modelId="{3293898C-FBAB-4046-B52C-BD99A74B359E}" type="presOf" srcId="{4F8B1E41-5B81-4623-9EC7-F65655EE34A4}" destId="{E0F6D537-D9FA-4828-8F28-B37031EC270B}" srcOrd="0" destOrd="0" presId="urn:microsoft.com/office/officeart/2005/8/layout/hList2"/>
    <dgm:cxn modelId="{4FF96FDC-8F6E-4F23-9717-2CD63613268C}" srcId="{25291307-C9E2-4BA1-9C4F-D52FEEA4ED71}" destId="{8A04D050-0C9B-4CC9-95B9-D89102B1BB72}" srcOrd="1" destOrd="0" parTransId="{1860DAE8-01E0-43C9-942E-D7537F8CD6A8}" sibTransId="{CE1026B3-D355-4950-A8AB-C8616650FE63}"/>
    <dgm:cxn modelId="{667C728D-C814-4CE2-9E05-13A26A6D0C2C}" type="presOf" srcId="{F6A8FC8C-B171-438F-BDEE-672DF18B2E4C}" destId="{CD6C1A25-D06E-4AE0-9E68-281AF7CCFBC3}" srcOrd="0" destOrd="0" presId="urn:microsoft.com/office/officeart/2005/8/layout/hList2"/>
    <dgm:cxn modelId="{4F7D62B8-9800-40AB-9C12-92794B4715D4}" srcId="{C96F8E7F-0F39-4798-949E-8BE55DD7527D}" destId="{00C126B1-1BD5-4624-8689-AD95F8394778}" srcOrd="1" destOrd="0" parTransId="{4C89D342-01A7-490F-8409-538FEFA46337}" sibTransId="{BC995E3C-DDD2-448C-A180-1EFFC97F18DF}"/>
    <dgm:cxn modelId="{C79E3337-17F9-458D-ACC3-64CE5F05DA97}" type="presOf" srcId="{C96F8E7F-0F39-4798-949E-8BE55DD7527D}" destId="{7F65C677-924D-4AC4-8AA2-F6ACB94BC65A}" srcOrd="0" destOrd="0" presId="urn:microsoft.com/office/officeart/2005/8/layout/hList2"/>
    <dgm:cxn modelId="{8F0CA78E-A1C1-4FE4-BE18-37FD76CA09FC}" srcId="{25291307-C9E2-4BA1-9C4F-D52FEEA4ED71}" destId="{D84657F6-FEEB-4CC9-A143-3549DA26DBB6}" srcOrd="2" destOrd="0" parTransId="{B8B93CF9-62DC-4085-8D41-77927519847D}" sibTransId="{853A4027-9FEC-4E54-91A9-45DA70AE3F7D}"/>
    <dgm:cxn modelId="{7D7471DF-512F-4103-A9B4-1D21409727DF}" type="presOf" srcId="{34AFA837-1DFD-4FF3-B177-A34475B9AF4A}" destId="{3F436605-882B-4CCC-96C9-87BF7C013529}" srcOrd="0" destOrd="0" presId="urn:microsoft.com/office/officeart/2005/8/layout/hList2"/>
    <dgm:cxn modelId="{63BCC251-10C0-4D89-8755-225843BE6CD3}" type="presOf" srcId="{8A04D050-0C9B-4CC9-95B9-D89102B1BB72}" destId="{3F436605-882B-4CCC-96C9-87BF7C013529}" srcOrd="0" destOrd="1" presId="urn:microsoft.com/office/officeart/2005/8/layout/hList2"/>
    <dgm:cxn modelId="{9B13C46C-C31C-40B3-BCCB-FA43C2F54048}" type="presOf" srcId="{25291307-C9E2-4BA1-9C4F-D52FEEA4ED71}" destId="{9D499B68-6DE5-4677-82A3-F8643C5A4ABC}" srcOrd="0" destOrd="0" presId="urn:microsoft.com/office/officeart/2005/8/layout/hList2"/>
    <dgm:cxn modelId="{8699E8A8-54EC-48D9-AB51-BAEED7B61331}" srcId="{F6A8FC8C-B171-438F-BDEE-672DF18B2E4C}" destId="{25291307-C9E2-4BA1-9C4F-D52FEEA4ED71}" srcOrd="1" destOrd="0" parTransId="{7E960D75-B08E-40B8-889B-0C0E31470B93}" sibTransId="{16FFC44D-1128-4DE8-A7C7-E9065EF29744}"/>
    <dgm:cxn modelId="{24449AF9-5CB3-48CB-B9D0-4E244143B376}" srcId="{25291307-C9E2-4BA1-9C4F-D52FEEA4ED71}" destId="{34AFA837-1DFD-4FF3-B177-A34475B9AF4A}" srcOrd="0" destOrd="0" parTransId="{2349AB02-9013-4FDD-A287-9BF25875C1DF}" sibTransId="{7FE64E54-0CB3-449D-92B2-21419C55EC22}"/>
    <dgm:cxn modelId="{A41845B7-A10C-4492-AF57-1AA52BCDEFCE}" srcId="{25291307-C9E2-4BA1-9C4F-D52FEEA4ED71}" destId="{BCBA80E4-5301-452C-A1ED-43647FA25047}" srcOrd="3" destOrd="0" parTransId="{13D224CC-7A49-4621-9ECC-F564C08A69BC}" sibTransId="{C4C0BDFB-9BE1-4747-B896-97137D86E721}"/>
    <dgm:cxn modelId="{385BBB8D-F909-47EB-A3D4-31481BF20D06}" srcId="{C96F8E7F-0F39-4798-949E-8BE55DD7527D}" destId="{4F8B1E41-5B81-4623-9EC7-F65655EE34A4}" srcOrd="0" destOrd="0" parTransId="{1DED7213-9863-4872-B9C8-9933D1945176}" sibTransId="{D2EADFAC-C466-4E2A-BA56-343A7DD98D1D}"/>
    <dgm:cxn modelId="{15541D6A-200D-40E9-957A-6625E77DB095}" type="presOf" srcId="{D84657F6-FEEB-4CC9-A143-3549DA26DBB6}" destId="{3F436605-882B-4CCC-96C9-87BF7C013529}" srcOrd="0" destOrd="2" presId="urn:microsoft.com/office/officeart/2005/8/layout/hList2"/>
    <dgm:cxn modelId="{6B9995E6-37D9-47C4-B110-152EFFDADD22}" type="presOf" srcId="{00C126B1-1BD5-4624-8689-AD95F8394778}" destId="{E0F6D537-D9FA-4828-8F28-B37031EC270B}" srcOrd="0" destOrd="1" presId="urn:microsoft.com/office/officeart/2005/8/layout/hList2"/>
    <dgm:cxn modelId="{CF472D4C-BFBD-42AF-AA05-57CB89CAC4C9}" type="presOf" srcId="{BCBA80E4-5301-452C-A1ED-43647FA25047}" destId="{3F436605-882B-4CCC-96C9-87BF7C013529}" srcOrd="0" destOrd="3" presId="urn:microsoft.com/office/officeart/2005/8/layout/hList2"/>
    <dgm:cxn modelId="{5FF507D3-C245-474E-BA67-D13A8FFFAD9D}" type="presParOf" srcId="{CD6C1A25-D06E-4AE0-9E68-281AF7CCFBC3}" destId="{EA423B57-8EF0-488B-9402-E74EC50268AA}" srcOrd="0" destOrd="0" presId="urn:microsoft.com/office/officeart/2005/8/layout/hList2"/>
    <dgm:cxn modelId="{AC2FD5F6-D1FB-4382-8F3D-416269BA1F8D}" type="presParOf" srcId="{EA423B57-8EF0-488B-9402-E74EC50268AA}" destId="{44CA940C-6F19-4143-A70E-F232EB57C024}" srcOrd="0" destOrd="0" presId="urn:microsoft.com/office/officeart/2005/8/layout/hList2"/>
    <dgm:cxn modelId="{FCED0E49-3B07-422E-97FC-82811A5F7A61}" type="presParOf" srcId="{EA423B57-8EF0-488B-9402-E74EC50268AA}" destId="{E0F6D537-D9FA-4828-8F28-B37031EC270B}" srcOrd="1" destOrd="0" presId="urn:microsoft.com/office/officeart/2005/8/layout/hList2"/>
    <dgm:cxn modelId="{E4A58A7B-96A9-4675-94AC-5B768DBBAF8D}" type="presParOf" srcId="{EA423B57-8EF0-488B-9402-E74EC50268AA}" destId="{7F65C677-924D-4AC4-8AA2-F6ACB94BC65A}" srcOrd="2" destOrd="0" presId="urn:microsoft.com/office/officeart/2005/8/layout/hList2"/>
    <dgm:cxn modelId="{DE9A2BAB-AFB1-4D5C-A453-18B89BE74DA1}" type="presParOf" srcId="{CD6C1A25-D06E-4AE0-9E68-281AF7CCFBC3}" destId="{EF2E4070-7C8A-4C9E-9382-A1413CDA125C}" srcOrd="1" destOrd="0" presId="urn:microsoft.com/office/officeart/2005/8/layout/hList2"/>
    <dgm:cxn modelId="{5A401C62-5001-44A8-A316-13A8713DD426}" type="presParOf" srcId="{CD6C1A25-D06E-4AE0-9E68-281AF7CCFBC3}" destId="{4645C30A-9642-47CF-A9DF-5392B1422778}" srcOrd="2" destOrd="0" presId="urn:microsoft.com/office/officeart/2005/8/layout/hList2"/>
    <dgm:cxn modelId="{AF06D3C8-AAE4-4BF6-87A4-4F00E91DD247}" type="presParOf" srcId="{4645C30A-9642-47CF-A9DF-5392B1422778}" destId="{19DD0633-FEBA-4414-A9DC-E254BE6EADE6}" srcOrd="0" destOrd="0" presId="urn:microsoft.com/office/officeart/2005/8/layout/hList2"/>
    <dgm:cxn modelId="{3A206842-48CF-4F3B-B1DC-3F3566D3CAD3}" type="presParOf" srcId="{4645C30A-9642-47CF-A9DF-5392B1422778}" destId="{3F436605-882B-4CCC-96C9-87BF7C013529}" srcOrd="1" destOrd="0" presId="urn:microsoft.com/office/officeart/2005/8/layout/hList2"/>
    <dgm:cxn modelId="{BA2DB40E-EEC8-4A56-B2BC-2C16FB0C136A}" type="presParOf" srcId="{4645C30A-9642-47CF-A9DF-5392B1422778}" destId="{9D499B68-6DE5-4677-82A3-F8643C5A4AB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85E249-39C6-4448-B7C0-42CB149FDA0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4727D1-FD47-4AB6-8B32-9AE094C32E9E}">
      <dgm:prSet phldrT="[Text]"/>
      <dgm:spPr/>
      <dgm:t>
        <a:bodyPr/>
        <a:lstStyle/>
        <a:p>
          <a:r>
            <a:rPr lang="es-ES" noProof="0" dirty="0" smtClean="0"/>
            <a:t>Primera y segunda lectura, procedimiento legislativo ordinario</a:t>
          </a:r>
          <a:endParaRPr lang="es-ES" noProof="0" dirty="0"/>
        </a:p>
      </dgm:t>
    </dgm:pt>
    <dgm:pt modelId="{2898733B-2DB8-4E63-8A5F-E7C336398A8B}">
      <dgm:prSet phldrT="[Text]"/>
      <dgm:spPr/>
      <dgm:t>
        <a:bodyPr/>
        <a:lstStyle/>
        <a:p>
          <a:r>
            <a:rPr lang="es-ES" noProof="0" smtClean="0"/>
            <a:t>2013-2014</a:t>
          </a:r>
          <a:endParaRPr lang="es-ES" noProof="0"/>
        </a:p>
      </dgm:t>
    </dgm:pt>
    <dgm:pt modelId="{72F68D29-3C22-42A0-932C-8F27268B4731}" type="sibTrans" cxnId="{A02732C1-19EE-46FE-A6F6-BE92CFFF65B5}">
      <dgm:prSet/>
      <dgm:spPr/>
      <dgm:t>
        <a:bodyPr/>
        <a:lstStyle/>
        <a:p>
          <a:endParaRPr lang="es-ES" noProof="0"/>
        </a:p>
      </dgm:t>
    </dgm:pt>
    <dgm:pt modelId="{AB6BFE40-B887-4BB9-A9B7-FBFDED9D1DB8}" type="parTrans" cxnId="{A02732C1-19EE-46FE-A6F6-BE92CFFF65B5}">
      <dgm:prSet/>
      <dgm:spPr/>
      <dgm:t>
        <a:bodyPr/>
        <a:lstStyle/>
        <a:p>
          <a:endParaRPr lang="es-ES" noProof="0"/>
        </a:p>
      </dgm:t>
    </dgm:pt>
    <dgm:pt modelId="{24C62753-0281-4D0A-87A4-415A770AC371}" type="sibTrans" cxnId="{2742B12F-674F-4018-A315-81DC687A8E64}">
      <dgm:prSet/>
      <dgm:spPr/>
      <dgm:t>
        <a:bodyPr/>
        <a:lstStyle/>
        <a:p>
          <a:endParaRPr lang="es-ES" noProof="0"/>
        </a:p>
      </dgm:t>
    </dgm:pt>
    <dgm:pt modelId="{E4BD65E6-B0E6-44E0-BFFC-007E83A273C8}" type="parTrans" cxnId="{2742B12F-674F-4018-A315-81DC687A8E64}">
      <dgm:prSet/>
      <dgm:spPr/>
      <dgm:t>
        <a:bodyPr/>
        <a:lstStyle/>
        <a:p>
          <a:endParaRPr lang="es-ES" noProof="0"/>
        </a:p>
      </dgm:t>
    </dgm:pt>
    <dgm:pt modelId="{8A3694C4-576C-4800-BF00-2FEC7224B99D}">
      <dgm:prSet/>
      <dgm:spPr/>
      <dgm:t>
        <a:bodyPr/>
        <a:lstStyle/>
        <a:p>
          <a:r>
            <a:rPr lang="es-ES" noProof="0" dirty="0" smtClean="0"/>
            <a:t>Consulta del </a:t>
          </a:r>
          <a:r>
            <a:rPr lang="es-ES" noProof="0" dirty="0" err="1" smtClean="0"/>
            <a:t>interservicio</a:t>
          </a:r>
          <a:r>
            <a:rPr lang="es-ES" noProof="0" dirty="0" smtClean="0"/>
            <a:t> de la Comisión Europea</a:t>
          </a:r>
          <a:endParaRPr lang="es-ES" noProof="0" dirty="0"/>
        </a:p>
      </dgm:t>
    </dgm:pt>
    <dgm:pt modelId="{F84F9F3E-4812-40FF-BF0A-EA0F1D3C8D1A}">
      <dgm:prSet phldrT="[Text]"/>
      <dgm:spPr/>
      <dgm:t>
        <a:bodyPr/>
        <a:lstStyle/>
        <a:p>
          <a:r>
            <a:rPr lang="es-ES" noProof="0" smtClean="0"/>
            <a:t>2012</a:t>
          </a:r>
          <a:endParaRPr lang="es-ES" noProof="0"/>
        </a:p>
      </dgm:t>
    </dgm:pt>
    <dgm:pt modelId="{36660E48-158A-4FE5-8EFE-D295D2D2928E}" type="sibTrans" cxnId="{46F28991-3D31-4584-BEBE-17471E80461E}">
      <dgm:prSet/>
      <dgm:spPr/>
      <dgm:t>
        <a:bodyPr/>
        <a:lstStyle/>
        <a:p>
          <a:endParaRPr lang="es-ES" noProof="0"/>
        </a:p>
      </dgm:t>
    </dgm:pt>
    <dgm:pt modelId="{4E9BBD4C-6FD8-4A67-ACAA-0424A8EFFED1}" type="parTrans" cxnId="{46F28991-3D31-4584-BEBE-17471E80461E}">
      <dgm:prSet/>
      <dgm:spPr/>
      <dgm:t>
        <a:bodyPr/>
        <a:lstStyle/>
        <a:p>
          <a:endParaRPr lang="es-ES" noProof="0"/>
        </a:p>
      </dgm:t>
    </dgm:pt>
    <dgm:pt modelId="{E278F302-DE1C-4805-9502-5057B73382D1}" type="sibTrans" cxnId="{641DB5E1-2DF1-4BB4-B45B-FE13CC27E7FA}">
      <dgm:prSet/>
      <dgm:spPr/>
      <dgm:t>
        <a:bodyPr/>
        <a:lstStyle/>
        <a:p>
          <a:endParaRPr lang="es-ES" noProof="0"/>
        </a:p>
      </dgm:t>
    </dgm:pt>
    <dgm:pt modelId="{E12B962E-A2ED-47FB-B3DB-B24CBD9DA096}" type="parTrans" cxnId="{641DB5E1-2DF1-4BB4-B45B-FE13CC27E7FA}">
      <dgm:prSet/>
      <dgm:spPr/>
      <dgm:t>
        <a:bodyPr/>
        <a:lstStyle/>
        <a:p>
          <a:endParaRPr lang="es-ES" noProof="0"/>
        </a:p>
      </dgm:t>
    </dgm:pt>
    <dgm:pt modelId="{EBF77591-9D19-4686-9C75-B8F31A20D783}">
      <dgm:prSet/>
      <dgm:spPr/>
      <dgm:t>
        <a:bodyPr/>
        <a:lstStyle/>
        <a:p>
          <a:r>
            <a:rPr lang="es-ES" noProof="0" dirty="0" smtClean="0"/>
            <a:t>Consulta pública de la Comisión Europea</a:t>
          </a:r>
          <a:endParaRPr lang="es-ES" noProof="0" dirty="0"/>
        </a:p>
      </dgm:t>
    </dgm:pt>
    <dgm:pt modelId="{70579199-00CD-412C-8EBB-873F084BB638}">
      <dgm:prSet phldrT="[Text]"/>
      <dgm:spPr/>
      <dgm:t>
        <a:bodyPr/>
        <a:lstStyle/>
        <a:p>
          <a:r>
            <a:rPr lang="es-ES" noProof="0" smtClean="0"/>
            <a:t>2010-2011</a:t>
          </a:r>
          <a:endParaRPr lang="es-ES" noProof="0"/>
        </a:p>
      </dgm:t>
    </dgm:pt>
    <dgm:pt modelId="{A94623DE-7484-4F74-9A52-F7FDE54DC96D}" type="sibTrans" cxnId="{9BC4EFB4-B143-455B-87BB-8F67378EA2B9}">
      <dgm:prSet/>
      <dgm:spPr/>
      <dgm:t>
        <a:bodyPr/>
        <a:lstStyle/>
        <a:p>
          <a:endParaRPr lang="es-ES" noProof="0"/>
        </a:p>
      </dgm:t>
    </dgm:pt>
    <dgm:pt modelId="{B3D28E29-B485-45E8-A92C-440D2DBC4897}" type="parTrans" cxnId="{9BC4EFB4-B143-455B-87BB-8F67378EA2B9}">
      <dgm:prSet/>
      <dgm:spPr/>
      <dgm:t>
        <a:bodyPr/>
        <a:lstStyle/>
        <a:p>
          <a:endParaRPr lang="es-ES" noProof="0"/>
        </a:p>
      </dgm:t>
    </dgm:pt>
    <dgm:pt modelId="{DAC420B4-BDD3-4AAE-BBDE-A3B113E7AF2B}" type="sibTrans" cxnId="{FA6CD0A2-1A6D-41D5-8C3D-7A76335300C1}">
      <dgm:prSet/>
      <dgm:spPr/>
      <dgm:t>
        <a:bodyPr/>
        <a:lstStyle/>
        <a:p>
          <a:endParaRPr lang="es-ES" noProof="0"/>
        </a:p>
      </dgm:t>
    </dgm:pt>
    <dgm:pt modelId="{0C949BCC-0454-426A-AF7B-08856835668E}" type="parTrans" cxnId="{FA6CD0A2-1A6D-41D5-8C3D-7A76335300C1}">
      <dgm:prSet/>
      <dgm:spPr/>
      <dgm:t>
        <a:bodyPr/>
        <a:lstStyle/>
        <a:p>
          <a:endParaRPr lang="es-ES" noProof="0"/>
        </a:p>
      </dgm:t>
    </dgm:pt>
    <dgm:pt modelId="{E653267F-759F-4350-99B6-8E73F4C6676F}">
      <dgm:prSet/>
      <dgm:spPr/>
      <dgm:t>
        <a:bodyPr/>
        <a:lstStyle/>
        <a:p>
          <a:r>
            <a:rPr lang="es-ES" noProof="0" dirty="0" smtClean="0"/>
            <a:t>Publicación de la propuesta de la Comisión Europea</a:t>
          </a:r>
          <a:endParaRPr lang="es-ES" noProof="0" dirty="0"/>
        </a:p>
      </dgm:t>
    </dgm:pt>
    <dgm:pt modelId="{42CA07F1-D0C0-4E46-9331-C2A07DEB3B56}" type="parTrans" cxnId="{05D160E6-3402-4260-A4E7-933381DF9B92}">
      <dgm:prSet/>
      <dgm:spPr/>
      <dgm:t>
        <a:bodyPr/>
        <a:lstStyle/>
        <a:p>
          <a:endParaRPr lang="es-ES" noProof="0"/>
        </a:p>
      </dgm:t>
    </dgm:pt>
    <dgm:pt modelId="{F67A204B-4CE5-4E19-8C17-9192816DAA9C}" type="sibTrans" cxnId="{05D160E6-3402-4260-A4E7-933381DF9B92}">
      <dgm:prSet/>
      <dgm:spPr/>
      <dgm:t>
        <a:bodyPr/>
        <a:lstStyle/>
        <a:p>
          <a:endParaRPr lang="es-ES" noProof="0"/>
        </a:p>
      </dgm:t>
    </dgm:pt>
    <dgm:pt modelId="{601DCA93-1CA2-4339-8621-1F9B623611E8}">
      <dgm:prSet phldrT="[Text]"/>
      <dgm:spPr/>
      <dgm:t>
        <a:bodyPr/>
        <a:lstStyle/>
        <a:p>
          <a:r>
            <a:rPr lang="es-ES" noProof="0" dirty="0" smtClean="0"/>
            <a:t>Aprobación de la directiva</a:t>
          </a:r>
          <a:endParaRPr lang="es-ES" noProof="0" dirty="0"/>
        </a:p>
      </dgm:t>
    </dgm:pt>
    <dgm:pt modelId="{7F563233-5546-4025-8859-30BE82481B20}" type="parTrans" cxnId="{45861043-E10F-4348-9BAE-FD0AB940E1C2}">
      <dgm:prSet/>
      <dgm:spPr/>
      <dgm:t>
        <a:bodyPr/>
        <a:lstStyle/>
        <a:p>
          <a:endParaRPr lang="es-ES" noProof="0"/>
        </a:p>
      </dgm:t>
    </dgm:pt>
    <dgm:pt modelId="{F3B1D4D9-71F6-4D57-B933-3F5AD993C311}" type="sibTrans" cxnId="{45861043-E10F-4348-9BAE-FD0AB940E1C2}">
      <dgm:prSet/>
      <dgm:spPr/>
      <dgm:t>
        <a:bodyPr/>
        <a:lstStyle/>
        <a:p>
          <a:endParaRPr lang="es-ES" noProof="0"/>
        </a:p>
      </dgm:t>
    </dgm:pt>
    <dgm:pt modelId="{325F4012-B337-4C4D-8352-63B11A70D682}">
      <dgm:prSet/>
      <dgm:spPr/>
      <dgm:t>
        <a:bodyPr/>
        <a:lstStyle/>
        <a:p>
          <a:r>
            <a:rPr lang="es-ES" noProof="0" dirty="0" smtClean="0"/>
            <a:t>Publicación del reportaje</a:t>
          </a:r>
          <a:endParaRPr lang="es-ES" noProof="0" dirty="0"/>
        </a:p>
      </dgm:t>
    </dgm:pt>
    <dgm:pt modelId="{AE042D65-34E0-448C-A4C4-00BE1ED8C49C}" type="parTrans" cxnId="{2D7D8952-C8F9-4B59-A3B2-D901FD8CD2B5}">
      <dgm:prSet/>
      <dgm:spPr/>
      <dgm:t>
        <a:bodyPr/>
        <a:lstStyle/>
        <a:p>
          <a:endParaRPr lang="nl-BE"/>
        </a:p>
      </dgm:t>
    </dgm:pt>
    <dgm:pt modelId="{75E352CE-76D7-4F43-A027-4C0490EDB79D}" type="sibTrans" cxnId="{2D7D8952-C8F9-4B59-A3B2-D901FD8CD2B5}">
      <dgm:prSet/>
      <dgm:spPr/>
      <dgm:t>
        <a:bodyPr/>
        <a:lstStyle/>
        <a:p>
          <a:endParaRPr lang="nl-BE"/>
        </a:p>
      </dgm:t>
    </dgm:pt>
    <dgm:pt modelId="{4DB3D301-0401-440B-BD45-3FF948078231}" type="pres">
      <dgm:prSet presAssocID="{7385E249-39C6-4448-B7C0-42CB149FDA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C10D4F-E11A-46AB-9548-94F02637566E}" type="pres">
      <dgm:prSet presAssocID="{70579199-00CD-412C-8EBB-873F084BB638}" presName="composite" presStyleCnt="0"/>
      <dgm:spPr/>
    </dgm:pt>
    <dgm:pt modelId="{BC875EF8-C74C-460E-BDD9-892BA0A83393}" type="pres">
      <dgm:prSet presAssocID="{70579199-00CD-412C-8EBB-873F084BB6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35CEF-E687-49B0-BE32-67ACACC3FF45}" type="pres">
      <dgm:prSet presAssocID="{70579199-00CD-412C-8EBB-873F084BB6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9F39A-2510-4CEA-B05F-C441ABEB9AEB}" type="pres">
      <dgm:prSet presAssocID="{A94623DE-7484-4F74-9A52-F7FDE54DC96D}" presName="sp" presStyleCnt="0"/>
      <dgm:spPr/>
    </dgm:pt>
    <dgm:pt modelId="{97DE39F0-97B8-473A-BC1E-117361BB5192}" type="pres">
      <dgm:prSet presAssocID="{F84F9F3E-4812-40FF-BF0A-EA0F1D3C8D1A}" presName="composite" presStyleCnt="0"/>
      <dgm:spPr/>
    </dgm:pt>
    <dgm:pt modelId="{3F3A8AB5-47FD-458A-A7C7-4D9EDD26EA5E}" type="pres">
      <dgm:prSet presAssocID="{F84F9F3E-4812-40FF-BF0A-EA0F1D3C8D1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95D1E-C749-4578-8D81-1219C590AE72}" type="pres">
      <dgm:prSet presAssocID="{F84F9F3E-4812-40FF-BF0A-EA0F1D3C8D1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707BB-9C49-443B-A00A-CD261EA1C278}" type="pres">
      <dgm:prSet presAssocID="{36660E48-158A-4FE5-8EFE-D295D2D2928E}" presName="sp" presStyleCnt="0"/>
      <dgm:spPr/>
    </dgm:pt>
    <dgm:pt modelId="{E428357C-5FA7-4E6E-92DB-D20BBEB2A2FD}" type="pres">
      <dgm:prSet presAssocID="{2898733B-2DB8-4E63-8A5F-E7C336398A8B}" presName="composite" presStyleCnt="0"/>
      <dgm:spPr/>
    </dgm:pt>
    <dgm:pt modelId="{0261AA46-5FA1-4053-8CC5-EA9D018BA1D9}" type="pres">
      <dgm:prSet presAssocID="{2898733B-2DB8-4E63-8A5F-E7C336398A8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14241-0280-4F74-A3AB-A35961EA359D}" type="pres">
      <dgm:prSet presAssocID="{2898733B-2DB8-4E63-8A5F-E7C336398A8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2732C1-19EE-46FE-A6F6-BE92CFFF65B5}" srcId="{7385E249-39C6-4448-B7C0-42CB149FDA03}" destId="{2898733B-2DB8-4E63-8A5F-E7C336398A8B}" srcOrd="2" destOrd="0" parTransId="{AB6BFE40-B887-4BB9-A9B7-FBFDED9D1DB8}" sibTransId="{72F68D29-3C22-42A0-932C-8F27268B4731}"/>
    <dgm:cxn modelId="{5C9E3254-949F-4E3D-8FB9-297BA429EB5F}" type="presOf" srcId="{EBF77591-9D19-4686-9C75-B8F31A20D783}" destId="{8FD35CEF-E687-49B0-BE32-67ACACC3FF45}" srcOrd="0" destOrd="0" presId="urn:microsoft.com/office/officeart/2005/8/layout/chevron2"/>
    <dgm:cxn modelId="{46F28991-3D31-4584-BEBE-17471E80461E}" srcId="{7385E249-39C6-4448-B7C0-42CB149FDA03}" destId="{F84F9F3E-4812-40FF-BF0A-EA0F1D3C8D1A}" srcOrd="1" destOrd="0" parTransId="{4E9BBD4C-6FD8-4A67-ACAA-0424A8EFFED1}" sibTransId="{36660E48-158A-4FE5-8EFE-D295D2D2928E}"/>
    <dgm:cxn modelId="{6BF1B947-836C-47CF-8034-60230C0D17FB}" type="presOf" srcId="{8A3694C4-576C-4800-BF00-2FEC7224B99D}" destId="{87995D1E-C749-4578-8D81-1219C590AE72}" srcOrd="0" destOrd="0" presId="urn:microsoft.com/office/officeart/2005/8/layout/chevron2"/>
    <dgm:cxn modelId="{641DB5E1-2DF1-4BB4-B45B-FE13CC27E7FA}" srcId="{F84F9F3E-4812-40FF-BF0A-EA0F1D3C8D1A}" destId="{8A3694C4-576C-4800-BF00-2FEC7224B99D}" srcOrd="0" destOrd="0" parTransId="{E12B962E-A2ED-47FB-B3DB-B24CBD9DA096}" sibTransId="{E278F302-DE1C-4805-9502-5057B73382D1}"/>
    <dgm:cxn modelId="{05D160E6-3402-4260-A4E7-933381DF9B92}" srcId="{F84F9F3E-4812-40FF-BF0A-EA0F1D3C8D1A}" destId="{E653267F-759F-4350-99B6-8E73F4C6676F}" srcOrd="1" destOrd="0" parTransId="{42CA07F1-D0C0-4E46-9331-C2A07DEB3B56}" sibTransId="{F67A204B-4CE5-4E19-8C17-9192816DAA9C}"/>
    <dgm:cxn modelId="{2D7D8952-C8F9-4B59-A3B2-D901FD8CD2B5}" srcId="{70579199-00CD-412C-8EBB-873F084BB638}" destId="{325F4012-B337-4C4D-8352-63B11A70D682}" srcOrd="1" destOrd="0" parTransId="{AE042D65-34E0-448C-A4C4-00BE1ED8C49C}" sibTransId="{75E352CE-76D7-4F43-A027-4C0490EDB79D}"/>
    <dgm:cxn modelId="{B59407E4-260F-4128-9133-C9FA6E38DF9E}" type="presOf" srcId="{325F4012-B337-4C4D-8352-63B11A70D682}" destId="{8FD35CEF-E687-49B0-BE32-67ACACC3FF45}" srcOrd="0" destOrd="1" presId="urn:microsoft.com/office/officeart/2005/8/layout/chevron2"/>
    <dgm:cxn modelId="{5DAF8396-289F-4975-8FC0-E557E36EF8EC}" type="presOf" srcId="{70579199-00CD-412C-8EBB-873F084BB638}" destId="{BC875EF8-C74C-460E-BDD9-892BA0A83393}" srcOrd="0" destOrd="0" presId="urn:microsoft.com/office/officeart/2005/8/layout/chevron2"/>
    <dgm:cxn modelId="{6DDBD542-0328-4021-B5C4-37C5DFAE8DDD}" type="presOf" srcId="{601DCA93-1CA2-4339-8621-1F9B623611E8}" destId="{77B14241-0280-4F74-A3AB-A35961EA359D}" srcOrd="0" destOrd="1" presId="urn:microsoft.com/office/officeart/2005/8/layout/chevron2"/>
    <dgm:cxn modelId="{65C2B494-9E05-4710-815A-EAEC0DB555D0}" type="presOf" srcId="{2898733B-2DB8-4E63-8A5F-E7C336398A8B}" destId="{0261AA46-5FA1-4053-8CC5-EA9D018BA1D9}" srcOrd="0" destOrd="0" presId="urn:microsoft.com/office/officeart/2005/8/layout/chevron2"/>
    <dgm:cxn modelId="{45861043-E10F-4348-9BAE-FD0AB940E1C2}" srcId="{2898733B-2DB8-4E63-8A5F-E7C336398A8B}" destId="{601DCA93-1CA2-4339-8621-1F9B623611E8}" srcOrd="1" destOrd="0" parTransId="{7F563233-5546-4025-8859-30BE82481B20}" sibTransId="{F3B1D4D9-71F6-4D57-B933-3F5AD993C311}"/>
    <dgm:cxn modelId="{9F64771B-5348-42B5-80CC-F0F708A746E2}" type="presOf" srcId="{7385E249-39C6-4448-B7C0-42CB149FDA03}" destId="{4DB3D301-0401-440B-BD45-3FF948078231}" srcOrd="0" destOrd="0" presId="urn:microsoft.com/office/officeart/2005/8/layout/chevron2"/>
    <dgm:cxn modelId="{ADF182D3-101D-459F-80F7-38A06741554F}" type="presOf" srcId="{E653267F-759F-4350-99B6-8E73F4C6676F}" destId="{87995D1E-C749-4578-8D81-1219C590AE72}" srcOrd="0" destOrd="1" presId="urn:microsoft.com/office/officeart/2005/8/layout/chevron2"/>
    <dgm:cxn modelId="{17C0F831-25AE-494B-A5CE-8454235F0B4D}" type="presOf" srcId="{F84F9F3E-4812-40FF-BF0A-EA0F1D3C8D1A}" destId="{3F3A8AB5-47FD-458A-A7C7-4D9EDD26EA5E}" srcOrd="0" destOrd="0" presId="urn:microsoft.com/office/officeart/2005/8/layout/chevron2"/>
    <dgm:cxn modelId="{9BC4EFB4-B143-455B-87BB-8F67378EA2B9}" srcId="{7385E249-39C6-4448-B7C0-42CB149FDA03}" destId="{70579199-00CD-412C-8EBB-873F084BB638}" srcOrd="0" destOrd="0" parTransId="{B3D28E29-B485-45E8-A92C-440D2DBC4897}" sibTransId="{A94623DE-7484-4F74-9A52-F7FDE54DC96D}"/>
    <dgm:cxn modelId="{2742B12F-674F-4018-A315-81DC687A8E64}" srcId="{2898733B-2DB8-4E63-8A5F-E7C336398A8B}" destId="{7F4727D1-FD47-4AB6-8B32-9AE094C32E9E}" srcOrd="0" destOrd="0" parTransId="{E4BD65E6-B0E6-44E0-BFFC-007E83A273C8}" sibTransId="{24C62753-0281-4D0A-87A4-415A770AC371}"/>
    <dgm:cxn modelId="{342D1EED-4DCC-4ED1-A280-B40D7A855882}" type="presOf" srcId="{7F4727D1-FD47-4AB6-8B32-9AE094C32E9E}" destId="{77B14241-0280-4F74-A3AB-A35961EA359D}" srcOrd="0" destOrd="0" presId="urn:microsoft.com/office/officeart/2005/8/layout/chevron2"/>
    <dgm:cxn modelId="{FA6CD0A2-1A6D-41D5-8C3D-7A76335300C1}" srcId="{70579199-00CD-412C-8EBB-873F084BB638}" destId="{EBF77591-9D19-4686-9C75-B8F31A20D783}" srcOrd="0" destOrd="0" parTransId="{0C949BCC-0454-426A-AF7B-08856835668E}" sibTransId="{DAC420B4-BDD3-4AAE-BBDE-A3B113E7AF2B}"/>
    <dgm:cxn modelId="{D11826E4-B9BD-4DE4-9295-3A49D9EF06A0}" type="presParOf" srcId="{4DB3D301-0401-440B-BD45-3FF948078231}" destId="{8FC10D4F-E11A-46AB-9548-94F02637566E}" srcOrd="0" destOrd="0" presId="urn:microsoft.com/office/officeart/2005/8/layout/chevron2"/>
    <dgm:cxn modelId="{FE1E1B2F-BBD4-4067-9D47-D15AD9046750}" type="presParOf" srcId="{8FC10D4F-E11A-46AB-9548-94F02637566E}" destId="{BC875EF8-C74C-460E-BDD9-892BA0A83393}" srcOrd="0" destOrd="0" presId="urn:microsoft.com/office/officeart/2005/8/layout/chevron2"/>
    <dgm:cxn modelId="{0A3232F6-E730-47E9-9493-DDCCDA0393E3}" type="presParOf" srcId="{8FC10D4F-E11A-46AB-9548-94F02637566E}" destId="{8FD35CEF-E687-49B0-BE32-67ACACC3FF45}" srcOrd="1" destOrd="0" presId="urn:microsoft.com/office/officeart/2005/8/layout/chevron2"/>
    <dgm:cxn modelId="{13E4FD62-2748-422A-A1EC-430078950C27}" type="presParOf" srcId="{4DB3D301-0401-440B-BD45-3FF948078231}" destId="{4EE9F39A-2510-4CEA-B05F-C441ABEB9AEB}" srcOrd="1" destOrd="0" presId="urn:microsoft.com/office/officeart/2005/8/layout/chevron2"/>
    <dgm:cxn modelId="{014C4879-43F1-4684-8F09-6783A5E4B0A7}" type="presParOf" srcId="{4DB3D301-0401-440B-BD45-3FF948078231}" destId="{97DE39F0-97B8-473A-BC1E-117361BB5192}" srcOrd="2" destOrd="0" presId="urn:microsoft.com/office/officeart/2005/8/layout/chevron2"/>
    <dgm:cxn modelId="{0D62DF26-C91D-4166-8847-241F4113F103}" type="presParOf" srcId="{97DE39F0-97B8-473A-BC1E-117361BB5192}" destId="{3F3A8AB5-47FD-458A-A7C7-4D9EDD26EA5E}" srcOrd="0" destOrd="0" presId="urn:microsoft.com/office/officeart/2005/8/layout/chevron2"/>
    <dgm:cxn modelId="{AA10703C-8871-4AD8-8929-ECC3E3A21582}" type="presParOf" srcId="{97DE39F0-97B8-473A-BC1E-117361BB5192}" destId="{87995D1E-C749-4578-8D81-1219C590AE72}" srcOrd="1" destOrd="0" presId="urn:microsoft.com/office/officeart/2005/8/layout/chevron2"/>
    <dgm:cxn modelId="{18645E0E-C5D2-4EAC-B5B3-EE56B0C34577}" type="presParOf" srcId="{4DB3D301-0401-440B-BD45-3FF948078231}" destId="{E42707BB-9C49-443B-A00A-CD261EA1C278}" srcOrd="3" destOrd="0" presId="urn:microsoft.com/office/officeart/2005/8/layout/chevron2"/>
    <dgm:cxn modelId="{9DADC32B-B34C-4702-994C-19696619861C}" type="presParOf" srcId="{4DB3D301-0401-440B-BD45-3FF948078231}" destId="{E428357C-5FA7-4E6E-92DB-D20BBEB2A2FD}" srcOrd="4" destOrd="0" presId="urn:microsoft.com/office/officeart/2005/8/layout/chevron2"/>
    <dgm:cxn modelId="{7B88D2BA-B446-4ED2-A64E-DBE18EA875AF}" type="presParOf" srcId="{E428357C-5FA7-4E6E-92DB-D20BBEB2A2FD}" destId="{0261AA46-5FA1-4053-8CC5-EA9D018BA1D9}" srcOrd="0" destOrd="0" presId="urn:microsoft.com/office/officeart/2005/8/layout/chevron2"/>
    <dgm:cxn modelId="{6A496E0E-0E52-4D70-920D-A1D9AABF7F96}" type="presParOf" srcId="{E428357C-5FA7-4E6E-92DB-D20BBEB2A2FD}" destId="{77B14241-0280-4F74-A3AB-A35961EA35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DED0D-EBB8-4BB4-9EB7-F9D3C2ABD305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</dgm:pt>
    <dgm:pt modelId="{A53A6627-7A91-4E23-BD33-30DEB7337184}">
      <dgm:prSet phldrT="[Text]"/>
      <dgm:spPr/>
      <dgm:t>
        <a:bodyPr/>
        <a:lstStyle/>
        <a:p>
          <a:r>
            <a:rPr lang="de-CH" dirty="0" smtClean="0"/>
            <a:t>Calidad del </a:t>
          </a:r>
          <a:r>
            <a:rPr lang="de-CH" b="1" dirty="0" smtClean="0"/>
            <a:t>aire interior</a:t>
          </a:r>
          <a:endParaRPr lang="en-US" b="1" dirty="0"/>
        </a:p>
      </dgm:t>
    </dgm:pt>
    <dgm:pt modelId="{C33B16A0-26F0-42BA-B48C-067D009B89D0}" type="parTrans" cxnId="{79ADF52C-0C58-4A95-BFB4-61931133D27F}">
      <dgm:prSet/>
      <dgm:spPr/>
      <dgm:t>
        <a:bodyPr/>
        <a:lstStyle/>
        <a:p>
          <a:endParaRPr lang="en-US"/>
        </a:p>
      </dgm:t>
    </dgm:pt>
    <dgm:pt modelId="{2E38A488-CDE3-4A4B-95E9-212F952BD998}" type="sibTrans" cxnId="{79ADF52C-0C58-4A95-BFB4-61931133D27F}">
      <dgm:prSet/>
      <dgm:spPr/>
      <dgm:t>
        <a:bodyPr/>
        <a:lstStyle/>
        <a:p>
          <a:endParaRPr lang="en-US"/>
        </a:p>
      </dgm:t>
    </dgm:pt>
    <dgm:pt modelId="{A0141B7A-8F49-41F9-A55A-7CEFBBBCADF2}">
      <dgm:prSet phldrT="[Text]"/>
      <dgm:spPr/>
      <dgm:t>
        <a:bodyPr/>
        <a:lstStyle/>
        <a:p>
          <a:r>
            <a:rPr lang="de-CH" dirty="0" smtClean="0"/>
            <a:t>Calidad del </a:t>
          </a:r>
          <a:r>
            <a:rPr lang="de-CH" b="1" dirty="0" smtClean="0"/>
            <a:t>aire exterior</a:t>
          </a:r>
          <a:endParaRPr lang="en-US" b="1" dirty="0"/>
        </a:p>
      </dgm:t>
    </dgm:pt>
    <dgm:pt modelId="{8078A10A-BE92-402D-AB18-0CD768D5A135}" type="parTrans" cxnId="{2F794A72-3917-4E79-A51A-D81EF73AEEE1}">
      <dgm:prSet/>
      <dgm:spPr/>
      <dgm:t>
        <a:bodyPr/>
        <a:lstStyle/>
        <a:p>
          <a:endParaRPr lang="en-US"/>
        </a:p>
      </dgm:t>
    </dgm:pt>
    <dgm:pt modelId="{C59E1CD7-B728-4A76-8F99-6E031867192E}" type="sibTrans" cxnId="{2F794A72-3917-4E79-A51A-D81EF73AEEE1}">
      <dgm:prSet/>
      <dgm:spPr/>
      <dgm:t>
        <a:bodyPr/>
        <a:lstStyle/>
        <a:p>
          <a:endParaRPr lang="en-US"/>
        </a:p>
      </dgm:t>
    </dgm:pt>
    <dgm:pt modelId="{3E3A1263-A09A-4E14-BFA0-D3091D992843}">
      <dgm:prSet phldrT="[Text]"/>
      <dgm:spPr/>
      <dgm:t>
        <a:bodyPr/>
        <a:lstStyle/>
        <a:p>
          <a:r>
            <a:rPr lang="de-CH" b="1" dirty="0" smtClean="0"/>
            <a:t>EU </a:t>
          </a:r>
          <a:r>
            <a:rPr lang="en-US" b="1" i="0" dirty="0" err="1" smtClean="0"/>
            <a:t>más</a:t>
          </a:r>
          <a:r>
            <a:rPr lang="en-US" b="1" i="0" dirty="0" smtClean="0"/>
            <a:t> </a:t>
          </a:r>
          <a:r>
            <a:rPr lang="en-US" b="1" i="0" dirty="0" err="1" smtClean="0"/>
            <a:t>saludable</a:t>
          </a:r>
          <a:endParaRPr lang="en-US" b="1" i="0" dirty="0"/>
        </a:p>
      </dgm:t>
    </dgm:pt>
    <dgm:pt modelId="{83F5411F-8A55-4489-8CA2-EFED7BA25504}" type="parTrans" cxnId="{A1095240-3A15-46E6-8DA6-9BF78B85E786}">
      <dgm:prSet/>
      <dgm:spPr/>
      <dgm:t>
        <a:bodyPr/>
        <a:lstStyle/>
        <a:p>
          <a:endParaRPr lang="en-US"/>
        </a:p>
      </dgm:t>
    </dgm:pt>
    <dgm:pt modelId="{9D09BA5C-38E4-4029-9417-173B4EF5245C}" type="sibTrans" cxnId="{A1095240-3A15-46E6-8DA6-9BF78B85E786}">
      <dgm:prSet/>
      <dgm:spPr/>
      <dgm:t>
        <a:bodyPr/>
        <a:lstStyle/>
        <a:p>
          <a:endParaRPr lang="en-US"/>
        </a:p>
      </dgm:t>
    </dgm:pt>
    <dgm:pt modelId="{82E20C5F-76B5-4E9A-B093-2D2165FC6D52}">
      <dgm:prSet phldrT="[Text]"/>
      <dgm:spPr/>
      <dgm:t>
        <a:bodyPr/>
        <a:lstStyle/>
        <a:p>
          <a:r>
            <a:rPr lang="de-CH" b="1" i="0" dirty="0" smtClean="0"/>
            <a:t>Investigac</a:t>
          </a:r>
          <a:r>
            <a:rPr lang="en-US" b="1" dirty="0" err="1" smtClean="0"/>
            <a:t>ió</a:t>
          </a:r>
          <a:r>
            <a:rPr lang="de-CH" b="1" i="0" dirty="0" smtClean="0"/>
            <a:t>n</a:t>
          </a:r>
          <a:endParaRPr lang="en-US" b="1" i="0" dirty="0"/>
        </a:p>
      </dgm:t>
    </dgm:pt>
    <dgm:pt modelId="{342B3D74-7375-432F-87D5-961CE8D49BBB}" type="parTrans" cxnId="{38E6CCCC-4CAD-4FF4-BD73-DA6B9DEEEEDD}">
      <dgm:prSet/>
      <dgm:spPr/>
      <dgm:t>
        <a:bodyPr/>
        <a:lstStyle/>
        <a:p>
          <a:endParaRPr lang="en-US"/>
        </a:p>
      </dgm:t>
    </dgm:pt>
    <dgm:pt modelId="{89138E1C-843B-4421-B9DC-5DBAB66AEE75}" type="sibTrans" cxnId="{38E6CCCC-4CAD-4FF4-BD73-DA6B9DEEEEDD}">
      <dgm:prSet/>
      <dgm:spPr/>
      <dgm:t>
        <a:bodyPr/>
        <a:lstStyle/>
        <a:p>
          <a:endParaRPr lang="en-US"/>
        </a:p>
      </dgm:t>
    </dgm:pt>
    <dgm:pt modelId="{B1E0E68F-A0B7-4F29-B7DF-ADBE03418F09}" type="pres">
      <dgm:prSet presAssocID="{EE0DED0D-EBB8-4BB4-9EB7-F9D3C2ABD305}" presName="Name0" presStyleCnt="0">
        <dgm:presLayoutVars>
          <dgm:dir/>
          <dgm:resizeHandles val="exact"/>
        </dgm:presLayoutVars>
      </dgm:prSet>
      <dgm:spPr/>
    </dgm:pt>
    <dgm:pt modelId="{071CF9F0-10C8-4A1E-B94F-EF61C096597A}" type="pres">
      <dgm:prSet presAssocID="{A53A6627-7A91-4E23-BD33-30DEB7337184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04982-4544-4185-8B16-0E86E002B455}" type="pres">
      <dgm:prSet presAssocID="{2E38A488-CDE3-4A4B-95E9-212F952BD998}" presName="space" presStyleCnt="0"/>
      <dgm:spPr/>
    </dgm:pt>
    <dgm:pt modelId="{21E84A0D-9B45-4DE7-B8A2-7FA7BBE7AACC}" type="pres">
      <dgm:prSet presAssocID="{A0141B7A-8F49-41F9-A55A-7CEFBBBCAD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24FA0-977C-4573-AF07-F82D52F7A7F0}" type="pres">
      <dgm:prSet presAssocID="{C59E1CD7-B728-4A76-8F99-6E031867192E}" presName="space" presStyleCnt="0"/>
      <dgm:spPr/>
    </dgm:pt>
    <dgm:pt modelId="{108DF841-0BCB-4C66-A484-D68CB419266F}" type="pres">
      <dgm:prSet presAssocID="{3E3A1263-A09A-4E14-BFA0-D3091D992843}" presName="Name5" presStyleLbl="vennNode1" presStyleIdx="2" presStyleCnt="4" custLinFactNeighborX="-7696" custLinFactNeighborY="-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1732E-E3B3-41C5-A593-A83900D034B2}" type="pres">
      <dgm:prSet presAssocID="{9D09BA5C-38E4-4029-9417-173B4EF5245C}" presName="space" presStyleCnt="0"/>
      <dgm:spPr/>
    </dgm:pt>
    <dgm:pt modelId="{9F263A96-9300-4ACC-A43A-D57531EAD996}" type="pres">
      <dgm:prSet presAssocID="{82E20C5F-76B5-4E9A-B093-2D2165FC6D52}" presName="Name5" presStyleLbl="vennNode1" presStyleIdx="3" presStyleCnt="4" custLinFactNeighborX="15412" custLinFactNeighborY="-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095240-3A15-46E6-8DA6-9BF78B85E786}" srcId="{EE0DED0D-EBB8-4BB4-9EB7-F9D3C2ABD305}" destId="{3E3A1263-A09A-4E14-BFA0-D3091D992843}" srcOrd="2" destOrd="0" parTransId="{83F5411F-8A55-4489-8CA2-EFED7BA25504}" sibTransId="{9D09BA5C-38E4-4029-9417-173B4EF5245C}"/>
    <dgm:cxn modelId="{9601B740-D1F0-4D8F-88D0-5BA8A7CE7635}" type="presOf" srcId="{EE0DED0D-EBB8-4BB4-9EB7-F9D3C2ABD305}" destId="{B1E0E68F-A0B7-4F29-B7DF-ADBE03418F09}" srcOrd="0" destOrd="0" presId="urn:microsoft.com/office/officeart/2005/8/layout/venn3"/>
    <dgm:cxn modelId="{2F794A72-3917-4E79-A51A-D81EF73AEEE1}" srcId="{EE0DED0D-EBB8-4BB4-9EB7-F9D3C2ABD305}" destId="{A0141B7A-8F49-41F9-A55A-7CEFBBBCADF2}" srcOrd="1" destOrd="0" parTransId="{8078A10A-BE92-402D-AB18-0CD768D5A135}" sibTransId="{C59E1CD7-B728-4A76-8F99-6E031867192E}"/>
    <dgm:cxn modelId="{2D06798F-62D3-40F9-807D-11160C015DFA}" type="presOf" srcId="{A0141B7A-8F49-41F9-A55A-7CEFBBBCADF2}" destId="{21E84A0D-9B45-4DE7-B8A2-7FA7BBE7AACC}" srcOrd="0" destOrd="0" presId="urn:microsoft.com/office/officeart/2005/8/layout/venn3"/>
    <dgm:cxn modelId="{38E6CCCC-4CAD-4FF4-BD73-DA6B9DEEEEDD}" srcId="{EE0DED0D-EBB8-4BB4-9EB7-F9D3C2ABD305}" destId="{82E20C5F-76B5-4E9A-B093-2D2165FC6D52}" srcOrd="3" destOrd="0" parTransId="{342B3D74-7375-432F-87D5-961CE8D49BBB}" sibTransId="{89138E1C-843B-4421-B9DC-5DBAB66AEE75}"/>
    <dgm:cxn modelId="{BBA3BD80-4E4A-498B-891B-07A2589F194A}" type="presOf" srcId="{3E3A1263-A09A-4E14-BFA0-D3091D992843}" destId="{108DF841-0BCB-4C66-A484-D68CB419266F}" srcOrd="0" destOrd="0" presId="urn:microsoft.com/office/officeart/2005/8/layout/venn3"/>
    <dgm:cxn modelId="{79ADF52C-0C58-4A95-BFB4-61931133D27F}" srcId="{EE0DED0D-EBB8-4BB4-9EB7-F9D3C2ABD305}" destId="{A53A6627-7A91-4E23-BD33-30DEB7337184}" srcOrd="0" destOrd="0" parTransId="{C33B16A0-26F0-42BA-B48C-067D009B89D0}" sibTransId="{2E38A488-CDE3-4A4B-95E9-212F952BD998}"/>
    <dgm:cxn modelId="{7EA69C4E-7FDD-4857-9DA6-A98D1541659F}" type="presOf" srcId="{82E20C5F-76B5-4E9A-B093-2D2165FC6D52}" destId="{9F263A96-9300-4ACC-A43A-D57531EAD996}" srcOrd="0" destOrd="0" presId="urn:microsoft.com/office/officeart/2005/8/layout/venn3"/>
    <dgm:cxn modelId="{33F9FB0E-E079-4DD2-9A22-7DDDDECFFA34}" type="presOf" srcId="{A53A6627-7A91-4E23-BD33-30DEB7337184}" destId="{071CF9F0-10C8-4A1E-B94F-EF61C096597A}" srcOrd="0" destOrd="0" presId="urn:microsoft.com/office/officeart/2005/8/layout/venn3"/>
    <dgm:cxn modelId="{99CFA249-98C7-460C-AD59-70827EEB9202}" type="presParOf" srcId="{B1E0E68F-A0B7-4F29-B7DF-ADBE03418F09}" destId="{071CF9F0-10C8-4A1E-B94F-EF61C096597A}" srcOrd="0" destOrd="0" presId="urn:microsoft.com/office/officeart/2005/8/layout/venn3"/>
    <dgm:cxn modelId="{827E5F7D-237B-46D3-BEAB-24F7CAA64B24}" type="presParOf" srcId="{B1E0E68F-A0B7-4F29-B7DF-ADBE03418F09}" destId="{1AC04982-4544-4185-8B16-0E86E002B455}" srcOrd="1" destOrd="0" presId="urn:microsoft.com/office/officeart/2005/8/layout/venn3"/>
    <dgm:cxn modelId="{5C540D4A-2CA4-4E6D-A44C-6F2FF0C98F7C}" type="presParOf" srcId="{B1E0E68F-A0B7-4F29-B7DF-ADBE03418F09}" destId="{21E84A0D-9B45-4DE7-B8A2-7FA7BBE7AACC}" srcOrd="2" destOrd="0" presId="urn:microsoft.com/office/officeart/2005/8/layout/venn3"/>
    <dgm:cxn modelId="{C1AF44B3-8022-4771-A92F-4709942A1661}" type="presParOf" srcId="{B1E0E68F-A0B7-4F29-B7DF-ADBE03418F09}" destId="{B1024FA0-977C-4573-AF07-F82D52F7A7F0}" srcOrd="3" destOrd="0" presId="urn:microsoft.com/office/officeart/2005/8/layout/venn3"/>
    <dgm:cxn modelId="{1A0B3164-4EE1-4600-B3B8-CEF819A234D6}" type="presParOf" srcId="{B1E0E68F-A0B7-4F29-B7DF-ADBE03418F09}" destId="{108DF841-0BCB-4C66-A484-D68CB419266F}" srcOrd="4" destOrd="0" presId="urn:microsoft.com/office/officeart/2005/8/layout/venn3"/>
    <dgm:cxn modelId="{92A72287-4409-48F9-9142-75FB9F1525BD}" type="presParOf" srcId="{B1E0E68F-A0B7-4F29-B7DF-ADBE03418F09}" destId="{4E41732E-E3B3-41C5-A593-A83900D034B2}" srcOrd="5" destOrd="0" presId="urn:microsoft.com/office/officeart/2005/8/layout/venn3"/>
    <dgm:cxn modelId="{A72A3AB3-28A6-4C2C-AB32-97BB5E457079}" type="presParOf" srcId="{B1E0E68F-A0B7-4F29-B7DF-ADBE03418F09}" destId="{9F263A96-9300-4ACC-A43A-D57531EAD99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EB6C45-2BA2-4C11-9499-3684B83E138B}">
      <dsp:nvSpPr>
        <dsp:cNvPr id="0" name=""/>
        <dsp:cNvSpPr/>
      </dsp:nvSpPr>
      <dsp:spPr>
        <a:xfrm>
          <a:off x="1574800" y="1257300"/>
          <a:ext cx="1536700" cy="15367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800" kern="1200" dirty="0" smtClean="0"/>
            <a:t>La Comisión Europea</a:t>
          </a:r>
          <a:endParaRPr lang="en-US" sz="800" kern="1200" dirty="0"/>
        </a:p>
      </dsp:txBody>
      <dsp:txXfrm>
        <a:off x="1574800" y="1257300"/>
        <a:ext cx="1536700" cy="1536700"/>
      </dsp:txXfrm>
    </dsp:sp>
    <dsp:sp modelId="{862FA139-03D4-413B-9FBF-B4D7DB47E34E}">
      <dsp:nvSpPr>
        <dsp:cNvPr id="0" name=""/>
        <dsp:cNvSpPr/>
      </dsp:nvSpPr>
      <dsp:spPr>
        <a:xfrm>
          <a:off x="680720" y="894080"/>
          <a:ext cx="1117600" cy="1117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800" kern="1200" dirty="0" smtClean="0"/>
            <a:t>El Parlamento Europeo</a:t>
          </a:r>
          <a:endParaRPr lang="en-US" sz="800" kern="1200" dirty="0"/>
        </a:p>
      </dsp:txBody>
      <dsp:txXfrm>
        <a:off x="680720" y="894080"/>
        <a:ext cx="1117600" cy="1117600"/>
      </dsp:txXfrm>
    </dsp:sp>
    <dsp:sp modelId="{CA85F069-6B68-4DCF-8F18-A145C5CCB29E}">
      <dsp:nvSpPr>
        <dsp:cNvPr id="0" name=""/>
        <dsp:cNvSpPr/>
      </dsp:nvSpPr>
      <dsp:spPr>
        <a:xfrm rot="20700000">
          <a:off x="1306690" y="123050"/>
          <a:ext cx="1095019" cy="109501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800" kern="1200" dirty="0" smtClean="0"/>
            <a:t>El Consejo de la UE</a:t>
          </a:r>
          <a:endParaRPr lang="en-US" sz="800" kern="1200" dirty="0"/>
        </a:p>
      </dsp:txBody>
      <dsp:txXfrm>
        <a:off x="1546860" y="363220"/>
        <a:ext cx="614680" cy="614680"/>
      </dsp:txXfrm>
    </dsp:sp>
    <dsp:sp modelId="{F3389AA5-6E9C-4AD0-9580-298F2304D144}">
      <dsp:nvSpPr>
        <dsp:cNvPr id="0" name=""/>
        <dsp:cNvSpPr/>
      </dsp:nvSpPr>
      <dsp:spPr>
        <a:xfrm>
          <a:off x="1441931" y="1033658"/>
          <a:ext cx="1966976" cy="1966976"/>
        </a:xfrm>
        <a:prstGeom prst="circularArrow">
          <a:avLst>
            <a:gd name="adj1" fmla="val 4687"/>
            <a:gd name="adj2" fmla="val 299029"/>
            <a:gd name="adj3" fmla="val 2469624"/>
            <a:gd name="adj4" fmla="val 159654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8424E-B113-4D5D-A1D8-A568EE6EC440}">
      <dsp:nvSpPr>
        <dsp:cNvPr id="0" name=""/>
        <dsp:cNvSpPr/>
      </dsp:nvSpPr>
      <dsp:spPr>
        <a:xfrm>
          <a:off x="482795" y="652806"/>
          <a:ext cx="1429131" cy="142913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8FE1C-79DE-4F03-A7F5-5921AFE17E03}">
      <dsp:nvSpPr>
        <dsp:cNvPr id="0" name=""/>
        <dsp:cNvSpPr/>
      </dsp:nvSpPr>
      <dsp:spPr>
        <a:xfrm>
          <a:off x="1053400" y="-110791"/>
          <a:ext cx="1540891" cy="15408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65C677-924D-4AC4-8AA2-F6ACB94BC65A}">
      <dsp:nvSpPr>
        <dsp:cNvPr id="0" name=""/>
        <dsp:cNvSpPr/>
      </dsp:nvSpPr>
      <dsp:spPr>
        <a:xfrm rot="16200000">
          <a:off x="-1393421" y="2346960"/>
          <a:ext cx="3506724" cy="61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6038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noProof="0" dirty="0" smtClean="0"/>
            <a:t>Objetivos</a:t>
          </a:r>
          <a:endParaRPr lang="es-ES" sz="3800" b="1" kern="1200" noProof="0" dirty="0"/>
        </a:p>
      </dsp:txBody>
      <dsp:txXfrm rot="16200000">
        <a:off x="-1393421" y="2346960"/>
        <a:ext cx="3506724" cy="619129"/>
      </dsp:txXfrm>
    </dsp:sp>
    <dsp:sp modelId="{E0F6D537-D9FA-4828-8F28-B37031EC270B}">
      <dsp:nvSpPr>
        <dsp:cNvPr id="0" name=""/>
        <dsp:cNvSpPr/>
      </dsp:nvSpPr>
      <dsp:spPr>
        <a:xfrm>
          <a:off x="669504" y="903163"/>
          <a:ext cx="3083921" cy="35067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546038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347E7"/>
            </a:buClr>
            <a:buFont typeface="Arial" pitchFamily="34" charset="0"/>
            <a:buChar char="••"/>
          </a:pPr>
          <a:r>
            <a:rPr lang="es-ES" sz="1600" kern="1200" noProof="0" dirty="0" smtClean="0"/>
            <a:t>Permitir a los miembros de EFA tener un entendimiento general de las funciones y las políticas de la UE relacionadas con alergia, asma y EPOC </a:t>
          </a:r>
          <a:endParaRPr lang="es-E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347E7"/>
            </a:buClr>
            <a:buFont typeface="Arial" pitchFamily="34" charset="0"/>
            <a:buChar char="••"/>
          </a:pPr>
          <a:r>
            <a:rPr lang="es-ES" sz="1600" kern="1200" noProof="0" dirty="0" smtClean="0"/>
            <a:t>Mejorar el entendimiento de cómo las políticas de la UE influencian las decisiones de los gobiernos nacionales y cómo miembros de EFA pueden contribuir al proceso legislativo europeo</a:t>
          </a:r>
          <a:endParaRPr lang="es-ES" kern="1200" noProof="0" dirty="0"/>
        </a:p>
      </dsp:txBody>
      <dsp:txXfrm>
        <a:off x="669504" y="903163"/>
        <a:ext cx="3083921" cy="3506724"/>
      </dsp:txXfrm>
    </dsp:sp>
    <dsp:sp modelId="{44CA940C-6F19-4143-A70E-F232EB57C024}">
      <dsp:nvSpPr>
        <dsp:cNvPr id="0" name=""/>
        <dsp:cNvSpPr/>
      </dsp:nvSpPr>
      <dsp:spPr>
        <a:xfrm>
          <a:off x="50375" y="85912"/>
          <a:ext cx="1238259" cy="123825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499B68-6DE5-4677-82A3-F8643C5A4ABC}">
      <dsp:nvSpPr>
        <dsp:cNvPr id="0" name=""/>
        <dsp:cNvSpPr/>
      </dsp:nvSpPr>
      <dsp:spPr>
        <a:xfrm rot="16200000">
          <a:off x="3108576" y="2346960"/>
          <a:ext cx="3506724" cy="61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6038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noProof="0" dirty="0" smtClean="0"/>
            <a:t>Instrumentos</a:t>
          </a:r>
          <a:endParaRPr lang="es-ES" sz="3800" b="1" kern="1200" noProof="0" dirty="0"/>
        </a:p>
      </dsp:txBody>
      <dsp:txXfrm rot="16200000">
        <a:off x="3108576" y="2346960"/>
        <a:ext cx="3506724" cy="619129"/>
      </dsp:txXfrm>
    </dsp:sp>
    <dsp:sp modelId="{3F436605-882B-4CCC-96C9-87BF7C013529}">
      <dsp:nvSpPr>
        <dsp:cNvPr id="0" name=""/>
        <dsp:cNvSpPr/>
      </dsp:nvSpPr>
      <dsp:spPr>
        <a:xfrm>
          <a:off x="5171502" y="903163"/>
          <a:ext cx="3083921" cy="35067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546038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347E7"/>
            </a:buClr>
            <a:buFont typeface="Arial" pitchFamily="34" charset="0"/>
            <a:buChar char="••"/>
          </a:pPr>
          <a:r>
            <a:rPr lang="es-ES" sz="1500" kern="1200" noProof="0" dirty="0" smtClean="0">
              <a:ea typeface="Calibri"/>
              <a:cs typeface="Times New Roman"/>
            </a:rPr>
            <a:t>Reuniones con funcionarios de la Comisión Europea y del Parlamento Europeo</a:t>
          </a:r>
          <a:endParaRPr lang="es-E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347E7"/>
            </a:buClr>
            <a:buFont typeface="Arial" pitchFamily="34" charset="0"/>
            <a:buChar char="••"/>
          </a:pPr>
          <a:r>
            <a:rPr lang="es-ES" sz="1500" kern="1200" noProof="0" dirty="0" smtClean="0"/>
            <a:t>Reuniones bilaterales con diputados al parlamento europeo (</a:t>
          </a:r>
          <a:r>
            <a:rPr lang="es-ES" sz="1500" kern="1200" noProof="0" dirty="0" err="1" smtClean="0"/>
            <a:t>MEPs</a:t>
          </a:r>
          <a:r>
            <a:rPr lang="es-ES" sz="1500" kern="1200" noProof="0" dirty="0" smtClean="0"/>
            <a:t>) de los países representados por EFA</a:t>
          </a:r>
          <a:endParaRPr lang="es-E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347E7"/>
            </a:buClr>
            <a:buFont typeface="Arial" pitchFamily="34" charset="0"/>
            <a:buChar char="••"/>
          </a:pPr>
          <a:r>
            <a:rPr lang="es-ES" sz="1500" kern="1200" noProof="0" dirty="0" smtClean="0"/>
            <a:t>Presentaciones de profesionales en asuntos públicos europeos y del equipo EFA en Bruselas</a:t>
          </a:r>
          <a:endParaRPr lang="es-E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347E7"/>
            </a:buClr>
            <a:buFont typeface="Arial" pitchFamily="34" charset="0"/>
            <a:buChar char="••"/>
          </a:pPr>
          <a:r>
            <a:rPr lang="es-ES" sz="1500" kern="1200" noProof="0" dirty="0" smtClean="0">
              <a:ea typeface="Calibri"/>
              <a:cs typeface="Times New Roman"/>
            </a:rPr>
            <a:t>Un </a:t>
          </a:r>
          <a:r>
            <a:rPr lang="es-ES" sz="1500" kern="1200" noProof="0" smtClean="0">
              <a:ea typeface="Calibri"/>
              <a:cs typeface="Times New Roman"/>
            </a:rPr>
            <a:t>caso  </a:t>
          </a:r>
          <a:r>
            <a:rPr lang="es-ES" sz="1500" b="0" kern="1200" noProof="0" smtClean="0">
              <a:ea typeface="Calibri"/>
              <a:cs typeface="Times New Roman"/>
            </a:rPr>
            <a:t>práctico </a:t>
          </a:r>
          <a:r>
            <a:rPr lang="es-ES" sz="1500" b="0" kern="1200" noProof="0" dirty="0" smtClean="0">
              <a:ea typeface="Calibri"/>
              <a:cs typeface="Times New Roman"/>
            </a:rPr>
            <a:t>sobre un texto legislativo que se será</a:t>
          </a:r>
          <a:r>
            <a:rPr lang="en-US" sz="1500" b="0" kern="1200" dirty="0" smtClean="0"/>
            <a:t> </a:t>
          </a:r>
          <a:r>
            <a:rPr lang="es-HN" sz="1500" b="0" kern="1200" noProof="0" dirty="0" smtClean="0"/>
            <a:t>revisado</a:t>
          </a:r>
          <a:endParaRPr lang="es-HN" sz="1500" b="0" kern="1200" noProof="0" dirty="0"/>
        </a:p>
      </dsp:txBody>
      <dsp:txXfrm>
        <a:off x="5171502" y="903163"/>
        <a:ext cx="3083921" cy="3506724"/>
      </dsp:txXfrm>
    </dsp:sp>
    <dsp:sp modelId="{19DD0633-FEBA-4414-A9DC-E254BE6EADE6}">
      <dsp:nvSpPr>
        <dsp:cNvPr id="0" name=""/>
        <dsp:cNvSpPr/>
      </dsp:nvSpPr>
      <dsp:spPr>
        <a:xfrm>
          <a:off x="4552373" y="85912"/>
          <a:ext cx="1238259" cy="123825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AB99A0-1984-4755-94E1-ADD1761BE0C1}" type="datetimeFigureOut">
              <a:rPr lang="fr-FR"/>
              <a:pPr>
                <a:defRPr/>
              </a:pPr>
              <a:t>01/02/2012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5716C1-0A69-4E75-ACB2-611D272ACD08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ACB8-351F-4494-8A52-DA18309C3097}" type="datetime1">
              <a:rPr lang="en-US" smtClean="0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2C5EA-5BAA-44A2-975E-20EC2CF0A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93AB-3E66-4E45-A44B-5C10E05CE1D5}" type="datetime1">
              <a:rPr lang="en-US" smtClean="0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5FCF-7596-4A6A-BBEB-3D65A5684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30DF-05B6-4DB9-8F79-97664C714329}" type="datetime1">
              <a:rPr lang="en-US" smtClean="0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B751-ADDF-47C4-AB5A-F6D9EFFF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9152-61CA-42BE-8B9E-B310B5EA7757}" type="datetime1">
              <a:rPr lang="en-US" smtClean="0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D6CC-4662-45FD-AFF8-F9B5B2AB5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4C0D-378D-4616-9B67-100A8B6DA28E}" type="datetime1">
              <a:rPr lang="en-US" smtClean="0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33E5-A2FD-4601-B8B8-07A4248EA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E33-0D5C-482B-8A23-F417A4ECB105}" type="datetime1">
              <a:rPr lang="en-US" smtClean="0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E102-A1B5-4B77-B8AA-EC5CEA27C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B6F2-9D57-4D84-824B-2B673AA9543B}" type="datetime1">
              <a:rPr lang="en-US" smtClean="0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878F-78F9-432E-9466-3EA58CBE8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F0D1A-2A93-4B44-88F4-DFD9DD07B507}" type="datetime1">
              <a:rPr lang="en-US" smtClean="0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4280-9547-43F3-829F-A0752294C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171E-908B-4D16-903A-90CBBEB770C6}" type="datetime1">
              <a:rPr lang="en-US" smtClean="0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0DA6-2884-43B4-830A-B0BF32DCE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F5738-C1C5-4595-B5FE-991E2B05236A}" type="datetime1">
              <a:rPr lang="en-US" smtClean="0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DBFC-63F1-495B-B2D5-025A85A09D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EE22-AD0C-4820-B5D4-571477CF6A69}" type="datetime1">
              <a:rPr lang="en-US" smtClean="0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E4ED-9785-4507-B3B8-0CA02332F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EAA7C9-2F6F-4EBA-AD4C-5C765F323ABD}" type="datetime1">
              <a:rPr lang="en-US" smtClean="0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F3DE46-0074-41EA-992A-7CA8F7E74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anet.org/" TargetMode="External"/><Relationship Id="rId2" Type="http://schemas.openxmlformats.org/officeDocument/2006/relationships/hyperlink" Target="mailto:roberta.savli@efanet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ur-lex.europa.eu/LexUriServ/LexUriServ.do?uri=OJ:L:2001:194:0026:0034:EN:PDF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ur-lex.europa.eu/LexUriServ/LexUriServ.do?uri=OJ:L:2011:304:0018:0063:EN: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nsilium.europa.eu/uedocs/cms_Data/docs/pressdata/en/lsa/1265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noProof="0" dirty="0" smtClean="0"/>
              <a:t>Objetivos de EFA y políticas </a:t>
            </a:r>
            <a:br>
              <a:rPr lang="es-ES" noProof="0" dirty="0" smtClean="0"/>
            </a:br>
            <a:r>
              <a:rPr lang="es-ES" noProof="0" dirty="0" smtClean="0"/>
              <a:t>de la UE en 2012</a:t>
            </a:r>
            <a:endParaRPr lang="es-E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500" noProof="0" dirty="0" smtClean="0"/>
              <a:t>Roberta Savli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500" noProof="0" dirty="0" smtClean="0"/>
              <a:t>Oficial de políticas y proyectos europeos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noProof="0" dirty="0" smtClean="0">
                <a:hlinkClick r:id="rId2"/>
              </a:rPr>
              <a:t>roberta.savli@efanet.org</a:t>
            </a:r>
            <a:r>
              <a:rPr lang="es-ES" sz="3000" noProof="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noProof="0" dirty="0" smtClean="0">
                <a:hlinkClick r:id="rId3"/>
              </a:rPr>
              <a:t>www.efanet.org</a:t>
            </a:r>
            <a:r>
              <a:rPr lang="es-ES" sz="3000" noProof="0" dirty="0" smtClean="0"/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noProof="0" dirty="0"/>
          </a:p>
        </p:txBody>
      </p:sp>
      <p:pic>
        <p:nvPicPr>
          <p:cNvPr id="2054" name="Picture 3" descr="EFA Logo New Blu 300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Directiva UE sobre el tabaco </a:t>
            </a:r>
            <a:r>
              <a:rPr lang="es-ES" noProof="0" dirty="0" smtClean="0"/>
              <a:t>– I</a:t>
            </a:r>
            <a:endParaRPr lang="es-E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4347E7"/>
              </a:buClr>
              <a:buNone/>
            </a:pPr>
            <a:endParaRPr lang="es-ES" sz="1500" noProof="0" dirty="0" smtClean="0"/>
          </a:p>
          <a:p>
            <a:pPr>
              <a:buNone/>
            </a:pPr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816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</p:nvPr>
        </p:nvGraphicFramePr>
        <p:xfrm>
          <a:off x="914400" y="2057400"/>
          <a:ext cx="7467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" y="1524000"/>
            <a:ext cx="792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solidFill>
                  <a:srgbClr val="434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Calendario para la revisión de la directiva UE sobre el tabaco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+mn-lt"/>
                <a:hlinkClick r:id="rId8"/>
              </a:rPr>
              <a:t>http://eur-lex.europa.eu/LexUriServ/LexUriServ.do?uri=OJ:L:2001:194:0026:0034:EN:PDF</a:t>
            </a:r>
            <a:r>
              <a:rPr lang="de-CH" sz="1400" dirty="0" smtClean="0">
                <a:latin typeface="+mn-lt"/>
              </a:rPr>
              <a:t> </a:t>
            </a:r>
            <a:endParaRPr lang="en-US" sz="1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Directiva UE sobre el tabaco – II</a:t>
            </a:r>
            <a:endParaRPr lang="es-E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191000"/>
          </a:xfrm>
        </p:spPr>
        <p:txBody>
          <a:bodyPr/>
          <a:lstStyle/>
          <a:p>
            <a:pPr>
              <a:buClr>
                <a:srgbClr val="4347E7"/>
              </a:buClr>
              <a:buNone/>
            </a:pPr>
            <a:r>
              <a:rPr lang="es-ES" sz="2200" noProof="0" dirty="0" smtClean="0"/>
              <a:t>Prioridades de EFA:</a:t>
            </a:r>
          </a:p>
          <a:p>
            <a:pPr marL="514350" indent="-514350">
              <a:buClr>
                <a:srgbClr val="4347E7"/>
              </a:buClr>
              <a:buFont typeface="+mj-lt"/>
              <a:buAutoNum type="romanLcPeriod"/>
            </a:pPr>
            <a:r>
              <a:rPr lang="es-ES" sz="2200" noProof="0" dirty="0" smtClean="0"/>
              <a:t>Incluir </a:t>
            </a:r>
            <a:r>
              <a:rPr lang="es-ES" sz="2200" b="1" noProof="0" dirty="0" smtClean="0"/>
              <a:t>advertencias adicionales sobre los riesgos de la EPOC</a:t>
            </a:r>
          </a:p>
          <a:p>
            <a:pPr marL="514350" indent="-514350">
              <a:buClr>
                <a:srgbClr val="4347E7"/>
              </a:buClr>
              <a:buFont typeface="+mj-lt"/>
              <a:buAutoNum type="romanLcPeriod"/>
            </a:pPr>
            <a:r>
              <a:rPr lang="es-ES" sz="2200" dirty="0" smtClean="0"/>
              <a:t>Incluir </a:t>
            </a:r>
            <a:r>
              <a:rPr lang="es-ES" sz="2200" b="1" dirty="0" smtClean="0"/>
              <a:t>imágenes</a:t>
            </a:r>
            <a:r>
              <a:rPr lang="es-ES" sz="2200" b="1" noProof="0" dirty="0" smtClean="0"/>
              <a:t> obligatorias</a:t>
            </a:r>
            <a:r>
              <a:rPr lang="es-ES" sz="2200" dirty="0" smtClean="0"/>
              <a:t>: </a:t>
            </a:r>
            <a:r>
              <a:rPr lang="es-ES" sz="1800" dirty="0" smtClean="0"/>
              <a:t>cubriendo el 80</a:t>
            </a:r>
            <a:r>
              <a:rPr lang="es-ES" sz="1800" noProof="0" dirty="0" smtClean="0"/>
              <a:t>% de todos  los productos de tabaco en ambos lados de los paquetes</a:t>
            </a:r>
          </a:p>
          <a:p>
            <a:pPr marL="514350" indent="-514350">
              <a:buClr>
                <a:srgbClr val="4347E7"/>
              </a:buClr>
              <a:buFont typeface="+mj-lt"/>
              <a:buAutoNum type="romanLcPeriod"/>
            </a:pPr>
            <a:r>
              <a:rPr lang="es-ES" sz="2200" dirty="0" smtClean="0"/>
              <a:t>Nuevos </a:t>
            </a:r>
            <a:r>
              <a:rPr lang="es-ES" sz="2200" b="1" dirty="0" smtClean="0"/>
              <a:t>p</a:t>
            </a:r>
            <a:r>
              <a:rPr lang="es-ES" sz="2200" b="1" noProof="0" dirty="0" err="1" smtClean="0"/>
              <a:t>aquetes</a:t>
            </a:r>
            <a:r>
              <a:rPr lang="es-ES" sz="2200" b="1" noProof="0" dirty="0" smtClean="0"/>
              <a:t> estandarizados</a:t>
            </a:r>
            <a:r>
              <a:rPr lang="es-ES" sz="2200" dirty="0" smtClean="0"/>
              <a:t>: </a:t>
            </a:r>
            <a:r>
              <a:rPr lang="es-ES" sz="1800" noProof="0" dirty="0" smtClean="0"/>
              <a:t>estandarización del tamaño, color y método para abrir, nombre marcado en un color y tamaño estandarizados</a:t>
            </a:r>
          </a:p>
          <a:p>
            <a:pPr marL="514350" indent="-514350">
              <a:buClr>
                <a:srgbClr val="4347E7"/>
              </a:buClr>
              <a:buNone/>
            </a:pPr>
            <a:endParaRPr lang="es-ES" sz="1500" dirty="0" smtClean="0"/>
          </a:p>
          <a:p>
            <a:pPr marL="514350" indent="-514350">
              <a:buClr>
                <a:srgbClr val="4347E7"/>
              </a:buClr>
              <a:buNone/>
            </a:pPr>
            <a:r>
              <a:rPr lang="es-ES" sz="1600" noProof="0" dirty="0" smtClean="0"/>
              <a:t>	Otras preocupaciones principales:</a:t>
            </a:r>
          </a:p>
          <a:p>
            <a:pPr marL="1314450" lvl="2" indent="-514350">
              <a:buClr>
                <a:srgbClr val="4347E7"/>
              </a:buClr>
              <a:buFont typeface="Calibri" pitchFamily="34" charset="0"/>
              <a:buChar char="⁻"/>
            </a:pPr>
            <a:r>
              <a:rPr lang="es-ES" sz="1600" kern="0" noProof="0" dirty="0" smtClean="0">
                <a:solidFill>
                  <a:srgbClr val="000000"/>
                </a:solidFill>
              </a:rPr>
              <a:t>Añadir un número telefónico para ayudar los fumadores </a:t>
            </a:r>
            <a:r>
              <a:rPr lang="es-ES" sz="1600" kern="0" dirty="0" smtClean="0">
                <a:solidFill>
                  <a:srgbClr val="000000"/>
                </a:solidFill>
              </a:rPr>
              <a:t>a</a:t>
            </a:r>
            <a:r>
              <a:rPr lang="es-ES" sz="1600" kern="0" noProof="0" dirty="0" smtClean="0">
                <a:solidFill>
                  <a:srgbClr val="000000"/>
                </a:solidFill>
              </a:rPr>
              <a:t> </a:t>
            </a:r>
            <a:r>
              <a:rPr lang="es-ES" sz="1600" kern="0" dirty="0" smtClean="0">
                <a:solidFill>
                  <a:srgbClr val="000000"/>
                </a:solidFill>
              </a:rPr>
              <a:t>dejar de fumar</a:t>
            </a:r>
            <a:endParaRPr lang="es-ES" sz="1600" kern="0" noProof="0" dirty="0" smtClean="0">
              <a:solidFill>
                <a:srgbClr val="000000"/>
              </a:solidFill>
            </a:endParaRPr>
          </a:p>
          <a:p>
            <a:pPr marL="1314450" lvl="2" indent="-514350">
              <a:buClr>
                <a:srgbClr val="4347E7"/>
              </a:buClr>
              <a:buFont typeface="Calibri" pitchFamily="34" charset="0"/>
              <a:buChar char="⁻"/>
            </a:pPr>
            <a:r>
              <a:rPr lang="es-ES" sz="1600" noProof="0" dirty="0" smtClean="0"/>
              <a:t>Regulación de aditivos y sabores </a:t>
            </a:r>
          </a:p>
          <a:p>
            <a:pPr marL="1314450" lvl="2" indent="-514350">
              <a:buClr>
                <a:srgbClr val="4347E7"/>
              </a:buClr>
              <a:buFont typeface="Calibri" pitchFamily="34" charset="0"/>
              <a:buChar char="⁻"/>
            </a:pPr>
            <a:r>
              <a:rPr lang="es-ES" sz="1600" dirty="0" smtClean="0"/>
              <a:t>Eliminación datos que inducen a error sobre alquitrán/nicotina/CO</a:t>
            </a:r>
            <a:endParaRPr lang="es-ES" sz="1600" noProof="0" dirty="0" smtClean="0"/>
          </a:p>
          <a:p>
            <a:pPr marL="1314450" lvl="2" indent="-514350">
              <a:buClr>
                <a:srgbClr val="4347E7"/>
              </a:buClr>
              <a:buFont typeface="Calibri" pitchFamily="34" charset="0"/>
              <a:buChar char="⁻"/>
            </a:pPr>
            <a:r>
              <a:rPr lang="es-ES" sz="1600" noProof="0" dirty="0" smtClean="0"/>
              <a:t>Mantener la prohibición de </a:t>
            </a:r>
            <a:r>
              <a:rPr lang="es-ES" sz="1600" noProof="0" dirty="0" err="1" smtClean="0"/>
              <a:t>snus</a:t>
            </a:r>
            <a:endParaRPr lang="es-ES" sz="1600" noProof="0" dirty="0" smtClean="0"/>
          </a:p>
          <a:p>
            <a:pPr marL="1314450" lvl="2" indent="-514350">
              <a:buClr>
                <a:srgbClr val="4347E7"/>
              </a:buClr>
              <a:buFont typeface="Calibri" pitchFamily="34" charset="0"/>
              <a:buChar char="⁻"/>
            </a:pPr>
            <a:r>
              <a:rPr lang="es-ES" sz="1600" noProof="0" dirty="0" smtClean="0"/>
              <a:t>Informar sobre volumen </a:t>
            </a:r>
            <a:r>
              <a:rPr lang="es-ES" sz="1600" dirty="0" smtClean="0"/>
              <a:t>de ventas por marca</a:t>
            </a:r>
            <a:endParaRPr lang="es-ES" sz="1600" noProof="0" dirty="0" smtClean="0"/>
          </a:p>
          <a:p>
            <a:pPr>
              <a:buNone/>
            </a:pPr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816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noProof="0" dirty="0" smtClean="0"/>
              <a:t>Reglamento de la UE sobre el etiquetado de los productos alimentarios – I</a:t>
            </a:r>
            <a:endParaRPr lang="es-ES" noProof="0" dirty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267200"/>
          </a:xfrm>
        </p:spPr>
        <p:txBody>
          <a:bodyPr/>
          <a:lstStyle/>
          <a:p>
            <a:pPr>
              <a:buClr>
                <a:srgbClr val="4347E7"/>
              </a:buClr>
              <a:buNone/>
            </a:pPr>
            <a:r>
              <a:rPr lang="es-ES" sz="2200" noProof="0" dirty="0" smtClean="0"/>
              <a:t>En Octubre, el Parlamento </a:t>
            </a:r>
            <a:r>
              <a:rPr lang="es-ES" sz="2200" noProof="0" dirty="0" err="1" smtClean="0"/>
              <a:t>Europe</a:t>
            </a:r>
            <a:r>
              <a:rPr lang="es-ES" sz="2200" dirty="0" smtClean="0"/>
              <a:t>o y el Consejo de la UE han adoptado el nuevo reglamento sobre el etiquetado de los productos alimentarios</a:t>
            </a:r>
            <a:endParaRPr lang="es-ES" sz="1800" dirty="0" smtClean="0"/>
          </a:p>
          <a:p>
            <a:pPr>
              <a:buClr>
                <a:srgbClr val="4347E7"/>
              </a:buClr>
              <a:buNone/>
            </a:pPr>
            <a:r>
              <a:rPr lang="es-ES" sz="1800" noProof="0" dirty="0" smtClean="0"/>
              <a:t>		Una información </a:t>
            </a:r>
            <a:r>
              <a:rPr lang="es-ES" sz="1800" dirty="0" smtClean="0">
                <a:solidFill>
                  <a:srgbClr val="000000"/>
                </a:solidFill>
              </a:rPr>
              <a:t>alimentaria precisa, clara y fácil de comprender </a:t>
            </a:r>
            <a:r>
              <a:rPr lang="es-ES" sz="1800" noProof="0" dirty="0" smtClean="0"/>
              <a:t>puede ayudar a los consumidores a hacer mejores elecciones en materia de productos alimentarios, lo que es fundamental para personas que tienen intolerancias alimentarias o alergias</a:t>
            </a:r>
          </a:p>
          <a:p>
            <a:pPr>
              <a:buClr>
                <a:srgbClr val="4347E7"/>
              </a:buClr>
              <a:buNone/>
            </a:pPr>
            <a:r>
              <a:rPr lang="es-ES" sz="1400" noProof="0" dirty="0" smtClean="0">
                <a:hlinkClick r:id="rId2"/>
              </a:rPr>
              <a:t>http://eur-lex.europa.eu/LexUriServ/LexUriServ.do?uri=OJ:L:2011:304:0018:0063:EN:PDF</a:t>
            </a:r>
            <a:r>
              <a:rPr lang="es-ES" sz="1400" noProof="0" dirty="0" smtClean="0"/>
              <a:t> </a:t>
            </a:r>
          </a:p>
          <a:p>
            <a:pPr>
              <a:buClr>
                <a:srgbClr val="4347E7"/>
              </a:buClr>
              <a:buNone/>
            </a:pPr>
            <a:endParaRPr lang="es-ES" sz="1800" noProof="0" dirty="0" smtClean="0"/>
          </a:p>
          <a:p>
            <a:pPr>
              <a:buClr>
                <a:srgbClr val="4347E7"/>
              </a:buClr>
              <a:buNone/>
            </a:pPr>
            <a:r>
              <a:rPr lang="es-ES" sz="2200" noProof="0" dirty="0" smtClean="0">
                <a:solidFill>
                  <a:srgbClr val="4347E7"/>
                </a:solidFill>
              </a:rPr>
              <a:t>→ </a:t>
            </a:r>
            <a:r>
              <a:rPr lang="es-ES" sz="2200" noProof="0" dirty="0" smtClean="0"/>
              <a:t>Paso crucial en materia de mejorar la legibilidad del etiquetado, </a:t>
            </a:r>
            <a:r>
              <a:rPr lang="es-ES" sz="2200" dirty="0" smtClean="0"/>
              <a:t>responsabilidad de todos los operadores de empresas alimentarias, </a:t>
            </a:r>
            <a:r>
              <a:rPr lang="es-ES" sz="2200" b="1" dirty="0" smtClean="0"/>
              <a:t>etiquetado sobre las alergias en los alimentos no envasados</a:t>
            </a:r>
            <a:endParaRPr lang="es-ES" sz="2200" b="1" noProof="0" dirty="0" smtClean="0"/>
          </a:p>
          <a:p>
            <a:pPr>
              <a:buClr>
                <a:srgbClr val="4347E7"/>
              </a:buClr>
              <a:buNone/>
            </a:pPr>
            <a:endParaRPr lang="es-ES" sz="1200" noProof="0" dirty="0" smtClean="0"/>
          </a:p>
          <a:p>
            <a:pPr>
              <a:buClr>
                <a:srgbClr val="4347E7"/>
              </a:buClr>
              <a:buNone/>
            </a:pPr>
            <a:endParaRPr lang="es-ES" sz="2200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pic>
        <p:nvPicPr>
          <p:cNvPr id="8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1295400" y="2743200"/>
            <a:ext cx="457200" cy="228600"/>
          </a:xfrm>
          <a:prstGeom prst="rightArrow">
            <a:avLst>
              <a:gd name="adj1" fmla="val 50000"/>
              <a:gd name="adj2" fmla="val 64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Reglamento de la UE sobre el etiquetado de los productos alimentarios – </a:t>
            </a:r>
            <a:r>
              <a:rPr lang="es-ES" noProof="0" dirty="0" smtClean="0"/>
              <a:t>II</a:t>
            </a:r>
            <a:endParaRPr lang="es-ES" noProof="0" dirty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114800"/>
          </a:xfrm>
        </p:spPr>
        <p:txBody>
          <a:bodyPr/>
          <a:lstStyle/>
          <a:p>
            <a:pPr>
              <a:buClr>
                <a:srgbClr val="4347E7"/>
              </a:buClr>
              <a:buNone/>
            </a:pPr>
            <a:endParaRPr lang="es-ES" sz="1200" noProof="0" dirty="0" smtClean="0"/>
          </a:p>
          <a:p>
            <a:pPr>
              <a:buClr>
                <a:srgbClr val="4347E7"/>
              </a:buClr>
              <a:buNone/>
            </a:pPr>
            <a:r>
              <a:rPr lang="es-ES" sz="2200" u="sng" noProof="0" dirty="0" smtClean="0"/>
              <a:t>Seguimiento:</a:t>
            </a:r>
            <a:r>
              <a:rPr lang="es-ES" sz="2200" noProof="0" dirty="0" smtClean="0"/>
              <a:t> la Comisión puede adoptar actos delegados y </a:t>
            </a:r>
            <a:r>
              <a:rPr lang="es-ES" sz="2200" dirty="0" smtClean="0"/>
              <a:t>de ejecución</a:t>
            </a:r>
            <a:endParaRPr lang="es-ES" sz="2200" noProof="0" dirty="0" smtClean="0"/>
          </a:p>
          <a:p>
            <a:pPr>
              <a:buClr>
                <a:srgbClr val="4347E7"/>
              </a:buClr>
              <a:buNone/>
            </a:pPr>
            <a:r>
              <a:rPr lang="es-ES" sz="1800" noProof="0" dirty="0" smtClean="0"/>
              <a:t>		</a:t>
            </a:r>
            <a:r>
              <a:rPr lang="es-ES" sz="2200" dirty="0" smtClean="0"/>
              <a:t>Controlar esta actividad con el objetivo de </a:t>
            </a:r>
            <a:r>
              <a:rPr lang="es-ES" sz="2200" b="1" dirty="0" smtClean="0"/>
              <a:t>proteger las personas con alergias</a:t>
            </a:r>
          </a:p>
          <a:p>
            <a:pPr>
              <a:buClr>
                <a:srgbClr val="4347E7"/>
              </a:buClr>
              <a:buNone/>
            </a:pPr>
            <a:endParaRPr lang="es-ES" sz="2200" b="1" noProof="0" dirty="0" smtClean="0">
              <a:solidFill>
                <a:srgbClr val="4347E7"/>
              </a:solidFill>
            </a:endParaRPr>
          </a:p>
          <a:p>
            <a:pPr>
              <a:buClr>
                <a:srgbClr val="4347E7"/>
              </a:buClr>
              <a:buNone/>
            </a:pPr>
            <a:r>
              <a:rPr lang="es-ES" sz="1800" noProof="0" dirty="0" smtClean="0">
                <a:solidFill>
                  <a:srgbClr val="4347E7"/>
                </a:solidFill>
              </a:rPr>
              <a:t>		-</a:t>
            </a:r>
            <a:r>
              <a:rPr lang="es-ES" sz="1800" noProof="0" dirty="0" smtClean="0"/>
              <a:t> Modificación de la lista de </a:t>
            </a:r>
            <a:r>
              <a:rPr lang="en-US" sz="1800" u="sng" dirty="0" err="1" smtClean="0">
                <a:solidFill>
                  <a:srgbClr val="000000"/>
                </a:solidFill>
              </a:rPr>
              <a:t>sustancias</a:t>
            </a:r>
            <a:r>
              <a:rPr lang="en-US" sz="1800" u="sng" dirty="0" smtClean="0">
                <a:solidFill>
                  <a:srgbClr val="000000"/>
                </a:solidFill>
              </a:rPr>
              <a:t> o </a:t>
            </a:r>
            <a:r>
              <a:rPr lang="en-US" sz="1800" u="sng" dirty="0" err="1" smtClean="0">
                <a:solidFill>
                  <a:srgbClr val="000000"/>
                </a:solidFill>
              </a:rPr>
              <a:t>productos</a:t>
            </a:r>
            <a:r>
              <a:rPr lang="en-US" sz="1800" u="sng" dirty="0" smtClean="0">
                <a:solidFill>
                  <a:srgbClr val="000000"/>
                </a:solidFill>
              </a:rPr>
              <a:t> </a:t>
            </a:r>
            <a:r>
              <a:rPr lang="en-US" sz="1800" u="sng" dirty="0" err="1" smtClean="0">
                <a:solidFill>
                  <a:srgbClr val="000000"/>
                </a:solidFill>
              </a:rPr>
              <a:t>que</a:t>
            </a:r>
            <a:r>
              <a:rPr lang="en-US" sz="1800" u="sng" dirty="0" smtClean="0">
                <a:solidFill>
                  <a:srgbClr val="000000"/>
                </a:solidFill>
              </a:rPr>
              <a:t> </a:t>
            </a:r>
            <a:r>
              <a:rPr lang="en-US" sz="1800" u="sng" dirty="0" err="1" smtClean="0">
                <a:solidFill>
                  <a:srgbClr val="000000"/>
                </a:solidFill>
              </a:rPr>
              <a:t>provocan</a:t>
            </a:r>
            <a:r>
              <a:rPr lang="en-US" sz="1800" u="sng" dirty="0" smtClean="0">
                <a:solidFill>
                  <a:srgbClr val="000000"/>
                </a:solidFill>
              </a:rPr>
              <a:t> </a:t>
            </a:r>
            <a:r>
              <a:rPr lang="en-US" sz="1800" u="sng" dirty="0" err="1" smtClean="0">
                <a:solidFill>
                  <a:srgbClr val="000000"/>
                </a:solidFill>
              </a:rPr>
              <a:t>alergias</a:t>
            </a:r>
            <a:r>
              <a:rPr lang="en-US" sz="1800" u="sng" dirty="0" smtClean="0">
                <a:solidFill>
                  <a:srgbClr val="000000"/>
                </a:solidFill>
              </a:rPr>
              <a:t> o </a:t>
            </a:r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u="sng" dirty="0" err="1" smtClean="0">
                <a:solidFill>
                  <a:srgbClr val="000000"/>
                </a:solidFill>
              </a:rPr>
              <a:t>intolerancias</a:t>
            </a:r>
            <a:endParaRPr lang="es-ES" sz="1800" u="sng" dirty="0" smtClean="0">
              <a:solidFill>
                <a:srgbClr val="000000"/>
              </a:solidFill>
            </a:endParaRPr>
          </a:p>
          <a:p>
            <a:pPr>
              <a:buClr>
                <a:srgbClr val="4347E7"/>
              </a:buClr>
              <a:buNone/>
            </a:pPr>
            <a:r>
              <a:rPr lang="es-ES" sz="1800" noProof="0" dirty="0" smtClean="0">
                <a:solidFill>
                  <a:srgbClr val="000000"/>
                </a:solidFill>
              </a:rPr>
              <a:t>		</a:t>
            </a:r>
            <a:r>
              <a:rPr lang="es-ES" sz="1800" noProof="0" dirty="0" smtClean="0">
                <a:solidFill>
                  <a:srgbClr val="4347E7"/>
                </a:solidFill>
              </a:rPr>
              <a:t>-</a:t>
            </a:r>
            <a:r>
              <a:rPr lang="es-ES" sz="1800" noProof="0" dirty="0" smtClean="0"/>
              <a:t> </a:t>
            </a:r>
            <a:r>
              <a:rPr lang="en-US" sz="1800" noProof="0" dirty="0" err="1" smtClean="0"/>
              <a:t>I</a:t>
            </a:r>
            <a:r>
              <a:rPr lang="en-US" sz="1800" dirty="0" err="1" smtClean="0"/>
              <a:t>mágenes</a:t>
            </a:r>
            <a:r>
              <a:rPr lang="en-US" sz="1800" dirty="0" smtClean="0"/>
              <a:t> o </a:t>
            </a:r>
            <a:r>
              <a:rPr lang="en-US" sz="1800" dirty="0" err="1" smtClean="0"/>
              <a:t>representación</a:t>
            </a:r>
            <a:r>
              <a:rPr lang="en-US" sz="1800" dirty="0" smtClean="0"/>
              <a:t> </a:t>
            </a:r>
            <a:r>
              <a:rPr lang="en-US" sz="1800" dirty="0" err="1" smtClean="0"/>
              <a:t>gráfica</a:t>
            </a:r>
            <a:r>
              <a:rPr lang="en-US" sz="1800" dirty="0" smtClean="0"/>
              <a:t> de </a:t>
            </a:r>
            <a:r>
              <a:rPr lang="en-US" sz="1800" dirty="0" err="1" smtClean="0"/>
              <a:t>algunas</a:t>
            </a:r>
            <a:r>
              <a:rPr lang="en-US" sz="1800" dirty="0" smtClean="0"/>
              <a:t> </a:t>
            </a:r>
            <a:r>
              <a:rPr lang="es-ES" sz="1800" dirty="0" smtClean="0"/>
              <a:t>informaciones obligatorias</a:t>
            </a:r>
            <a:endParaRPr lang="es-ES" sz="1800" noProof="0" dirty="0" smtClean="0"/>
          </a:p>
          <a:p>
            <a:pPr>
              <a:buClr>
                <a:srgbClr val="4347E7"/>
              </a:buClr>
              <a:buNone/>
            </a:pPr>
            <a:r>
              <a:rPr lang="es-ES" sz="1800" noProof="0" dirty="0" smtClean="0"/>
              <a:t>		</a:t>
            </a:r>
            <a:r>
              <a:rPr lang="es-ES" sz="1800" noProof="0" dirty="0" smtClean="0">
                <a:solidFill>
                  <a:srgbClr val="4347E7"/>
                </a:solidFill>
              </a:rPr>
              <a:t>- </a:t>
            </a:r>
            <a:r>
              <a:rPr lang="es-ES" sz="1800" dirty="0" smtClean="0"/>
              <a:t>“Etiquetado  preventivo”</a:t>
            </a:r>
            <a:endParaRPr lang="es-ES" sz="1800" u="sng" noProof="0" dirty="0" smtClean="0"/>
          </a:p>
          <a:p>
            <a:pPr>
              <a:buClr>
                <a:srgbClr val="4347E7"/>
              </a:buClr>
              <a:buNone/>
            </a:pPr>
            <a:endParaRPr lang="es-ES" sz="1800" noProof="0" dirty="0" smtClean="0"/>
          </a:p>
          <a:p>
            <a:pPr>
              <a:buClr>
                <a:srgbClr val="4347E7"/>
              </a:buClr>
              <a:buNone/>
            </a:pPr>
            <a:endParaRPr lang="es-ES" sz="2200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066800" y="2743200"/>
            <a:ext cx="396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noProof="0" dirty="0" smtClean="0"/>
              <a:t>Participación en las actividades de EMA</a:t>
            </a:r>
            <a:endParaRPr lang="es-ES" noProof="0" dirty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Clr>
                <a:srgbClr val="4347E7"/>
              </a:buClr>
              <a:buNone/>
            </a:pPr>
            <a:r>
              <a:rPr lang="es-ES" sz="2000" noProof="0" dirty="0" smtClean="0"/>
              <a:t>La </a:t>
            </a:r>
            <a:r>
              <a:rPr lang="es-ES" sz="2000" b="1" noProof="0" dirty="0" smtClean="0"/>
              <a:t>Agencia Europea de los Medicamentos </a:t>
            </a:r>
            <a:r>
              <a:rPr lang="es-ES" sz="2000" dirty="0" smtClean="0"/>
              <a:t>es un </a:t>
            </a:r>
          </a:p>
          <a:p>
            <a:pPr>
              <a:buClr>
                <a:srgbClr val="4347E7"/>
              </a:buClr>
              <a:buNone/>
            </a:pPr>
            <a:r>
              <a:rPr lang="es-ES" sz="2000" dirty="0" smtClean="0"/>
              <a:t>organismo descentralizado de la Unión Europea                                </a:t>
            </a:r>
          </a:p>
          <a:p>
            <a:pPr>
              <a:buClr>
                <a:srgbClr val="4347E7"/>
              </a:buClr>
              <a:buNone/>
            </a:pPr>
            <a:r>
              <a:rPr lang="es-ES" sz="2000" dirty="0" smtClean="0"/>
              <a:t>con sede en Londres y responsabilidad de proteger y                       </a:t>
            </a:r>
          </a:p>
          <a:p>
            <a:pPr>
              <a:buClr>
                <a:srgbClr val="4347E7"/>
              </a:buClr>
              <a:buNone/>
            </a:pPr>
            <a:r>
              <a:rPr lang="es-ES" sz="2000" dirty="0" smtClean="0"/>
              <a:t>promover la salud pública y animal, mediante la evaluación y supervisión de los medicamentos de uso humano y veterinario.</a:t>
            </a:r>
            <a:endParaRPr lang="es-ES" sz="2000" noProof="0" dirty="0" smtClean="0"/>
          </a:p>
          <a:p>
            <a:pPr>
              <a:buClr>
                <a:srgbClr val="4347E7"/>
              </a:buClr>
              <a:buNone/>
            </a:pPr>
            <a:endParaRPr lang="es-ES" sz="2000" noProof="0" dirty="0" smtClean="0"/>
          </a:p>
          <a:p>
            <a:pPr marL="400050" indent="-400050">
              <a:buClr>
                <a:srgbClr val="4347E7"/>
              </a:buClr>
              <a:buFont typeface="+mj-lt"/>
              <a:buAutoNum type="romanUcPeriod"/>
            </a:pPr>
            <a:r>
              <a:rPr lang="es-ES" sz="2000" dirty="0" smtClean="0"/>
              <a:t>Nueva legislación en </a:t>
            </a:r>
            <a:r>
              <a:rPr lang="es-ES" sz="2000" dirty="0" err="1" smtClean="0"/>
              <a:t>farmaco</a:t>
            </a:r>
            <a:r>
              <a:rPr lang="es-ES" sz="2000" dirty="0" smtClean="0"/>
              <a:t>-vigilancia </a:t>
            </a:r>
          </a:p>
          <a:p>
            <a:pPr marL="400050" indent="-400050">
              <a:buClr>
                <a:srgbClr val="4347E7"/>
              </a:buClr>
              <a:buFont typeface="+mj-lt"/>
              <a:buAutoNum type="romanUcPeriod"/>
            </a:pPr>
            <a:r>
              <a:rPr lang="es-ES" sz="2000" dirty="0" smtClean="0"/>
              <a:t>Desde Marzo</a:t>
            </a:r>
            <a:r>
              <a:rPr lang="es-ES" sz="2000" noProof="0" dirty="0" smtClean="0"/>
              <a:t> de 2010, EFA es miembro del </a:t>
            </a:r>
            <a:r>
              <a:rPr lang="es-ES" sz="2000" b="1" noProof="0" dirty="0" smtClean="0"/>
              <a:t>Grupo de trabajo de los pacientes y consumidores</a:t>
            </a:r>
          </a:p>
          <a:p>
            <a:pPr eaLnBrk="1" hangingPunct="1">
              <a:buClr>
                <a:srgbClr val="4347E7"/>
              </a:buClr>
              <a:buNone/>
            </a:pPr>
            <a:r>
              <a:rPr lang="es-ES" sz="2000" noProof="0" dirty="0" smtClean="0">
                <a:solidFill>
                  <a:srgbClr val="4347E7"/>
                </a:solidFill>
              </a:rPr>
              <a:t>	→</a:t>
            </a:r>
            <a:r>
              <a:rPr lang="es-ES" sz="2000" noProof="0" dirty="0" smtClean="0"/>
              <a:t> Aconsejar a EMA sobre </a:t>
            </a:r>
            <a:r>
              <a:rPr lang="es-ES" sz="2000" dirty="0" smtClean="0"/>
              <a:t>todos los asuntos que interesan a los pacientes </a:t>
            </a:r>
            <a:endParaRPr lang="es-ES" sz="2000" noProof="0" dirty="0" smtClean="0"/>
          </a:p>
          <a:p>
            <a:pPr eaLnBrk="1" hangingPunct="1">
              <a:buClr>
                <a:srgbClr val="4347E7"/>
              </a:buClr>
              <a:buNone/>
            </a:pPr>
            <a:r>
              <a:rPr lang="es-ES" sz="2000" noProof="0" dirty="0" smtClean="0"/>
              <a:t>	</a:t>
            </a:r>
            <a:r>
              <a:rPr lang="es-ES" sz="2000" noProof="0" dirty="0" smtClean="0">
                <a:solidFill>
                  <a:srgbClr val="4347E7"/>
                </a:solidFill>
              </a:rPr>
              <a:t> → </a:t>
            </a:r>
            <a:r>
              <a:rPr lang="es-ES" sz="2000" noProof="0" dirty="0" smtClean="0"/>
              <a:t>Encuentros periódicos con el Grupo de trabajo de los profesionales de la salud</a:t>
            </a:r>
          </a:p>
          <a:p>
            <a:pPr marL="400050" indent="-400050">
              <a:buClr>
                <a:srgbClr val="4347E7"/>
              </a:buClr>
              <a:buFont typeface="+mj-lt"/>
              <a:buAutoNum type="romanUcPeriod"/>
            </a:pPr>
            <a:endParaRPr lang="es-ES" sz="2000" noProof="0" dirty="0" smtClean="0"/>
          </a:p>
          <a:p>
            <a:pPr>
              <a:buClr>
                <a:srgbClr val="4347E7"/>
              </a:buClr>
              <a:buNone/>
            </a:pPr>
            <a:endParaRPr lang="es-ES" sz="2000" noProof="0" dirty="0" smtClean="0"/>
          </a:p>
          <a:p>
            <a:pPr>
              <a:buClr>
                <a:srgbClr val="4347E7"/>
              </a:buClr>
              <a:buNone/>
            </a:pPr>
            <a:endParaRPr lang="es-ES" sz="2000" noProof="0" dirty="0" smtClean="0"/>
          </a:p>
          <a:p>
            <a:pPr eaLnBrk="1" hangingPunct="1">
              <a:buClr>
                <a:srgbClr val="4347E7"/>
              </a:buClr>
              <a:buNone/>
            </a:pPr>
            <a:endParaRPr lang="es-ES" sz="2000" noProof="0" dirty="0" smtClean="0"/>
          </a:p>
          <a:p>
            <a:pPr>
              <a:buClr>
                <a:srgbClr val="4347E7"/>
              </a:buClr>
              <a:buNone/>
            </a:pPr>
            <a:endParaRPr lang="es-ES" sz="2000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578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447800"/>
            <a:ext cx="1905000" cy="111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noProof="0" dirty="0" smtClean="0"/>
              <a:t>Otras legislaciones</a:t>
            </a:r>
            <a:r>
              <a:rPr lang="es-ES" dirty="0" smtClean="0"/>
              <a:t> de la UE</a:t>
            </a:r>
            <a:endParaRPr lang="es-ES" noProof="0" dirty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3581400"/>
            <a:ext cx="2057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srgbClr val="4347E7"/>
                </a:solidFill>
              </a:rPr>
              <a:t>- </a:t>
            </a:r>
            <a:r>
              <a:rPr lang="de-CH" sz="1400" dirty="0" smtClean="0"/>
              <a:t>Reglamento sobre los </a:t>
            </a:r>
            <a:r>
              <a:rPr lang="de-CH" sz="1400" b="1" dirty="0" smtClean="0"/>
              <a:t>productos químicos</a:t>
            </a:r>
          </a:p>
          <a:p>
            <a:pPr>
              <a:buFontTx/>
              <a:buChar char="-"/>
            </a:pPr>
            <a:r>
              <a:rPr lang="de-CH" sz="1400" dirty="0" smtClean="0"/>
              <a:t> Participac</a:t>
            </a:r>
            <a:r>
              <a:rPr lang="en-US" sz="1400" dirty="0" err="1" smtClean="0"/>
              <a:t>ió</a:t>
            </a:r>
            <a:r>
              <a:rPr lang="de-CH" sz="1400" dirty="0" smtClean="0"/>
              <a:t>n en el </a:t>
            </a:r>
            <a:r>
              <a:rPr lang="de-CH" sz="1400" b="1" dirty="0" smtClean="0"/>
              <a:t>Grupo de expertos </a:t>
            </a:r>
            <a:r>
              <a:rPr lang="de-CH" sz="1400" dirty="0" smtClean="0"/>
              <a:t>de la Comisión</a:t>
            </a:r>
            <a:endParaRPr lang="en-US" sz="1400" dirty="0" smtClean="0"/>
          </a:p>
          <a:p>
            <a:r>
              <a:rPr lang="de-CH" sz="1400" dirty="0" smtClean="0">
                <a:solidFill>
                  <a:srgbClr val="4347E7"/>
                </a:solidFill>
              </a:rPr>
              <a:t>-</a:t>
            </a:r>
            <a:r>
              <a:rPr lang="de-CH" sz="1400" dirty="0" smtClean="0"/>
              <a:t> Directiva sobre la </a:t>
            </a:r>
            <a:r>
              <a:rPr lang="de-CH" sz="1400" b="1" dirty="0" smtClean="0"/>
              <a:t>eficiencia energetica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47700" y="29337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43200" y="3886200"/>
            <a:ext cx="198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/>
              <a:t> </a:t>
            </a:r>
            <a:r>
              <a:rPr lang="en-US" sz="1400" dirty="0" err="1" smtClean="0"/>
              <a:t>Directiva</a:t>
            </a:r>
            <a:r>
              <a:rPr lang="en-US" sz="1400" dirty="0" smtClean="0"/>
              <a:t> </a:t>
            </a:r>
            <a:r>
              <a:rPr lang="en-US" sz="1400" dirty="0" err="1" smtClean="0"/>
              <a:t>sobre</a:t>
            </a:r>
            <a:r>
              <a:rPr lang="en-US" sz="1400" dirty="0" smtClean="0"/>
              <a:t> la </a:t>
            </a:r>
            <a:r>
              <a:rPr lang="en-US" sz="1400" b="1" dirty="0" err="1" smtClean="0"/>
              <a:t>calidad</a:t>
            </a:r>
            <a:r>
              <a:rPr lang="en-US" sz="1400" b="1" dirty="0" smtClean="0"/>
              <a:t> del </a:t>
            </a:r>
            <a:r>
              <a:rPr lang="en-US" sz="1400" b="1" dirty="0" err="1" smtClean="0"/>
              <a:t>aire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ambiente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de-CH" sz="1400" b="1" dirty="0" smtClean="0"/>
              <a:t> Septimo programa de acción en materia de medio ambiente (2013-2023)</a:t>
            </a:r>
          </a:p>
          <a:p>
            <a:pPr>
              <a:buFontTx/>
              <a:buChar char="-"/>
            </a:pPr>
            <a:r>
              <a:rPr lang="de-CH" sz="1400" dirty="0" smtClean="0"/>
              <a:t> </a:t>
            </a:r>
            <a:r>
              <a:rPr lang="de-CH" sz="1400" b="1" dirty="0" smtClean="0"/>
              <a:t>Segundo</a:t>
            </a:r>
            <a:r>
              <a:rPr lang="de-CH" sz="1400" dirty="0" smtClean="0"/>
              <a:t> </a:t>
            </a:r>
            <a:r>
              <a:rPr lang="de-CH" sz="1400" b="1" dirty="0" smtClean="0"/>
              <a:t>p</a:t>
            </a:r>
            <a:r>
              <a:rPr lang="es-ES" sz="1400" b="1" dirty="0" err="1" smtClean="0"/>
              <a:t>lan</a:t>
            </a:r>
            <a:r>
              <a:rPr lang="es-ES" sz="1400" b="1" dirty="0" smtClean="0"/>
              <a:t> de acción de medio ambiente y salud</a:t>
            </a:r>
          </a:p>
        </p:txBody>
      </p:sp>
      <p:cxnSp>
        <p:nvCxnSpPr>
          <p:cNvPr id="17" name="Straight Arrow Connector 16"/>
          <p:cNvCxnSpPr>
            <a:endCxn id="15" idx="0"/>
          </p:cNvCxnSpPr>
          <p:nvPr/>
        </p:nvCxnSpPr>
        <p:spPr>
          <a:xfrm rot="5400000">
            <a:off x="3582194" y="3733800"/>
            <a:ext cx="304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00600" y="3886200"/>
            <a:ext cx="1676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- </a:t>
            </a:r>
            <a:r>
              <a:rPr lang="de-CH" sz="1400" b="1" dirty="0" smtClean="0"/>
              <a:t>T</a:t>
            </a:r>
            <a:r>
              <a:rPr lang="es-ES" sz="1400" b="1" dirty="0" smtClean="0"/>
              <a:t>ercer programa plurianual de acción de la</a:t>
            </a:r>
          </a:p>
          <a:p>
            <a:r>
              <a:rPr lang="es-ES" sz="1400" b="1" dirty="0" smtClean="0"/>
              <a:t>UE en el ámbito de la salud para el período 2014-2020</a:t>
            </a:r>
            <a:endParaRPr lang="en-GB" sz="1400" b="1" dirty="0" smtClean="0"/>
          </a:p>
          <a:p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5219700" y="3771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81800" y="3657600"/>
            <a:ext cx="2133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sz="1400" dirty="0" smtClean="0"/>
              <a:t> </a:t>
            </a:r>
            <a:r>
              <a:rPr lang="en-GB" sz="1400" b="1" dirty="0" smtClean="0"/>
              <a:t>Octavo </a:t>
            </a:r>
            <a:r>
              <a:rPr lang="es-ES" sz="1400" b="1" dirty="0" smtClean="0"/>
              <a:t>programa marco de investigación e innovación europeo </a:t>
            </a:r>
            <a:r>
              <a:rPr lang="en-GB" sz="1400" b="1" dirty="0" smtClean="0"/>
              <a:t>(2014-2020)</a:t>
            </a:r>
          </a:p>
          <a:p>
            <a:pPr>
              <a:buFontTx/>
              <a:buChar char="-"/>
            </a:pPr>
            <a:r>
              <a:rPr lang="en-GB" sz="1400" dirty="0" smtClean="0"/>
              <a:t> </a:t>
            </a:r>
            <a:r>
              <a:rPr lang="es-ES" sz="1400" b="1" dirty="0" smtClean="0"/>
              <a:t>Marco Financiero Plurianual </a:t>
            </a:r>
            <a:r>
              <a:rPr lang="en-GB" sz="1400" b="1" dirty="0" smtClean="0"/>
              <a:t>2014-2020</a:t>
            </a:r>
            <a:endParaRPr lang="en-GB" sz="1400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7581900" y="33909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noProof="0" dirty="0" smtClean="0"/>
              <a:t>Proyectos </a:t>
            </a:r>
            <a:r>
              <a:rPr lang="es-ES" dirty="0" smtClean="0"/>
              <a:t>financiados</a:t>
            </a:r>
            <a:r>
              <a:rPr lang="es-ES" noProof="0" dirty="0" smtClean="0"/>
              <a:t> por la UE</a:t>
            </a:r>
            <a:endParaRPr lang="es-ES" noProof="0" dirty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914400" y="1905001"/>
            <a:ext cx="7467600" cy="3810000"/>
          </a:xfrm>
        </p:spPr>
        <p:txBody>
          <a:bodyPr/>
          <a:lstStyle/>
          <a:p>
            <a:pPr>
              <a:buClr>
                <a:srgbClr val="4347E7"/>
              </a:buClr>
              <a:buNone/>
            </a:pPr>
            <a:r>
              <a:rPr lang="es-ES" sz="2200" u="sng" noProof="0" dirty="0" smtClean="0"/>
              <a:t>Objetivos: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es-ES" sz="2200" noProof="0" dirty="0" smtClean="0"/>
              <a:t>Desarrollar proyectos que ayuden a los miembros de EFA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es-ES" sz="2200" noProof="0" dirty="0" smtClean="0"/>
              <a:t>Permitir a los pacientes participar </a:t>
            </a:r>
            <a:r>
              <a:rPr lang="es-ES" sz="2200" dirty="0" smtClean="0"/>
              <a:t>de manera activa</a:t>
            </a:r>
            <a:endParaRPr lang="es-ES" sz="2200" b="1" noProof="0" dirty="0" smtClean="0"/>
          </a:p>
          <a:p>
            <a:pPr>
              <a:buNone/>
            </a:pPr>
            <a:r>
              <a:rPr lang="es-ES" sz="2000" noProof="0" dirty="0" smtClean="0"/>
              <a:t>	</a:t>
            </a:r>
            <a:r>
              <a:rPr lang="es-ES" sz="2000" noProof="0" dirty="0" smtClean="0">
                <a:solidFill>
                  <a:srgbClr val="4347E7"/>
                </a:solidFill>
              </a:rPr>
              <a:t>→</a:t>
            </a:r>
            <a:r>
              <a:rPr lang="es-ES" sz="2000" noProof="0" dirty="0" smtClean="0"/>
              <a:t> Investigación, ética, comunicación, diseminación de las informaciones y reclutamiento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es-ES" sz="2200" noProof="0" dirty="0" smtClean="0"/>
              <a:t>Asegurar que los resultados de los proyectos sean considerados en las políticas europeas</a:t>
            </a:r>
          </a:p>
          <a:p>
            <a:pPr>
              <a:buClr>
                <a:srgbClr val="4347E7"/>
              </a:buClr>
              <a:buNone/>
            </a:pPr>
            <a:endParaRPr lang="es-ES" sz="2200" noProof="0" dirty="0" smtClean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noProof="0" dirty="0" smtClean="0"/>
              <a:t>Papel de las asociaciones nacionales</a:t>
            </a:r>
            <a:endParaRPr lang="es-ES" noProof="0" dirty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762000" y="1524001"/>
            <a:ext cx="7772400" cy="4495800"/>
          </a:xfrm>
        </p:spPr>
        <p:txBody>
          <a:bodyPr/>
          <a:lstStyle/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es-ES_tradnl" sz="2400" dirty="0" smtClean="0"/>
              <a:t>Compartir mejores prácticas 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es-ES_tradnl" sz="2400" dirty="0" smtClean="0"/>
              <a:t>Desarrollar proyectos que den prioridad al paciente</a:t>
            </a:r>
            <a:endParaRPr lang="es-ES_tradnl" sz="2400" noProof="0" dirty="0" smtClean="0"/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es-ES_tradnl" sz="2400" noProof="0" dirty="0" smtClean="0"/>
              <a:t>Cooperar con profesionales de la salud, científicos y otras organizaciones no gubernamentales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es-ES_tradnl" sz="2400" noProof="0" dirty="0" smtClean="0"/>
              <a:t>Apoyar los intereses de EFA teniendo contactos directos con los políticos nacionales y europeos</a:t>
            </a:r>
          </a:p>
          <a:p>
            <a:pPr>
              <a:buClr>
                <a:srgbClr val="4347E7"/>
              </a:buClr>
              <a:buNone/>
            </a:pPr>
            <a:endParaRPr lang="es-ES_tradnl" sz="1600" noProof="0" dirty="0" smtClean="0"/>
          </a:p>
          <a:p>
            <a:pPr>
              <a:buClr>
                <a:srgbClr val="4347E7"/>
              </a:buClr>
              <a:buNone/>
            </a:pPr>
            <a:r>
              <a:rPr lang="es-ES_tradnl" sz="2400" noProof="0" dirty="0" smtClean="0"/>
              <a:t>Competencia de los Estados Miembros en materia de salud 	Articulo 4 del TFUE: competencia compartida en </a:t>
            </a:r>
            <a:r>
              <a:rPr lang="es-ES_tradnl" sz="2400" dirty="0" smtClean="0"/>
              <a:t>los asuntos comunes de seguridad en materia de salud pública</a:t>
            </a:r>
            <a:endParaRPr lang="es-ES_tradnl" sz="2200" noProof="0" dirty="0" smtClean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219200" y="48006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MUCHAS GRACIAS</a:t>
            </a:r>
            <a:endParaRPr lang="es-ES" b="1" noProof="0" dirty="0"/>
          </a:p>
        </p:txBody>
      </p:sp>
      <p:sp>
        <p:nvSpPr>
          <p:cNvPr id="4101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Clr>
                <a:srgbClr val="4347E7"/>
              </a:buClr>
              <a:buNone/>
            </a:pPr>
            <a:r>
              <a:rPr lang="es-ES" noProof="0" dirty="0" smtClean="0">
                <a:solidFill>
                  <a:srgbClr val="434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	</a:t>
            </a:r>
          </a:p>
          <a:p>
            <a:pPr algn="ctr">
              <a:buClr>
                <a:srgbClr val="4347E7"/>
              </a:buClr>
              <a:buNone/>
            </a:pPr>
            <a:endParaRPr lang="es-ES" noProof="0" dirty="0" smtClean="0">
              <a:solidFill>
                <a:srgbClr val="4347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algn="ctr">
              <a:buClr>
                <a:srgbClr val="4347E7"/>
              </a:buClr>
              <a:buNone/>
            </a:pPr>
            <a:endParaRPr lang="es-ES" noProof="0" dirty="0" smtClean="0">
              <a:solidFill>
                <a:srgbClr val="4347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algn="ctr">
              <a:buClr>
                <a:srgbClr val="4347E7"/>
              </a:buClr>
              <a:buNone/>
            </a:pPr>
            <a:r>
              <a:rPr lang="es-ES" noProof="0" dirty="0" smtClean="0">
                <a:solidFill>
                  <a:srgbClr val="434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	</a:t>
            </a:r>
            <a:r>
              <a:rPr lang="es-ES" sz="3200" noProof="0" dirty="0" smtClean="0">
                <a:solidFill>
                  <a:srgbClr val="434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Muchas gracias por vuestra atención</a:t>
            </a:r>
            <a:endParaRPr lang="es-ES" sz="3200" noProof="0" dirty="0" smtClean="0">
              <a:solidFill>
                <a:srgbClr val="4347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es-ES" noProof="0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s-ES" noProof="0" dirty="0" smtClean="0"/>
          </a:p>
          <a:p>
            <a:pPr>
              <a:buNone/>
            </a:pPr>
            <a:endParaRPr lang="es-ES" noProof="0" dirty="0" smtClean="0"/>
          </a:p>
          <a:p>
            <a:pPr>
              <a:buNone/>
            </a:pPr>
            <a:endParaRPr lang="es-ES" noProof="0" dirty="0" smtClean="0"/>
          </a:p>
          <a:p>
            <a:pPr>
              <a:buNone/>
            </a:pPr>
            <a:endParaRPr lang="es-ES" noProof="0" dirty="0" smtClean="0"/>
          </a:p>
          <a:p>
            <a:pPr>
              <a:buNone/>
            </a:pPr>
            <a:endParaRPr lang="es-ES" noProof="0" dirty="0" smtClean="0"/>
          </a:p>
          <a:p>
            <a:pPr algn="r">
              <a:spcBef>
                <a:spcPts val="0"/>
              </a:spcBef>
              <a:buNone/>
            </a:pPr>
            <a:r>
              <a:rPr lang="es-ES" sz="2000" noProof="0" dirty="0" smtClean="0"/>
              <a:t>35, </a:t>
            </a:r>
            <a:r>
              <a:rPr lang="es-ES" sz="2000" noProof="0" dirty="0" err="1" smtClean="0"/>
              <a:t>Rue</a:t>
            </a:r>
            <a:r>
              <a:rPr lang="es-ES" sz="2000" noProof="0" dirty="0" smtClean="0"/>
              <a:t> du </a:t>
            </a:r>
            <a:r>
              <a:rPr lang="es-ES" sz="2000" noProof="0" dirty="0" err="1" smtClean="0"/>
              <a:t>Congrès</a:t>
            </a:r>
            <a:endParaRPr lang="es-ES" sz="2000" noProof="0" dirty="0" smtClean="0"/>
          </a:p>
          <a:p>
            <a:pPr algn="r">
              <a:spcBef>
                <a:spcPts val="0"/>
              </a:spcBef>
              <a:buNone/>
            </a:pPr>
            <a:r>
              <a:rPr lang="es-ES" sz="2000" noProof="0" dirty="0" smtClean="0"/>
              <a:t>B-1000, </a:t>
            </a:r>
            <a:r>
              <a:rPr lang="es-ES" sz="2000" noProof="0" dirty="0" err="1" smtClean="0"/>
              <a:t>Brussels</a:t>
            </a:r>
            <a:endParaRPr lang="es-ES" sz="2000" noProof="0" dirty="0" smtClean="0"/>
          </a:p>
          <a:p>
            <a:pPr algn="r">
              <a:spcBef>
                <a:spcPts val="0"/>
              </a:spcBef>
              <a:buNone/>
            </a:pPr>
            <a:r>
              <a:rPr lang="es-ES" sz="2000" noProof="0" dirty="0" smtClean="0"/>
              <a:t>Tel.: +32 (0) 2 227 2712</a:t>
            </a:r>
          </a:p>
          <a:p>
            <a:pPr algn="r">
              <a:spcBef>
                <a:spcPts val="0"/>
              </a:spcBef>
              <a:buNone/>
            </a:pPr>
            <a:r>
              <a:rPr lang="es-ES" sz="2000" noProof="0" dirty="0" smtClean="0"/>
              <a:t>Fax: +32 (0) 2 218 3141</a:t>
            </a:r>
            <a:r>
              <a:rPr lang="es-ES" noProof="0" dirty="0" smtClean="0"/>
              <a:t> </a:t>
            </a:r>
            <a:endParaRPr lang="es-E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5181600" cy="457200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102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ata=Ay5GWBeob_WIPLDYoIWcfVXxvZu9XwJ55OX7Ag,RAnr0iVcpktMHkFvbMVO1-9rkNoZLIFEnzeur-XKmY8iWYCTT4U0dsUJDC0sU3gU2rcYoIolKhti-BcH3_EmEMU52T-mKCcrZHcid2j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524000"/>
            <a:ext cx="348615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¿</a:t>
            </a:r>
            <a:r>
              <a:rPr lang="es-ES" noProof="0" dirty="0" smtClean="0"/>
              <a:t>Qué es la Unión Europea (UE)?</a:t>
            </a:r>
            <a:endParaRPr lang="es-ES" noProof="0" dirty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02163"/>
          </a:xfrm>
        </p:spPr>
        <p:txBody>
          <a:bodyPr/>
          <a:lstStyle/>
          <a:p>
            <a:pPr>
              <a:buClr>
                <a:srgbClr val="4347E7"/>
              </a:buClr>
              <a:buNone/>
            </a:pPr>
            <a:r>
              <a:rPr lang="es-ES" sz="2000" noProof="0" dirty="0" smtClean="0"/>
              <a:t>Tres instituciones que se ocupan del</a:t>
            </a:r>
            <a:r>
              <a:rPr lang="es-ES" sz="2000" b="1" noProof="0" dirty="0" smtClean="0"/>
              <a:t> proceso legislativo</a:t>
            </a:r>
          </a:p>
          <a:p>
            <a:pPr>
              <a:buClr>
                <a:srgbClr val="4347E7"/>
              </a:buClr>
              <a:buNone/>
            </a:pPr>
            <a:r>
              <a:rPr lang="es-ES" sz="1800" noProof="0" dirty="0" smtClean="0"/>
              <a:t>La Comisión Europea propone</a:t>
            </a:r>
            <a:endParaRPr lang="es-ES" sz="1800" dirty="0" smtClean="0"/>
          </a:p>
          <a:p>
            <a:pPr>
              <a:buClr>
                <a:srgbClr val="4347E7"/>
              </a:buClr>
              <a:buNone/>
            </a:pPr>
            <a:r>
              <a:rPr lang="es-ES" sz="1800" noProof="0" dirty="0" smtClean="0"/>
              <a:t>El Parlamento Europeo y el Consejo de la UE deciden</a:t>
            </a:r>
          </a:p>
          <a:p>
            <a:pPr>
              <a:buClr>
                <a:srgbClr val="4347E7"/>
              </a:buClr>
              <a:buNone/>
            </a:pPr>
            <a:r>
              <a:rPr lang="es-ES" sz="1800" noProof="0" dirty="0" smtClean="0"/>
              <a:t>La Comisión y el Consejo de la UE implementan</a:t>
            </a:r>
          </a:p>
          <a:p>
            <a:pPr>
              <a:buClr>
                <a:srgbClr val="4347E7"/>
              </a:buClr>
              <a:buNone/>
            </a:pPr>
            <a:endParaRPr lang="es-ES" sz="2000" noProof="0" dirty="0" smtClean="0"/>
          </a:p>
          <a:p>
            <a:pPr>
              <a:buClr>
                <a:srgbClr val="4347E7"/>
              </a:buClr>
              <a:buNone/>
            </a:pPr>
            <a:r>
              <a:rPr lang="en-US" sz="2000" dirty="0" smtClean="0"/>
              <a:t>¿</a:t>
            </a:r>
            <a:r>
              <a:rPr lang="es-ES" sz="2000" noProof="0" dirty="0" smtClean="0"/>
              <a:t>Por qué la Unión Europea es tan importante?</a:t>
            </a:r>
          </a:p>
          <a:p>
            <a:pPr>
              <a:buClr>
                <a:srgbClr val="4347E7"/>
              </a:buClr>
              <a:buNone/>
            </a:pPr>
            <a:r>
              <a:rPr lang="es-ES" sz="2200" noProof="0" dirty="0" smtClean="0"/>
              <a:t>Las políticas de la Unión Europea influencian las decisiones                      de los gobiernos nacionales</a:t>
            </a:r>
          </a:p>
          <a:p>
            <a:pPr>
              <a:buClr>
                <a:srgbClr val="4347E7"/>
              </a:buClr>
              <a:buNone/>
            </a:pPr>
            <a:r>
              <a:rPr lang="es-ES" sz="2200" noProof="0" dirty="0" smtClean="0">
                <a:solidFill>
                  <a:srgbClr val="4347E7"/>
                </a:solidFill>
              </a:rPr>
              <a:t>→</a:t>
            </a:r>
            <a:r>
              <a:rPr lang="es-ES" sz="2200" noProof="0" dirty="0" smtClean="0"/>
              <a:t> </a:t>
            </a:r>
            <a:r>
              <a:rPr lang="es-ES" sz="2200" i="1" noProof="0" dirty="0" smtClean="0"/>
              <a:t>Supremacía </a:t>
            </a:r>
            <a:r>
              <a:rPr lang="es-ES" sz="2200" noProof="0" dirty="0" smtClean="0"/>
              <a:t>del derecho UE sobre las legislaciones nacionales</a:t>
            </a:r>
          </a:p>
          <a:p>
            <a:pPr>
              <a:buClr>
                <a:srgbClr val="4347E7"/>
              </a:buClr>
              <a:buNone/>
            </a:pPr>
            <a:r>
              <a:rPr lang="es-ES" sz="1600" noProof="0" dirty="0" smtClean="0"/>
              <a:t>					</a:t>
            </a:r>
            <a:r>
              <a:rPr lang="es-ES" sz="1200" noProof="0" dirty="0" smtClean="0"/>
              <a:t>	</a:t>
            </a:r>
          </a:p>
          <a:p>
            <a:pPr>
              <a:buClr>
                <a:srgbClr val="4347E7"/>
              </a:buClr>
              <a:buNone/>
            </a:pPr>
            <a:r>
              <a:rPr lang="es-ES" sz="2200" noProof="0" dirty="0" smtClean="0"/>
              <a:t>Es necesario </a:t>
            </a:r>
            <a:r>
              <a:rPr lang="es-ES" sz="2200" dirty="0" smtClean="0"/>
              <a:t>actuar a nivel europeo para lograr éxitos en los 27 Estados Miembros de la UE</a:t>
            </a:r>
            <a:endParaRPr lang="es-ES" sz="2200" noProof="0" dirty="0" smtClean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572000" y="47244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562600" y="1397000"/>
          <a:ext cx="34290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600" y="2971800"/>
            <a:ext cx="9138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eu_consilium_ha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01000" y="1524000"/>
            <a:ext cx="990000" cy="609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european-commissi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24800" y="4191000"/>
            <a:ext cx="9906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¿</a:t>
            </a:r>
            <a:r>
              <a:rPr lang="es-ES" dirty="0" smtClean="0"/>
              <a:t>Qué puede hacer EFA </a:t>
            </a:r>
            <a:r>
              <a:rPr lang="es-ES" noProof="0" dirty="0" smtClean="0"/>
              <a:t>a nivel europeo?</a:t>
            </a:r>
            <a:endParaRPr lang="es-ES" noProof="0" dirty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602163"/>
          </a:xfrm>
        </p:spPr>
        <p:txBody>
          <a:bodyPr/>
          <a:lstStyle/>
          <a:p>
            <a:pPr marL="457200" indent="-457200">
              <a:buClr>
                <a:srgbClr val="4347E7"/>
              </a:buClr>
              <a:buNone/>
            </a:pPr>
            <a:r>
              <a:rPr lang="es-ES" sz="2400" noProof="0" dirty="0" smtClean="0">
                <a:solidFill>
                  <a:srgbClr val="434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“Dar voz a los pacientes en Europa”</a:t>
            </a:r>
          </a:p>
          <a:p>
            <a:pPr marL="457200" indent="-457200" algn="ctr">
              <a:buClr>
                <a:srgbClr val="4347E7"/>
              </a:buClr>
              <a:buNone/>
            </a:pPr>
            <a:endParaRPr lang="es-ES" sz="1000" noProof="0" dirty="0" smtClean="0"/>
          </a:p>
          <a:p>
            <a:pPr marL="457200" indent="-457200">
              <a:buClr>
                <a:srgbClr val="4347E7"/>
              </a:buClr>
              <a:buFont typeface="+mj-lt"/>
              <a:buAutoNum type="arabicPeriod"/>
            </a:pPr>
            <a:r>
              <a:rPr lang="es-ES" sz="2200" u="sng" dirty="0" smtClean="0"/>
              <a:t>REPRESENTACIÓN:</a:t>
            </a:r>
            <a:endParaRPr lang="es-ES" sz="2200" noProof="0" dirty="0" smtClean="0">
              <a:solidFill>
                <a:srgbClr val="4347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rgbClr val="4347E7"/>
              </a:buClr>
              <a:buNone/>
            </a:pPr>
            <a:r>
              <a:rPr lang="es-ES" sz="2000" dirty="0" smtClean="0"/>
              <a:t>Representar pacientes con asma, alergia y Enfermedad Pulmonar Obstructiva Crónica (EPOC) ante las instituciones europeas y sus políticos</a:t>
            </a:r>
            <a:endParaRPr lang="es-ES" sz="2000" noProof="0" dirty="0" smtClean="0"/>
          </a:p>
          <a:p>
            <a:pPr marL="457200" indent="-457200">
              <a:buClr>
                <a:srgbClr val="4347E7"/>
              </a:buClr>
              <a:buNone/>
            </a:pPr>
            <a:r>
              <a:rPr lang="es-ES" sz="2000" noProof="0" dirty="0" smtClean="0"/>
              <a:t>Permitir una participación constructiva de los pacientes en la formulación de políticas europeas </a:t>
            </a:r>
          </a:p>
          <a:p>
            <a:pPr marL="457200" indent="-457200">
              <a:buClr>
                <a:srgbClr val="4347E7"/>
              </a:buClr>
              <a:buFont typeface="+mj-lt"/>
              <a:buAutoNum type="arabicPeriod" startAt="2"/>
            </a:pPr>
            <a:r>
              <a:rPr lang="es-ES" sz="2200" u="sng" noProof="0" dirty="0" smtClean="0"/>
              <a:t>COMUNICACIÓN</a:t>
            </a:r>
            <a:r>
              <a:rPr lang="es-ES" sz="2200" noProof="0" dirty="0" smtClean="0"/>
              <a:t>: </a:t>
            </a:r>
          </a:p>
          <a:p>
            <a:pPr marL="457200" indent="-457200">
              <a:buClr>
                <a:srgbClr val="4347E7"/>
              </a:buClr>
              <a:buNone/>
            </a:pPr>
            <a:r>
              <a:rPr lang="es-ES" sz="2000" dirty="0" smtClean="0"/>
              <a:t>Seguir y comunicar a los miembros de EFA los desarrollos de la política UE</a:t>
            </a:r>
            <a:endParaRPr lang="es-ES" sz="2000" noProof="0" dirty="0" smtClean="0"/>
          </a:p>
          <a:p>
            <a:pPr marL="457200" indent="-457200">
              <a:buClr>
                <a:srgbClr val="4347E7"/>
              </a:buClr>
              <a:buNone/>
            </a:pPr>
            <a:r>
              <a:rPr lang="es-ES" sz="2000" noProof="0" dirty="0" smtClean="0"/>
              <a:t>Compartir mejores prácticas y tratar de desarrollar directrices europeas</a:t>
            </a:r>
          </a:p>
          <a:p>
            <a:pPr marL="457200" indent="-457200">
              <a:buClr>
                <a:srgbClr val="4347E7"/>
              </a:buClr>
              <a:buFont typeface="+mj-lt"/>
              <a:buAutoNum type="arabicPeriod" startAt="3"/>
            </a:pPr>
            <a:r>
              <a:rPr lang="es-ES" sz="2200" u="sng" noProof="0" dirty="0" smtClean="0"/>
              <a:t>GESTIÓN DE PROYECTOS</a:t>
            </a:r>
            <a:r>
              <a:rPr lang="es-ES" sz="2200" noProof="0" dirty="0" smtClean="0"/>
              <a:t>:</a:t>
            </a:r>
          </a:p>
          <a:p>
            <a:pPr>
              <a:buClr>
                <a:srgbClr val="4347E7"/>
              </a:buClr>
              <a:buNone/>
            </a:pPr>
            <a:r>
              <a:rPr lang="es-ES" sz="2000" noProof="0" dirty="0" smtClean="0"/>
              <a:t>Representar pacientes en los proyectos financiados por la UE</a:t>
            </a:r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pic>
        <p:nvPicPr>
          <p:cNvPr id="7" name="Picture 6" descr="david_plas_HK_7103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524000"/>
            <a:ext cx="2209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noProof="0" dirty="0" smtClean="0"/>
              <a:t>Prioridades para el 2012</a:t>
            </a:r>
            <a:endParaRPr lang="es-ES" noProof="0" dirty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754563"/>
          </a:xfrm>
        </p:spPr>
        <p:txBody>
          <a:bodyPr/>
          <a:lstStyle/>
          <a:p>
            <a:pPr>
              <a:buClr>
                <a:srgbClr val="4347E7"/>
              </a:buClr>
            </a:pPr>
            <a:endParaRPr lang="es-ES_tradnl" sz="2400" noProof="0" dirty="0" smtClean="0"/>
          </a:p>
          <a:p>
            <a:pPr>
              <a:buClr>
                <a:srgbClr val="4347E7"/>
              </a:buClr>
            </a:pPr>
            <a:r>
              <a:rPr lang="es-ES_tradnl" sz="2200" dirty="0" smtClean="0"/>
              <a:t>Formación en Bruselas para los miembros de EFA</a:t>
            </a:r>
          </a:p>
          <a:p>
            <a:pPr>
              <a:buClr>
                <a:srgbClr val="4347E7"/>
              </a:buClr>
            </a:pPr>
            <a:r>
              <a:rPr lang="es-ES_tradnl" sz="2200" dirty="0" smtClean="0"/>
              <a:t>Apoyo a un informe de propia iniciativa del PE sobre EPOC</a:t>
            </a:r>
          </a:p>
          <a:p>
            <a:pPr>
              <a:buClr>
                <a:srgbClr val="4347E7"/>
              </a:buClr>
            </a:pPr>
            <a:r>
              <a:rPr lang="es-ES_tradnl" sz="2200" noProof="0" dirty="0" smtClean="0"/>
              <a:t>Seguimiento de las conclusiones</a:t>
            </a:r>
            <a:r>
              <a:rPr lang="es-ES_tradnl" sz="2200" dirty="0" smtClean="0"/>
              <a:t> del Consejo de la UE sobre enfermedades respiratorias crónicas en los niños</a:t>
            </a:r>
          </a:p>
          <a:p>
            <a:pPr>
              <a:buClr>
                <a:srgbClr val="4347E7"/>
              </a:buClr>
            </a:pPr>
            <a:r>
              <a:rPr lang="es-ES_tradnl" sz="2200" dirty="0" smtClean="0"/>
              <a:t>Apoyo </a:t>
            </a:r>
            <a:r>
              <a:rPr lang="es-ES_tradnl" sz="2200" noProof="0" dirty="0" smtClean="0"/>
              <a:t>para la revisión de la directiva UE sobre el tabaco</a:t>
            </a:r>
          </a:p>
          <a:p>
            <a:pPr>
              <a:buClr>
                <a:srgbClr val="4347E7"/>
              </a:buClr>
            </a:pPr>
            <a:r>
              <a:rPr lang="es-ES_tradnl" sz="2200" dirty="0" smtClean="0"/>
              <a:t>Seguimiento del reglamento UE sobre el etiquetado de los productos alimentarios</a:t>
            </a:r>
            <a:endParaRPr lang="es-ES_tradnl" sz="2200" noProof="0" dirty="0" smtClean="0"/>
          </a:p>
          <a:p>
            <a:pPr>
              <a:buClr>
                <a:srgbClr val="4347E7"/>
              </a:buClr>
            </a:pPr>
            <a:r>
              <a:rPr lang="es-ES_tradnl" sz="2200" noProof="0" dirty="0" smtClean="0"/>
              <a:t>Participación en actividades de la </a:t>
            </a:r>
            <a:r>
              <a:rPr lang="es-ES_tradnl" sz="2200" dirty="0" smtClean="0"/>
              <a:t>Agencia Europea de Medicamentos</a:t>
            </a:r>
            <a:endParaRPr lang="es-ES_tradnl" sz="2200" noProof="0" dirty="0" smtClean="0"/>
          </a:p>
          <a:p>
            <a:pPr>
              <a:buClr>
                <a:srgbClr val="4347E7"/>
              </a:buClr>
            </a:pPr>
            <a:r>
              <a:rPr lang="es-ES_tradnl" sz="2200" noProof="0" dirty="0" smtClean="0"/>
              <a:t>Representación</a:t>
            </a:r>
            <a:r>
              <a:rPr lang="es-ES_tradnl" sz="2200" dirty="0" smtClean="0"/>
              <a:t> de</a:t>
            </a:r>
            <a:r>
              <a:rPr lang="es-ES_tradnl" sz="2200" noProof="0" dirty="0" smtClean="0"/>
              <a:t> los intereses de EFA en otras legislaciones europeas </a:t>
            </a:r>
          </a:p>
          <a:p>
            <a:pPr>
              <a:buClr>
                <a:srgbClr val="4347E7"/>
              </a:buClr>
            </a:pPr>
            <a:r>
              <a:rPr lang="es-ES_tradnl" sz="2200" noProof="0" dirty="0" smtClean="0"/>
              <a:t>Gestión de proyectos </a:t>
            </a:r>
            <a:r>
              <a:rPr lang="es-ES" sz="2200" noProof="0" dirty="0" smtClean="0"/>
              <a:t>fundados por la UE</a:t>
            </a:r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 fontScale="90000"/>
          </a:bodyPr>
          <a:lstStyle/>
          <a:p>
            <a:r>
              <a:rPr lang="es-ES" dirty="0" smtClean="0"/>
              <a:t>Formación en Bruselas para los miembros de EFA</a:t>
            </a:r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4347E7"/>
              </a:buClr>
              <a:buNone/>
            </a:pPr>
            <a:r>
              <a:rPr lang="es-ES" sz="2200" noProof="0" dirty="0" smtClean="0"/>
              <a:t>			</a:t>
            </a:r>
            <a:r>
              <a:rPr lang="es-ES" sz="2200" noProof="0" dirty="0" smtClean="0">
                <a:solidFill>
                  <a:srgbClr val="434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Bruselas</a:t>
            </a:r>
          </a:p>
          <a:p>
            <a:pPr>
              <a:spcBef>
                <a:spcPts val="0"/>
              </a:spcBef>
              <a:buClr>
                <a:srgbClr val="4347E7"/>
              </a:buClr>
              <a:buNone/>
            </a:pPr>
            <a:r>
              <a:rPr lang="es-ES" sz="2200" noProof="0" dirty="0" smtClean="0">
                <a:solidFill>
                  <a:srgbClr val="434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20-21 de Marzo 2012</a:t>
            </a:r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447800"/>
          <a:ext cx="8305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Informe de propia iniciativa del PE sobre el EPOC - I</a:t>
            </a:r>
            <a:endParaRPr lang="es-ES" noProof="0" dirty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533400" y="1524001"/>
            <a:ext cx="8153400" cy="4267200"/>
          </a:xfrm>
        </p:spPr>
        <p:txBody>
          <a:bodyPr/>
          <a:lstStyle/>
          <a:p>
            <a:pPr>
              <a:buClr>
                <a:srgbClr val="4347E7"/>
              </a:buClr>
              <a:buNone/>
            </a:pPr>
            <a:r>
              <a:rPr lang="en-US" sz="2000" u="sng" dirty="0" smtClean="0"/>
              <a:t>¿</a:t>
            </a:r>
            <a:r>
              <a:rPr lang="es-ES" sz="2000" u="sng" noProof="0" dirty="0" smtClean="0"/>
              <a:t>Qué es un informe del PE?</a:t>
            </a:r>
          </a:p>
          <a:p>
            <a:pPr>
              <a:buClr>
                <a:srgbClr val="4347E7"/>
              </a:buClr>
              <a:buNone/>
            </a:pPr>
            <a:r>
              <a:rPr lang="es-ES" sz="1800" noProof="0" dirty="0" smtClean="0"/>
              <a:t>Un informe de propia iniciativa del PE puede ser propuesto por un comité del Parlamento Europeo  o un Diputado al Parlamento Europeo </a:t>
            </a:r>
            <a:r>
              <a:rPr lang="es-ES" sz="1800" dirty="0" smtClean="0"/>
              <a:t>(artículo 48 del reglamento del Parlamento Europeo)</a:t>
            </a:r>
          </a:p>
          <a:p>
            <a:pPr>
              <a:buClr>
                <a:srgbClr val="4347E7"/>
              </a:buClr>
              <a:buNone/>
            </a:pPr>
            <a:endParaRPr lang="es-ES" sz="1400" noProof="0" dirty="0" smtClean="0"/>
          </a:p>
          <a:p>
            <a:pPr>
              <a:buClr>
                <a:srgbClr val="4347E7"/>
              </a:buClr>
              <a:buNone/>
            </a:pPr>
            <a:r>
              <a:rPr lang="en-US" sz="2000" u="sng" dirty="0" smtClean="0"/>
              <a:t>¿</a:t>
            </a:r>
            <a:r>
              <a:rPr lang="es-ES" sz="2000" u="sng" noProof="0" dirty="0" smtClean="0"/>
              <a:t>Por qué un informe de propia iniciativa es tan importante?</a:t>
            </a:r>
          </a:p>
          <a:p>
            <a:pPr>
              <a:buClr>
                <a:srgbClr val="4347E7"/>
              </a:buClr>
              <a:buNone/>
            </a:pPr>
            <a:r>
              <a:rPr lang="es-ES" sz="1800" noProof="0" dirty="0" smtClean="0"/>
              <a:t>Un informe no es jurídicamente vinculante pero representa</a:t>
            </a:r>
            <a:r>
              <a:rPr lang="es-ES" sz="1800" dirty="0" smtClean="0"/>
              <a:t> un paso crucial hacia el reconocimiento político de la importancia de un asunto particular</a:t>
            </a:r>
            <a:endParaRPr lang="es-ES" sz="1800" noProof="0" dirty="0" smtClean="0"/>
          </a:p>
          <a:p>
            <a:pPr algn="ctr">
              <a:buClr>
                <a:srgbClr val="4347E7"/>
              </a:buClr>
              <a:buNone/>
            </a:pPr>
            <a:r>
              <a:rPr lang="es-ES" sz="1800" noProof="0" dirty="0" smtClean="0">
                <a:solidFill>
                  <a:srgbClr val="4347E7"/>
                </a:solidFill>
              </a:rPr>
              <a:t>→</a:t>
            </a:r>
            <a:r>
              <a:rPr lang="es-ES" sz="1800" noProof="0" dirty="0" smtClean="0"/>
              <a:t> Según el artículo 225 del Tratado de Funcionamiento de la Unión Europea (TFUE), </a:t>
            </a:r>
            <a:r>
              <a:rPr lang="es-ES" sz="1800" b="1" dirty="0" smtClean="0"/>
              <a:t>el Parlamento Europeo</a:t>
            </a:r>
            <a:r>
              <a:rPr lang="es-ES" sz="1800" dirty="0" smtClean="0"/>
              <a:t>,</a:t>
            </a:r>
            <a:r>
              <a:rPr lang="es-ES" sz="1800" b="1" dirty="0" smtClean="0"/>
              <a:t> </a:t>
            </a:r>
            <a:r>
              <a:rPr lang="es-ES" sz="1800" dirty="0" smtClean="0"/>
              <a:t>por mayoría de sus miembros, </a:t>
            </a:r>
            <a:r>
              <a:rPr lang="es-ES" sz="1800" b="1" dirty="0" smtClean="0"/>
              <a:t>puede pedir a la Comisión Europea de entregar cualquiera propuesta legislativa</a:t>
            </a:r>
            <a:r>
              <a:rPr lang="es-ES" sz="1800" b="1" noProof="0" dirty="0" smtClean="0"/>
              <a:t>		</a:t>
            </a:r>
            <a:r>
              <a:rPr lang="es-ES" sz="1800" dirty="0" smtClean="0"/>
              <a:t>Con un informe de propia iniciativa, el Parlamento Europeo puede anticipar y tratar de influir en una propuesta de la Comisión</a:t>
            </a:r>
            <a:endParaRPr lang="es-ES" sz="1800" noProof="0" dirty="0" smtClean="0"/>
          </a:p>
          <a:p>
            <a:pPr>
              <a:buClr>
                <a:srgbClr val="4347E7"/>
              </a:buClr>
              <a:buNone/>
            </a:pPr>
            <a:endParaRPr lang="es-ES" sz="1000" noProof="0" dirty="0" smtClean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172200" y="4648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Informe de propia iniciativa del PE sobre el EPOC </a:t>
            </a:r>
            <a:r>
              <a:rPr lang="es-ES" noProof="0" dirty="0" smtClean="0"/>
              <a:t>– II</a:t>
            </a:r>
            <a:endParaRPr lang="es-ES" noProof="0" dirty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221163"/>
          </a:xfrm>
        </p:spPr>
        <p:txBody>
          <a:bodyPr/>
          <a:lstStyle/>
          <a:p>
            <a:pPr>
              <a:buClr>
                <a:srgbClr val="4347E7"/>
              </a:buClr>
              <a:buNone/>
            </a:pPr>
            <a:r>
              <a:rPr lang="en-US" sz="2000" u="sng" dirty="0" smtClean="0"/>
              <a:t>¿</a:t>
            </a:r>
            <a:r>
              <a:rPr lang="es-ES" sz="2000" u="sng" dirty="0" smtClean="0"/>
              <a:t>Cómo lo logramos?</a:t>
            </a:r>
          </a:p>
          <a:p>
            <a:pPr>
              <a:buClr>
                <a:srgbClr val="4347E7"/>
              </a:buClr>
              <a:buNone/>
            </a:pPr>
            <a:r>
              <a:rPr lang="es-ES" sz="1800" dirty="0" smtClean="0"/>
              <a:t>Aumentando el conocimiento público de la enfermedad, apoyando el informe hacia los Diputado al Parlamento Europeo y el comité del Parlamento Europeo responsable – ENVI (medio-ambiente, salud pública y seguridad alimentar)</a:t>
            </a:r>
            <a:endParaRPr lang="es-ES" sz="1000" dirty="0" smtClean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0" y="3886200"/>
            <a:ext cx="77724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9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4347E7"/>
              </a:buClr>
              <a:buNone/>
            </a:pPr>
            <a:r>
              <a:rPr lang="es-ES" sz="2200" dirty="0" smtClean="0">
                <a:solidFill>
                  <a:srgbClr val="434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un informe de propia iniciativa, el EPOC lograría una posición primordial en la agenda política de la UE, empujando la Comisión Europea a actuar en el asunto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noProof="0" dirty="0" smtClean="0"/>
              <a:t>Conclusiones del </a:t>
            </a:r>
            <a:r>
              <a:rPr lang="es-ES" sz="3200" dirty="0" smtClean="0"/>
              <a:t>Consejo de la UE sobre enfermedades respiratorias crónicas en los niños - I</a:t>
            </a:r>
            <a:endParaRPr lang="es-ES" sz="3200" noProof="0" dirty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221163"/>
          </a:xfrm>
        </p:spPr>
        <p:txBody>
          <a:bodyPr/>
          <a:lstStyle/>
          <a:p>
            <a:pPr marL="108000" algn="just">
              <a:spcBef>
                <a:spcPts val="0"/>
              </a:spcBef>
              <a:buClr>
                <a:srgbClr val="4347E7"/>
              </a:buClr>
              <a:buNone/>
            </a:pPr>
            <a:r>
              <a:rPr lang="es-ES" sz="2400" noProof="0" dirty="0" smtClean="0"/>
              <a:t>			</a:t>
            </a:r>
            <a:r>
              <a:rPr lang="es-ES" sz="2200" noProof="0" dirty="0" smtClean="0"/>
              <a:t>El 2 de Diciembre de 2011, las conclusiones del 			Consejo de la UE sobre “</a:t>
            </a:r>
            <a:r>
              <a:rPr lang="es-ES" sz="2200" noProof="0" dirty="0" err="1" smtClean="0"/>
              <a:t>Prevention</a:t>
            </a:r>
            <a:r>
              <a:rPr lang="es-ES" sz="2200" noProof="0" dirty="0" smtClean="0"/>
              <a:t>, </a:t>
            </a:r>
            <a:r>
              <a:rPr lang="es-ES" sz="2200" noProof="0" dirty="0" err="1" smtClean="0"/>
              <a:t>early</a:t>
            </a:r>
            <a:r>
              <a:rPr lang="es-ES" sz="2200" dirty="0" smtClean="0"/>
              <a:t> </a:t>
            </a:r>
            <a:r>
              <a:rPr lang="es-ES" sz="2200" noProof="0" dirty="0" smtClean="0"/>
              <a:t>diagnosis and </a:t>
            </a:r>
            <a:r>
              <a:rPr lang="es-ES" sz="2200" noProof="0" dirty="0" err="1" smtClean="0"/>
              <a:t>treatment</a:t>
            </a:r>
            <a:r>
              <a:rPr lang="es-ES" sz="2200" noProof="0" dirty="0" smtClean="0"/>
              <a:t> of </a:t>
            </a:r>
            <a:r>
              <a:rPr lang="es-ES" sz="2200" noProof="0" dirty="0" err="1" smtClean="0"/>
              <a:t>chronic</a:t>
            </a:r>
            <a:r>
              <a:rPr lang="es-ES" sz="2200" noProof="0" dirty="0" smtClean="0"/>
              <a:t> </a:t>
            </a:r>
            <a:r>
              <a:rPr lang="es-ES" sz="2200" noProof="0" dirty="0" err="1" smtClean="0"/>
              <a:t>respiratory</a:t>
            </a:r>
            <a:r>
              <a:rPr lang="es-ES" sz="2200" noProof="0" dirty="0" smtClean="0"/>
              <a:t> </a:t>
            </a:r>
            <a:r>
              <a:rPr lang="es-ES" sz="2200" noProof="0" dirty="0" err="1" smtClean="0"/>
              <a:t>diseases</a:t>
            </a:r>
            <a:r>
              <a:rPr lang="es-ES" sz="2200" noProof="0" dirty="0" smtClean="0"/>
              <a:t> in </a:t>
            </a:r>
            <a:r>
              <a:rPr lang="es-ES" sz="2200" noProof="0" dirty="0" err="1" smtClean="0"/>
              <a:t>children</a:t>
            </a:r>
            <a:r>
              <a:rPr lang="es-ES" sz="2200" noProof="0" dirty="0" smtClean="0"/>
              <a:t>” han sido adoptadas por todos ministerios de salud en la UE</a:t>
            </a:r>
          </a:p>
          <a:p>
            <a:pPr marL="108000">
              <a:spcBef>
                <a:spcPts val="0"/>
              </a:spcBef>
              <a:buClr>
                <a:srgbClr val="4347E7"/>
              </a:buClr>
              <a:buNone/>
            </a:pPr>
            <a:r>
              <a:rPr lang="es-ES" sz="2400" noProof="0" dirty="0" smtClean="0"/>
              <a:t>	</a:t>
            </a:r>
            <a:r>
              <a:rPr lang="es-ES" sz="1400" noProof="0" dirty="0" smtClean="0">
                <a:hlinkClick r:id="rId2"/>
              </a:rPr>
              <a:t>http://www.consilium.europa.eu/uedocs/cms_Data/docs/pressdata/en/lsa/126522.pdf</a:t>
            </a:r>
            <a:endParaRPr lang="es-ES" sz="1400" noProof="0" dirty="0" smtClean="0"/>
          </a:p>
          <a:p>
            <a:pPr marL="108000">
              <a:spcBef>
                <a:spcPts val="0"/>
              </a:spcBef>
              <a:buClr>
                <a:srgbClr val="4347E7"/>
              </a:buClr>
              <a:buNone/>
            </a:pPr>
            <a:endParaRPr lang="es-ES" sz="1400" noProof="0" dirty="0" smtClean="0"/>
          </a:p>
          <a:p>
            <a:pPr>
              <a:buClr>
                <a:srgbClr val="4347E7"/>
              </a:buClr>
              <a:buNone/>
            </a:pPr>
            <a:r>
              <a:rPr lang="es-ES" sz="2200" noProof="0" dirty="0" smtClean="0">
                <a:solidFill>
                  <a:srgbClr val="4347E7"/>
                </a:solidFill>
              </a:rPr>
              <a:t>→ </a:t>
            </a:r>
            <a:r>
              <a:rPr lang="es-ES" sz="2200" dirty="0" smtClean="0"/>
              <a:t>Un hito político que marca el reconocimiento de las enfermedades respiratorias crónicas como una preocupación común de la salud en la Unión Europea</a:t>
            </a:r>
            <a:endParaRPr lang="es-ES" sz="2200" noProof="0" dirty="0" smtClean="0"/>
          </a:p>
          <a:p>
            <a:pPr>
              <a:buClr>
                <a:srgbClr val="4347E7"/>
              </a:buClr>
              <a:buNone/>
            </a:pPr>
            <a:endParaRPr lang="es-ES" sz="900" noProof="0" dirty="0" smtClean="0"/>
          </a:p>
          <a:p>
            <a:pPr>
              <a:buClr>
                <a:srgbClr val="4347E7"/>
              </a:buClr>
              <a:buNone/>
            </a:pPr>
            <a:endParaRPr lang="es-ES" sz="2400" noProof="0" dirty="0" smtClean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pic>
        <p:nvPicPr>
          <p:cNvPr id="9" name="Picture 8" descr="Polish-Presidency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752600"/>
            <a:ext cx="1447800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/>
              <a:t>Conclusiones del Consejo de la UE sobre enfermedades respiratorias crónicas en los niños - II</a:t>
            </a:r>
            <a:endParaRPr lang="es-ES" sz="3200" noProof="0" dirty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marL="108000">
              <a:spcBef>
                <a:spcPts val="0"/>
              </a:spcBef>
              <a:buClr>
                <a:srgbClr val="4347E7"/>
              </a:buClr>
              <a:buNone/>
            </a:pPr>
            <a:r>
              <a:rPr lang="es-ES" sz="2100" u="sng" noProof="0" dirty="0" smtClean="0"/>
              <a:t>Seguimiento: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es-ES" sz="2100" noProof="0" dirty="0" smtClean="0"/>
              <a:t>Las enfermedades respiratorias crónicas representan </a:t>
            </a:r>
            <a:br>
              <a:rPr lang="es-ES" sz="2100" noProof="0" dirty="0" smtClean="0"/>
            </a:br>
            <a:r>
              <a:rPr lang="es-ES" sz="2100" noProof="0" dirty="0" smtClean="0"/>
              <a:t>una prioridad en la agenda de la Presidencia Danesa </a:t>
            </a:r>
            <a:br>
              <a:rPr lang="es-ES" sz="2100" noProof="0" dirty="0" smtClean="0"/>
            </a:br>
            <a:r>
              <a:rPr lang="es-ES" sz="2100" noProof="0" dirty="0" smtClean="0"/>
              <a:t>del Consejo de la UE para la primera mitad de 2012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es-ES" sz="2100" noProof="0" dirty="0" smtClean="0"/>
              <a:t>Proceso de reflexión </a:t>
            </a:r>
            <a:r>
              <a:rPr lang="es-ES" sz="2100" dirty="0" smtClean="0"/>
              <a:t>de </a:t>
            </a:r>
            <a:r>
              <a:rPr lang="es-ES" sz="2100" noProof="0" dirty="0" smtClean="0"/>
              <a:t>la Comisión sobre las enfermedades crónicas 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es-ES" sz="2100" noProof="0" dirty="0" smtClean="0"/>
              <a:t>Apoyar la presencia de enfermedades respiratorias crónicas en programas nacionales, regionales y locales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es-ES" sz="2100" dirty="0" smtClean="0"/>
              <a:t>Aumentar la cooperación y el compartimiento de mejores prácticas</a:t>
            </a:r>
            <a:endParaRPr lang="es-ES" sz="2100" noProof="0" dirty="0" smtClean="0"/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es-ES" sz="2100" noProof="0" dirty="0" smtClean="0"/>
              <a:t>Llamada a la acción – “</a:t>
            </a:r>
            <a:r>
              <a:rPr lang="es-ES" sz="2100" noProof="0" dirty="0" err="1" smtClean="0"/>
              <a:t>Raise</a:t>
            </a:r>
            <a:r>
              <a:rPr lang="es-ES" sz="2100" noProof="0" dirty="0" smtClean="0"/>
              <a:t> </a:t>
            </a:r>
            <a:r>
              <a:rPr lang="es-ES" sz="2100" noProof="0" dirty="0" err="1" smtClean="0"/>
              <a:t>Awareness</a:t>
            </a:r>
            <a:r>
              <a:rPr lang="es-ES" sz="2100" noProof="0" dirty="0" smtClean="0"/>
              <a:t>, Relieve </a:t>
            </a:r>
            <a:r>
              <a:rPr lang="es-ES" sz="2100" noProof="0" dirty="0" err="1" smtClean="0"/>
              <a:t>the</a:t>
            </a:r>
            <a:r>
              <a:rPr lang="es-ES" sz="2100" noProof="0" dirty="0" smtClean="0"/>
              <a:t> </a:t>
            </a:r>
            <a:r>
              <a:rPr lang="es-ES" sz="2100" noProof="0" dirty="0" err="1" smtClean="0"/>
              <a:t>Burden</a:t>
            </a:r>
            <a:r>
              <a:rPr lang="es-ES" sz="2100" noProof="0" dirty="0" smtClean="0"/>
              <a:t>” </a:t>
            </a:r>
            <a:r>
              <a:rPr lang="es-ES" sz="2100" noProof="0" dirty="0" smtClean="0">
                <a:solidFill>
                  <a:srgbClr val="4347E7"/>
                </a:solidFill>
              </a:rPr>
              <a:t>→</a:t>
            </a:r>
            <a:r>
              <a:rPr lang="es-ES" sz="2100" noProof="0" dirty="0" smtClean="0"/>
              <a:t> en el marco del proyecto de EFA sobre alergia y </a:t>
            </a:r>
            <a:r>
              <a:rPr lang="es-ES" sz="2100" dirty="0" smtClean="0"/>
              <a:t>del lanzamiento </a:t>
            </a:r>
            <a:r>
              <a:rPr lang="es-ES" sz="2100" noProof="0" dirty="0" smtClean="0"/>
              <a:t>del libro </a:t>
            </a:r>
            <a:r>
              <a:rPr lang="es-ES" sz="2100" dirty="0" smtClean="0"/>
              <a:t>sobre alergia respiratoria (22 de Noviembre de 2011 – Parlamento Europeo)</a:t>
            </a:r>
            <a:endParaRPr lang="es-ES" sz="1900" noProof="0" dirty="0" smtClean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D6CC-4662-45FD-AFF8-F9B5B2AB551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4191000" cy="365125"/>
          </a:xfrm>
        </p:spPr>
        <p:txBody>
          <a:bodyPr/>
          <a:lstStyle/>
          <a:p>
            <a:pPr algn="r">
              <a:defRPr/>
            </a:pPr>
            <a:r>
              <a:rPr lang="de-CH" dirty="0" smtClean="0"/>
              <a:t>EFA Alignment Meeting for Spanish Patients‘ Associations</a:t>
            </a:r>
          </a:p>
          <a:p>
            <a:pPr algn="r">
              <a:defRPr/>
            </a:pPr>
            <a:r>
              <a:rPr lang="de-CH" dirty="0" smtClean="0"/>
              <a:t>Barcelona , 25 January 2012</a:t>
            </a:r>
            <a:endParaRPr lang="en-US" dirty="0"/>
          </a:p>
        </p:txBody>
      </p:sp>
      <p:pic>
        <p:nvPicPr>
          <p:cNvPr id="10" name="Picture 9" descr="EU2012DK_LOGO_A_LILLE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828800"/>
            <a:ext cx="1524000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1257</Words>
  <Application>Microsoft Office PowerPoint</Application>
  <PresentationFormat>On-screen Show (4:3)</PresentationFormat>
  <Paragraphs>218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Objetivos de EFA y políticas  de la UE en 2012</vt:lpstr>
      <vt:lpstr>¿Qué es la Unión Europea (UE)?</vt:lpstr>
      <vt:lpstr>¿Qué puede hacer EFA a nivel europeo?</vt:lpstr>
      <vt:lpstr>Prioridades para el 2012</vt:lpstr>
      <vt:lpstr>Formación en Bruselas para los miembros de EFA</vt:lpstr>
      <vt:lpstr>Informe de propia iniciativa del PE sobre el EPOC - I</vt:lpstr>
      <vt:lpstr>Informe de propia iniciativa del PE sobre el EPOC – II</vt:lpstr>
      <vt:lpstr>Conclusiones del Consejo de la UE sobre enfermedades respiratorias crónicas en los niños - I</vt:lpstr>
      <vt:lpstr>Conclusiones del Consejo de la UE sobre enfermedades respiratorias crónicas en los niños - II</vt:lpstr>
      <vt:lpstr>Directiva UE sobre el tabaco – I</vt:lpstr>
      <vt:lpstr>Directiva UE sobre el tabaco – II</vt:lpstr>
      <vt:lpstr>Reglamento de la UE sobre el etiquetado de los productos alimentarios – I</vt:lpstr>
      <vt:lpstr>Reglamento de la UE sobre el etiquetado de los productos alimentarios – II</vt:lpstr>
      <vt:lpstr>Participación en las actividades de EMA</vt:lpstr>
      <vt:lpstr>Otras legislaciones de la UE</vt:lpstr>
      <vt:lpstr>Proyectos financiados por la UE</vt:lpstr>
      <vt:lpstr>Papel de las asociaciones nacionales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EFA Advocacy for Clear &amp; Equal Reimbursement decisions in Europe</dc:title>
  <dc:creator>EFA</dc:creator>
  <cp:lastModifiedBy>David Brennan</cp:lastModifiedBy>
  <cp:revision>218</cp:revision>
  <dcterms:created xsi:type="dcterms:W3CDTF">2006-08-16T00:00:00Z</dcterms:created>
  <dcterms:modified xsi:type="dcterms:W3CDTF">2012-02-01T13:45:09Z</dcterms:modified>
</cp:coreProperties>
</file>