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671" r:id="rId3"/>
    <p:sldMasterId id="2147483675" r:id="rId4"/>
    <p:sldMasterId id="2147483681" r:id="rId5"/>
    <p:sldMasterId id="2147483683" r:id="rId6"/>
    <p:sldMasterId id="2147483685" r:id="rId7"/>
    <p:sldMasterId id="2147483687" r:id="rId8"/>
    <p:sldMasterId id="2147483692" r:id="rId9"/>
    <p:sldMasterId id="2147483694" r:id="rId10"/>
    <p:sldMasterId id="2147483696" r:id="rId11"/>
    <p:sldMasterId id="2147483700" r:id="rId12"/>
    <p:sldMasterId id="2147483706" r:id="rId13"/>
  </p:sldMasterIdLst>
  <p:notesMasterIdLst>
    <p:notesMasterId r:id="rId38"/>
  </p:notesMasterIdLst>
  <p:handoutMasterIdLst>
    <p:handoutMasterId r:id="rId39"/>
  </p:handoutMasterIdLst>
  <p:sldIdLst>
    <p:sldId id="260" r:id="rId14"/>
    <p:sldId id="262" r:id="rId15"/>
    <p:sldId id="343" r:id="rId16"/>
    <p:sldId id="277" r:id="rId17"/>
    <p:sldId id="281" r:id="rId18"/>
    <p:sldId id="345" r:id="rId19"/>
    <p:sldId id="290" r:id="rId20"/>
    <p:sldId id="326" r:id="rId21"/>
    <p:sldId id="293" r:id="rId22"/>
    <p:sldId id="307" r:id="rId23"/>
    <p:sldId id="330" r:id="rId24"/>
    <p:sldId id="331" r:id="rId25"/>
    <p:sldId id="339" r:id="rId26"/>
    <p:sldId id="340" r:id="rId27"/>
    <p:sldId id="332" r:id="rId28"/>
    <p:sldId id="337" r:id="rId29"/>
    <p:sldId id="338" r:id="rId30"/>
    <p:sldId id="351" r:id="rId31"/>
    <p:sldId id="352" r:id="rId32"/>
    <p:sldId id="353" r:id="rId33"/>
    <p:sldId id="349" r:id="rId34"/>
    <p:sldId id="286" r:id="rId35"/>
    <p:sldId id="355" r:id="rId36"/>
    <p:sldId id="35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2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F6DF1-E845-48B4-BD27-930616F37BA9}" type="datetimeFigureOut">
              <a:rPr lang="en-GB" smtClean="0"/>
              <a:pPr/>
              <a:t>14/12/2010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76D3-7EDB-4CBB-9036-332933A2B9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991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F5412-AADF-4080-8FCC-5C49F6F8C0F5}" type="datetimeFigureOut">
              <a:rPr lang="en-GB" smtClean="0"/>
              <a:pPr/>
              <a:t>14/12/2010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0F71-5955-427B-9459-58FB574A1F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05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7C3866-4613-4FCA-AC1C-2EF2403315CE}" type="slidenum">
              <a:rPr lang="en-GB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/>
              <a:t>Respiratory disease is the second biggest killer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/>
              <a:t>COPD second biggest cause of costly emergency admissions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/>
              <a:t>33% readmission rate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/>
              <a:t>More than 3 million with condition but only 835,000 diagnosed </a:t>
            </a:r>
            <a:r>
              <a:rPr lang="en-GB" b="1" dirty="0" smtClean="0"/>
              <a:t>[DN: Check figures with consultation document]</a:t>
            </a:r>
            <a:endParaRPr lang="en-GB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/>
              <a:t>20-30% misdiagnosis rate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dirty="0" smtClean="0"/>
              <a:t>Tremendous human cost for people with the condition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D6E447-D875-4EE7-803B-E2B971FDCA31}" type="slidenum">
              <a:rPr lang="en-GB">
                <a:solidFill>
                  <a:srgbClr val="000000"/>
                </a:solidFill>
              </a:rPr>
              <a:pPr/>
              <a:t>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C9C6FBD-9A1D-409A-BD5A-728EAE191019}" type="slidenum">
              <a:rPr lang="en-GB" sz="1200" smtClean="0">
                <a:solidFill>
                  <a:srgbClr val="000000"/>
                </a:solidFill>
              </a:rPr>
              <a:pPr algn="r"/>
              <a:t>20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536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1AFD777-C6D1-4568-9C6C-B1F94A7C3F27}" type="slidenum">
              <a:rPr lang="en-GB" sz="12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/>
              <a:t>20</a:t>
            </a:fld>
            <a:endParaRPr lang="en-GB" sz="12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GB" smtClean="0"/>
              <a:t>Prevention  - through behaviour change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GB" smtClean="0"/>
              <a:t>Early identification – so people recognise symptoms and seek help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GB" smtClean="0"/>
              <a:t>Good quality early diagnosis – quality assured and clear differentiation between COPD, Asthma and other diseases. Coupled with good quality information throughout care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GB" smtClean="0"/>
              <a:t>High quality care and support following diagnosis – organised, proactive, multidisiplinary care with specialist respiratory assessment to ensure people are on the right pathway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GB" smtClean="0"/>
              <a:t>Improving access to end-of-life care services – ensuring equity in care provision, regardless of setting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>
              <a:spcBef>
                <a:spcPct val="0"/>
              </a:spcBef>
            </a:pPr>
            <a:r>
              <a:rPr lang="en-GB" dirty="0" smtClean="0"/>
              <a:t>The burden of disease can be reduced by behaviour change in 2 ways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People can take action to avoid the causes and exacerbating factors of COPD such as cigarette smoke, workplace dusts and gases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People can promptly recognise the symptoms of the disease and seek help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GB" dirty="0" smtClean="0"/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However changing behaviour is a huge and complex challenge. Simply raising awareness of copd will not be enough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GB" dirty="0" smtClean="0"/>
              <a:t>Range of approaches required to find specific triggers across a diverse range of audiences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000" dirty="0" smtClean="0"/>
              <a:t>Need to support behavioural change and avoid causes</a:t>
            </a:r>
          </a:p>
          <a:p>
            <a:pPr>
              <a:spcBef>
                <a:spcPct val="0"/>
              </a:spcBef>
            </a:pPr>
            <a:r>
              <a:rPr lang="en-GB" sz="1000" dirty="0" smtClean="0"/>
              <a:t>Smoking, workplace dust and gases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r>
              <a:rPr lang="en-GB" sz="1000" dirty="0" smtClean="0"/>
              <a:t>Need a diverse range of interventions: easy to say give up smoking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endParaRPr lang="en-GB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38A38C-8AAB-40AD-A5F7-34BD08A6051B}" type="slidenum">
              <a:rPr lang="en-GB">
                <a:solidFill>
                  <a:srgbClr val="000000"/>
                </a:solidFill>
              </a:rPr>
              <a:pPr/>
              <a:t>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tx2"/>
                </a:solidFill>
              </a:rPr>
              <a:t>Double impact on deprived populations</a:t>
            </a:r>
            <a:r>
              <a:rPr lang="en-GB" sz="21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hlink"/>
                </a:solidFill>
              </a:rPr>
              <a:t>(GOLD, 2006; DH, 2007)</a:t>
            </a:r>
            <a:endParaRPr lang="en-GB" sz="1600" b="1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Highest prevalence </a:t>
            </a:r>
            <a:r>
              <a:rPr lang="en-GB" sz="2000" b="1" dirty="0" smtClean="0">
                <a:solidFill>
                  <a:schemeClr val="tx2"/>
                </a:solidFill>
              </a:rPr>
              <a:t>&amp;</a:t>
            </a:r>
            <a:r>
              <a:rPr lang="en-GB" sz="2000" dirty="0" smtClean="0">
                <a:solidFill>
                  <a:schemeClr val="tx2"/>
                </a:solidFill>
              </a:rPr>
              <a:t> highest under 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hlink"/>
                </a:solidFill>
              </a:rPr>
              <a:t>Important contribution to </a:t>
            </a:r>
            <a:r>
              <a:rPr lang="en-GB" sz="2000" b="1" dirty="0" smtClean="0">
                <a:solidFill>
                  <a:schemeClr val="hlink"/>
                </a:solidFill>
              </a:rPr>
              <a:t>life expectancy gap</a:t>
            </a:r>
            <a:r>
              <a:rPr lang="en-GB" sz="2000" dirty="0" smtClean="0">
                <a:solidFill>
                  <a:schemeClr val="hlink"/>
                </a:solidFill>
              </a:rPr>
              <a:t> between deprived areas &amp; England average</a:t>
            </a:r>
            <a:r>
              <a:rPr lang="en-GB" sz="1800" dirty="0" smtClean="0">
                <a:solidFill>
                  <a:schemeClr val="hlink"/>
                </a:solidFill>
              </a:rPr>
              <a:t> (DH, 2007)</a:t>
            </a:r>
            <a:endParaRPr lang="en-GB" sz="19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tx2"/>
                </a:solidFill>
              </a:rPr>
              <a:t>Ethnic Disparities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>
                <a:solidFill>
                  <a:schemeClr val="hlink"/>
                </a:solidFill>
              </a:rPr>
              <a:t>Highest risks of</a:t>
            </a:r>
            <a:r>
              <a:rPr lang="en-GB" sz="2000" dirty="0" smtClean="0">
                <a:solidFill>
                  <a:schemeClr val="hlink"/>
                </a:solidFill>
              </a:rPr>
              <a:t> COPD in Black men in deprived urban areas</a:t>
            </a:r>
            <a:r>
              <a:rPr lang="en-GB" sz="2000" b="1" dirty="0" smtClean="0">
                <a:solidFill>
                  <a:schemeClr val="hlink"/>
                </a:solidFill>
              </a:rPr>
              <a:t> </a:t>
            </a:r>
            <a:r>
              <a:rPr lang="en-GB" sz="1600" dirty="0" smtClean="0">
                <a:solidFill>
                  <a:schemeClr val="hlink"/>
                </a:solidFill>
              </a:rPr>
              <a:t>(DH, 2007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DE2D-D23D-41BF-92AB-52A49B381B4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dirty="0" smtClean="0"/>
              <a:t>References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AU" dirty="0" smtClean="0"/>
              <a:t>Buist S et al. International variation in the prevalence of COPD (The BOLD Study): a population-based prevalence study. Lancet 2007;370:741–50.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600" dirty="0" smtClean="0">
                <a:latin typeface="Arial" pitchFamily="34" charset="0"/>
              </a:rPr>
              <a:t>AARC. Confronting COPD executive summary. (http://www.aarc.org/resources/confronting_copd/exesum.pdf.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sz="800" dirty="0" smtClean="0"/>
              <a:t>Hernandez P et al. Living with chronic obstructive pulmonary disease: A survey of patients’ knowledge and attitudes. </a:t>
            </a:r>
            <a:r>
              <a:rPr lang="en-GB" sz="800" dirty="0" err="1" smtClean="0"/>
              <a:t>Respir</a:t>
            </a:r>
            <a:r>
              <a:rPr lang="en-GB" sz="800" smtClean="0"/>
              <a:t> Med 2009;</a:t>
            </a:r>
            <a:r>
              <a:rPr lang="en-AU" sz="800" smtClean="0"/>
              <a:t>103:1004–12.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AU" sz="800" smtClean="0"/>
              <a:t>COPD Uncovered (Novartis Data on File)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GB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3263"/>
            <a:ext cx="4592637" cy="3444875"/>
          </a:xfrm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3263"/>
            <a:ext cx="4592637" cy="3444875"/>
          </a:xfrm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Where</a:t>
            </a:r>
            <a:r>
              <a:rPr lang="en-GB" baseline="0" dirty="0" smtClean="0"/>
              <a:t> is this productivity being lost.</a:t>
            </a:r>
          </a:p>
          <a:p>
            <a:endParaRPr lang="en-GB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EC6260-4904-4544-8656-8A57F16D6C8B}" type="slidenum">
              <a:rPr lang="en-GB">
                <a:solidFill>
                  <a:srgbClr val="000000"/>
                </a:solidFill>
              </a:rPr>
              <a:pPr/>
              <a:t>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BF7B52-4F22-41A6-BF7F-21EF3C0399C2}" type="slidenum">
              <a:rPr lang="en-GB">
                <a:solidFill>
                  <a:srgbClr val="000000"/>
                </a:solidFill>
              </a:rPr>
              <a:pPr/>
              <a:t>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559675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fld id="{D1F7D14B-B2B0-4016-AA48-86C52D0D5C5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fld id="{4B8A7DB9-E58F-4093-ACA6-75AA26C56B2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79400"/>
            <a:ext cx="81915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37356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B8C6-162B-4A19-9174-221B38D55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0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EFD9-F2C0-4889-816F-885182C31C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25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B8C6-162B-4A19-9174-221B38D55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0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B8C6-162B-4A19-9174-221B38D55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06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9B8C-0731-4070-9459-31C25F826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12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wmf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75596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71E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71E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EDFD7EC-4239-4537-A1EC-2A66BE99C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EDFD7EC-4239-4537-A1EC-2A66BE99C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EDFD7EC-4239-4537-A1EC-2A66BE99C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EDFD7EC-4239-4537-A1EC-2A66BE99C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8" descr="DH Logo artwork (rg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457200"/>
            <a:endParaRPr lang="en-GB" dirty="0"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457200"/>
            <a:endParaRPr lang="en-GB" dirty="0">
              <a:ea typeface="ＭＳ Ｐゴシック" pitchFamily="34" charset="-128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457200"/>
            <a:fld id="{28D4A24C-28A1-406A-A134-7AF8CEBF9EB6}" type="slidenum">
              <a:rPr lang="en-GB">
                <a:ea typeface="ＭＳ Ｐゴシック" pitchFamily="34" charset="-128"/>
              </a:rPr>
              <a:pPr defTabSz="457200"/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6272213"/>
            <a:ext cx="8858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2C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2C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2C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2C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2C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2C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2C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2C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2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75596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8" y="6092825"/>
            <a:ext cx="13684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75596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71E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557338"/>
            <a:ext cx="76342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60350"/>
            <a:ext cx="7885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</a:t>
            </a:r>
          </a:p>
        </p:txBody>
      </p:sp>
      <p:pic>
        <p:nvPicPr>
          <p:cNvPr id="4100" name="Picture 7" descr="strip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77050" y="6092825"/>
            <a:ext cx="2232025" cy="765175"/>
            <a:chOff x="4422" y="3838"/>
            <a:chExt cx="1406" cy="482"/>
          </a:xfrm>
        </p:grpSpPr>
        <p:pic>
          <p:nvPicPr>
            <p:cNvPr id="4102" name="Picture 12" descr="education for health transparent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" y="3838"/>
              <a:ext cx="111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702" y="4147"/>
              <a:ext cx="1126" cy="173"/>
            </a:xfrm>
            <a:prstGeom prst="rect">
              <a:avLst/>
            </a:prstGeom>
            <a:solidFill>
              <a:srgbClr val="00468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rgbClr val="C0C0C0"/>
                  </a:solidFill>
                  <a:latin typeface="Century Gothic" pitchFamily="34" charset="0"/>
                  <a:ea typeface="ＭＳ Ｐゴシック" pitchFamily="34" charset="-128"/>
                </a:rPr>
                <a:t>education for health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l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54000"/>
            <a:ext cx="84963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  <a:br>
              <a:rPr lang="en-GB" smtClean="0"/>
            </a:br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14450"/>
            <a:ext cx="84963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9pPr>
    </p:titleStyle>
    <p:bodyStyle>
      <a:lvl1pPr marL="392113" indent="-392113" algn="l" rtl="0" eaLnBrk="0" fontAlgn="base" hangingPunct="0">
        <a:spcBef>
          <a:spcPct val="0"/>
        </a:spcBef>
        <a:spcAft>
          <a:spcPct val="15000"/>
        </a:spcAft>
        <a:buClr>
          <a:srgbClr val="FFFF00"/>
        </a:buClr>
        <a:buSzPct val="90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52475" indent="-358775" algn="l" rtl="0" eaLnBrk="0" fontAlgn="base" hangingPunct="0">
        <a:spcBef>
          <a:spcPct val="0"/>
        </a:spcBef>
        <a:spcAft>
          <a:spcPct val="1500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22363" indent="-368300" algn="l" rtl="0" eaLnBrk="0" fontAlgn="base" hangingPunct="0">
        <a:spcBef>
          <a:spcPct val="0"/>
        </a:spcBef>
        <a:spcAft>
          <a:spcPct val="15000"/>
        </a:spcAft>
        <a:buClr>
          <a:srgbClr val="00FFFF"/>
        </a:buClr>
        <a:buFont typeface="Arial" pitchFamily="34" charset="0"/>
        <a:buChar char="■"/>
        <a:defRPr sz="2400" b="1">
          <a:solidFill>
            <a:schemeClr val="tx1"/>
          </a:solidFill>
          <a:latin typeface="+mn-lt"/>
        </a:defRPr>
      </a:lvl3pPr>
      <a:lvl4pPr marL="1485900" indent="-361950" algn="l" rtl="0" eaLnBrk="0" fontAlgn="base" hangingPunct="0">
        <a:spcBef>
          <a:spcPct val="0"/>
        </a:spcBef>
        <a:spcAft>
          <a:spcPct val="15000"/>
        </a:spcAft>
        <a:buChar char="–"/>
        <a:defRPr sz="2400" b="1">
          <a:solidFill>
            <a:schemeClr val="tx1"/>
          </a:solidFill>
          <a:latin typeface="+mn-lt"/>
        </a:defRPr>
      </a:lvl4pPr>
      <a:lvl5pPr marL="19637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209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81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353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25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557338"/>
            <a:ext cx="76342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60350"/>
            <a:ext cx="7885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</a:t>
            </a:r>
          </a:p>
        </p:txBody>
      </p:sp>
      <p:pic>
        <p:nvPicPr>
          <p:cNvPr id="4100" name="Picture 7" descr="strip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77050" y="6092825"/>
            <a:ext cx="2232025" cy="765175"/>
            <a:chOff x="4422" y="3838"/>
            <a:chExt cx="1406" cy="482"/>
          </a:xfrm>
        </p:grpSpPr>
        <p:pic>
          <p:nvPicPr>
            <p:cNvPr id="4102" name="Picture 12" descr="education for health transparent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" y="3838"/>
              <a:ext cx="1110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702" y="4147"/>
              <a:ext cx="1126" cy="173"/>
            </a:xfrm>
            <a:prstGeom prst="rect">
              <a:avLst/>
            </a:prstGeom>
            <a:solidFill>
              <a:srgbClr val="00468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200" b="1" dirty="0">
                  <a:solidFill>
                    <a:srgbClr val="C0C0C0"/>
                  </a:solidFill>
                  <a:latin typeface="Century Gothic" pitchFamily="34" charset="0"/>
                  <a:ea typeface="ＭＳ Ｐゴシック" pitchFamily="34" charset="-128"/>
                </a:rPr>
                <a:t>education for health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l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557338"/>
            <a:ext cx="76342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60350"/>
            <a:ext cx="7885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</a:t>
            </a:r>
          </a:p>
        </p:txBody>
      </p:sp>
      <p:pic>
        <p:nvPicPr>
          <p:cNvPr id="6151" name="Picture 7" descr="strip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77050" y="6092825"/>
            <a:ext cx="2232025" cy="765175"/>
            <a:chOff x="4422" y="3838"/>
            <a:chExt cx="1406" cy="482"/>
          </a:xfrm>
        </p:grpSpPr>
        <p:pic>
          <p:nvPicPr>
            <p:cNvPr id="6156" name="Picture 12" descr="education for health transparent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" y="3838"/>
              <a:ext cx="1110" cy="469"/>
            </a:xfrm>
            <a:prstGeom prst="rect">
              <a:avLst/>
            </a:prstGeom>
            <a:noFill/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702" y="4147"/>
              <a:ext cx="1126" cy="173"/>
            </a:xfrm>
            <a:prstGeom prst="rect">
              <a:avLst/>
            </a:prstGeom>
            <a:solidFill>
              <a:srgbClr val="00468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 smtClean="0">
                  <a:solidFill>
                    <a:srgbClr val="C0C0C0"/>
                  </a:solidFill>
                  <a:latin typeface="Century Gothic" pitchFamily="34" charset="0"/>
                  <a:ea typeface="ＭＳ Ｐゴシック" pitchFamily="34" charset="-128"/>
                </a:rPr>
                <a:t>education for health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l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125000"/>
        <a:buFont typeface="Arial Black" pitchFamily="34" charset="0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EDFD7EC-4239-4537-A1EC-2A66BE99C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78168" cy="270892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>
                <a:solidFill>
                  <a:schemeClr val="accent1"/>
                </a:solidFill>
              </a:rPr>
              <a:t>COPD Uncovered</a:t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The changing face of COPD</a:t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467544" y="2000250"/>
            <a:ext cx="7735069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GB" sz="2400" dirty="0" smtClean="0"/>
              <a:t>Monica Fletcher 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2400" dirty="0" smtClean="0"/>
              <a:t>Chief Executive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2400" dirty="0" smtClean="0"/>
              <a:t>Education for Health, Warwick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2400" dirty="0" smtClean="0"/>
              <a:t>Chair European Lung Foundation</a:t>
            </a:r>
          </a:p>
        </p:txBody>
      </p:sp>
      <p:pic>
        <p:nvPicPr>
          <p:cNvPr id="5" name="Picture 4" descr="http://military.nosmokingday.org.uk/images/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230104" cy="2326221"/>
          </a:xfrm>
          <a:prstGeom prst="rect">
            <a:avLst/>
          </a:prstGeom>
          <a:noFill/>
        </p:spPr>
      </p:pic>
      <p:pic>
        <p:nvPicPr>
          <p:cNvPr id="6" name="Picture 2" descr="http://www.percussionaire.com/images/aboutus_pict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561101" cy="1916832"/>
          </a:xfrm>
          <a:prstGeom prst="rect">
            <a:avLst/>
          </a:prstGeom>
          <a:noFill/>
        </p:spPr>
      </p:pic>
      <p:pic>
        <p:nvPicPr>
          <p:cNvPr id="7" name="Picture 3" descr="COPD booklet 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89040"/>
            <a:ext cx="1819236" cy="25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565" name="Picture 5" descr="http://www.copdforums.com/images/flickr-top5/old-man-breathing-tub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064"/>
            <a:ext cx="1863347" cy="2385839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619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0" y="61833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defTabSz="914400">
              <a:buFontTx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ea typeface="+mn-ea"/>
              </a:rPr>
              <a:t>Anecchino C, Rossi E, Fanizza C et al. Int J Chron Obstruct Pulmon Dis 2007;2: 567–574</a:t>
            </a:r>
            <a:r>
              <a:rPr lang="en-GB" sz="1000" dirty="0" smtClean="0">
                <a:solidFill>
                  <a:srgbClr val="000000"/>
                </a:solidFill>
                <a:ea typeface="+mn-ea"/>
              </a:rPr>
              <a:t>	</a:t>
            </a:r>
          </a:p>
          <a:p>
            <a:pPr marL="173038" indent="-173038" defTabSz="914400">
              <a:buFontTx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ea typeface="+mn-ea"/>
              </a:rPr>
              <a:t>Darkow T, Kadlubek PJ, Shah H et al. J Occup Environ Med 2007;49:22–30</a:t>
            </a:r>
          </a:p>
          <a:p>
            <a:pPr marL="173038" indent="-173038" defTabSz="914400">
              <a:buFontTx/>
              <a:buAutoNum type="arabicPeriod"/>
            </a:pPr>
            <a:r>
              <a:rPr lang="en-GB" sz="1000" dirty="0" smtClean="0">
                <a:solidFill>
                  <a:srgbClr val="000000"/>
                </a:solidFill>
                <a:ea typeface="+mn-ea"/>
              </a:rPr>
              <a:t>Boutin-Forzano S, Moreau D, et al. Int J Tuberc Lung Dis 2007;11:695–702</a:t>
            </a:r>
          </a:p>
          <a:p>
            <a:pPr marL="173038" indent="-173038" defTabSz="914400">
              <a:buFontTx/>
              <a:buAutoNum type="arabicPeriod"/>
            </a:pPr>
            <a:r>
              <a:rPr lang="en-US" sz="1000" dirty="0" smtClean="0">
                <a:solidFill>
                  <a:srgbClr val="000000"/>
                </a:solidFill>
                <a:ea typeface="+mn-ea"/>
              </a:rPr>
              <a:t>Holguin F, Folch E, Redd SC, and Mannino DM. Chest 2005;128:2005-2011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1047750" y="1108075"/>
            <a:ext cx="704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>
                <a:srgbClr val="CC071E"/>
              </a:buClr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 number of other health issues are commonly associated with COPD </a:t>
            </a:r>
            <a:r>
              <a:rPr lang="en-US" b="1" dirty="0" smtClean="0">
                <a:solidFill>
                  <a:srgbClr val="CF031B"/>
                </a:solidFill>
                <a:ea typeface="+mn-ea"/>
              </a:rPr>
              <a:t>adding significantly to the overall burden of disease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184150" y="3197225"/>
            <a:ext cx="1701800" cy="944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About </a:t>
            </a:r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40%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 of people with COPD have </a:t>
            </a:r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heart disease</a:t>
            </a:r>
            <a:r>
              <a:rPr lang="en-US" sz="1200" b="1" baseline="30000" dirty="0" smtClean="0">
                <a:solidFill>
                  <a:srgbClr val="FFFFFF"/>
                </a:solidFill>
                <a:ea typeface="+mn-ea"/>
              </a:rPr>
              <a:t>1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949450" y="3197225"/>
            <a:ext cx="1701800" cy="944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About </a:t>
            </a:r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10%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 of people with COPD have </a:t>
            </a:r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diabetes</a:t>
            </a:r>
            <a:r>
              <a:rPr lang="en-US" sz="1200" b="1" baseline="30000" dirty="0" smtClean="0">
                <a:solidFill>
                  <a:srgbClr val="FFFFFF"/>
                </a:solidFill>
                <a:ea typeface="+mn-ea"/>
              </a:rPr>
              <a:t>2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716338" y="3197225"/>
            <a:ext cx="1701800" cy="9445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17–42%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 of people with COPD have </a:t>
            </a:r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high blood pressure</a:t>
            </a:r>
            <a:r>
              <a:rPr lang="en-US" sz="1200" baseline="30000" dirty="0" smtClean="0">
                <a:solidFill>
                  <a:srgbClr val="FFFFFF"/>
                </a:solidFill>
                <a:ea typeface="+mn-ea"/>
              </a:rPr>
              <a:t>3,4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481638" y="3195638"/>
            <a:ext cx="1701800" cy="9445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2–19%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 of people with COPD have </a:t>
            </a:r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osteoporosis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/>
            </a:r>
            <a:br>
              <a:rPr lang="en-US" sz="1200" b="1" dirty="0" smtClean="0">
                <a:solidFill>
                  <a:srgbClr val="FFFFFF"/>
                </a:solidFill>
                <a:ea typeface="+mn-ea"/>
              </a:rPr>
            </a:br>
            <a:r>
              <a:rPr lang="en-US" sz="900" b="1" i="1" dirty="0" smtClean="0">
                <a:solidFill>
                  <a:srgbClr val="FFFFFF"/>
                </a:solidFill>
                <a:ea typeface="+mn-ea"/>
              </a:rPr>
              <a:t>Twice as common as those without COPD</a:t>
            </a:r>
            <a:r>
              <a:rPr lang="en-US" sz="900" b="1" i="1" baseline="30000" dirty="0" smtClean="0">
                <a:solidFill>
                  <a:srgbClr val="FFFFFF"/>
                </a:solidFill>
                <a:ea typeface="+mn-ea"/>
              </a:rPr>
              <a:t>2,3 </a:t>
            </a:r>
            <a:r>
              <a:rPr lang="en-US" sz="900" b="1" i="1" dirty="0" smtClean="0">
                <a:solidFill>
                  <a:srgbClr val="FFFFFF"/>
                </a:solidFill>
                <a:ea typeface="+mn-ea"/>
              </a:rPr>
              <a:t> 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248525" y="3195638"/>
            <a:ext cx="1701800" cy="944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18–22%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> of people with COPD have </a:t>
            </a:r>
            <a:r>
              <a:rPr lang="en-US" sz="1200" b="1" u="sng" dirty="0" smtClean="0">
                <a:solidFill>
                  <a:srgbClr val="FFFFFF"/>
                </a:solidFill>
                <a:ea typeface="+mn-ea"/>
              </a:rPr>
              <a:t>depression</a:t>
            </a:r>
            <a:r>
              <a:rPr lang="en-US" sz="1200" b="1" dirty="0" smtClean="0">
                <a:solidFill>
                  <a:srgbClr val="FFFFFF"/>
                </a:solidFill>
                <a:ea typeface="+mn-ea"/>
              </a:rPr>
              <a:t/>
            </a:r>
            <a:br>
              <a:rPr lang="en-US" sz="1200" b="1" dirty="0" smtClean="0">
                <a:solidFill>
                  <a:srgbClr val="FFFFFF"/>
                </a:solidFill>
                <a:ea typeface="+mn-ea"/>
              </a:rPr>
            </a:br>
            <a:r>
              <a:rPr lang="en-US" sz="900" b="1" i="1" dirty="0" smtClean="0">
                <a:solidFill>
                  <a:srgbClr val="FFFFFF"/>
                </a:solidFill>
                <a:ea typeface="+mn-ea"/>
              </a:rPr>
              <a:t>Three times as common as those without the disease</a:t>
            </a:r>
            <a:r>
              <a:rPr lang="en-US" sz="900" b="1" i="1" baseline="30000" dirty="0" smtClean="0">
                <a:solidFill>
                  <a:srgbClr val="FFFFFF"/>
                </a:solidFill>
                <a:ea typeface="+mn-ea"/>
              </a:rPr>
              <a:t>3</a:t>
            </a:r>
          </a:p>
        </p:txBody>
      </p:sp>
      <p:pic>
        <p:nvPicPr>
          <p:cNvPr id="206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1963738"/>
            <a:ext cx="82073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2003425"/>
            <a:ext cx="91916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538" y="2022475"/>
            <a:ext cx="79533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1850" y="2076450"/>
            <a:ext cx="647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9363" y="2011363"/>
            <a:ext cx="9556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-38100" y="4275138"/>
          <a:ext cx="2058988" cy="1373187"/>
        </p:xfrm>
        <a:graphic>
          <a:graphicData uri="http://schemas.openxmlformats.org/presentationml/2006/ole">
            <p:oleObj spid="_x0000_s10292" name="Chart" r:id="rId8" imgW="6096135" imgH="4067089" progId="MSGraph.Chart.8">
              <p:embed followColorScheme="full"/>
            </p:oleObj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1747838" y="4275138"/>
          <a:ext cx="2058987" cy="1373187"/>
        </p:xfrm>
        <a:graphic>
          <a:graphicData uri="http://schemas.openxmlformats.org/presentationml/2006/ole">
            <p:oleObj spid="_x0000_s10293" name="Chart" r:id="rId9" imgW="6096135" imgH="4067089" progId="MSGraph.Chart.8">
              <p:embed followColorScheme="full"/>
            </p:oleObj>
          </a:graphicData>
        </a:graphic>
      </p:graphicFrame>
      <p:graphicFrame>
        <p:nvGraphicFramePr>
          <p:cNvPr id="2052" name="Object 23"/>
          <p:cNvGraphicFramePr>
            <a:graphicFrameLocks noChangeAspect="1"/>
          </p:cNvGraphicFramePr>
          <p:nvPr/>
        </p:nvGraphicFramePr>
        <p:xfrm>
          <a:off x="3532188" y="4275138"/>
          <a:ext cx="2058987" cy="1373187"/>
        </p:xfrm>
        <a:graphic>
          <a:graphicData uri="http://schemas.openxmlformats.org/presentationml/2006/ole">
            <p:oleObj spid="_x0000_s10294" name="Chart" r:id="rId10" imgW="6096135" imgH="4067089" progId="MSGraph.Chart.8">
              <p:embed followColorScheme="full"/>
            </p:oleObj>
          </a:graphicData>
        </a:graphic>
      </p:graphicFrame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5284788" y="4275138"/>
          <a:ext cx="2058987" cy="1373187"/>
        </p:xfrm>
        <a:graphic>
          <a:graphicData uri="http://schemas.openxmlformats.org/presentationml/2006/ole">
            <p:oleObj spid="_x0000_s10295" name="Chart" r:id="rId11" imgW="6096135" imgH="4067089" progId="MSGraph.Chart.8">
              <p:embed followColorScheme="full"/>
            </p:oleObj>
          </a:graphicData>
        </a:graphic>
      </p:graphicFrame>
      <p:graphicFrame>
        <p:nvGraphicFramePr>
          <p:cNvPr id="2054" name="Object 27"/>
          <p:cNvGraphicFramePr>
            <a:graphicFrameLocks noChangeAspect="1"/>
          </p:cNvGraphicFramePr>
          <p:nvPr/>
        </p:nvGraphicFramePr>
        <p:xfrm>
          <a:off x="6967538" y="4275138"/>
          <a:ext cx="2058987" cy="1373187"/>
        </p:xfrm>
        <a:graphic>
          <a:graphicData uri="http://schemas.openxmlformats.org/presentationml/2006/ole">
            <p:oleObj spid="_x0000_s10296" name="Chart" r:id="rId12" imgW="6096135" imgH="4067089" progId="MSGraph.Chart.8">
              <p:embed followColorScheme="full"/>
            </p:oleObj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 KNOW : PATIENTS WITH COPD HAVE COMORBIDITIES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9388" y="5506443"/>
            <a:ext cx="8215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400" dirty="0">
                <a:ea typeface="Calibri" pitchFamily="34" charset="0"/>
                <a:cs typeface="Times New Roman" pitchFamily="18" charset="0"/>
              </a:rPr>
              <a:t> 2426 people with COPD </a:t>
            </a:r>
            <a:r>
              <a:rPr lang="en-GB" sz="1400" dirty="0" smtClean="0">
                <a:ea typeface="Calibri" pitchFamily="34" charset="0"/>
                <a:cs typeface="Times New Roman" pitchFamily="18" charset="0"/>
              </a:rPr>
              <a:t>participated; in 2382 </a:t>
            </a:r>
            <a:r>
              <a:rPr lang="en-GB" sz="1400" dirty="0">
                <a:ea typeface="Calibri" pitchFamily="34" charset="0"/>
                <a:cs typeface="Times New Roman" pitchFamily="18" charset="0"/>
              </a:rPr>
              <a:t>disease severity </a:t>
            </a:r>
            <a:r>
              <a:rPr lang="en-GB" sz="1400" dirty="0" smtClean="0">
                <a:ea typeface="Calibri" pitchFamily="34" charset="0"/>
                <a:cs typeface="Times New Roman" pitchFamily="18" charset="0"/>
              </a:rPr>
              <a:t>was assessed</a:t>
            </a:r>
            <a:endParaRPr lang="en-GB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2000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377" name="Group 137"/>
          <p:cNvGraphicFramePr>
            <a:graphicFrameLocks noGrp="1"/>
          </p:cNvGraphicFramePr>
          <p:nvPr/>
        </p:nvGraphicFramePr>
        <p:xfrm>
          <a:off x="279400" y="1500188"/>
          <a:ext cx="8569325" cy="3698878"/>
        </p:xfrm>
        <a:graphic>
          <a:graphicData uri="http://schemas.openxmlformats.org/drawingml/2006/table">
            <a:tbl>
              <a:tblPr/>
              <a:tblGrid>
                <a:gridCol w="2879725"/>
                <a:gridCol w="1368425"/>
                <a:gridCol w="1439863"/>
                <a:gridCol w="1368425"/>
                <a:gridCol w="1512887"/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Health care resource used in preceding 4 weeks due to their COPD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All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Severity levels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7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Mild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Mean % (se)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n:849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Moderate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Mean % (se)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n:1012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Severe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Mean % (se)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n:521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Family Practitioner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50.0 (1.0)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n:1214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34.3 (1.6)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55.0 (1.6)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67.4 (2.1)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Out-patient clinic/specialist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37.7 (1.0)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n:915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25.9 (1.5)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39.6 (1.5)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54.3 (2.2)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Emergency Department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10.8 (0.6)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n:262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3.3 (0.6)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11.4 (1.0)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22.5 (1.8)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Hospital in-patient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11.9 (0.7)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n:289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4.5 (0.7)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11.5 (1.0)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25.3 (1.9)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Pulmonary rehabilitation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12.3 (0.7)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n:298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4.7 (0.7)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12.5 (1.0)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25.0 (1.9)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9" name="Title 1"/>
          <p:cNvSpPr>
            <a:spLocks/>
          </p:cNvSpPr>
          <p:nvPr/>
        </p:nvSpPr>
        <p:spPr bwMode="auto">
          <a:xfrm>
            <a:off x="468313" y="115888"/>
            <a:ext cx="75596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400" dirty="0">
                <a:solidFill>
                  <a:schemeClr val="bg1"/>
                </a:solidFill>
              </a:rPr>
              <a:t>Healthcare utilization by disease severity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6554068"/>
            <a:ext cx="91966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ea typeface="Calibri" pitchFamily="34" charset="0"/>
                <a:cs typeface="Times New Roman" pitchFamily="18" charset="0"/>
              </a:rPr>
              <a:t>MJ Fletcher </a:t>
            </a:r>
            <a:r>
              <a:rPr lang="en-GB" sz="1100" i="1" dirty="0" smtClean="0">
                <a:ea typeface="Calibri" pitchFamily="34" charset="0"/>
                <a:cs typeface="Times New Roman" pitchFamily="18" charset="0"/>
              </a:rPr>
              <a:t>et al </a:t>
            </a:r>
            <a:r>
              <a:rPr lang="en-GB" sz="1100" i="1" dirty="0" smtClean="0"/>
              <a:t>Primary </a:t>
            </a:r>
            <a:r>
              <a:rPr lang="en-GB" sz="1100" i="1" dirty="0"/>
              <a:t>Care Respiratory Journal </a:t>
            </a:r>
            <a:r>
              <a:rPr lang="en-GB" sz="1100" dirty="0"/>
              <a:t>(2010); 19(2): </a:t>
            </a:r>
            <a:r>
              <a:rPr lang="en-GB" sz="1100" dirty="0" smtClean="0"/>
              <a:t>A1-A25</a:t>
            </a:r>
            <a:endParaRPr lang="en-GB" sz="1100" i="1" dirty="0"/>
          </a:p>
        </p:txBody>
      </p:sp>
      <p:sp>
        <p:nvSpPr>
          <p:cNvPr id="6" name="Oval 5"/>
          <p:cNvSpPr/>
          <p:nvPr/>
        </p:nvSpPr>
        <p:spPr>
          <a:xfrm>
            <a:off x="7262947" y="2233748"/>
            <a:ext cx="1698171" cy="3030583"/>
          </a:xfrm>
          <a:prstGeom prst="ellipse">
            <a:avLst/>
          </a:prstGeom>
          <a:noFill/>
          <a:ln w="41275">
            <a:solidFill>
              <a:srgbClr val="CC0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82489" y="1288870"/>
            <a:ext cx="1698171" cy="1323703"/>
          </a:xfrm>
          <a:prstGeom prst="ellipse">
            <a:avLst/>
          </a:prstGeom>
          <a:noFill/>
          <a:ln w="41275">
            <a:solidFill>
              <a:srgbClr val="CC0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Healthcare resource burden - monthly</a:t>
            </a:r>
            <a:endParaRPr lang="en-US" dirty="0" smtClean="0"/>
          </a:p>
        </p:txBody>
      </p:sp>
      <p:graphicFrame>
        <p:nvGraphicFramePr>
          <p:cNvPr id="39177" name="Group 265"/>
          <p:cNvGraphicFramePr>
            <a:graphicFrameLocks noGrp="1"/>
          </p:cNvGraphicFramePr>
          <p:nvPr/>
        </p:nvGraphicFramePr>
        <p:xfrm>
          <a:off x="395288" y="1700213"/>
          <a:ext cx="8280400" cy="2995613"/>
        </p:xfrm>
        <a:graphic>
          <a:graphicData uri="http://schemas.openxmlformats.org/drawingml/2006/table">
            <a:tbl>
              <a:tblPr/>
              <a:tblGrid>
                <a:gridCol w="2447925"/>
                <a:gridCol w="1122362"/>
                <a:gridCol w="1325563"/>
                <a:gridCol w="1800225"/>
                <a:gridCol w="1584325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Healthcare resource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Cost per resource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COPD population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Proportion who require resource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cost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visits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£52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2,424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50.1%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£63,128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out-patients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£132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2,425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37.7%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£120,780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Emergency departments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£111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2,425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10.8%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£29,082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Hospital in-patients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£2,304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2,426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11.9%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£665,856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0" name="Rectangle 166"/>
          <p:cNvSpPr>
            <a:spLocks noChangeArrowheads="1"/>
          </p:cNvSpPr>
          <p:nvPr/>
        </p:nvSpPr>
        <p:spPr bwMode="auto">
          <a:xfrm>
            <a:off x="395288" y="4872623"/>
            <a:ext cx="2662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GB" sz="1600" dirty="0">
                <a:cs typeface="Times New Roman" pitchFamily="18" charset="0"/>
              </a:rPr>
              <a:t> Monthly economic </a:t>
            </a:r>
            <a:r>
              <a:rPr lang="en-GB" sz="1600" dirty="0" smtClean="0">
                <a:cs typeface="Times New Roman" pitchFamily="18" charset="0"/>
              </a:rPr>
              <a:t>burden</a:t>
            </a:r>
            <a:endParaRPr lang="en-GB" sz="1600" dirty="0"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83768" y="6554068"/>
            <a:ext cx="69619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>
                <a:ea typeface="Calibri" pitchFamily="34" charset="0"/>
                <a:cs typeface="Times New Roman" pitchFamily="18" charset="0"/>
              </a:rPr>
              <a:t>MJ Fletcher </a:t>
            </a:r>
            <a:r>
              <a:rPr lang="en-GB" sz="1100" i="1" dirty="0">
                <a:ea typeface="Calibri" pitchFamily="34" charset="0"/>
                <a:cs typeface="Times New Roman" pitchFamily="18" charset="0"/>
              </a:rPr>
              <a:t>et al </a:t>
            </a:r>
            <a:r>
              <a:rPr lang="en-GB" sz="1100" i="1" dirty="0"/>
              <a:t>Primary Care Respiratory Journal </a:t>
            </a:r>
            <a:r>
              <a:rPr lang="en-GB" sz="1100" dirty="0"/>
              <a:t>(2010); 19(2): </a:t>
            </a:r>
            <a:r>
              <a:rPr lang="en-GB" sz="1100" dirty="0" smtClean="0"/>
              <a:t>A1-A25</a:t>
            </a:r>
            <a:endParaRPr lang="en-GB" sz="1100" i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5888"/>
            <a:ext cx="6264300" cy="649287"/>
          </a:xfrm>
        </p:spPr>
        <p:txBody>
          <a:bodyPr/>
          <a:lstStyle/>
          <a:p>
            <a:r>
              <a:rPr lang="en-AU" dirty="0"/>
              <a:t>Work Productivity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206680" cy="44379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71% were </a:t>
            </a:r>
            <a:r>
              <a:rPr lang="en-GB" sz="2400" dirty="0" smtClean="0"/>
              <a:t>not </a:t>
            </a:r>
            <a:r>
              <a:rPr lang="en-GB" sz="2400" dirty="0"/>
              <a:t>longer working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Of these 26% reported giving up work because of </a:t>
            </a:r>
            <a:r>
              <a:rPr lang="en-GB" sz="2400" dirty="0" smtClean="0"/>
              <a:t>COPD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Or 40% of those who chose to work were unable to do so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Mean </a:t>
            </a:r>
            <a:r>
              <a:rPr lang="en-GB" sz="2400" dirty="0"/>
              <a:t>age for those retiring early was </a:t>
            </a:r>
            <a:r>
              <a:rPr lang="en-GB" sz="2400" dirty="0" smtClean="0"/>
              <a:t>58.3 years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9400"/>
            <a:ext cx="8191500" cy="701328"/>
          </a:xfrm>
        </p:spPr>
        <p:txBody>
          <a:bodyPr/>
          <a:lstStyle/>
          <a:p>
            <a:r>
              <a:rPr lang="en-AU" dirty="0"/>
              <a:t>COPD Uncovered : Work Productivity</a:t>
            </a:r>
          </a:p>
        </p:txBody>
      </p:sp>
      <p:graphicFrame>
        <p:nvGraphicFramePr>
          <p:cNvPr id="5836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4772773"/>
              </p:ext>
            </p:extLst>
          </p:nvPr>
        </p:nvGraphicFramePr>
        <p:xfrm>
          <a:off x="179512" y="1763713"/>
          <a:ext cx="8784976" cy="3276600"/>
        </p:xfrm>
        <a:graphic>
          <a:graphicData uri="http://schemas.openxmlformats.org/drawingml/2006/table">
            <a:tbl>
              <a:tblPr/>
              <a:tblGrid>
                <a:gridCol w="2798934"/>
                <a:gridCol w="1690598"/>
                <a:gridCol w="1360308"/>
                <a:gridCol w="1421601"/>
                <a:gridCol w="1513535"/>
              </a:tblGrid>
              <a:tr h="661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WAPI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45–54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years</a:t>
                      </a:r>
                      <a:endParaRPr kumimoji="0" lang="en-GB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55–64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years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65-68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years</a:t>
                      </a:r>
                      <a:endParaRPr kumimoji="0" lang="en-GB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Absenteeism  (% who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missed work due to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COPD in the last week) 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3.20%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6.52%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10.68%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4.65%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Presenteeism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 % who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were impaired while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working) 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8.81%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11.74%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14.85%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10.04%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Regular activities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(% with activity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impairment) 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10.67%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15.43%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28.48%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13.04%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6192292" cy="649287"/>
          </a:xfrm>
        </p:spPr>
        <p:txBody>
          <a:bodyPr/>
          <a:lstStyle/>
          <a:p>
            <a:r>
              <a:rPr lang="en-GB" sz="2600" dirty="0" smtClean="0"/>
              <a:t>Impact on working age population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1521" y="1164727"/>
            <a:ext cx="6933050" cy="505319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400" dirty="0" smtClean="0"/>
              <a:t>29% of respondents (n:710) were in paid work; 22.9% of whom reported a negative impact on their productivity as a result of their COPD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Annual financial losses of absenteeism were calculated </a:t>
            </a:r>
            <a:r>
              <a:rPr lang="en-GB" sz="2400" dirty="0" smtClean="0">
                <a:solidFill>
                  <a:srgbClr val="FF0000"/>
                </a:solidFill>
              </a:rPr>
              <a:t>as £1,170 ($1,808) per person, and lifetime losses were £12,779 ($19,743.50)</a:t>
            </a:r>
          </a:p>
          <a:p>
            <a:pPr>
              <a:lnSpc>
                <a:spcPct val="130000"/>
              </a:lnSpc>
            </a:pPr>
            <a:r>
              <a:rPr lang="en-GB" sz="2400" dirty="0" smtClean="0"/>
              <a:t>Respondents also reported a significant impact on their daily lives, their ability to maintain the same lifestyle and plan for the future, as a result of COPD</a:t>
            </a:r>
          </a:p>
          <a:p>
            <a:pPr>
              <a:lnSpc>
                <a:spcPct val="130000"/>
              </a:lnSpc>
              <a:buFontTx/>
              <a:buNone/>
            </a:pPr>
            <a:endParaRPr lang="en-GB" sz="200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94136" y="6485915"/>
            <a:ext cx="6238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000" dirty="0" smtClean="0"/>
              <a:t>MJ Fletcher </a:t>
            </a:r>
            <a:r>
              <a:rPr lang="en-GB" sz="1000" i="1" dirty="0" smtClean="0"/>
              <a:t>et </a:t>
            </a:r>
            <a:r>
              <a:rPr lang="en-GB" sz="1000" i="1" dirty="0"/>
              <a:t>al. </a:t>
            </a:r>
            <a:r>
              <a:rPr lang="en-GB" sz="1000" dirty="0"/>
              <a:t>(2010) </a:t>
            </a:r>
            <a:r>
              <a:rPr lang="en-GB" sz="1000" dirty="0" smtClean="0"/>
              <a:t>American </a:t>
            </a:r>
            <a:r>
              <a:rPr lang="en-GB" sz="1000" dirty="0"/>
              <a:t>Thoracic Society Annual Meeting. May 19</a:t>
            </a:r>
            <a:r>
              <a:rPr lang="en-GB" sz="1000" baseline="30000" dirty="0"/>
              <a:t>th</a:t>
            </a:r>
            <a:r>
              <a:rPr lang="en-GB" sz="1000" dirty="0"/>
              <a:t>-23</a:t>
            </a:r>
            <a:r>
              <a:rPr lang="en-GB" sz="1000" baseline="30000" dirty="0"/>
              <a:t>rd.</a:t>
            </a:r>
            <a:r>
              <a:rPr lang="en-GB" sz="1000" dirty="0"/>
              <a:t> New Orleans, LA</a:t>
            </a:r>
            <a:r>
              <a:rPr lang="en-GB" sz="1000" dirty="0" smtClean="0"/>
              <a:t>. </a:t>
            </a:r>
          </a:p>
          <a:p>
            <a:pPr algn="r"/>
            <a:r>
              <a:rPr lang="en-GB" sz="1000" dirty="0" smtClean="0"/>
              <a:t>Study conducted by Education for Health with a research grant from Novartis</a:t>
            </a:r>
            <a:endParaRPr lang="en-GB" sz="1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965" y="1632037"/>
            <a:ext cx="2021097" cy="117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030" y="3375931"/>
            <a:ext cx="1845970" cy="12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619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09" name="Group 109"/>
          <p:cNvGraphicFramePr>
            <a:graphicFrameLocks noGrp="1"/>
          </p:cNvGraphicFramePr>
          <p:nvPr/>
        </p:nvGraphicFramePr>
        <p:xfrm>
          <a:off x="71439" y="1643050"/>
          <a:ext cx="9016807" cy="4071965"/>
        </p:xfrm>
        <a:graphic>
          <a:graphicData uri="http://schemas.openxmlformats.org/drawingml/2006/table">
            <a:tbl>
              <a:tblPr/>
              <a:tblGrid>
                <a:gridCol w="2543661"/>
                <a:gridCol w="3561128"/>
                <a:gridCol w="116840"/>
                <a:gridCol w="116840"/>
                <a:gridCol w="799437"/>
                <a:gridCol w="878769"/>
                <a:gridCol w="138696"/>
                <a:gridCol w="861436"/>
              </a:tblGrid>
              <a:tr h="549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Women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</a:tr>
              <a:tr h="32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Impaired productivity in working individuals, COPD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3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Annual impaired productivity, COPD patients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aged 45–64 years,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retired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UK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£93.7m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£30.4m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£124.1m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Lost productivity costs due to early retirement, COPD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Cross-sectional estimate: lost productivity due to early retirement among UK COPD patients aged 45–64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£371.2m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£151.7m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£522.9m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Excess mortality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3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Annual impaired productivity from mortality due to COPD in patients 45–64 years, 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£228.2m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£89.7m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£317.9m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41931"/>
            <a:ext cx="1599660" cy="9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1357322" cy="8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144790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8913" y="158593"/>
            <a:ext cx="8586787" cy="794064"/>
          </a:xfrm>
        </p:spPr>
        <p:txBody>
          <a:bodyPr anchor="ctr"/>
          <a:lstStyle/>
          <a:p>
            <a:pPr>
              <a:tabLst>
                <a:tab pos="1346200" algn="l"/>
              </a:tabLst>
            </a:pPr>
            <a:r>
              <a:rPr lang="en-GB" sz="1800" dirty="0" smtClean="0"/>
              <a:t>Less productivity due to: less working, early retirement and death. Total of £965m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1270000"/>
            <a:ext cx="854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Summary annual costs relating to impaired and lost productivity: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Box 279"/>
          <p:cNvSpPr txBox="1">
            <a:spLocks noChangeArrowheads="1"/>
          </p:cNvSpPr>
          <p:nvPr/>
        </p:nvSpPr>
        <p:spPr bwMode="auto">
          <a:xfrm>
            <a:off x="4887629" y="6597650"/>
            <a:ext cx="39372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000" b="0" dirty="0" smtClean="0">
                <a:solidFill>
                  <a:schemeClr val="tx1"/>
                </a:solidFill>
              </a:rPr>
              <a:t>70% average </a:t>
            </a:r>
            <a:r>
              <a:rPr lang="en-GB" sz="1000" b="0" dirty="0">
                <a:solidFill>
                  <a:schemeClr val="tx1"/>
                </a:solidFill>
              </a:rPr>
              <a:t>earnings used in the analysis; 2009 monetary values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188640"/>
            <a:ext cx="7578675" cy="787400"/>
          </a:xfrm>
        </p:spPr>
        <p:txBody>
          <a:bodyPr anchor="ctr"/>
          <a:lstStyle/>
          <a:p>
            <a:r>
              <a:rPr lang="en-GB" dirty="0" smtClean="0"/>
              <a:t>Costs to Government</a:t>
            </a:r>
            <a:endParaRPr lang="en-US" dirty="0" smtClean="0"/>
          </a:p>
        </p:txBody>
      </p:sp>
      <p:graphicFrame>
        <p:nvGraphicFramePr>
          <p:cNvPr id="102509" name="Group 109"/>
          <p:cNvGraphicFramePr>
            <a:graphicFrameLocks noGrp="1"/>
          </p:cNvGraphicFramePr>
          <p:nvPr/>
        </p:nvGraphicFramePr>
        <p:xfrm>
          <a:off x="279401" y="1712913"/>
          <a:ext cx="8496299" cy="2175955"/>
        </p:xfrm>
        <a:graphic>
          <a:graphicData uri="http://schemas.openxmlformats.org/drawingml/2006/table">
            <a:tbl>
              <a:tblPr/>
              <a:tblGrid>
                <a:gridCol w="5059103"/>
                <a:gridCol w="1158502"/>
                <a:gridCol w="1160328"/>
                <a:gridCol w="1118366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Women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</a:tr>
              <a:tr h="336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Healthcare utilization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Total annual healthcare costs, COPD patients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aged 45–64 years, 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£152.3m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£125.4m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£277.7m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 benefit paid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Disability benefits paid, early retirement due to COPD, UK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£108.6m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£160.4m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£268.9m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72" name="Text Box 279"/>
          <p:cNvSpPr txBox="1">
            <a:spLocks noChangeArrowheads="1"/>
          </p:cNvSpPr>
          <p:nvPr/>
        </p:nvSpPr>
        <p:spPr bwMode="auto">
          <a:xfrm>
            <a:off x="4887629" y="6597650"/>
            <a:ext cx="39372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000" b="0" dirty="0" smtClean="0">
                <a:solidFill>
                  <a:schemeClr val="tx1"/>
                </a:solidFill>
              </a:rPr>
              <a:t>70% average </a:t>
            </a:r>
            <a:r>
              <a:rPr lang="en-GB" sz="1000" b="0" dirty="0">
                <a:solidFill>
                  <a:schemeClr val="tx1"/>
                </a:solidFill>
              </a:rPr>
              <a:t>earnings used in the analysis; 2009 monetary values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700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Summary outgoing annual costs to government: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39751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Summary annual lost tax due to early retirement in COPD: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5276" y="4457700"/>
          <a:ext cx="8496299" cy="1363663"/>
        </p:xfrm>
        <a:graphic>
          <a:graphicData uri="http://schemas.openxmlformats.org/drawingml/2006/table">
            <a:tbl>
              <a:tblPr/>
              <a:tblGrid>
                <a:gridCol w="5059103"/>
                <a:gridCol w="1158502"/>
                <a:gridCol w="1160328"/>
                <a:gridCol w="1118366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Women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3222"/>
                    </a:solidFill>
                  </a:tcPr>
                </a:tc>
              </a:tr>
              <a:tr h="3365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 revenue lost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Tax revenue lost, early retirement due to COPD, 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£50m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£22.1m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£72.1m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816600"/>
            <a:ext cx="847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chemeClr val="tx1"/>
                </a:solidFill>
              </a:rPr>
              <a:t>Total:	£619m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19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63500"/>
            <a:ext cx="9324975" cy="692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80974" y="116633"/>
            <a:ext cx="139890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Public consultation in February/March 2010 </a:t>
            </a:r>
          </a:p>
          <a:p>
            <a:pPr eaLnBrk="0" hangingPunct="0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24 national recommendations to improve care</a:t>
            </a:r>
          </a:p>
          <a:p>
            <a:pPr eaLnBrk="0" hangingPunct="0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Followed review of evidence and advice from expert reference group </a:t>
            </a:r>
          </a:p>
          <a:p>
            <a:pPr eaLnBrk="0" hangingPunct="0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Ministers currently considering how to turn it into an outcomes based strategy</a:t>
            </a:r>
          </a:p>
          <a:p>
            <a:pPr eaLnBrk="0" hangingPunct="0">
              <a:spcBef>
                <a:spcPct val="50000"/>
              </a:spcBef>
            </a:pPr>
            <a:endParaRPr lang="en-GB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4" descr="big-ben-clock-lond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16" b="26923"/>
          <a:stretch>
            <a:fillRect/>
          </a:stretch>
        </p:blipFill>
        <p:spPr>
          <a:xfrm>
            <a:off x="179388" y="2038342"/>
            <a:ext cx="274320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have we done in England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8313" y="1916113"/>
            <a:ext cx="8351837" cy="4132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b="1" smtClean="0"/>
              <a:t>Published</a:t>
            </a:r>
            <a:r>
              <a:rPr lang="en-GB" sz="2400" smtClean="0"/>
              <a:t> national consultation document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Developed </a:t>
            </a:r>
            <a:r>
              <a:rPr lang="en-GB" sz="2400" b="1" smtClean="0"/>
              <a:t>clinical leadership</a:t>
            </a:r>
            <a:r>
              <a:rPr lang="en-GB" sz="2400" smtClean="0"/>
              <a:t> and </a:t>
            </a:r>
            <a:r>
              <a:rPr lang="en-GB" sz="2400" b="1" smtClean="0"/>
              <a:t>joint partnership</a:t>
            </a:r>
            <a:r>
              <a:rPr lang="en-GB" sz="2400" smtClean="0"/>
              <a:t> working including with industry and patient organisations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Gathered evidence</a:t>
            </a:r>
            <a:r>
              <a:rPr lang="en-GB" sz="2400" smtClean="0"/>
              <a:t> on what is working well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Testing</a:t>
            </a:r>
            <a:r>
              <a:rPr lang="en-GB" sz="2400" smtClean="0"/>
              <a:t> different models of care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Introduced measurement</a:t>
            </a:r>
            <a:r>
              <a:rPr lang="en-GB" sz="2400" smtClean="0"/>
              <a:t> of performance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Changes to </a:t>
            </a:r>
            <a:r>
              <a:rPr lang="en-GB" sz="2400" b="1" smtClean="0"/>
              <a:t>system</a:t>
            </a:r>
            <a:r>
              <a:rPr lang="en-GB" sz="2400" smtClean="0"/>
              <a:t> </a:t>
            </a:r>
            <a:r>
              <a:rPr lang="en-GB" sz="2400" b="1" smtClean="0"/>
              <a:t>levers and incentives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Funded pilot and research studies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Aligned with new and emerging policies 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239838" y="2439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879475" y="2800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0100" y="-171400"/>
            <a:ext cx="8143900" cy="1296144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Arial" pitchFamily="34" charset="0"/>
              </a:rPr>
              <a:t/>
            </a:r>
            <a:br>
              <a:rPr lang="en-GB" dirty="0" smtClean="0">
                <a:cs typeface="Arial" pitchFamily="34" charset="0"/>
              </a:rPr>
            </a:br>
            <a:r>
              <a:rPr lang="en-GB" dirty="0" smtClean="0">
                <a:cs typeface="Arial" pitchFamily="34" charset="0"/>
              </a:rPr>
              <a:t>The</a:t>
            </a:r>
            <a:endParaRPr lang="en-GB" dirty="0">
              <a:cs typeface="Arial" pitchFamily="34" charset="0"/>
            </a:endParaRPr>
          </a:p>
        </p:txBody>
      </p:sp>
      <p:pic>
        <p:nvPicPr>
          <p:cNvPr id="31747" name="Picture 55" descr="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3960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ZoneTexte 52"/>
          <p:cNvSpPr txBox="1">
            <a:spLocks noChangeArrowheads="1"/>
          </p:cNvSpPr>
          <p:nvPr/>
        </p:nvSpPr>
        <p:spPr bwMode="auto">
          <a:xfrm>
            <a:off x="395536" y="1643050"/>
            <a:ext cx="4824536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Number of COPD patients diagnosed 900,000, but actual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estimated prevalence 3.7million……..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these are the </a:t>
            </a:r>
            <a:r>
              <a:rPr lang="en-GB" sz="2400" b="1" dirty="0" smtClean="0"/>
              <a:t>“Missing Millions”    </a:t>
            </a:r>
          </a:p>
          <a:p>
            <a:pPr marL="171450" defTabSz="914400">
              <a:lnSpc>
                <a:spcPts val="2000"/>
              </a:lnSpc>
              <a:buClr>
                <a:srgbClr val="1AC213"/>
              </a:buClr>
            </a:pPr>
            <a:endParaRPr lang="en-GB" sz="2400" dirty="0">
              <a:solidFill>
                <a:srgbClr val="FFFFFF"/>
              </a:solidFill>
              <a:ea typeface="+mn-ea"/>
              <a:cs typeface="Arial" pitchFamily="34" charset="0"/>
            </a:endParaRPr>
          </a:p>
          <a:p>
            <a:pPr marL="171450" defTabSz="914400">
              <a:lnSpc>
                <a:spcPts val="2000"/>
              </a:lnSpc>
              <a:buClr>
                <a:srgbClr val="1AC213"/>
              </a:buClr>
            </a:pPr>
            <a:endParaRPr lang="en-GB" sz="2000" i="1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pic>
        <p:nvPicPr>
          <p:cNvPr id="219138" name="Picture 2" descr="http://www.discomobiledj.co.uk/image/b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1228717" cy="15099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5949280"/>
            <a:ext cx="7437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en-GB" i="1" dirty="0" smtClean="0">
                <a:solidFill>
                  <a:schemeClr val="accent1"/>
                </a:solidFill>
                <a:cs typeface="Arial" pitchFamily="34" charset="0"/>
              </a:rPr>
              <a:t>Graph based on DH unpublished estimate, 2009).</a:t>
            </a:r>
            <a:endParaRPr lang="en-GB" dirty="0" smtClean="0">
              <a:solidFill>
                <a:schemeClr val="accent1"/>
              </a:solidFill>
              <a:cs typeface="Arial" pitchFamily="34" charset="0"/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3500437"/>
            <a:ext cx="328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accent1"/>
                </a:solidFill>
              </a:rPr>
              <a:t>Shawab et al Thorax 2006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619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6" descr="Contents.png"/>
          <p:cNvPicPr>
            <a:picLocks noChangeAspect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3279" r="-93279"/>
          <a:stretch>
            <a:fillRect/>
          </a:stretch>
        </p:blipFill>
        <p:spPr bwMode="auto">
          <a:xfrm>
            <a:off x="-900113" y="1341438"/>
            <a:ext cx="4572001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015288" cy="1130300"/>
          </a:xfrm>
        </p:spPr>
        <p:txBody>
          <a:bodyPr/>
          <a:lstStyle/>
          <a:p>
            <a:pPr eaLnBrk="1" hangingPunct="1"/>
            <a:r>
              <a:rPr lang="en-GB" sz="3600" b="1" smtClean="0"/>
              <a:t>DH  focus for improving outcomes</a:t>
            </a:r>
          </a:p>
        </p:txBody>
      </p:sp>
      <p:graphicFrame>
        <p:nvGraphicFramePr>
          <p:cNvPr id="112665" name="Group 25"/>
          <p:cNvGraphicFramePr>
            <a:graphicFrameLocks noGrp="1"/>
          </p:cNvGraphicFramePr>
          <p:nvPr>
            <p:ph idx="4294967295"/>
          </p:nvPr>
        </p:nvGraphicFramePr>
        <p:xfrm>
          <a:off x="2195513" y="1412875"/>
          <a:ext cx="6948487" cy="4754564"/>
        </p:xfrm>
        <a:graphic>
          <a:graphicData uri="http://schemas.openxmlformats.org/drawingml/2006/table">
            <a:tbl>
              <a:tblPr/>
              <a:tblGrid>
                <a:gridCol w="6948487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Interstate-Regular" charset="0"/>
                        </a:rPr>
                        <a:t>Prevention &amp; Health improvement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Interstate-Regular" charset="0"/>
                        </a:rPr>
                        <a:t>Early Accurate Diagnosis and Assessment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Interstate-Regular" charset="0"/>
                        </a:rPr>
                        <a:t>Chronic disease management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Interstate-Regular" charset="0"/>
                        </a:rPr>
                        <a:t>including self management, exacerbations and treatment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2C6"/>
                          </a:solidFill>
                          <a:effectLst/>
                          <a:latin typeface="Interstate-Regular" charset="0"/>
                        </a:rPr>
                        <a:t>Palliative and ‘End of life’ care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395288" y="6237288"/>
            <a:ext cx="8208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b="1" smtClean="0">
                <a:solidFill>
                  <a:srgbClr val="000000"/>
                </a:solidFill>
              </a:rPr>
              <a:t>Earlier identification: More proactive management: Care closer to home: Integrated care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7"/>
          <p:cNvSpPr>
            <a:spLocks noGrp="1"/>
          </p:cNvSpPr>
          <p:nvPr>
            <p:ph type="title"/>
          </p:nvPr>
        </p:nvSpPr>
        <p:spPr>
          <a:xfrm>
            <a:off x="381000" y="0"/>
            <a:ext cx="6711950" cy="620713"/>
          </a:xfrm>
        </p:spPr>
        <p:txBody>
          <a:bodyPr/>
          <a:lstStyle/>
          <a:p>
            <a:r>
              <a:rPr lang="en-US" sz="2000" b="1" dirty="0" smtClean="0">
                <a:ea typeface="ＭＳ Ｐゴシック" pitchFamily="34" charset="-128"/>
              </a:rPr>
              <a:t/>
            </a:r>
            <a:br>
              <a:rPr lang="en-US" sz="2000" b="1" dirty="0" smtClean="0">
                <a:ea typeface="ＭＳ Ｐゴシック" pitchFamily="34" charset="-128"/>
              </a:rPr>
            </a:br>
            <a:r>
              <a:rPr lang="en-US" sz="2000" b="1" dirty="0" smtClean="0">
                <a:ea typeface="ＭＳ Ｐゴシック" pitchFamily="34" charset="-128"/>
              </a:rPr>
              <a:t/>
            </a:r>
            <a:br>
              <a:rPr lang="en-US" sz="2000" b="1" dirty="0" smtClean="0">
                <a:ea typeface="ＭＳ Ｐゴシック" pitchFamily="34" charset="-128"/>
              </a:rPr>
            </a:br>
            <a:r>
              <a:rPr lang="en-US" sz="2000" b="1" dirty="0" smtClean="0">
                <a:ea typeface="ＭＳ Ｐゴシック" pitchFamily="34" charset="-128"/>
              </a:rPr>
              <a:t/>
            </a:r>
            <a:br>
              <a:rPr lang="en-US" sz="2000" b="1" dirty="0" smtClean="0">
                <a:ea typeface="ＭＳ Ｐゴシック" pitchFamily="34" charset="-128"/>
              </a:rPr>
            </a:br>
            <a:r>
              <a:rPr lang="en-US" sz="2400" b="1" dirty="0" smtClean="0">
                <a:ea typeface="ＭＳ Ｐゴシック" pitchFamily="34" charset="-128"/>
              </a:rPr>
              <a:t>Prevention &amp; early identification</a:t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sz="2000" b="1" dirty="0" smtClean="0">
                <a:ea typeface="ＭＳ Ｐゴシック" pitchFamily="34" charset="-128"/>
              </a:rPr>
              <a:t>- changing the burden of disease with different interventions and messages for different risk groups</a:t>
            </a:r>
            <a:r>
              <a:rPr lang="en-US" sz="2800" b="1" dirty="0" smtClean="0">
                <a:ea typeface="ＭＳ Ｐゴシック" pitchFamily="34" charset="-128"/>
              </a:rPr>
              <a:t/>
            </a:r>
            <a:br>
              <a:rPr lang="en-US" sz="2800" b="1" dirty="0" smtClean="0">
                <a:ea typeface="ＭＳ Ｐゴシック" pitchFamily="34" charset="-128"/>
              </a:rPr>
            </a:br>
            <a:endParaRPr lang="en-US" sz="2000" b="1" dirty="0" smtClean="0">
              <a:ea typeface="ＭＳ Ｐゴシック" pitchFamily="34" charset="-128"/>
            </a:endParaRPr>
          </a:p>
        </p:txBody>
      </p:sp>
      <p:pic>
        <p:nvPicPr>
          <p:cNvPr id="49155" name="Content Placeholder 2" descr="Risk_all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964" r="-964"/>
          <a:stretch>
            <a:fillRect/>
          </a:stretch>
        </p:blipFill>
        <p:spPr>
          <a:xfrm>
            <a:off x="539552" y="1412776"/>
            <a:ext cx="8280920" cy="496855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/>
            </a:r>
            <a:br>
              <a:rPr lang="en-US" sz="2800" b="1" dirty="0" smtClean="0">
                <a:ea typeface="ＭＳ Ｐゴシック" pitchFamily="34" charset="-128"/>
              </a:rPr>
            </a:br>
            <a:r>
              <a:rPr lang="en-US" sz="2800" b="1" dirty="0" smtClean="0">
                <a:ea typeface="ＭＳ Ｐゴシック" pitchFamily="34" charset="-128"/>
              </a:rPr>
              <a:t>Prevention &amp; early identification</a:t>
            </a:r>
            <a:endParaRPr lang="en-US" sz="2000" b="1" dirty="0" smtClean="0">
              <a:ea typeface="ＭＳ Ｐゴシック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4282" y="1295400"/>
            <a:ext cx="4501734" cy="4800600"/>
          </a:xfrm>
        </p:spPr>
        <p:txBody>
          <a:bodyPr/>
          <a:lstStyle/>
          <a:p>
            <a:pPr marL="85725" indent="4763"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Recommendation 2 &amp; 3: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85725" indent="4763"/>
            <a:r>
              <a:rPr lang="en-US" dirty="0" smtClean="0">
                <a:solidFill>
                  <a:srgbClr val="000000"/>
                </a:solidFill>
              </a:rPr>
              <a:t>The importance of lung health should be understood and people should take the appropriate action to maintain good lung health.</a:t>
            </a:r>
          </a:p>
          <a:p>
            <a:pPr marL="85725" indent="4763"/>
            <a:r>
              <a:rPr lang="en-US" dirty="0" smtClean="0">
                <a:solidFill>
                  <a:srgbClr val="000000"/>
                </a:solidFill>
              </a:rPr>
              <a:t>People need to understand risks and recognise symptoms of lung disease</a:t>
            </a:r>
          </a:p>
          <a:p>
            <a:pPr marL="85725" indent="4763"/>
            <a:endParaRPr lang="en-US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7" name="Picture 2" descr="http://advice711.com/health_fitness/images/quitsm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97786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 descr="Bouquet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8496300" cy="4248150"/>
          </a:xfrm>
        </p:spPr>
        <p:txBody>
          <a:bodyPr/>
          <a:lstStyle/>
          <a:p>
            <a:pPr eaLnBrk="1" hangingPunct="1"/>
            <a:r>
              <a:rPr lang="en-GB" sz="2800" smtClean="0">
                <a:ea typeface="ＭＳ Ｐゴシック" pitchFamily="34" charset="-128"/>
              </a:rPr>
              <a:t>Aim to </a:t>
            </a:r>
            <a:r>
              <a:rPr lang="en-GB" sz="2800" b="1" smtClean="0">
                <a:ea typeface="ＭＳ Ｐゴシック" pitchFamily="34" charset="-128"/>
              </a:rPr>
              <a:t>reduce unwarranted variation</a:t>
            </a:r>
          </a:p>
          <a:p>
            <a:pPr lvl="1" eaLnBrk="1" hangingPunct="1"/>
            <a:r>
              <a:rPr lang="en-GB" i="1" smtClean="0">
                <a:ea typeface="ＭＳ Ｐゴシック" pitchFamily="34" charset="-128"/>
              </a:rPr>
              <a:t>underuse, overuse, under co-ordination </a:t>
            </a:r>
          </a:p>
          <a:p>
            <a:pPr eaLnBrk="1" hangingPunct="1"/>
            <a:r>
              <a:rPr lang="en-GB" sz="2800" b="1" smtClean="0">
                <a:ea typeface="ＭＳ Ｐゴシック" pitchFamily="34" charset="-128"/>
              </a:rPr>
              <a:t>Improve outcomes</a:t>
            </a:r>
            <a:r>
              <a:rPr lang="en-GB" sz="2800" smtClean="0">
                <a:ea typeface="ＭＳ Ｐゴシック" pitchFamily="34" charset="-128"/>
              </a:rPr>
              <a:t> for patients</a:t>
            </a:r>
          </a:p>
          <a:p>
            <a:pPr lvl="1" eaLnBrk="1" hangingPunct="1"/>
            <a:r>
              <a:rPr lang="en-GB" i="1" smtClean="0">
                <a:ea typeface="ＭＳ Ｐゴシック" pitchFamily="34" charset="-128"/>
              </a:rPr>
              <a:t>provide best </a:t>
            </a:r>
            <a:r>
              <a:rPr lang="en-GB" b="1" i="1" smtClean="0">
                <a:ea typeface="ＭＳ Ｐゴシック" pitchFamily="34" charset="-128"/>
              </a:rPr>
              <a:t>value</a:t>
            </a:r>
            <a:r>
              <a:rPr lang="en-GB" i="1" smtClean="0">
                <a:ea typeface="ＭＳ Ｐゴシック" pitchFamily="34" charset="-128"/>
              </a:rPr>
              <a:t> health care </a:t>
            </a:r>
          </a:p>
          <a:p>
            <a:pPr lvl="1" eaLnBrk="1" hangingPunct="1"/>
            <a:r>
              <a:rPr lang="en-GB" i="1" smtClean="0">
                <a:ea typeface="ＭＳ Ｐゴシック" pitchFamily="34" charset="-128"/>
              </a:rPr>
              <a:t>reduce waste,  drive up quality</a:t>
            </a:r>
          </a:p>
          <a:p>
            <a:pPr eaLnBrk="1" hangingPunct="1"/>
            <a:r>
              <a:rPr lang="en-GB" sz="2800" b="1" smtClean="0"/>
              <a:t>Introduce benchmarking</a:t>
            </a:r>
            <a:r>
              <a:rPr lang="en-GB" sz="2800" smtClean="0"/>
              <a:t> to provide comparison across local healthcare services</a:t>
            </a:r>
          </a:p>
          <a:p>
            <a:pPr eaLnBrk="1" hangingPunct="1"/>
            <a:r>
              <a:rPr lang="en-GB" sz="2800" b="1" smtClean="0"/>
              <a:t>Health investment analysis</a:t>
            </a:r>
            <a:r>
              <a:rPr lang="en-GB" sz="2800" smtClean="0"/>
              <a:t> with programme budgeting tools 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8195" name="TextBox 16"/>
          <p:cNvSpPr txBox="1">
            <a:spLocks noChangeArrowheads="1"/>
          </p:cNvSpPr>
          <p:nvPr/>
        </p:nvSpPr>
        <p:spPr bwMode="auto">
          <a:xfrm>
            <a:off x="206375" y="252413"/>
            <a:ext cx="7605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b="1" smtClean="0">
                <a:solidFill>
                  <a:srgbClr val="99CCFF"/>
                </a:solidFill>
                <a:cs typeface="Arial" charset="0"/>
              </a:rPr>
              <a:t>Reducing Variation and Value across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 of DH work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National strategy developed – reliant on clinical evidence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Models of care being developed based on integration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Implementation plan in place,  delivered within existing financial resources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Stakeholders aligned with the strategy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Importance of clinical leadership recognised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Challenge is to change burden of disease</a:t>
            </a:r>
            <a:endParaRPr lang="en-GB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i="1" smtClean="0"/>
              <a:t>    ‘whole health system approach with a focus on value for money and improved outcomes for patients and local populations ‘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i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000" i="1" smtClean="0"/>
              <a:t>     transferable principles for adoption in other health systems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a typeface="ＭＳ Ｐゴシック" pitchFamily="34" charset="-128"/>
              </a:rPr>
              <a:t>Why COPD?</a:t>
            </a:r>
          </a:p>
        </p:txBody>
      </p:sp>
      <p:sp>
        <p:nvSpPr>
          <p:cNvPr id="30723" name="Content Placeholder 15"/>
          <p:cNvSpPr>
            <a:spLocks noGrp="1"/>
          </p:cNvSpPr>
          <p:nvPr>
            <p:ph idx="1"/>
          </p:nvPr>
        </p:nvSpPr>
        <p:spPr>
          <a:xfrm>
            <a:off x="4419600" y="1219200"/>
            <a:ext cx="4544888" cy="4876800"/>
          </a:xfrm>
        </p:spPr>
        <p:txBody>
          <a:bodyPr/>
          <a:lstStyle/>
          <a:p>
            <a:pPr marL="449263" indent="-268288">
              <a:buNone/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Awareness and diagnosis is low</a:t>
            </a:r>
          </a:p>
          <a:p>
            <a:pPr marL="449263" indent="-268288">
              <a:buNone/>
            </a:pPr>
            <a:endParaRPr lang="en-US" sz="1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b="1" dirty="0" smtClean="0"/>
              <a:t>In the UK population</a:t>
            </a:r>
            <a:endParaRPr lang="en-GB" sz="1600" dirty="0" smtClean="0"/>
          </a:p>
          <a:p>
            <a:pPr lvl="1" eaLnBrk="1" hangingPunct="1">
              <a:lnSpc>
                <a:spcPct val="80000"/>
              </a:lnSpc>
            </a:pP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89% of the general population never heard of COPD (Bachmann, 2007)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85% of smokers had never heard of COPD </a:t>
            </a:r>
            <a:r>
              <a:rPr lang="en-GB" sz="1600" dirty="0" smtClean="0"/>
              <a:t>(BLF, 2007)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GB" sz="2000" dirty="0" smtClean="0">
              <a:solidFill>
                <a:schemeClr val="hlink"/>
              </a:solidFill>
            </a:endParaRPr>
          </a:p>
          <a:p>
            <a:pPr marL="449263" indent="-268288"/>
            <a:endParaRPr lang="en-US" sz="1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49263" indent="-268288"/>
            <a:endParaRPr lang="en-US" sz="2000" dirty="0" smtClean="0">
              <a:ea typeface="ＭＳ Ｐゴシック" pitchFamily="34" charset="-128"/>
            </a:endParaRPr>
          </a:p>
          <a:p>
            <a:pPr marL="449263" indent="-268288"/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0724" name="Picture 7" descr="&#10;Causes.png                                                     005E2E6FSpinoza                        7C26833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1066800"/>
            <a:ext cx="42592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457200" y="5105400"/>
            <a:ext cx="38862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 i="1" dirty="0">
                <a:solidFill>
                  <a:srgbClr val="000000"/>
                </a:solidFill>
              </a:rPr>
              <a:t>Respiratory disease (including COPD) is the second biggest killer in the UK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3200" dirty="0" smtClean="0">
                <a:effectLst/>
              </a:rPr>
              <a:t>Causes of COPD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69647" cy="4752504"/>
          </a:xfrm>
        </p:spPr>
        <p:txBody>
          <a:bodyPr/>
          <a:lstStyle/>
          <a:p>
            <a:r>
              <a:rPr lang="en-GB" dirty="0" smtClean="0"/>
              <a:t>80% cases of COPD attributable to smoking</a:t>
            </a:r>
          </a:p>
          <a:p>
            <a:r>
              <a:rPr lang="en-GB" dirty="0" smtClean="0"/>
              <a:t>15% occupational or environmental </a:t>
            </a:r>
          </a:p>
          <a:p>
            <a:pPr lvl="1"/>
            <a:r>
              <a:rPr lang="en-GB" dirty="0" smtClean="0"/>
              <a:t>US: </a:t>
            </a:r>
            <a:r>
              <a:rPr lang="en-US" dirty="0" smtClean="0"/>
              <a:t>COPD attributable to work estimated as </a:t>
            </a:r>
          </a:p>
          <a:p>
            <a:pPr lvl="2"/>
            <a:r>
              <a:rPr lang="en-US" dirty="0" smtClean="0"/>
              <a:t>19.2% overall  </a:t>
            </a:r>
          </a:p>
          <a:p>
            <a:pPr lvl="2"/>
            <a:r>
              <a:rPr lang="en-US" dirty="0" smtClean="0"/>
              <a:t>31.2% among never-smokers (</a:t>
            </a:r>
            <a:r>
              <a:rPr lang="en-US" sz="1200" dirty="0" smtClean="0"/>
              <a:t>US NHANES III Survey 1994</a:t>
            </a:r>
            <a:r>
              <a:rPr lang="en-US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? 5% genetic: Alpha-1antitrypsin deficiency ? </a:t>
            </a:r>
          </a:p>
          <a:p>
            <a:r>
              <a:rPr lang="en-GB" dirty="0" smtClean="0"/>
              <a:t>In developing countries 25-40% not due to smoking 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ub smo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762375" cy="5661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7" y="1357298"/>
            <a:ext cx="68820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If everyone gave up smoking  </a:t>
            </a:r>
          </a:p>
          <a:p>
            <a:r>
              <a:rPr lang="en-GB" sz="2400" dirty="0" smtClean="0"/>
              <a:t>Today, it would be decades </a:t>
            </a:r>
          </a:p>
          <a:p>
            <a:r>
              <a:rPr lang="en-GB" sz="2400" dirty="0" smtClean="0"/>
              <a:t>before we saw any difference</a:t>
            </a:r>
          </a:p>
          <a:p>
            <a:r>
              <a:rPr lang="en-GB" sz="2400" dirty="0" smtClean="0"/>
              <a:t>In the rates of COPD</a:t>
            </a:r>
          </a:p>
          <a:p>
            <a:endParaRPr lang="en-GB" sz="2400" dirty="0"/>
          </a:p>
          <a:p>
            <a:r>
              <a:rPr lang="en-GB" sz="2400" dirty="0" smtClean="0"/>
              <a:t>Mannino D. (Chest 2005)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Let’s not let </a:t>
            </a:r>
            <a:r>
              <a:rPr lang="en-GB" sz="2400" b="1" dirty="0">
                <a:solidFill>
                  <a:srgbClr val="FF0000"/>
                </a:solidFill>
              </a:rPr>
              <a:t>k</a:t>
            </a:r>
            <a:r>
              <a:rPr lang="en-GB" sz="2400" b="1" dirty="0" smtClean="0">
                <a:solidFill>
                  <a:srgbClr val="FF0000"/>
                </a:solidFill>
              </a:rPr>
              <a:t>id ourselves we 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have it cracked it !!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19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60350"/>
            <a:ext cx="8501090" cy="1143000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Disparities: COPD </a:t>
            </a:r>
            <a:br>
              <a:rPr lang="en-GB" sz="4000" dirty="0" smtClean="0"/>
            </a:br>
            <a:r>
              <a:rPr lang="en-GB" sz="4000" dirty="0" smtClean="0"/>
              <a:t>Hotspots</a:t>
            </a:r>
            <a:endParaRPr lang="en-GB" sz="4000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635896" cy="462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42910" y="1714500"/>
            <a:ext cx="435771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Those at risk of future hospital admission with COPD live mostly in social housing and have, or have had, industrial or semi-skilled jobs, uncertain employment, low levels of disposable income and considerable health </a:t>
            </a:r>
            <a:r>
              <a:rPr lang="en-GB" sz="20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problems</a:t>
            </a:r>
            <a:r>
              <a:rPr lang="en-GB" sz="20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(</a:t>
            </a:r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British 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Lung Foundation 2007</a:t>
            </a:r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rPr>
              <a:t>Those of low social economic groups are up to 14 times more likely to have lung disease</a:t>
            </a:r>
            <a:endParaRPr lang="en-GB" sz="1600" dirty="0">
              <a:solidFill>
                <a:srgbClr val="FFFF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Uncovering the burden of COPD for patients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1746250"/>
            <a:ext cx="7632700" cy="3698875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GB" sz="2400" dirty="0" smtClean="0"/>
              <a:t>Approximately 10% of the population aged &gt;40 has at least moderate COPD</a:t>
            </a:r>
            <a:r>
              <a:rPr lang="en-GB" sz="2400" baseline="30000" dirty="0" smtClean="0"/>
              <a:t>1</a:t>
            </a:r>
          </a:p>
          <a:p>
            <a:pPr>
              <a:spcAft>
                <a:spcPct val="100000"/>
              </a:spcAft>
            </a:pPr>
            <a:r>
              <a:rPr lang="en-GB" sz="2400" dirty="0" smtClean="0"/>
              <a:t>COPD is not exclusively a disease of the elderly</a:t>
            </a:r>
            <a:r>
              <a:rPr lang="en-GB" sz="2400" baseline="30000" dirty="0" smtClean="0"/>
              <a:t>2,3</a:t>
            </a:r>
          </a:p>
          <a:p>
            <a:pPr>
              <a:spcAft>
                <a:spcPct val="100000"/>
              </a:spcAft>
            </a:pPr>
            <a:r>
              <a:rPr lang="en-GB" sz="2400" dirty="0" smtClean="0"/>
              <a:t>COPD limits the ability of active patients to work and function on a day-to-day basis</a:t>
            </a:r>
            <a:r>
              <a:rPr lang="en-GB" sz="2400" baseline="30000" dirty="0" smtClean="0"/>
              <a:t>3,4,5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71539" y="6169025"/>
            <a:ext cx="7028853" cy="52322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defTabSz="914400">
              <a:spcBef>
                <a:spcPct val="50000"/>
              </a:spcBef>
            </a:pPr>
            <a:r>
              <a:rPr lang="en-US" sz="1400" b="1" dirty="0" smtClean="0">
                <a:ea typeface="+mn-ea"/>
              </a:rPr>
              <a:t>1. Buist, et al. Lancet 2007; 2. AARC 2003; 3. </a:t>
            </a:r>
            <a:r>
              <a:rPr lang="da-DK" sz="1400" b="1" dirty="0" smtClean="0">
                <a:ea typeface="+mn-ea"/>
              </a:rPr>
              <a:t>Hernandez, et al. Respir Med 2009; 4. COPD Uncovered Survey, 2009 5. Fletcher et al 2010 ATS </a:t>
            </a:r>
            <a:endParaRPr lang="en-US" sz="1400" b="1" dirty="0" smtClean="0">
              <a:ea typeface="+mn-ea"/>
            </a:endParaRPr>
          </a:p>
        </p:txBody>
      </p:sp>
      <p:pic>
        <p:nvPicPr>
          <p:cNvPr id="5" name="Picture 7" descr="http://www.independent.co.uk/multimedia/archive/00004/smoke150206_480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93096"/>
            <a:ext cx="1573083" cy="18459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19672" y="115888"/>
            <a:ext cx="6408316" cy="649287"/>
          </a:xfrm>
        </p:spPr>
        <p:txBody>
          <a:bodyPr/>
          <a:lstStyle/>
          <a:p>
            <a:r>
              <a:rPr lang="en-GB" dirty="0" smtClean="0"/>
              <a:t>People aged 40–65 drive the global economy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507413" cy="33115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1900" dirty="0" smtClean="0"/>
              <a:t>Globally, approximately 1.7 billion people are aged between 40–65</a:t>
            </a:r>
            <a:r>
              <a:rPr lang="en-GB" sz="1900" baseline="30000" dirty="0" smtClean="0"/>
              <a:t>1 </a:t>
            </a:r>
          </a:p>
          <a:p>
            <a:pPr lvl="1">
              <a:lnSpc>
                <a:spcPct val="130000"/>
              </a:lnSpc>
            </a:pPr>
            <a:r>
              <a:rPr lang="en-GB" sz="1600" dirty="0" smtClean="0"/>
              <a:t>This group makes up one-quarter of the world population</a:t>
            </a:r>
          </a:p>
          <a:p>
            <a:pPr>
              <a:lnSpc>
                <a:spcPct val="130000"/>
              </a:lnSpc>
            </a:pPr>
            <a:r>
              <a:rPr lang="en-GB" sz="1900" dirty="0" smtClean="0"/>
              <a:t>Most are at the peak of their earning and spending power</a:t>
            </a:r>
          </a:p>
          <a:p>
            <a:pPr lvl="1">
              <a:lnSpc>
                <a:spcPct val="130000"/>
              </a:lnSpc>
            </a:pPr>
            <a:r>
              <a:rPr lang="en-GB" sz="1600" dirty="0" smtClean="0"/>
              <a:t>In the UK &amp; US, people aged 40–65 earn 2/3 of the total national pay</a:t>
            </a:r>
            <a:r>
              <a:rPr lang="en-GB" sz="1600" baseline="30000" dirty="0" smtClean="0"/>
              <a:t>2,3</a:t>
            </a:r>
          </a:p>
          <a:p>
            <a:pPr>
              <a:lnSpc>
                <a:spcPct val="130000"/>
              </a:lnSpc>
            </a:pPr>
            <a:r>
              <a:rPr lang="en-GB" sz="1900" dirty="0" smtClean="0"/>
              <a:t>Of the US population aged 50–64:</a:t>
            </a:r>
            <a:r>
              <a:rPr lang="en-GB" sz="2000" baseline="30000" dirty="0" smtClean="0"/>
              <a:t>4</a:t>
            </a:r>
            <a:r>
              <a:rPr lang="en-GB" sz="2000" dirty="0" smtClean="0"/>
              <a:t> </a:t>
            </a:r>
            <a:endParaRPr lang="en-GB" sz="1900" dirty="0" smtClean="0"/>
          </a:p>
          <a:p>
            <a:pPr lvl="1">
              <a:lnSpc>
                <a:spcPct val="130000"/>
              </a:lnSpc>
            </a:pPr>
            <a:r>
              <a:rPr lang="en-GB" sz="1500" dirty="0" smtClean="0"/>
              <a:t>50% are still employed full-time</a:t>
            </a:r>
          </a:p>
          <a:p>
            <a:pPr lvl="1">
              <a:lnSpc>
                <a:spcPct val="130000"/>
              </a:lnSpc>
            </a:pPr>
            <a:r>
              <a:rPr lang="en-GB" sz="1500" dirty="0" smtClean="0"/>
              <a:t>Less than one in five women are fully retired</a:t>
            </a:r>
          </a:p>
          <a:p>
            <a:pPr lvl="1">
              <a:lnSpc>
                <a:spcPct val="130000"/>
              </a:lnSpc>
            </a:pPr>
            <a:r>
              <a:rPr lang="en-GB" sz="1500" dirty="0" smtClean="0"/>
              <a:t>Six out of ten have given substantial financial assistance to their children and grandchildren over the previous five years</a:t>
            </a:r>
          </a:p>
          <a:p>
            <a:pPr>
              <a:lnSpc>
                <a:spcPct val="130000"/>
              </a:lnSpc>
            </a:pPr>
            <a:r>
              <a:rPr lang="en-GB" sz="1900" dirty="0" smtClean="0"/>
              <a:t>They expect to work beyond the official retirement date so they can continue to support both themselves and their family</a:t>
            </a:r>
          </a:p>
          <a:p>
            <a:pPr>
              <a:lnSpc>
                <a:spcPct val="130000"/>
              </a:lnSpc>
            </a:pPr>
            <a:r>
              <a:rPr lang="en-GB" sz="1900" dirty="0" smtClean="0"/>
              <a:t>Global economies are planning to increase retirement ages</a:t>
            </a:r>
          </a:p>
          <a:p>
            <a:pPr>
              <a:lnSpc>
                <a:spcPct val="130000"/>
              </a:lnSpc>
            </a:pPr>
            <a:endParaRPr lang="en-GB" sz="2400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43125" y="5995988"/>
            <a:ext cx="67500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baseline="30000" dirty="0"/>
              <a:t>1</a:t>
            </a:r>
            <a:r>
              <a:rPr lang="en-GB" sz="1000" dirty="0"/>
              <a:t> US Census Bureau. World Population Statistics.</a:t>
            </a:r>
          </a:p>
          <a:p>
            <a:pPr algn="r"/>
            <a:r>
              <a:rPr lang="en-GB" sz="1000" baseline="30000" dirty="0"/>
              <a:t>2 </a:t>
            </a:r>
            <a:r>
              <a:rPr lang="en-GB" sz="1000" dirty="0"/>
              <a:t>US Census Bureau, Current 2009 Population Survey, 2009 Annual Social and Economic Supplement.</a:t>
            </a:r>
          </a:p>
          <a:p>
            <a:pPr algn="r"/>
            <a:r>
              <a:rPr lang="en-GB" sz="1000" baseline="30000" dirty="0"/>
              <a:t>3 </a:t>
            </a:r>
            <a:r>
              <a:rPr lang="en-GB" sz="1000" dirty="0"/>
              <a:t>Annual Survey of Hours and Earnings, UK Office for National Statistics.</a:t>
            </a:r>
          </a:p>
          <a:p>
            <a:pPr algn="r"/>
            <a:r>
              <a:rPr lang="en-GB" sz="1000" baseline="30000" dirty="0"/>
              <a:t>4 </a:t>
            </a:r>
            <a:r>
              <a:rPr lang="en-GB" sz="1000" dirty="0"/>
              <a:t>MetLife Mature Market Institute. Boomer Bookends. Insight into the oldest and youngest boomers, </a:t>
            </a:r>
            <a:r>
              <a:rPr lang="en-GB" sz="1000" dirty="0" smtClean="0"/>
              <a:t>February </a:t>
            </a:r>
            <a:r>
              <a:rPr lang="en-GB" sz="1000" dirty="0"/>
              <a:t>2009.</a:t>
            </a:r>
          </a:p>
          <a:p>
            <a:pPr algn="r"/>
            <a:r>
              <a:rPr lang="en-GB" sz="1000" baseline="30000" dirty="0"/>
              <a:t>5 </a:t>
            </a:r>
            <a:r>
              <a:rPr lang="en-GB" sz="1000" dirty="0"/>
              <a:t>MetLife Mature Market Institute. Boomers: the next 20 years. Ecologies of Risk, 2008</a:t>
            </a:r>
            <a:endParaRPr lang="en-US" sz="1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196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422275" y="1200150"/>
            <a:ext cx="3546475" cy="1106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dirty="0" smtClean="0">
                <a:solidFill>
                  <a:srgbClr val="00209F"/>
                </a:solidFill>
                <a:ea typeface="+mn-ea"/>
              </a:rPr>
              <a:t>As more women have become smokers, their risk of COPD has increased</a:t>
            </a:r>
            <a:r>
              <a:rPr lang="en-US" sz="1600" b="1" baseline="30000" dirty="0" smtClean="0">
                <a:solidFill>
                  <a:srgbClr val="00209F"/>
                </a:solidFill>
                <a:ea typeface="+mn-ea"/>
              </a:rPr>
              <a:t>1 </a:t>
            </a: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420688" y="1189038"/>
            <a:ext cx="3546475" cy="4430712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GB" b="1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8676" name="AutoShape 11"/>
          <p:cNvSpPr>
            <a:spLocks noChangeArrowheads="1"/>
          </p:cNvSpPr>
          <p:nvPr/>
        </p:nvSpPr>
        <p:spPr bwMode="auto">
          <a:xfrm rot="5400000">
            <a:off x="2053431" y="3107532"/>
            <a:ext cx="4511675" cy="5222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GB" b="1" dirty="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496300" cy="938213"/>
          </a:xfrm>
        </p:spPr>
        <p:txBody>
          <a:bodyPr/>
          <a:lstStyle/>
          <a:p>
            <a:pPr eaLnBrk="1" hangingPunct="1"/>
            <a:r>
              <a:rPr lang="en-US" dirty="0" smtClean="0"/>
              <a:t>Women are particularly hard hit by COPD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1200150"/>
            <a:ext cx="4392488" cy="5910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More women than men </a:t>
            </a:r>
            <a:r>
              <a:rPr lang="en-US" sz="2000" dirty="0" smtClean="0"/>
              <a:t>are now diagnosed with COPD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2000" dirty="0" smtClean="0"/>
              <a:t>COPD occurs at a </a:t>
            </a:r>
            <a:r>
              <a:rPr lang="en-US" sz="2000" dirty="0" smtClean="0">
                <a:solidFill>
                  <a:schemeClr val="accent1"/>
                </a:solidFill>
              </a:rPr>
              <a:t>younger age in women </a:t>
            </a:r>
            <a:r>
              <a:rPr lang="en-US" sz="2000" dirty="0" smtClean="0"/>
              <a:t>and at a lower threshold of exposure to cigarette smoke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2000" dirty="0" smtClean="0"/>
              <a:t>Women with COPD also report </a:t>
            </a:r>
            <a:r>
              <a:rPr lang="en-US" sz="2000" dirty="0" smtClean="0">
                <a:solidFill>
                  <a:schemeClr val="accent1"/>
                </a:solidFill>
              </a:rPr>
              <a:t>more symptoms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1"/>
                </a:solidFill>
              </a:rPr>
              <a:t>poorer quality of life</a:t>
            </a:r>
            <a:r>
              <a:rPr lang="en-US" sz="2000" dirty="0" smtClean="0"/>
              <a:t> than men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2000" dirty="0" smtClean="0"/>
              <a:t>Biomass: Indoor cooking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2000" dirty="0" smtClean="0"/>
              <a:t>Increasingly more women have heavy occupational exposures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</a:pPr>
            <a:endParaRPr lang="en-US" sz="2000" dirty="0" smtClean="0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0" y="61563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defTabSz="914400">
              <a:buFontTx/>
              <a:buAutoNum type="arabicPeriod"/>
            </a:pPr>
            <a:r>
              <a:rPr lang="en-GB" sz="900" b="1" dirty="0" smtClean="0">
                <a:ea typeface="+mn-ea"/>
              </a:rPr>
              <a:t>WHO COPD fact sheet 	</a:t>
            </a:r>
          </a:p>
          <a:p>
            <a:pPr marL="169863" indent="-169863" defTabSz="914400">
              <a:buFontTx/>
              <a:buAutoNum type="arabicPeriod"/>
            </a:pPr>
            <a:r>
              <a:rPr lang="en-US" sz="900" b="1" dirty="0" smtClean="0">
                <a:ea typeface="+mn-ea"/>
              </a:rPr>
              <a:t>Staton WG. Chronic Obstructive Pulmonary Disease. Part 1: Epidemiology, Etiology, Pathophysiology, and Diagnosis Medscape Internal Medicine, Published: 09/01/2009.</a:t>
            </a:r>
            <a:r>
              <a:rPr lang="en-GB" sz="900" b="1" dirty="0" smtClean="0">
                <a:ea typeface="+mn-ea"/>
              </a:rPr>
              <a:t>	</a:t>
            </a:r>
          </a:p>
          <a:p>
            <a:pPr marL="169863" indent="-169863" defTabSz="914400">
              <a:buFontTx/>
              <a:buAutoNum type="arabicPeriod"/>
            </a:pPr>
            <a:r>
              <a:rPr lang="en-GB" sz="900" b="1" dirty="0" smtClean="0">
                <a:ea typeface="+mn-ea"/>
              </a:rPr>
              <a:t>Carrasco-Garrido P, de Miguel-Díez J, Rejas-Gutierrez J et al. BMC Pulm Med 2009;9:2</a:t>
            </a:r>
            <a:endParaRPr lang="en-US" sz="900" b="1" dirty="0" smtClean="0">
              <a:ea typeface="+mn-ea"/>
            </a:endParaRPr>
          </a:p>
        </p:txBody>
      </p:sp>
      <p:pic>
        <p:nvPicPr>
          <p:cNvPr id="286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400300"/>
            <a:ext cx="16494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4" descr="11-13-2009 10-05-06 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913" y="4189413"/>
            <a:ext cx="17113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obaccocontrol.bmj.com/content/15/1/49/embed/graphic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2306638"/>
            <a:ext cx="3552825" cy="385866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3816424" cy="3744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71E"/>
      </a:accent1>
      <a:accent2>
        <a:srgbClr val="C6C7C8"/>
      </a:accent2>
      <a:accent3>
        <a:srgbClr val="FFFFFF"/>
      </a:accent3>
      <a:accent4>
        <a:srgbClr val="000000"/>
      </a:accent4>
      <a:accent5>
        <a:srgbClr val="E2AAAB"/>
      </a:accent5>
      <a:accent6>
        <a:srgbClr val="B3B4B5"/>
      </a:accent6>
      <a:hlink>
        <a:srgbClr val="9C9E9F"/>
      </a:hlink>
      <a:folHlink>
        <a:srgbClr val="7071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71E"/>
        </a:accent1>
        <a:accent2>
          <a:srgbClr val="C6C7C8"/>
        </a:accent2>
        <a:accent3>
          <a:srgbClr val="FFFFFF"/>
        </a:accent3>
        <a:accent4>
          <a:srgbClr val="000000"/>
        </a:accent4>
        <a:accent5>
          <a:srgbClr val="E2AAAB"/>
        </a:accent5>
        <a:accent6>
          <a:srgbClr val="B3B4B5"/>
        </a:accent6>
        <a:hlink>
          <a:srgbClr val="9C9E9F"/>
        </a:hlink>
        <a:folHlink>
          <a:srgbClr val="7071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SO Gastein revised">
  <a:themeElements>
    <a:clrScheme name="CSO Gastein revised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CSO Gastein revis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O Gastein revised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CSO Gastein revised">
  <a:themeElements>
    <a:clrScheme name="CSO Gastein revised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CSO Gastein revis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O Gastein revised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CSO Gastein revised">
  <a:themeElements>
    <a:clrScheme name="CSO Gastein revised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CSO Gastein revis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O Gastein revised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SO Gastein revised">
  <a:themeElements>
    <a:clrScheme name="CSO Gastein revised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CSO Gastein revis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O Gastein revised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71E"/>
      </a:accent1>
      <a:accent2>
        <a:srgbClr val="C6C7C8"/>
      </a:accent2>
      <a:accent3>
        <a:srgbClr val="FFFFFF"/>
      </a:accent3>
      <a:accent4>
        <a:srgbClr val="000000"/>
      </a:accent4>
      <a:accent5>
        <a:srgbClr val="E2AAAB"/>
      </a:accent5>
      <a:accent6>
        <a:srgbClr val="B3B4B5"/>
      </a:accent6>
      <a:hlink>
        <a:srgbClr val="9C9E9F"/>
      </a:hlink>
      <a:folHlink>
        <a:srgbClr val="70717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71E"/>
        </a:accent1>
        <a:accent2>
          <a:srgbClr val="C6C7C8"/>
        </a:accent2>
        <a:accent3>
          <a:srgbClr val="FFFFFF"/>
        </a:accent3>
        <a:accent4>
          <a:srgbClr val="000000"/>
        </a:accent4>
        <a:accent5>
          <a:srgbClr val="E2AAAB"/>
        </a:accent5>
        <a:accent6>
          <a:srgbClr val="B3B4B5"/>
        </a:accent6>
        <a:hlink>
          <a:srgbClr val="9C9E9F"/>
        </a:hlink>
        <a:folHlink>
          <a:srgbClr val="7071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C071E"/>
      </a:accent1>
      <a:accent2>
        <a:srgbClr val="C6C7C8"/>
      </a:accent2>
      <a:accent3>
        <a:srgbClr val="FFFFFF"/>
      </a:accent3>
      <a:accent4>
        <a:srgbClr val="000000"/>
      </a:accent4>
      <a:accent5>
        <a:srgbClr val="E2AAAB"/>
      </a:accent5>
      <a:accent6>
        <a:srgbClr val="B3B4B5"/>
      </a:accent6>
      <a:hlink>
        <a:srgbClr val="9C9E9F"/>
      </a:hlink>
      <a:folHlink>
        <a:srgbClr val="7071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071E"/>
        </a:accent1>
        <a:accent2>
          <a:srgbClr val="C6C7C8"/>
        </a:accent2>
        <a:accent3>
          <a:srgbClr val="FFFFFF"/>
        </a:accent3>
        <a:accent4>
          <a:srgbClr val="000000"/>
        </a:accent4>
        <a:accent5>
          <a:srgbClr val="E2AAAB"/>
        </a:accent5>
        <a:accent6>
          <a:srgbClr val="B3B4B5"/>
        </a:accent6>
        <a:hlink>
          <a:srgbClr val="9C9E9F"/>
        </a:hlink>
        <a:folHlink>
          <a:srgbClr val="7071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Education for Health Blank Template for On Screen Presentations">
  <a:themeElements>
    <a:clrScheme name="Education for Health Blank Template for On Screen Present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ducation for Health Blank Template for On Screen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cation for Health Blank Template for On Screen 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ndacaterol template (2 Feb 2005)">
  <a:themeElements>
    <a:clrScheme name="1_Indacaterol template (2 Feb 2005) 4">
      <a:dk1>
        <a:srgbClr val="B2B2B2"/>
      </a:dk1>
      <a:lt1>
        <a:srgbClr val="FFFFFF"/>
      </a:lt1>
      <a:dk2>
        <a:srgbClr val="00209F"/>
      </a:dk2>
      <a:lt2>
        <a:srgbClr val="FFFF00"/>
      </a:lt2>
      <a:accent1>
        <a:srgbClr val="FFFF99"/>
      </a:accent1>
      <a:accent2>
        <a:srgbClr val="FFCC00"/>
      </a:accent2>
      <a:accent3>
        <a:srgbClr val="AAABCD"/>
      </a:accent3>
      <a:accent4>
        <a:srgbClr val="DADADA"/>
      </a:accent4>
      <a:accent5>
        <a:srgbClr val="FFFFCA"/>
      </a:accent5>
      <a:accent6>
        <a:srgbClr val="E7B900"/>
      </a:accent6>
      <a:hlink>
        <a:srgbClr val="FFFF00"/>
      </a:hlink>
      <a:folHlink>
        <a:srgbClr val="CCFF33"/>
      </a:folHlink>
    </a:clrScheme>
    <a:fontScheme name="1_Indacaterol template (2 Feb 2005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Indacaterol template (2 Feb 2005) 1">
        <a:dk1>
          <a:srgbClr val="969696"/>
        </a:dk1>
        <a:lt1>
          <a:srgbClr val="FFFFFF"/>
        </a:lt1>
        <a:dk2>
          <a:srgbClr val="135888"/>
        </a:dk2>
        <a:lt2>
          <a:srgbClr val="FFFF99"/>
        </a:lt2>
        <a:accent1>
          <a:srgbClr val="CCFFFF"/>
        </a:accent1>
        <a:accent2>
          <a:srgbClr val="75FFFF"/>
        </a:accent2>
        <a:accent3>
          <a:srgbClr val="AAB4C3"/>
        </a:accent3>
        <a:accent4>
          <a:srgbClr val="DADADA"/>
        </a:accent4>
        <a:accent5>
          <a:srgbClr val="E2FFFF"/>
        </a:accent5>
        <a:accent6>
          <a:srgbClr val="69E7E7"/>
        </a:accent6>
        <a:hlink>
          <a:srgbClr val="00E5E0"/>
        </a:hlink>
        <a:folHlink>
          <a:srgbClr val="00C0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dacaterol template (2 Feb 2005) 2">
        <a:dk1>
          <a:srgbClr val="B2B2B2"/>
        </a:dk1>
        <a:lt1>
          <a:srgbClr val="FFFFFF"/>
        </a:lt1>
        <a:dk2>
          <a:srgbClr val="135888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B4C3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99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dacaterol template (2 Feb 2005) 3">
        <a:dk1>
          <a:srgbClr val="B2B2B2"/>
        </a:dk1>
        <a:lt1>
          <a:srgbClr val="FFFFFF"/>
        </a:lt1>
        <a:dk2>
          <a:srgbClr val="135888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B4C3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dacaterol template (2 Feb 2005) 4">
        <a:dk1>
          <a:srgbClr val="B2B2B2"/>
        </a:dk1>
        <a:lt1>
          <a:srgbClr val="FFFFFF"/>
        </a:lt1>
        <a:dk2>
          <a:srgbClr val="00209F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ABCD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Education for Health Blank Template for On Screen Presentations">
  <a:themeElements>
    <a:clrScheme name="Education for Health Blank Template for On Screen Present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ducation for Health Blank Template for On Screen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cation for Health Blank Template for On Screen 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ducation for Health Blank Template for On Screen Presentations">
  <a:themeElements>
    <a:clrScheme name="Education for Health Blank Template for On Screen Present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ducation for Health Blank Template for On Screen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cation for Health Blank Template for On Screen 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for Health Blank Template for On Screen 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SO Gastein revised">
  <a:themeElements>
    <a:clrScheme name="CSO Gastein revised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CSO Gastein revis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O Gastein revised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 Gastein revised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 Gastein revised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2075</Words>
  <Application>Microsoft Office PowerPoint</Application>
  <PresentationFormat>On-screen Show (4:3)</PresentationFormat>
  <Paragraphs>355</Paragraphs>
  <Slides>24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1_Default Design</vt:lpstr>
      <vt:lpstr>1_Blank Presentation</vt:lpstr>
      <vt:lpstr>Default Design</vt:lpstr>
      <vt:lpstr>3_Default Design</vt:lpstr>
      <vt:lpstr>11_Education for Health Blank Template for On Screen Presentations</vt:lpstr>
      <vt:lpstr>2_Indacaterol template (2 Feb 2005)</vt:lpstr>
      <vt:lpstr>8_Education for Health Blank Template for On Screen Presentations</vt:lpstr>
      <vt:lpstr>1_Education for Health Blank Template for On Screen Presentations</vt:lpstr>
      <vt:lpstr>1_CSO Gastein revised</vt:lpstr>
      <vt:lpstr>2_CSO Gastein revised</vt:lpstr>
      <vt:lpstr>3_CSO Gastein revised</vt:lpstr>
      <vt:lpstr>5_CSO Gastein revised</vt:lpstr>
      <vt:lpstr>8_CSO Gastein revised</vt:lpstr>
      <vt:lpstr>Chart</vt:lpstr>
      <vt:lpstr> COPD Uncovered The changing face of COPD </vt:lpstr>
      <vt:lpstr> The</vt:lpstr>
      <vt:lpstr>Why COPD?</vt:lpstr>
      <vt:lpstr>Causes of COPD</vt:lpstr>
      <vt:lpstr>Slide 5</vt:lpstr>
      <vt:lpstr>Disparities: COPD  Hotspots</vt:lpstr>
      <vt:lpstr>Uncovering the burden of COPD for patients</vt:lpstr>
      <vt:lpstr>People aged 40–65 drive the global economy</vt:lpstr>
      <vt:lpstr>Women are particularly hard hit by COPD</vt:lpstr>
      <vt:lpstr>WE KNOW : PATIENTS WITH COPD HAVE COMORBIDITIES</vt:lpstr>
      <vt:lpstr>Slide 11</vt:lpstr>
      <vt:lpstr>Healthcare resource burden - monthly</vt:lpstr>
      <vt:lpstr>Work Productivity</vt:lpstr>
      <vt:lpstr>COPD Uncovered : Work Productivity</vt:lpstr>
      <vt:lpstr>Impact on working age population</vt:lpstr>
      <vt:lpstr>Less productivity due to: less working, early retirement and death. Total of £965m</vt:lpstr>
      <vt:lpstr>Costs to Government</vt:lpstr>
      <vt:lpstr>Slide 18</vt:lpstr>
      <vt:lpstr>What have we done in England ?</vt:lpstr>
      <vt:lpstr>DH  focus for improving outcomes</vt:lpstr>
      <vt:lpstr>   Prevention &amp; early identification - changing the burden of disease with different interventions and messages for different risk groups </vt:lpstr>
      <vt:lpstr> Prevention &amp; early identification</vt:lpstr>
      <vt:lpstr>Slide 23</vt:lpstr>
      <vt:lpstr>Summary of DH work 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 of COPD in patients of working age</dc:title>
  <dc:creator>mbridges</dc:creator>
  <cp:lastModifiedBy>EFA</cp:lastModifiedBy>
  <cp:revision>67</cp:revision>
  <dcterms:created xsi:type="dcterms:W3CDTF">2010-06-21T17:33:25Z</dcterms:created>
  <dcterms:modified xsi:type="dcterms:W3CDTF">2010-12-14T13:34:05Z</dcterms:modified>
</cp:coreProperties>
</file>