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73" r:id="rId3"/>
    <p:sldId id="276" r:id="rId4"/>
    <p:sldId id="282" r:id="rId5"/>
    <p:sldId id="281" r:id="rId6"/>
    <p:sldId id="285" r:id="rId7"/>
    <p:sldId id="284" r:id="rId8"/>
    <p:sldId id="277" r:id="rId9"/>
    <p:sldId id="279" r:id="rId10"/>
    <p:sldId id="278" r:id="rId11"/>
    <p:sldId id="283" r:id="rId12"/>
    <p:sldId id="275"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sanna" initials="S" lastIdx="12" clrIdx="0"/>
  <p:cmAuthor id="1" name="David Brennan" initials="DB"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347E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828" autoAdjust="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B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DCAB99A0-1984-4755-94E1-ADD1761BE0C1}" type="datetimeFigureOut">
              <a:rPr lang="fr-FR"/>
              <a:pPr>
                <a:defRPr/>
              </a:pPr>
              <a:t>17/01/2012</a:t>
            </a:fld>
            <a:endParaRPr lang="fr-B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BE"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fr-BE"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B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685716C1-0A69-4E75-ACB2-611D272ACD08}" type="slidenum">
              <a:rPr lang="fr-BE"/>
              <a:pPr>
                <a:defRPr/>
              </a:pPr>
              <a:t>‹#›</a:t>
            </a:fld>
            <a:endParaRPr lang="fr-BE"/>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BE" dirty="0"/>
          </a:p>
        </p:txBody>
      </p:sp>
      <p:sp>
        <p:nvSpPr>
          <p:cNvPr id="4" name="Slide Number Placeholder 3"/>
          <p:cNvSpPr>
            <a:spLocks noGrp="1"/>
          </p:cNvSpPr>
          <p:nvPr>
            <p:ph type="sldNum" sz="quarter" idx="10"/>
          </p:nvPr>
        </p:nvSpPr>
        <p:spPr/>
        <p:txBody>
          <a:bodyPr/>
          <a:lstStyle/>
          <a:p>
            <a:pPr>
              <a:defRPr/>
            </a:pPr>
            <a:fld id="{685716C1-0A69-4E75-ACB2-611D272ACD08}" type="slidenum">
              <a:rPr lang="fr-BE" smtClean="0"/>
              <a:pPr>
                <a:defRPr/>
              </a:pPr>
              <a:t>11</a:t>
            </a:fld>
            <a:endParaRPr lang="fr-B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5899B19-EBB6-42CF-B7AE-E141227ECCE4}" type="datetimeFigureOut">
              <a:rPr lang="en-US"/>
              <a:pPr>
                <a:defRPr/>
              </a:pPr>
              <a:t>1/17/2012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8C2C5EA-5BAA-44A2-975E-20EC2CF0AF7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9D88B11-037D-4FD3-92BC-8EDC578D76EA}" type="datetimeFigureOut">
              <a:rPr lang="en-US"/>
              <a:pPr>
                <a:defRPr/>
              </a:pPr>
              <a:t>1/17/2012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5525FCF-7596-4A6A-BBEB-3D65A568442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59F991D-F0C2-410C-BD53-55E17F70BD5C}" type="datetimeFigureOut">
              <a:rPr lang="en-US"/>
              <a:pPr>
                <a:defRPr/>
              </a:pPr>
              <a:t>1/17/2012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A52B751-ADDF-47C4-AB5A-F6D9EFFF090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4FAC520-CBD5-4670-91D4-0D2EC5F348B9}" type="datetimeFigureOut">
              <a:rPr lang="en-US"/>
              <a:pPr>
                <a:defRPr/>
              </a:pPr>
              <a:t>1/17/2012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A74D6CC-4662-45FD-AFF8-F9B5B2AB551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8AA050D-01C9-485B-A8F8-F1CB1166D2FE}" type="datetimeFigureOut">
              <a:rPr lang="en-US"/>
              <a:pPr>
                <a:defRPr/>
              </a:pPr>
              <a:t>1/17/2012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0C333E5-A2FD-4601-B8B8-07A4248EAF7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B2B63AD-3DE4-4AF2-9DDC-AFC57E09E3AD}" type="datetimeFigureOut">
              <a:rPr lang="en-US"/>
              <a:pPr>
                <a:defRPr/>
              </a:pPr>
              <a:t>1/17/2012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909E102-A1B5-4B77-B8AA-EC5CEA27CA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995C02B2-6AD4-404F-9194-7910F328F21A}" type="datetimeFigureOut">
              <a:rPr lang="en-US"/>
              <a:pPr>
                <a:defRPr/>
              </a:pPr>
              <a:t>1/17/2012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783878F-78F9-432E-9466-3EA58CBE88D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A8D9952-A890-43EF-A1BB-F45FB485496D}" type="datetimeFigureOut">
              <a:rPr lang="en-US"/>
              <a:pPr>
                <a:defRPr/>
              </a:pPr>
              <a:t>1/17/2012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D504280-9547-43F3-829F-A0752294CCD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B7C43DE-4E7D-4273-909D-51884152B595}" type="datetimeFigureOut">
              <a:rPr lang="en-US"/>
              <a:pPr>
                <a:defRPr/>
              </a:pPr>
              <a:t>1/17/2012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EE40DA6-2884-43B4-830A-B0BF32DCE12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37B6A77-EC52-4B6F-8903-37D55397A762}" type="datetimeFigureOut">
              <a:rPr lang="en-US"/>
              <a:pPr>
                <a:defRPr/>
              </a:pPr>
              <a:t>1/17/2012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C7ADBFC-63F1-495B-B2D5-025A85A09DF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4B9859D-1A62-495A-AEA3-E6D17C7F3D8A}" type="datetimeFigureOut">
              <a:rPr lang="en-US"/>
              <a:pPr>
                <a:defRPr/>
              </a:pPr>
              <a:t>1/17/2012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25BE4ED-9785-4507-B3B8-0CA02332F59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2EED22D8-D2DB-4C33-B61B-F70058A79603}" type="datetimeFigureOut">
              <a:rPr lang="en-US"/>
              <a:pPr>
                <a:defRPr/>
              </a:pPr>
              <a:t>1/17/2012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33F3DE46-0074-41EA-992A-7CA8F7E74EC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efanet.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7.gif"/></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efanet.org/enews/documents/LauncheventofEFAAllergyProjectPressRelease.pdf" TargetMode="External"/><Relationship Id="rId2" Type="http://schemas.openxmlformats.org/officeDocument/2006/relationships/hyperlink" Target="http://www.efanet.org/enews/documents/EFABookonRespiratoryAllergiesFINAL.pdf" TargetMode="Externa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hyperlink" Target="http://www.efanet.org/enews/documents/COPDCalltoActionFinal.doc" TargetMode="External"/><Relationship Id="rId7" Type="http://schemas.openxmlformats.org/officeDocument/2006/relationships/image" Target="../media/image5.png"/><Relationship Id="rId2" Type="http://schemas.openxmlformats.org/officeDocument/2006/relationships/hyperlink" Target="http://www.efanet.org/enews/documents/GILDER_EFABookonCOPDinEurope.ppt" TargetMode="Externa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hyperlink" Target="http://www.efanet.org/enews/documents/EFANewsletterCOPDWorkshop2.pdf" TargetMode="External"/><Relationship Id="rId4" Type="http://schemas.openxmlformats.org/officeDocument/2006/relationships/hyperlink" Target="http://www.efanet.org/enews/documents/EFANewsletterCOPDWorkshop1.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9144000" cy="1470025"/>
          </a:xfrm>
          <a:gradFill flip="none" rotWithShape="1">
            <a:gsLst>
              <a:gs pos="0">
                <a:srgbClr val="4347E7">
                  <a:alpha val="86000"/>
                </a:srgbClr>
              </a:gs>
              <a:gs pos="39999">
                <a:srgbClr val="85C2FF"/>
              </a:gs>
              <a:gs pos="70000">
                <a:srgbClr val="C4D6EB"/>
              </a:gs>
              <a:gs pos="100000">
                <a:srgbClr val="FFEBFA"/>
              </a:gs>
            </a:gsLst>
            <a:path path="shape">
              <a:fillToRect l="50000" t="50000" r="50000" b="50000"/>
            </a:path>
            <a:tileRect/>
          </a:gradFill>
          <a:ln/>
        </p:spPr>
        <p:txBody>
          <a:bodyPr rtlCol="0">
            <a:normAutofit/>
          </a:bodyPr>
          <a:lstStyle/>
          <a:p>
            <a:pPr fontAlgn="auto">
              <a:spcAft>
                <a:spcPts val="0"/>
              </a:spcAft>
              <a:defRPr/>
            </a:pPr>
            <a:r>
              <a:rPr lang="en-US" dirty="0" smtClean="0"/>
              <a:t>Presentation of EFA and Most Recent Activities</a:t>
            </a:r>
            <a:endParaRPr lang="fr-BE" dirty="0"/>
          </a:p>
        </p:txBody>
      </p:sp>
      <p:sp>
        <p:nvSpPr>
          <p:cNvPr id="3" name="Subtitle 2"/>
          <p:cNvSpPr>
            <a:spLocks noGrp="1"/>
          </p:cNvSpPr>
          <p:nvPr>
            <p:ph type="subTitle" idx="1"/>
          </p:nvPr>
        </p:nvSpPr>
        <p:spPr>
          <a:xfrm>
            <a:off x="1371600" y="3886200"/>
            <a:ext cx="6400800" cy="1981200"/>
          </a:xfrm>
        </p:spPr>
        <p:txBody>
          <a:bodyPr rtlCol="0">
            <a:normAutofit fontScale="92500" lnSpcReduction="10000"/>
          </a:bodyPr>
          <a:lstStyle/>
          <a:p>
            <a:pPr fontAlgn="auto">
              <a:spcAft>
                <a:spcPts val="0"/>
              </a:spcAft>
              <a:buFont typeface="Arial" pitchFamily="34" charset="0"/>
              <a:buNone/>
              <a:defRPr/>
            </a:pPr>
            <a:r>
              <a:rPr lang="en-US" dirty="0" smtClean="0"/>
              <a:t>David Brennan</a:t>
            </a:r>
          </a:p>
          <a:p>
            <a:pPr fontAlgn="auto">
              <a:spcAft>
                <a:spcPts val="0"/>
              </a:spcAft>
              <a:buFont typeface="Arial" pitchFamily="34" charset="0"/>
              <a:buNone/>
              <a:defRPr/>
            </a:pPr>
            <a:r>
              <a:rPr lang="en-US" dirty="0" smtClean="0"/>
              <a:t>EU Policy and </a:t>
            </a:r>
            <a:r>
              <a:rPr lang="en-US" dirty="0" err="1" smtClean="0"/>
              <a:t>Programme</a:t>
            </a:r>
            <a:r>
              <a:rPr lang="en-US" dirty="0" smtClean="0"/>
              <a:t> Assistant</a:t>
            </a:r>
          </a:p>
          <a:p>
            <a:pPr fontAlgn="auto">
              <a:spcAft>
                <a:spcPts val="0"/>
              </a:spcAft>
              <a:buFont typeface="Arial" pitchFamily="34" charset="0"/>
              <a:buNone/>
              <a:defRPr/>
            </a:pPr>
            <a:r>
              <a:rPr lang="en-US" sz="2800" dirty="0" smtClean="0"/>
              <a:t>info@efanet.org</a:t>
            </a:r>
            <a:endParaRPr lang="en-US" dirty="0" smtClean="0"/>
          </a:p>
          <a:p>
            <a:pPr fontAlgn="auto">
              <a:spcAft>
                <a:spcPts val="0"/>
              </a:spcAft>
              <a:buFont typeface="Arial" pitchFamily="34" charset="0"/>
              <a:buNone/>
              <a:defRPr/>
            </a:pPr>
            <a:r>
              <a:rPr lang="en-US" dirty="0" smtClean="0">
                <a:hlinkClick r:id="rId2"/>
              </a:rPr>
              <a:t>www.efanet.org</a:t>
            </a:r>
            <a:r>
              <a:rPr lang="en-US" dirty="0" smtClean="0"/>
              <a:t> </a:t>
            </a:r>
            <a:r>
              <a:rPr lang="en-GB" dirty="0" smtClean="0"/>
              <a:t> </a:t>
            </a:r>
            <a:r>
              <a:rPr lang="en-US" dirty="0" smtClean="0"/>
              <a:t> </a:t>
            </a:r>
          </a:p>
          <a:p>
            <a:pPr fontAlgn="auto">
              <a:spcAft>
                <a:spcPts val="0"/>
              </a:spcAft>
              <a:buFont typeface="Arial" pitchFamily="34" charset="0"/>
              <a:buNone/>
              <a:defRPr/>
            </a:pPr>
            <a:endParaRPr lang="fr-BE" dirty="0"/>
          </a:p>
        </p:txBody>
      </p:sp>
      <p:pic>
        <p:nvPicPr>
          <p:cNvPr id="2054" name="Picture 3" descr="EFA Logo New Blu 300dpi.jpg"/>
          <p:cNvPicPr>
            <a:picLocks noChangeAspect="1"/>
          </p:cNvPicPr>
          <p:nvPr/>
        </p:nvPicPr>
        <p:blipFill>
          <a:blip r:embed="rId3" cstate="print"/>
          <a:srcRect/>
          <a:stretch>
            <a:fillRect/>
          </a:stretch>
        </p:blipFill>
        <p:spPr bwMode="auto">
          <a:xfrm>
            <a:off x="0" y="0"/>
            <a:ext cx="2676525" cy="10795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gradFill flip="none" rotWithShape="1">
            <a:gsLst>
              <a:gs pos="0">
                <a:srgbClr val="4347E7">
                  <a:alpha val="86000"/>
                </a:srgbClr>
              </a:gs>
              <a:gs pos="39999">
                <a:srgbClr val="85C2FF"/>
              </a:gs>
              <a:gs pos="70000">
                <a:srgbClr val="C4D6EB"/>
              </a:gs>
              <a:gs pos="100000">
                <a:srgbClr val="FFEBFA"/>
              </a:gs>
            </a:gsLst>
            <a:path path="shape">
              <a:fillToRect l="50000" t="50000" r="50000" b="50000"/>
            </a:path>
            <a:tileRect/>
          </a:gradFill>
          <a:ln/>
        </p:spPr>
        <p:txBody>
          <a:bodyPr rtlCol="0">
            <a:normAutofit/>
          </a:bodyPr>
          <a:lstStyle/>
          <a:p>
            <a:pPr fontAlgn="auto">
              <a:spcAft>
                <a:spcPts val="0"/>
              </a:spcAft>
              <a:defRPr/>
            </a:pPr>
            <a:r>
              <a:rPr lang="fr-BE" dirty="0" err="1" smtClean="0"/>
              <a:t>Involvement</a:t>
            </a:r>
            <a:r>
              <a:rPr lang="fr-BE" dirty="0" smtClean="0"/>
              <a:t> in EU </a:t>
            </a:r>
            <a:r>
              <a:rPr lang="fr-BE" dirty="0" err="1" smtClean="0"/>
              <a:t>Projects</a:t>
            </a:r>
            <a:endParaRPr lang="fr-BE" dirty="0"/>
          </a:p>
        </p:txBody>
      </p:sp>
      <p:sp>
        <p:nvSpPr>
          <p:cNvPr id="3077" name="Subtitle 2"/>
          <p:cNvSpPr>
            <a:spLocks noGrp="1"/>
          </p:cNvSpPr>
          <p:nvPr>
            <p:ph idx="1"/>
          </p:nvPr>
        </p:nvSpPr>
        <p:spPr>
          <a:xfrm>
            <a:off x="457200" y="1600200"/>
            <a:ext cx="8458200" cy="4525963"/>
          </a:xfrm>
        </p:spPr>
        <p:txBody>
          <a:bodyPr/>
          <a:lstStyle/>
          <a:p>
            <a:pPr>
              <a:buClr>
                <a:srgbClr val="4347E7"/>
              </a:buClr>
            </a:pPr>
            <a:r>
              <a:rPr lang="en-US" sz="2400" dirty="0" smtClean="0"/>
              <a:t>U-BIOPRED</a:t>
            </a:r>
          </a:p>
          <a:p>
            <a:pPr lvl="1">
              <a:buClr>
                <a:srgbClr val="4347E7"/>
              </a:buClr>
            </a:pPr>
            <a:r>
              <a:rPr lang="en-US" sz="1800" dirty="0" smtClean="0"/>
              <a:t>Research project to understand more about severe asthma, involving </a:t>
            </a:r>
            <a:br>
              <a:rPr lang="en-US" sz="1800" dirty="0" smtClean="0"/>
            </a:br>
            <a:r>
              <a:rPr lang="en-US" sz="1800" dirty="0" smtClean="0"/>
              <a:t>scientists from universities, research institutes, the pharmaceutical </a:t>
            </a:r>
            <a:br>
              <a:rPr lang="en-US" sz="1800" dirty="0" smtClean="0"/>
            </a:br>
            <a:r>
              <a:rPr lang="en-US" sz="1800" dirty="0" smtClean="0"/>
              <a:t>industry and small companies;</a:t>
            </a:r>
          </a:p>
          <a:p>
            <a:pPr lvl="1">
              <a:buClr>
                <a:srgbClr val="4347E7"/>
              </a:buClr>
            </a:pPr>
            <a:r>
              <a:rPr lang="en-US" sz="1800" dirty="0" smtClean="0"/>
              <a:t>Most recent annual meeting in Barcelona 23 – 24 January 2012;</a:t>
            </a:r>
          </a:p>
          <a:p>
            <a:pPr lvl="1">
              <a:buClr>
                <a:srgbClr val="4347E7"/>
              </a:buClr>
            </a:pPr>
            <a:r>
              <a:rPr lang="en-US" sz="1800" dirty="0" smtClean="0"/>
              <a:t>Participation in multiple work packages, specifically Ethics and Dissemination of Information, to ensure patient perspective on these components of the project;</a:t>
            </a:r>
          </a:p>
          <a:p>
            <a:pPr>
              <a:buClr>
                <a:srgbClr val="4347E7"/>
              </a:buClr>
            </a:pPr>
            <a:r>
              <a:rPr lang="en-US" sz="2400" dirty="0" smtClean="0"/>
              <a:t>AIRPROM</a:t>
            </a:r>
          </a:p>
          <a:p>
            <a:pPr lvl="1">
              <a:buClr>
                <a:srgbClr val="4347E7"/>
              </a:buClr>
            </a:pPr>
            <a:r>
              <a:rPr lang="en-US" sz="1800" dirty="0" smtClean="0"/>
              <a:t>Research project with objective of modeling the human lung and generating its potential reactions to asthma and COPD medications;</a:t>
            </a:r>
          </a:p>
          <a:p>
            <a:pPr lvl="1">
              <a:buClr>
                <a:srgbClr val="4347E7"/>
              </a:buClr>
            </a:pPr>
            <a:r>
              <a:rPr lang="en-US" sz="1800" dirty="0" smtClean="0"/>
              <a:t>Ultimate goal is to customize such models for individual patients to project personalized reactions to the prescription of medications;</a:t>
            </a:r>
          </a:p>
          <a:p>
            <a:pPr marL="357188" lvl="1">
              <a:buClr>
                <a:srgbClr val="4347E7"/>
              </a:buClr>
              <a:buNone/>
            </a:pPr>
            <a:endParaRPr lang="fr-BE" sz="2000" dirty="0" smtClean="0"/>
          </a:p>
          <a:p>
            <a:pPr>
              <a:buClr>
                <a:srgbClr val="4347E7"/>
              </a:buClr>
              <a:buNone/>
            </a:pPr>
            <a:endParaRPr lang="fr-BE" sz="2400" dirty="0" smtClean="0"/>
          </a:p>
        </p:txBody>
      </p:sp>
      <p:pic>
        <p:nvPicPr>
          <p:cNvPr id="3078" name="Picture 3" descr="EFA Logo New Blu 300dpi.jpg"/>
          <p:cNvPicPr>
            <a:picLocks noChangeAspect="1"/>
          </p:cNvPicPr>
          <p:nvPr/>
        </p:nvPicPr>
        <p:blipFill>
          <a:blip r:embed="rId2" cstate="print"/>
          <a:srcRect/>
          <a:stretch>
            <a:fillRect/>
          </a:stretch>
        </p:blipFill>
        <p:spPr bwMode="auto">
          <a:xfrm>
            <a:off x="0" y="5778500"/>
            <a:ext cx="2676525" cy="1079500"/>
          </a:xfrm>
          <a:prstGeom prst="rect">
            <a:avLst/>
          </a:prstGeom>
          <a:noFill/>
          <a:ln w="9525">
            <a:noFill/>
            <a:miter lim="800000"/>
            <a:headEnd/>
            <a:tailEnd/>
          </a:ln>
        </p:spPr>
      </p:pic>
      <p:pic>
        <p:nvPicPr>
          <p:cNvPr id="2050" name="Picture 2" descr="C:\Users\EFA\Documents\Logos\ubiopred logo.jpg"/>
          <p:cNvPicPr>
            <a:picLocks noChangeAspect="1" noChangeArrowheads="1"/>
          </p:cNvPicPr>
          <p:nvPr/>
        </p:nvPicPr>
        <p:blipFill>
          <a:blip r:embed="rId3" cstate="print"/>
          <a:srcRect/>
          <a:stretch>
            <a:fillRect/>
          </a:stretch>
        </p:blipFill>
        <p:spPr bwMode="auto">
          <a:xfrm>
            <a:off x="7772400" y="2057400"/>
            <a:ext cx="1205199" cy="1123950"/>
          </a:xfrm>
          <a:prstGeom prst="rect">
            <a:avLst/>
          </a:prstGeom>
          <a:noFill/>
        </p:spPr>
      </p:pic>
      <p:pic>
        <p:nvPicPr>
          <p:cNvPr id="6" name="Picture 5" descr="logo.gif"/>
          <p:cNvPicPr>
            <a:picLocks noChangeAspect="1"/>
          </p:cNvPicPr>
          <p:nvPr/>
        </p:nvPicPr>
        <p:blipFill>
          <a:blip r:embed="rId4" cstate="print"/>
          <a:stretch>
            <a:fillRect/>
          </a:stretch>
        </p:blipFill>
        <p:spPr>
          <a:xfrm>
            <a:off x="6934200" y="5257800"/>
            <a:ext cx="1524000" cy="1309688"/>
          </a:xfrm>
          <a:prstGeom prst="rect">
            <a:avLst/>
          </a:prstGeom>
          <a:ln>
            <a:noFill/>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gradFill flip="none" rotWithShape="1">
            <a:gsLst>
              <a:gs pos="0">
                <a:srgbClr val="4347E7">
                  <a:alpha val="86000"/>
                </a:srgbClr>
              </a:gs>
              <a:gs pos="39999">
                <a:srgbClr val="85C2FF"/>
              </a:gs>
              <a:gs pos="70000">
                <a:srgbClr val="C4D6EB"/>
              </a:gs>
              <a:gs pos="100000">
                <a:srgbClr val="FFEBFA"/>
              </a:gs>
            </a:gsLst>
            <a:path path="shape">
              <a:fillToRect l="50000" t="50000" r="50000" b="50000"/>
            </a:path>
            <a:tileRect/>
          </a:gradFill>
          <a:ln/>
        </p:spPr>
        <p:txBody>
          <a:bodyPr rtlCol="0">
            <a:normAutofit/>
          </a:bodyPr>
          <a:lstStyle/>
          <a:p>
            <a:pPr fontAlgn="auto">
              <a:spcAft>
                <a:spcPts val="0"/>
              </a:spcAft>
              <a:defRPr/>
            </a:pPr>
            <a:r>
              <a:rPr lang="fr-BE" dirty="0" err="1" smtClean="0"/>
              <a:t>Involvement</a:t>
            </a:r>
            <a:r>
              <a:rPr lang="fr-BE" dirty="0" smtClean="0"/>
              <a:t> in EU </a:t>
            </a:r>
            <a:r>
              <a:rPr lang="fr-BE" dirty="0" err="1" smtClean="0"/>
              <a:t>Projects</a:t>
            </a:r>
            <a:r>
              <a:rPr lang="fr-BE" dirty="0" smtClean="0"/>
              <a:t> (</a:t>
            </a:r>
            <a:r>
              <a:rPr lang="fr-BE" dirty="0" err="1" smtClean="0"/>
              <a:t>cont</a:t>
            </a:r>
            <a:r>
              <a:rPr lang="fr-BE" dirty="0" smtClean="0"/>
              <a:t>.)</a:t>
            </a:r>
            <a:endParaRPr lang="fr-BE" dirty="0"/>
          </a:p>
        </p:txBody>
      </p:sp>
      <p:sp>
        <p:nvSpPr>
          <p:cNvPr id="3077" name="Subtitle 2"/>
          <p:cNvSpPr>
            <a:spLocks noGrp="1"/>
          </p:cNvSpPr>
          <p:nvPr>
            <p:ph idx="1"/>
          </p:nvPr>
        </p:nvSpPr>
        <p:spPr>
          <a:xfrm>
            <a:off x="457200" y="1600200"/>
            <a:ext cx="8458200" cy="4525963"/>
          </a:xfrm>
        </p:spPr>
        <p:txBody>
          <a:bodyPr/>
          <a:lstStyle/>
          <a:p>
            <a:pPr>
              <a:buClr>
                <a:srgbClr val="4347E7"/>
              </a:buClr>
            </a:pPr>
            <a:r>
              <a:rPr lang="en-US" sz="2400" dirty="0" err="1" smtClean="0"/>
              <a:t>MeDALL</a:t>
            </a:r>
            <a:endParaRPr lang="en-US" sz="2400" dirty="0" smtClean="0"/>
          </a:p>
          <a:p>
            <a:pPr lvl="1">
              <a:buClr>
                <a:srgbClr val="4347E7"/>
              </a:buClr>
            </a:pPr>
            <a:r>
              <a:rPr lang="en-US" sz="1800" dirty="0" smtClean="0"/>
              <a:t>Aims at improving the health of European citizens by investigating </a:t>
            </a:r>
            <a:br>
              <a:rPr lang="en-US" sz="1800" dirty="0" smtClean="0"/>
            </a:br>
            <a:r>
              <a:rPr lang="en-US" sz="1800" dirty="0" smtClean="0"/>
              <a:t>the causes of allergy;</a:t>
            </a:r>
          </a:p>
          <a:p>
            <a:pPr lvl="1">
              <a:buClr>
                <a:srgbClr val="4347E7"/>
              </a:buClr>
            </a:pPr>
            <a:r>
              <a:rPr lang="en-US" sz="1800" dirty="0" smtClean="0"/>
              <a:t>Results will help improve the quality of life of people with allergy </a:t>
            </a:r>
            <a:br>
              <a:rPr lang="en-US" sz="1800" dirty="0" smtClean="0"/>
            </a:br>
            <a:r>
              <a:rPr lang="en-US" sz="1800" dirty="0" smtClean="0"/>
              <a:t>across Europe through helping to improve early diagnosis, the targeting of primary and secondary prevention strategies and development of cost-effective treatments for allergy;</a:t>
            </a:r>
          </a:p>
          <a:p>
            <a:pPr>
              <a:buClr>
                <a:srgbClr val="4347E7"/>
              </a:buClr>
            </a:pPr>
            <a:r>
              <a:rPr lang="en-US" sz="2400" dirty="0" err="1" smtClean="0"/>
              <a:t>HealthVent</a:t>
            </a:r>
            <a:endParaRPr lang="en-US" sz="2400" dirty="0" smtClean="0"/>
          </a:p>
          <a:p>
            <a:pPr lvl="1">
              <a:buClr>
                <a:srgbClr val="4347E7"/>
              </a:buClr>
            </a:pPr>
            <a:r>
              <a:rPr lang="en-US" sz="1800" dirty="0" smtClean="0"/>
              <a:t>Interdisciplinary project from the EU Health </a:t>
            </a:r>
            <a:r>
              <a:rPr lang="en-US" sz="1800" dirty="0" err="1" smtClean="0"/>
              <a:t>Programme</a:t>
            </a:r>
            <a:r>
              <a:rPr lang="en-US" sz="1800" dirty="0" smtClean="0"/>
              <a:t>;</a:t>
            </a:r>
          </a:p>
          <a:p>
            <a:pPr lvl="1">
              <a:buClr>
                <a:srgbClr val="4347E7"/>
              </a:buClr>
            </a:pPr>
            <a:r>
              <a:rPr lang="en-US" sz="1800" dirty="0" smtClean="0"/>
              <a:t>Concentrates on improving indoor air quality through health-based ventilation guidelines for Europe; </a:t>
            </a:r>
          </a:p>
          <a:p>
            <a:pPr lvl="1">
              <a:buClr>
                <a:srgbClr val="4347E7"/>
              </a:buClr>
            </a:pPr>
            <a:endParaRPr lang="en-US" sz="2000" dirty="0" smtClean="0"/>
          </a:p>
          <a:p>
            <a:pPr marL="357188" lvl="1">
              <a:buClr>
                <a:srgbClr val="4347E7"/>
              </a:buClr>
              <a:buNone/>
            </a:pPr>
            <a:endParaRPr lang="fr-BE" sz="2000" dirty="0" smtClean="0"/>
          </a:p>
          <a:p>
            <a:pPr>
              <a:buClr>
                <a:srgbClr val="4347E7"/>
              </a:buClr>
              <a:buNone/>
            </a:pPr>
            <a:endParaRPr lang="fr-BE" sz="2400" dirty="0" smtClean="0"/>
          </a:p>
        </p:txBody>
      </p:sp>
      <p:pic>
        <p:nvPicPr>
          <p:cNvPr id="3078" name="Picture 3" descr="EFA Logo New Blu 300dpi.jpg"/>
          <p:cNvPicPr>
            <a:picLocks noChangeAspect="1"/>
          </p:cNvPicPr>
          <p:nvPr/>
        </p:nvPicPr>
        <p:blipFill>
          <a:blip r:embed="rId3" cstate="print"/>
          <a:srcRect/>
          <a:stretch>
            <a:fillRect/>
          </a:stretch>
        </p:blipFill>
        <p:spPr bwMode="auto">
          <a:xfrm>
            <a:off x="0" y="5778500"/>
            <a:ext cx="2676525" cy="1079500"/>
          </a:xfrm>
          <a:prstGeom prst="rect">
            <a:avLst/>
          </a:prstGeom>
          <a:noFill/>
          <a:ln w="9525">
            <a:noFill/>
            <a:miter lim="800000"/>
            <a:headEnd/>
            <a:tailEnd/>
          </a:ln>
        </p:spPr>
      </p:pic>
      <p:pic>
        <p:nvPicPr>
          <p:cNvPr id="2049" name="Picture 1" descr="C:\Users\EFA\Documents\Logos\Logo_MeDALL.jpg"/>
          <p:cNvPicPr>
            <a:picLocks noChangeAspect="1" noChangeArrowheads="1"/>
          </p:cNvPicPr>
          <p:nvPr/>
        </p:nvPicPr>
        <p:blipFill>
          <a:blip r:embed="rId4" cstate="print"/>
          <a:srcRect/>
          <a:stretch>
            <a:fillRect/>
          </a:stretch>
        </p:blipFill>
        <p:spPr bwMode="auto">
          <a:xfrm>
            <a:off x="7467600" y="1600200"/>
            <a:ext cx="1504604" cy="1371600"/>
          </a:xfrm>
          <a:prstGeom prst="rect">
            <a:avLst/>
          </a:prstGeom>
          <a:noFill/>
        </p:spPr>
      </p:pic>
      <p:pic>
        <p:nvPicPr>
          <p:cNvPr id="6" name="Picture 5" descr="image_mini.jpg"/>
          <p:cNvPicPr>
            <a:picLocks noChangeAspect="1"/>
          </p:cNvPicPr>
          <p:nvPr/>
        </p:nvPicPr>
        <p:blipFill>
          <a:blip r:embed="rId5" cstate="print"/>
          <a:stretch>
            <a:fillRect/>
          </a:stretch>
        </p:blipFill>
        <p:spPr>
          <a:xfrm>
            <a:off x="6858000" y="4953000"/>
            <a:ext cx="1955800" cy="1725706"/>
          </a:xfrm>
          <a:prstGeom prst="rect">
            <a:avLst/>
          </a:prstGeom>
          <a:ln>
            <a:solidFill>
              <a:schemeClr val="tx2">
                <a:lumMod val="50000"/>
              </a:schemeClr>
            </a:solidFill>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gradFill flip="none" rotWithShape="1">
            <a:gsLst>
              <a:gs pos="0">
                <a:srgbClr val="4347E7">
                  <a:alpha val="86000"/>
                </a:srgbClr>
              </a:gs>
              <a:gs pos="39999">
                <a:srgbClr val="85C2FF"/>
              </a:gs>
              <a:gs pos="70000">
                <a:srgbClr val="C4D6EB"/>
              </a:gs>
              <a:gs pos="100000">
                <a:srgbClr val="FFEBFA"/>
              </a:gs>
            </a:gsLst>
            <a:path path="shape">
              <a:fillToRect l="50000" t="50000" r="50000" b="50000"/>
            </a:path>
            <a:tileRect/>
          </a:gradFill>
          <a:ln/>
        </p:spPr>
        <p:txBody>
          <a:bodyPr rtlCol="0">
            <a:normAutofit/>
          </a:bodyPr>
          <a:lstStyle/>
          <a:p>
            <a:pPr fontAlgn="auto">
              <a:spcAft>
                <a:spcPts val="0"/>
              </a:spcAft>
              <a:defRPr/>
            </a:pPr>
            <a:r>
              <a:rPr lang="en-US" dirty="0" smtClean="0"/>
              <a:t>THANK YOU.</a:t>
            </a:r>
            <a:endParaRPr lang="fr-BE" b="1" dirty="0"/>
          </a:p>
        </p:txBody>
      </p:sp>
      <p:sp>
        <p:nvSpPr>
          <p:cNvPr id="4101" name="Subtitle 2"/>
          <p:cNvSpPr>
            <a:spLocks noGrp="1"/>
          </p:cNvSpPr>
          <p:nvPr>
            <p:ph idx="1"/>
          </p:nvPr>
        </p:nvSpPr>
        <p:spPr>
          <a:xfrm>
            <a:off x="457200" y="1600200"/>
            <a:ext cx="8458200" cy="4525963"/>
          </a:xfrm>
        </p:spPr>
        <p:txBody>
          <a:bodyPr/>
          <a:lstStyle/>
          <a:p>
            <a:pPr>
              <a:buClr>
                <a:srgbClr val="4347E7"/>
              </a:buClr>
            </a:pPr>
            <a:endParaRPr lang="fr-BE" smtClean="0"/>
          </a:p>
          <a:p>
            <a:pPr>
              <a:buClr>
                <a:srgbClr val="4347E7"/>
              </a:buClr>
              <a:buFont typeface="Arial" charset="0"/>
              <a:buNone/>
            </a:pPr>
            <a:endParaRPr lang="fr-BE" smtClean="0"/>
          </a:p>
        </p:txBody>
      </p:sp>
      <p:pic>
        <p:nvPicPr>
          <p:cNvPr id="4102" name="Picture 3" descr="EFA Logo New Blu 300dpi.jpg"/>
          <p:cNvPicPr>
            <a:picLocks noChangeAspect="1"/>
          </p:cNvPicPr>
          <p:nvPr/>
        </p:nvPicPr>
        <p:blipFill>
          <a:blip r:embed="rId2" cstate="print"/>
          <a:srcRect/>
          <a:stretch>
            <a:fillRect/>
          </a:stretch>
        </p:blipFill>
        <p:spPr bwMode="auto">
          <a:xfrm>
            <a:off x="0" y="5778500"/>
            <a:ext cx="2676525" cy="1079500"/>
          </a:xfrm>
          <a:prstGeom prst="rect">
            <a:avLst/>
          </a:prstGeom>
          <a:noFill/>
          <a:ln w="9525">
            <a:noFill/>
            <a:miter lim="800000"/>
            <a:headEnd/>
            <a:tailEnd/>
          </a:ln>
        </p:spPr>
      </p:pic>
      <p:sp>
        <p:nvSpPr>
          <p:cNvPr id="23553" name="Rectangle 1"/>
          <p:cNvSpPr>
            <a:spLocks noChangeArrowheads="1"/>
          </p:cNvSpPr>
          <p:nvPr/>
        </p:nvSpPr>
        <p:spPr bwMode="auto">
          <a:xfrm>
            <a:off x="228600" y="1905000"/>
            <a:ext cx="8516690" cy="830997"/>
          </a:xfrm>
          <a:prstGeom prst="rect">
            <a:avLst/>
          </a:prstGeom>
          <a:noFill/>
          <a:ln w="9525">
            <a:noFill/>
            <a:miter lim="800000"/>
            <a:headEnd/>
            <a:tailEnd/>
          </a:ln>
          <a:effectLst/>
        </p:spPr>
        <p:txBody>
          <a:bodyPr wrap="none" anchor="ctr">
            <a:spAutoFit/>
          </a:bodyPr>
          <a:lstStyle/>
          <a:p>
            <a:pPr algn="ctr">
              <a:defRPr/>
            </a:pPr>
            <a:r>
              <a:rPr lang="en-GB" sz="2400" dirty="0">
                <a:solidFill>
                  <a:srgbClr val="000080"/>
                </a:solidFill>
                <a:latin typeface="+mj-lt"/>
                <a:ea typeface="Calibri" pitchFamily="34" charset="0"/>
                <a:cs typeface="Arial" pitchFamily="34" charset="0"/>
              </a:rPr>
              <a:t>EFA European Federation of Allergy and Airways Diseases Patients' </a:t>
            </a:r>
          </a:p>
          <a:p>
            <a:pPr algn="ctr">
              <a:defRPr/>
            </a:pPr>
            <a:r>
              <a:rPr lang="en-GB" sz="2400" dirty="0">
                <a:solidFill>
                  <a:srgbClr val="000080"/>
                </a:solidFill>
                <a:latin typeface="+mj-lt"/>
                <a:ea typeface="Calibri" pitchFamily="34" charset="0"/>
                <a:cs typeface="Arial" pitchFamily="34" charset="0"/>
              </a:rPr>
              <a:t>Associations</a:t>
            </a:r>
            <a:r>
              <a:rPr lang="en-GB" sz="2400" dirty="0">
                <a:solidFill>
                  <a:srgbClr val="1F497D"/>
                </a:solidFill>
                <a:latin typeface="+mj-lt"/>
                <a:ea typeface="Calibri" pitchFamily="34" charset="0"/>
                <a:cs typeface="Times New Roman" pitchFamily="18" charset="0"/>
              </a:rPr>
              <a:t> </a:t>
            </a:r>
            <a:endParaRPr lang="fr-BE" sz="2400" dirty="0">
              <a:latin typeface="+mj-lt"/>
              <a:cs typeface="Arial" pitchFamily="34" charset="0"/>
            </a:endParaRPr>
          </a:p>
        </p:txBody>
      </p:sp>
      <p:sp>
        <p:nvSpPr>
          <p:cNvPr id="4104" name="Rectangle 2"/>
          <p:cNvSpPr>
            <a:spLocks noChangeArrowheads="1"/>
          </p:cNvSpPr>
          <p:nvPr/>
        </p:nvSpPr>
        <p:spPr bwMode="auto">
          <a:xfrm>
            <a:off x="5943600" y="3962588"/>
            <a:ext cx="3193503" cy="1569660"/>
          </a:xfrm>
          <a:prstGeom prst="rect">
            <a:avLst/>
          </a:prstGeom>
          <a:noFill/>
          <a:ln w="9525">
            <a:noFill/>
            <a:miter lim="800000"/>
            <a:headEnd/>
            <a:tailEnd/>
          </a:ln>
        </p:spPr>
        <p:txBody>
          <a:bodyPr wrap="none" anchor="ctr">
            <a:spAutoFit/>
          </a:bodyPr>
          <a:lstStyle/>
          <a:p>
            <a:r>
              <a:rPr lang="fr-FR" sz="2400" dirty="0">
                <a:solidFill>
                  <a:srgbClr val="1F497D"/>
                </a:solidFill>
                <a:latin typeface="Calibri" pitchFamily="34" charset="0"/>
                <a:ea typeface="Calibri" pitchFamily="34" charset="0"/>
              </a:rPr>
              <a:t>EFA </a:t>
            </a:r>
          </a:p>
          <a:p>
            <a:r>
              <a:rPr lang="fr-FR" sz="2400" dirty="0">
                <a:solidFill>
                  <a:srgbClr val="1F497D"/>
                </a:solidFill>
                <a:latin typeface="Calibri" pitchFamily="34" charset="0"/>
                <a:ea typeface="Calibri" pitchFamily="34" charset="0"/>
              </a:rPr>
              <a:t>35 Rue du Congrès</a:t>
            </a:r>
          </a:p>
          <a:p>
            <a:r>
              <a:rPr lang="fr-FR" sz="2400" dirty="0" smtClean="0">
                <a:solidFill>
                  <a:srgbClr val="1F497D"/>
                </a:solidFill>
                <a:latin typeface="Calibri" pitchFamily="34" charset="0"/>
                <a:ea typeface="Calibri" pitchFamily="34" charset="0"/>
              </a:rPr>
              <a:t>1000 </a:t>
            </a:r>
            <a:r>
              <a:rPr lang="fr-FR" sz="2400" dirty="0">
                <a:solidFill>
                  <a:srgbClr val="1F497D"/>
                </a:solidFill>
                <a:latin typeface="Calibri" pitchFamily="34" charset="0"/>
                <a:ea typeface="Calibri" pitchFamily="34" charset="0"/>
              </a:rPr>
              <a:t>Brussels, </a:t>
            </a:r>
            <a:r>
              <a:rPr lang="fr-FR" sz="2400" dirty="0" smtClean="0">
                <a:solidFill>
                  <a:srgbClr val="1F497D"/>
                </a:solidFill>
                <a:latin typeface="Calibri" pitchFamily="34" charset="0"/>
                <a:ea typeface="Calibri" pitchFamily="34" charset="0"/>
              </a:rPr>
              <a:t>Belgium</a:t>
            </a:r>
            <a:r>
              <a:rPr lang="fr-FR" sz="2400" dirty="0">
                <a:solidFill>
                  <a:srgbClr val="1F497D"/>
                </a:solidFill>
                <a:latin typeface="Calibri" pitchFamily="34" charset="0"/>
                <a:ea typeface="Calibri" pitchFamily="34" charset="0"/>
              </a:rPr>
              <a:t>  </a:t>
            </a:r>
          </a:p>
          <a:p>
            <a:r>
              <a:rPr lang="fr-FR" sz="2400" dirty="0">
                <a:solidFill>
                  <a:srgbClr val="1F497D"/>
                </a:solidFill>
                <a:latin typeface="Calibri" pitchFamily="34" charset="0"/>
                <a:ea typeface="Calibri" pitchFamily="34" charset="0"/>
              </a:rPr>
              <a:t>w</a:t>
            </a:r>
            <a:r>
              <a:rPr lang="fr-BE" sz="2400" dirty="0">
                <a:solidFill>
                  <a:srgbClr val="1F497D"/>
                </a:solidFill>
                <a:latin typeface="Calibri" pitchFamily="34" charset="0"/>
                <a:ea typeface="Calibri" pitchFamily="34" charset="0"/>
              </a:rPr>
              <a:t>ww.efanet.org</a:t>
            </a:r>
            <a:endParaRPr lang="fr-BE" sz="2400" dirty="0">
              <a:latin typeface="Calibri" pitchFamily="34" charset="0"/>
              <a:ea typeface="Calibri" pitchFamily="34" charset="0"/>
            </a:endParaRPr>
          </a:p>
        </p:txBody>
      </p:sp>
      <p:pic>
        <p:nvPicPr>
          <p:cNvPr id="1026" name="Picture 2" descr="david_plas_HK_6972.jpg"/>
          <p:cNvPicPr>
            <a:picLocks noChangeAspect="1" noChangeArrowheads="1"/>
          </p:cNvPicPr>
          <p:nvPr/>
        </p:nvPicPr>
        <p:blipFill>
          <a:blip r:embed="rId3" cstate="print"/>
          <a:srcRect/>
          <a:stretch>
            <a:fillRect/>
          </a:stretch>
        </p:blipFill>
        <p:spPr bwMode="auto">
          <a:xfrm>
            <a:off x="1600200" y="3276600"/>
            <a:ext cx="3200400" cy="2123488"/>
          </a:xfrm>
          <a:prstGeom prst="rect">
            <a:avLst/>
          </a:prstGeom>
          <a:noFill/>
          <a:effectLst>
            <a:softEdge rad="3175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gradFill flip="none" rotWithShape="1">
            <a:gsLst>
              <a:gs pos="0">
                <a:srgbClr val="4347E7">
                  <a:alpha val="86000"/>
                </a:srgbClr>
              </a:gs>
              <a:gs pos="39999">
                <a:srgbClr val="85C2FF"/>
              </a:gs>
              <a:gs pos="70000">
                <a:srgbClr val="C4D6EB"/>
              </a:gs>
              <a:gs pos="100000">
                <a:srgbClr val="FFEBFA"/>
              </a:gs>
            </a:gsLst>
            <a:path path="shape">
              <a:fillToRect l="50000" t="50000" r="50000" b="50000"/>
            </a:path>
            <a:tileRect/>
          </a:gradFill>
          <a:ln/>
        </p:spPr>
        <p:txBody>
          <a:bodyPr rtlCol="0">
            <a:normAutofit/>
          </a:bodyPr>
          <a:lstStyle/>
          <a:p>
            <a:pPr fontAlgn="auto">
              <a:spcAft>
                <a:spcPts val="0"/>
              </a:spcAft>
              <a:defRPr/>
            </a:pPr>
            <a:r>
              <a:rPr lang="fr-BE" dirty="0" err="1" smtClean="0"/>
              <a:t>What</a:t>
            </a:r>
            <a:r>
              <a:rPr lang="fr-BE" dirty="0" smtClean="0"/>
              <a:t> </a:t>
            </a:r>
            <a:r>
              <a:rPr lang="fr-BE" dirty="0" err="1" smtClean="0"/>
              <a:t>is</a:t>
            </a:r>
            <a:r>
              <a:rPr lang="fr-BE" dirty="0" smtClean="0"/>
              <a:t> EFA?</a:t>
            </a:r>
            <a:endParaRPr lang="fr-BE" dirty="0"/>
          </a:p>
        </p:txBody>
      </p:sp>
      <p:sp>
        <p:nvSpPr>
          <p:cNvPr id="3077" name="Subtitle 2"/>
          <p:cNvSpPr>
            <a:spLocks noGrp="1"/>
          </p:cNvSpPr>
          <p:nvPr>
            <p:ph idx="1"/>
          </p:nvPr>
        </p:nvSpPr>
        <p:spPr>
          <a:xfrm>
            <a:off x="457200" y="1600200"/>
            <a:ext cx="8458200" cy="4525963"/>
          </a:xfrm>
        </p:spPr>
        <p:txBody>
          <a:bodyPr/>
          <a:lstStyle/>
          <a:p>
            <a:pPr>
              <a:buClr>
                <a:srgbClr val="4347E7"/>
              </a:buClr>
            </a:pPr>
            <a:r>
              <a:rPr lang="en-US" sz="2400" dirty="0" smtClean="0"/>
              <a:t>The European Federation of Allergy and Airways Diseases Patients’ Associations (EFA) is a non-profit network of allergy, asthma and COPD patients </a:t>
            </a:r>
            <a:r>
              <a:rPr lang="en-US" sz="2400" dirty="0" err="1" smtClean="0"/>
              <a:t>organisations</a:t>
            </a:r>
            <a:r>
              <a:rPr lang="en-US" sz="2400" dirty="0" smtClean="0"/>
              <a:t>, representing 35 national associations in 21 countries and over 400.000 patients.</a:t>
            </a:r>
          </a:p>
          <a:p>
            <a:pPr>
              <a:buClr>
                <a:srgbClr val="4347E7"/>
              </a:buClr>
            </a:pPr>
            <a:r>
              <a:rPr lang="en-US" sz="2400" dirty="0" smtClean="0"/>
              <a:t>EFA is an independent non-profit organization founded in 1991 in Stockholm, Sweden with its central office currently located in Brussels, Belgium.</a:t>
            </a:r>
          </a:p>
          <a:p>
            <a:pPr>
              <a:buClr>
                <a:srgbClr val="4347E7"/>
              </a:buClr>
            </a:pPr>
            <a:r>
              <a:rPr lang="en-US" sz="2400" dirty="0" smtClean="0"/>
              <a:t>EFA represents its members at the European level and engages with the policymakers and shares best practice and patient perspective through projects.</a:t>
            </a:r>
          </a:p>
          <a:p>
            <a:pPr>
              <a:buClr>
                <a:srgbClr val="4347E7"/>
              </a:buClr>
            </a:pPr>
            <a:endParaRPr lang="en-US" sz="2400" dirty="0" smtClean="0"/>
          </a:p>
          <a:p>
            <a:pPr>
              <a:buClr>
                <a:srgbClr val="4347E7"/>
              </a:buClr>
            </a:pPr>
            <a:endParaRPr lang="en-US" sz="2400" dirty="0" smtClean="0"/>
          </a:p>
        </p:txBody>
      </p:sp>
      <p:pic>
        <p:nvPicPr>
          <p:cNvPr id="3078" name="Picture 3" descr="EFA Logo New Blu 300dpi.jpg"/>
          <p:cNvPicPr>
            <a:picLocks noChangeAspect="1"/>
          </p:cNvPicPr>
          <p:nvPr/>
        </p:nvPicPr>
        <p:blipFill>
          <a:blip r:embed="rId2" cstate="print"/>
          <a:srcRect/>
          <a:stretch>
            <a:fillRect/>
          </a:stretch>
        </p:blipFill>
        <p:spPr bwMode="auto">
          <a:xfrm>
            <a:off x="0" y="5778500"/>
            <a:ext cx="2676525" cy="10795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gradFill flip="none" rotWithShape="1">
            <a:gsLst>
              <a:gs pos="0">
                <a:srgbClr val="4347E7">
                  <a:alpha val="86000"/>
                </a:srgbClr>
              </a:gs>
              <a:gs pos="39999">
                <a:srgbClr val="85C2FF"/>
              </a:gs>
              <a:gs pos="70000">
                <a:srgbClr val="C4D6EB"/>
              </a:gs>
              <a:gs pos="100000">
                <a:srgbClr val="FFEBFA"/>
              </a:gs>
            </a:gsLst>
            <a:path path="shape">
              <a:fillToRect l="50000" t="50000" r="50000" b="50000"/>
            </a:path>
            <a:tileRect/>
          </a:gradFill>
          <a:ln/>
        </p:spPr>
        <p:txBody>
          <a:bodyPr rtlCol="0">
            <a:normAutofit/>
          </a:bodyPr>
          <a:lstStyle/>
          <a:p>
            <a:pPr fontAlgn="auto">
              <a:spcAft>
                <a:spcPts val="0"/>
              </a:spcAft>
              <a:defRPr/>
            </a:pPr>
            <a:r>
              <a:rPr lang="fr-BE" dirty="0" err="1" smtClean="0"/>
              <a:t>EFA’s</a:t>
            </a:r>
            <a:r>
              <a:rPr lang="fr-BE" dirty="0" smtClean="0"/>
              <a:t> Mission</a:t>
            </a:r>
            <a:endParaRPr lang="fr-BE" dirty="0"/>
          </a:p>
        </p:txBody>
      </p:sp>
      <p:sp>
        <p:nvSpPr>
          <p:cNvPr id="3077" name="Subtitle 2"/>
          <p:cNvSpPr>
            <a:spLocks noGrp="1"/>
          </p:cNvSpPr>
          <p:nvPr>
            <p:ph idx="1"/>
          </p:nvPr>
        </p:nvSpPr>
        <p:spPr>
          <a:xfrm>
            <a:off x="457200" y="1600200"/>
            <a:ext cx="8458200" cy="4525963"/>
          </a:xfrm>
        </p:spPr>
        <p:txBody>
          <a:bodyPr/>
          <a:lstStyle/>
          <a:p>
            <a:pPr>
              <a:buClr>
                <a:srgbClr val="4347E7"/>
              </a:buClr>
            </a:pPr>
            <a:r>
              <a:rPr lang="en-US" sz="2400" dirty="0" smtClean="0"/>
              <a:t>EFA is dedicated to making Europe a place where people with allergies, asthma and COPD have the right to best quality of care and safe environment, live uncompromised lives and are actively involved in all decisions influencing their health.</a:t>
            </a:r>
          </a:p>
          <a:p>
            <a:pPr>
              <a:buClr>
                <a:srgbClr val="4347E7"/>
              </a:buClr>
            </a:pPr>
            <a:r>
              <a:rPr lang="en-US" sz="2400" dirty="0" smtClean="0"/>
              <a:t>EFA aims to become a powerful European network of allergy, asthma and COPD patients organizations that:</a:t>
            </a:r>
          </a:p>
          <a:p>
            <a:pPr lvl="1">
              <a:buClr>
                <a:srgbClr val="4347E7"/>
              </a:buClr>
            </a:pPr>
            <a:r>
              <a:rPr lang="en-US" sz="1800" dirty="0" smtClean="0"/>
              <a:t>Advocates at the EU level the needs of people with allergy, asthma and COPD</a:t>
            </a:r>
          </a:p>
          <a:p>
            <a:pPr lvl="1">
              <a:buClr>
                <a:srgbClr val="4347E7"/>
              </a:buClr>
            </a:pPr>
            <a:r>
              <a:rPr lang="en-US" sz="1800" dirty="0" smtClean="0"/>
              <a:t>Values all members equally</a:t>
            </a:r>
          </a:p>
          <a:p>
            <a:pPr lvl="1">
              <a:buClr>
                <a:srgbClr val="4347E7"/>
              </a:buClr>
            </a:pPr>
            <a:r>
              <a:rPr lang="en-US" sz="1800" dirty="0" smtClean="0"/>
              <a:t>Implements best practice</a:t>
            </a:r>
          </a:p>
          <a:p>
            <a:pPr lvl="1">
              <a:buClr>
                <a:srgbClr val="4347E7"/>
              </a:buClr>
            </a:pPr>
            <a:r>
              <a:rPr lang="en-US" sz="1800" dirty="0" smtClean="0"/>
              <a:t>Creates patient driven projects</a:t>
            </a:r>
          </a:p>
          <a:p>
            <a:pPr lvl="1">
              <a:buClr>
                <a:srgbClr val="4347E7"/>
              </a:buClr>
            </a:pPr>
            <a:r>
              <a:rPr lang="en-US" sz="1800" dirty="0" smtClean="0"/>
              <a:t>Cooperates with healthcare professionals, scientists and other stakeholders/NGOs</a:t>
            </a:r>
            <a:r>
              <a:rPr lang="en-US" sz="800" dirty="0" smtClean="0"/>
              <a:t> </a:t>
            </a:r>
            <a:endParaRPr lang="fr-BE" sz="800" dirty="0" smtClean="0"/>
          </a:p>
          <a:p>
            <a:pPr>
              <a:buClr>
                <a:srgbClr val="4347E7"/>
              </a:buClr>
              <a:buNone/>
            </a:pPr>
            <a:endParaRPr lang="fr-BE" sz="2400" dirty="0" smtClean="0"/>
          </a:p>
        </p:txBody>
      </p:sp>
      <p:pic>
        <p:nvPicPr>
          <p:cNvPr id="3078" name="Picture 3" descr="EFA Logo New Blu 300dpi.jpg"/>
          <p:cNvPicPr>
            <a:picLocks noChangeAspect="1"/>
          </p:cNvPicPr>
          <p:nvPr/>
        </p:nvPicPr>
        <p:blipFill>
          <a:blip r:embed="rId2" cstate="print"/>
          <a:srcRect/>
          <a:stretch>
            <a:fillRect/>
          </a:stretch>
        </p:blipFill>
        <p:spPr bwMode="auto">
          <a:xfrm>
            <a:off x="0" y="5778500"/>
            <a:ext cx="2676525" cy="10795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gradFill flip="none" rotWithShape="1">
            <a:gsLst>
              <a:gs pos="0">
                <a:srgbClr val="4347E7">
                  <a:alpha val="86000"/>
                </a:srgbClr>
              </a:gs>
              <a:gs pos="39999">
                <a:srgbClr val="85C2FF"/>
              </a:gs>
              <a:gs pos="70000">
                <a:srgbClr val="C4D6EB"/>
              </a:gs>
              <a:gs pos="100000">
                <a:srgbClr val="FFEBFA"/>
              </a:gs>
            </a:gsLst>
            <a:path path="shape">
              <a:fillToRect l="50000" t="50000" r="50000" b="50000"/>
            </a:path>
            <a:tileRect/>
          </a:gradFill>
          <a:ln/>
        </p:spPr>
        <p:txBody>
          <a:bodyPr rtlCol="0">
            <a:normAutofit/>
          </a:bodyPr>
          <a:lstStyle/>
          <a:p>
            <a:pPr fontAlgn="auto">
              <a:spcAft>
                <a:spcPts val="0"/>
              </a:spcAft>
              <a:defRPr/>
            </a:pPr>
            <a:r>
              <a:rPr lang="fr-BE" dirty="0" smtClean="0"/>
              <a:t>EFA </a:t>
            </a:r>
            <a:r>
              <a:rPr lang="fr-BE" dirty="0" err="1" smtClean="0"/>
              <a:t>Governance</a:t>
            </a:r>
            <a:r>
              <a:rPr lang="fr-BE" dirty="0" smtClean="0"/>
              <a:t> and Operations</a:t>
            </a:r>
            <a:endParaRPr lang="fr-BE" dirty="0"/>
          </a:p>
        </p:txBody>
      </p:sp>
      <p:sp>
        <p:nvSpPr>
          <p:cNvPr id="3077" name="Subtitle 2"/>
          <p:cNvSpPr>
            <a:spLocks noGrp="1"/>
          </p:cNvSpPr>
          <p:nvPr>
            <p:ph idx="1"/>
          </p:nvPr>
        </p:nvSpPr>
        <p:spPr>
          <a:xfrm>
            <a:off x="457200" y="1600200"/>
            <a:ext cx="8458200" cy="4525963"/>
          </a:xfrm>
        </p:spPr>
        <p:txBody>
          <a:bodyPr/>
          <a:lstStyle/>
          <a:p>
            <a:pPr>
              <a:buClr>
                <a:srgbClr val="4347E7"/>
              </a:buClr>
            </a:pPr>
            <a:r>
              <a:rPr lang="fr-BE" sz="2400" b="1" dirty="0" smtClean="0"/>
              <a:t>The EFA </a:t>
            </a:r>
            <a:r>
              <a:rPr lang="fr-BE" sz="2400" b="1" dirty="0" err="1" smtClean="0"/>
              <a:t>Board</a:t>
            </a:r>
            <a:r>
              <a:rPr lang="fr-BE" sz="2400" b="1" dirty="0" smtClean="0"/>
              <a:t>:</a:t>
            </a:r>
            <a:endParaRPr lang="fr-BE" sz="2400" dirty="0" smtClean="0"/>
          </a:p>
          <a:p>
            <a:pPr lvl="1">
              <a:buClr>
                <a:srgbClr val="4347E7"/>
              </a:buClr>
            </a:pPr>
            <a:r>
              <a:rPr lang="fr-BE" sz="1800" b="1" dirty="0" err="1" smtClean="0"/>
              <a:t>President</a:t>
            </a:r>
            <a:r>
              <a:rPr lang="fr-BE" sz="1800" b="1" dirty="0" smtClean="0"/>
              <a:t>: </a:t>
            </a:r>
            <a:r>
              <a:rPr lang="fr-BE" sz="1800" dirty="0" smtClean="0"/>
              <a:t>Breda Flood, </a:t>
            </a:r>
            <a:r>
              <a:rPr lang="fr-BE" sz="1800" dirty="0" err="1" smtClean="0"/>
              <a:t>Asthma</a:t>
            </a:r>
            <a:r>
              <a:rPr lang="fr-BE" sz="1800" dirty="0" smtClean="0"/>
              <a:t> Society of Ireland, Ireland</a:t>
            </a:r>
          </a:p>
          <a:p>
            <a:pPr lvl="1">
              <a:buClr>
                <a:srgbClr val="4347E7"/>
              </a:buClr>
            </a:pPr>
            <a:r>
              <a:rPr lang="fr-BE" sz="1800" b="1" dirty="0" smtClean="0"/>
              <a:t>Vice </a:t>
            </a:r>
            <a:r>
              <a:rPr lang="fr-BE" sz="1800" b="1" dirty="0" err="1" smtClean="0"/>
              <a:t>President</a:t>
            </a:r>
            <a:r>
              <a:rPr lang="fr-BE" sz="1800" b="1" dirty="0" smtClean="0"/>
              <a:t>: </a:t>
            </a:r>
            <a:r>
              <a:rPr lang="fr-BE" sz="1800" dirty="0" smtClean="0"/>
              <a:t>Christine Rolland, </a:t>
            </a:r>
            <a:r>
              <a:rPr lang="fr-BE" sz="1800" dirty="0" err="1" smtClean="0"/>
              <a:t>Asthma</a:t>
            </a:r>
            <a:r>
              <a:rPr lang="fr-BE" sz="1800" dirty="0" smtClean="0"/>
              <a:t> &amp; Allergies (France)</a:t>
            </a:r>
            <a:endParaRPr lang="fr-BE" sz="1800" b="1" dirty="0" smtClean="0"/>
          </a:p>
          <a:p>
            <a:pPr lvl="1">
              <a:buClr>
                <a:srgbClr val="4347E7"/>
              </a:buClr>
            </a:pPr>
            <a:r>
              <a:rPr lang="fr-BE" sz="1800" b="1" dirty="0" err="1" smtClean="0"/>
              <a:t>Treasurer</a:t>
            </a:r>
            <a:r>
              <a:rPr lang="fr-BE" sz="1800" b="1" dirty="0" smtClean="0"/>
              <a:t>:</a:t>
            </a:r>
            <a:r>
              <a:rPr lang="fr-BE" sz="1800" dirty="0" smtClean="0"/>
              <a:t> Ondrej Rybnicek, Czech Initiative for </a:t>
            </a:r>
            <a:r>
              <a:rPr lang="fr-BE" sz="1800" dirty="0" err="1" smtClean="0"/>
              <a:t>Asthma</a:t>
            </a:r>
            <a:endParaRPr lang="fr-BE" sz="1800" b="1" dirty="0" smtClean="0"/>
          </a:p>
          <a:p>
            <a:pPr lvl="1">
              <a:buClr>
                <a:srgbClr val="4347E7"/>
              </a:buClr>
            </a:pPr>
            <a:r>
              <a:rPr lang="fr-BE" sz="1800" b="1" dirty="0" err="1" smtClean="0"/>
              <a:t>Board</a:t>
            </a:r>
            <a:r>
              <a:rPr lang="fr-BE" sz="1800" b="1" dirty="0" smtClean="0"/>
              <a:t> </a:t>
            </a:r>
            <a:r>
              <a:rPr lang="fr-BE" sz="1800" b="1" dirty="0" err="1" smtClean="0"/>
              <a:t>Member</a:t>
            </a:r>
            <a:r>
              <a:rPr lang="fr-BE" sz="1800" b="1" dirty="0" smtClean="0"/>
              <a:t>: </a:t>
            </a:r>
            <a:r>
              <a:rPr lang="fr-BE" sz="1800" dirty="0" smtClean="0"/>
              <a:t> Lina Buzermaniene, </a:t>
            </a:r>
            <a:r>
              <a:rPr lang="fr-BE" sz="1800" dirty="0" err="1" smtClean="0"/>
              <a:t>Lithuanian</a:t>
            </a:r>
            <a:r>
              <a:rPr lang="fr-BE" sz="1800" dirty="0" smtClean="0"/>
              <a:t> Council of </a:t>
            </a:r>
            <a:r>
              <a:rPr lang="fr-BE" sz="1800" dirty="0" err="1" smtClean="0"/>
              <a:t>Asthma</a:t>
            </a:r>
            <a:r>
              <a:rPr lang="fr-BE" sz="1800" dirty="0" smtClean="0"/>
              <a:t> Clubs</a:t>
            </a:r>
            <a:endParaRPr lang="fr-BE" sz="1800" b="1" dirty="0" smtClean="0"/>
          </a:p>
          <a:p>
            <a:pPr lvl="1">
              <a:buClr>
                <a:srgbClr val="4347E7"/>
              </a:buClr>
            </a:pPr>
            <a:r>
              <a:rPr lang="fr-BE" sz="1800" b="1" dirty="0" err="1" smtClean="0"/>
              <a:t>Secretary</a:t>
            </a:r>
            <a:r>
              <a:rPr lang="fr-BE" sz="1800" b="1" dirty="0" smtClean="0"/>
              <a:t>: </a:t>
            </a:r>
            <a:r>
              <a:rPr lang="fr-BE" sz="1800" dirty="0" smtClean="0"/>
              <a:t>Per-Ake Wecksell, </a:t>
            </a:r>
            <a:r>
              <a:rPr lang="fr-BE" sz="1800" dirty="0" err="1" smtClean="0"/>
              <a:t>Swedish</a:t>
            </a:r>
            <a:r>
              <a:rPr lang="fr-BE" sz="1800" dirty="0" smtClean="0"/>
              <a:t> </a:t>
            </a:r>
            <a:r>
              <a:rPr lang="fr-BE" sz="1800" dirty="0" err="1" smtClean="0"/>
              <a:t>Asthma</a:t>
            </a:r>
            <a:r>
              <a:rPr lang="fr-BE" sz="1800" dirty="0" smtClean="0"/>
              <a:t> and Allergy Association</a:t>
            </a:r>
            <a:endParaRPr lang="fr-BE" sz="2000" b="1" dirty="0" smtClean="0"/>
          </a:p>
          <a:p>
            <a:pPr>
              <a:buClr>
                <a:srgbClr val="4347E7"/>
              </a:buClr>
            </a:pPr>
            <a:r>
              <a:rPr lang="fr-BE" sz="2400" b="1" dirty="0" smtClean="0"/>
              <a:t>The EFA Office:</a:t>
            </a:r>
          </a:p>
          <a:p>
            <a:pPr lvl="1">
              <a:buClr>
                <a:srgbClr val="4347E7"/>
              </a:buClr>
            </a:pPr>
            <a:r>
              <a:rPr lang="fr-BE" sz="1800" b="1" dirty="0" err="1" smtClean="0"/>
              <a:t>Executive</a:t>
            </a:r>
            <a:r>
              <a:rPr lang="fr-BE" sz="1800" b="1" dirty="0" smtClean="0"/>
              <a:t> </a:t>
            </a:r>
            <a:r>
              <a:rPr lang="fr-BE" sz="1800" b="1" dirty="0" err="1" smtClean="0"/>
              <a:t>Officer</a:t>
            </a:r>
            <a:r>
              <a:rPr lang="fr-BE" sz="1800" dirty="0" smtClean="0"/>
              <a:t>: Susanna Palkonen</a:t>
            </a:r>
          </a:p>
          <a:p>
            <a:pPr lvl="1">
              <a:buClr>
                <a:srgbClr val="4347E7"/>
              </a:buClr>
            </a:pPr>
            <a:r>
              <a:rPr lang="fr-BE" sz="1800" b="1" dirty="0" smtClean="0"/>
              <a:t>Project and </a:t>
            </a:r>
            <a:r>
              <a:rPr lang="fr-BE" sz="1800" b="1" dirty="0" err="1" smtClean="0"/>
              <a:t>Fundraising</a:t>
            </a:r>
            <a:r>
              <a:rPr lang="fr-BE" sz="1800" b="1" dirty="0" smtClean="0"/>
              <a:t> </a:t>
            </a:r>
            <a:r>
              <a:rPr lang="fr-BE" sz="1800" b="1" dirty="0" err="1" smtClean="0"/>
              <a:t>Officer</a:t>
            </a:r>
            <a:r>
              <a:rPr lang="fr-BE" sz="1800" b="1" dirty="0" smtClean="0"/>
              <a:t>:</a:t>
            </a:r>
            <a:r>
              <a:rPr lang="fr-BE" sz="1800" dirty="0" smtClean="0"/>
              <a:t> Antje </a:t>
            </a:r>
            <a:r>
              <a:rPr lang="fr-BE" sz="1800" dirty="0" err="1" smtClean="0"/>
              <a:t>Fink-Wagner</a:t>
            </a:r>
            <a:endParaRPr lang="fr-BE" sz="1800" b="1" dirty="0" smtClean="0"/>
          </a:p>
          <a:p>
            <a:pPr lvl="1">
              <a:buClr>
                <a:srgbClr val="4347E7"/>
              </a:buClr>
            </a:pPr>
            <a:r>
              <a:rPr lang="fr-BE" sz="1800" b="1" dirty="0" smtClean="0"/>
              <a:t>EU Policy and Project </a:t>
            </a:r>
            <a:r>
              <a:rPr lang="fr-BE" sz="1800" b="1" dirty="0" err="1" smtClean="0"/>
              <a:t>Officer</a:t>
            </a:r>
            <a:r>
              <a:rPr lang="fr-BE" sz="1800" b="1" dirty="0" smtClean="0"/>
              <a:t>: </a:t>
            </a:r>
            <a:r>
              <a:rPr lang="fr-BE" sz="1800" dirty="0" smtClean="0"/>
              <a:t>Roberta </a:t>
            </a:r>
            <a:r>
              <a:rPr lang="fr-BE" sz="1800" dirty="0" err="1" smtClean="0"/>
              <a:t>Savli</a:t>
            </a:r>
            <a:endParaRPr lang="fr-BE" sz="1800" dirty="0" smtClean="0"/>
          </a:p>
          <a:p>
            <a:pPr lvl="1">
              <a:buClr>
                <a:srgbClr val="4347E7"/>
              </a:buClr>
            </a:pPr>
            <a:r>
              <a:rPr lang="fr-BE" sz="1800" b="1" dirty="0" smtClean="0"/>
              <a:t>EU Policy and Project Assistant: </a:t>
            </a:r>
            <a:r>
              <a:rPr lang="fr-BE" sz="1800" dirty="0" smtClean="0"/>
              <a:t>David Brennan</a:t>
            </a:r>
          </a:p>
          <a:p>
            <a:pPr lvl="1">
              <a:buClr>
                <a:srgbClr val="4347E7"/>
              </a:buClr>
            </a:pPr>
            <a:endParaRPr lang="fr-BE" sz="2000" b="1" dirty="0" smtClean="0"/>
          </a:p>
          <a:p>
            <a:pPr lvl="1">
              <a:buClr>
                <a:srgbClr val="4347E7"/>
              </a:buClr>
              <a:buNone/>
            </a:pPr>
            <a:endParaRPr lang="fr-BE" sz="2000" b="1" dirty="0" smtClean="0"/>
          </a:p>
        </p:txBody>
      </p:sp>
      <p:pic>
        <p:nvPicPr>
          <p:cNvPr id="3078" name="Picture 3" descr="EFA Logo New Blu 300dpi.jpg"/>
          <p:cNvPicPr>
            <a:picLocks noChangeAspect="1"/>
          </p:cNvPicPr>
          <p:nvPr/>
        </p:nvPicPr>
        <p:blipFill>
          <a:blip r:embed="rId2" cstate="print"/>
          <a:srcRect/>
          <a:stretch>
            <a:fillRect/>
          </a:stretch>
        </p:blipFill>
        <p:spPr bwMode="auto">
          <a:xfrm>
            <a:off x="0" y="5778500"/>
            <a:ext cx="2676525" cy="1079500"/>
          </a:xfrm>
          <a:prstGeom prst="rect">
            <a:avLst/>
          </a:prstGeom>
          <a:noFill/>
          <a:ln w="9525">
            <a:noFill/>
            <a:miter lim="800000"/>
            <a:headEnd/>
            <a:tailEnd/>
          </a:ln>
        </p:spPr>
      </p:pic>
      <p:pic>
        <p:nvPicPr>
          <p:cNvPr id="1026" name="Picture 2" descr="C:\Users\EFA\AppData\Local\Microsoft\Windows\Temporary Internet Files\Content.Outlook\G0OYDNNF\Breda Flood 4.jpg"/>
          <p:cNvPicPr>
            <a:picLocks noChangeAspect="1" noChangeArrowheads="1"/>
          </p:cNvPicPr>
          <p:nvPr/>
        </p:nvPicPr>
        <p:blipFill>
          <a:blip r:embed="rId3" cstate="print"/>
          <a:srcRect/>
          <a:stretch>
            <a:fillRect/>
          </a:stretch>
        </p:blipFill>
        <p:spPr bwMode="auto">
          <a:xfrm>
            <a:off x="6211842" y="4191000"/>
            <a:ext cx="2557360" cy="1728216"/>
          </a:xfrm>
          <a:prstGeom prst="rect">
            <a:avLst/>
          </a:prstGeom>
          <a:effectLst>
            <a:softEdge rad="63500"/>
          </a:effectLst>
        </p:spPr>
        <p:style>
          <a:lnRef idx="0">
            <a:scrgbClr r="0" g="0" b="0"/>
          </a:lnRef>
          <a:fillRef idx="1003">
            <a:schemeClr val="lt1"/>
          </a:fillRef>
          <a:effectRef idx="0">
            <a:scrgbClr r="0" g="0" b="0"/>
          </a:effectRef>
          <a:fontRef idx="major"/>
        </p:style>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gradFill flip="none" rotWithShape="1">
            <a:gsLst>
              <a:gs pos="0">
                <a:srgbClr val="4347E7">
                  <a:alpha val="86000"/>
                </a:srgbClr>
              </a:gs>
              <a:gs pos="39999">
                <a:srgbClr val="85C2FF"/>
              </a:gs>
              <a:gs pos="70000">
                <a:srgbClr val="C4D6EB"/>
              </a:gs>
              <a:gs pos="100000">
                <a:srgbClr val="FFEBFA"/>
              </a:gs>
            </a:gsLst>
            <a:path path="shape">
              <a:fillToRect l="50000" t="50000" r="50000" b="50000"/>
            </a:path>
            <a:tileRect/>
          </a:gradFill>
          <a:ln/>
        </p:spPr>
        <p:txBody>
          <a:bodyPr rtlCol="0">
            <a:normAutofit/>
          </a:bodyPr>
          <a:lstStyle/>
          <a:p>
            <a:pPr fontAlgn="auto">
              <a:spcAft>
                <a:spcPts val="0"/>
              </a:spcAft>
              <a:defRPr/>
            </a:pPr>
            <a:r>
              <a:rPr lang="fr-BE" dirty="0" smtClean="0"/>
              <a:t>EFA Events and </a:t>
            </a:r>
            <a:r>
              <a:rPr lang="fr-BE" dirty="0" err="1" smtClean="0"/>
              <a:t>Activities</a:t>
            </a:r>
            <a:endParaRPr lang="fr-BE" dirty="0"/>
          </a:p>
        </p:txBody>
      </p:sp>
      <p:sp>
        <p:nvSpPr>
          <p:cNvPr id="3077" name="Subtitle 2"/>
          <p:cNvSpPr>
            <a:spLocks noGrp="1"/>
          </p:cNvSpPr>
          <p:nvPr>
            <p:ph idx="1"/>
          </p:nvPr>
        </p:nvSpPr>
        <p:spPr>
          <a:xfrm>
            <a:off x="457200" y="1447800"/>
            <a:ext cx="8458200" cy="4525963"/>
          </a:xfrm>
        </p:spPr>
        <p:txBody>
          <a:bodyPr/>
          <a:lstStyle/>
          <a:p>
            <a:pPr>
              <a:buClr>
                <a:srgbClr val="4347E7"/>
              </a:buClr>
            </a:pPr>
            <a:r>
              <a:rPr lang="en-US" sz="1800" b="1" dirty="0" smtClean="0"/>
              <a:t>Annual General Meetings (AGMs)</a:t>
            </a:r>
          </a:p>
          <a:p>
            <a:pPr lvl="1">
              <a:buClr>
                <a:srgbClr val="4347E7"/>
              </a:buClr>
            </a:pPr>
            <a:r>
              <a:rPr lang="en-US" sz="1600" dirty="0" smtClean="0"/>
              <a:t>All EFA members meet annually to elect board members, review </a:t>
            </a:r>
            <a:r>
              <a:rPr lang="en-US" sz="1600" dirty="0" err="1" smtClean="0"/>
              <a:t>activites</a:t>
            </a:r>
            <a:r>
              <a:rPr lang="en-US" sz="1600" dirty="0" smtClean="0"/>
              <a:t> of the preceding year and discuss strategic objectives for an annual plan;</a:t>
            </a:r>
            <a:endParaRPr lang="en-US" sz="1800" dirty="0" smtClean="0"/>
          </a:p>
          <a:p>
            <a:pPr>
              <a:buClr>
                <a:srgbClr val="4347E7"/>
              </a:buClr>
            </a:pPr>
            <a:r>
              <a:rPr lang="en-US" sz="1800" b="1" dirty="0" smtClean="0"/>
              <a:t>Network Meetings</a:t>
            </a:r>
          </a:p>
          <a:p>
            <a:pPr lvl="1">
              <a:buClr>
                <a:srgbClr val="4347E7"/>
              </a:buClr>
            </a:pPr>
            <a:r>
              <a:rPr lang="en-US" sz="1600" dirty="0" smtClean="0"/>
              <a:t>Usually occurs day after the AGMs as means for EFA members to convene working groups and share best practices while creating work plans for the upcoming year;</a:t>
            </a:r>
          </a:p>
          <a:p>
            <a:pPr>
              <a:buClr>
                <a:srgbClr val="4347E7"/>
              </a:buClr>
            </a:pPr>
            <a:r>
              <a:rPr lang="en-US" sz="1800" b="1" dirty="0" smtClean="0"/>
              <a:t>EFA Board Meetings</a:t>
            </a:r>
          </a:p>
          <a:p>
            <a:pPr lvl="1">
              <a:buClr>
                <a:srgbClr val="4347E7"/>
              </a:buClr>
            </a:pPr>
            <a:r>
              <a:rPr lang="en-US" sz="1600" dirty="0" smtClean="0"/>
              <a:t>Board members convene to discuss and decide upon administrative matters, implement annual plans and continue planning ahead;</a:t>
            </a:r>
          </a:p>
          <a:p>
            <a:pPr>
              <a:buClr>
                <a:srgbClr val="4347E7"/>
              </a:buClr>
            </a:pPr>
            <a:r>
              <a:rPr lang="en-US" sz="1800" b="1" dirty="0" smtClean="0"/>
              <a:t>Working Groups for Allergy and COPD</a:t>
            </a:r>
          </a:p>
          <a:p>
            <a:pPr lvl="1">
              <a:buClr>
                <a:srgbClr val="4347E7"/>
              </a:buClr>
            </a:pPr>
            <a:r>
              <a:rPr lang="en-US" sz="1600" dirty="0" smtClean="0"/>
              <a:t>EFA members convene in thematically specific groups either through the internet, teleconference or face-to-face meetings;</a:t>
            </a:r>
          </a:p>
          <a:p>
            <a:pPr>
              <a:buClr>
                <a:srgbClr val="4347E7"/>
              </a:buClr>
            </a:pPr>
            <a:r>
              <a:rPr lang="en-US" sz="1800" b="1" dirty="0" smtClean="0"/>
              <a:t>EFA Meet and Greet EU Institutions Training in Brussels</a:t>
            </a:r>
          </a:p>
          <a:p>
            <a:pPr lvl="1">
              <a:buClr>
                <a:srgbClr val="4347E7"/>
              </a:buClr>
            </a:pPr>
            <a:r>
              <a:rPr lang="en-US" sz="1600" dirty="0" smtClean="0"/>
              <a:t>EFA members are invited to Brussels for an opportunity to overview of how the EU works, further understanding of EU policies in their fields of interest and greet EU policymakers;</a:t>
            </a:r>
          </a:p>
          <a:p>
            <a:pPr>
              <a:buClr>
                <a:srgbClr val="4347E7"/>
              </a:buClr>
              <a:buNone/>
            </a:pPr>
            <a:r>
              <a:rPr lang="en-US" sz="2400" dirty="0" smtClean="0"/>
              <a:t/>
            </a:r>
            <a:br>
              <a:rPr lang="en-US" sz="2400" dirty="0" smtClean="0"/>
            </a:br>
            <a:endParaRPr lang="en-US" sz="2400" dirty="0" smtClean="0"/>
          </a:p>
          <a:p>
            <a:pPr>
              <a:buClr>
                <a:srgbClr val="4347E7"/>
              </a:buClr>
            </a:pPr>
            <a:endParaRPr lang="en-US" sz="2400" dirty="0" smtClean="0"/>
          </a:p>
          <a:p>
            <a:pPr lvl="1">
              <a:buClr>
                <a:srgbClr val="4347E7"/>
              </a:buClr>
            </a:pPr>
            <a:endParaRPr lang="en-US" sz="2000" dirty="0" smtClean="0"/>
          </a:p>
          <a:p>
            <a:pPr marL="357188" lvl="1">
              <a:buClr>
                <a:srgbClr val="4347E7"/>
              </a:buClr>
              <a:buNone/>
            </a:pPr>
            <a:endParaRPr lang="fr-BE" sz="2000" dirty="0" smtClean="0"/>
          </a:p>
          <a:p>
            <a:pPr>
              <a:buClr>
                <a:srgbClr val="4347E7"/>
              </a:buClr>
              <a:buNone/>
            </a:pPr>
            <a:endParaRPr lang="fr-BE" sz="2400" dirty="0" smtClean="0"/>
          </a:p>
        </p:txBody>
      </p:sp>
      <p:pic>
        <p:nvPicPr>
          <p:cNvPr id="3078" name="Picture 3" descr="EFA Logo New Blu 300dpi.jpg"/>
          <p:cNvPicPr>
            <a:picLocks noChangeAspect="1"/>
          </p:cNvPicPr>
          <p:nvPr/>
        </p:nvPicPr>
        <p:blipFill>
          <a:blip r:embed="rId2" cstate="print"/>
          <a:srcRect/>
          <a:stretch>
            <a:fillRect/>
          </a:stretch>
        </p:blipFill>
        <p:spPr bwMode="auto">
          <a:xfrm>
            <a:off x="0" y="5778500"/>
            <a:ext cx="2676525" cy="10795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gradFill flip="none" rotWithShape="1">
            <a:gsLst>
              <a:gs pos="0">
                <a:srgbClr val="4347E7">
                  <a:alpha val="86000"/>
                </a:srgbClr>
              </a:gs>
              <a:gs pos="39999">
                <a:srgbClr val="85C2FF"/>
              </a:gs>
              <a:gs pos="70000">
                <a:srgbClr val="C4D6EB"/>
              </a:gs>
              <a:gs pos="100000">
                <a:srgbClr val="FFEBFA"/>
              </a:gs>
            </a:gsLst>
            <a:path path="shape">
              <a:fillToRect l="50000" t="50000" r="50000" b="50000"/>
            </a:path>
            <a:tileRect/>
          </a:gradFill>
          <a:ln/>
        </p:spPr>
        <p:txBody>
          <a:bodyPr rtlCol="0">
            <a:normAutofit/>
          </a:bodyPr>
          <a:lstStyle/>
          <a:p>
            <a:pPr fontAlgn="auto">
              <a:spcAft>
                <a:spcPts val="0"/>
              </a:spcAft>
              <a:defRPr/>
            </a:pPr>
            <a:r>
              <a:rPr lang="fr-BE" dirty="0" smtClean="0"/>
              <a:t>EFA </a:t>
            </a:r>
            <a:r>
              <a:rPr lang="fr-BE" dirty="0" err="1" smtClean="0"/>
              <a:t>Members</a:t>
            </a:r>
            <a:endParaRPr lang="fr-BE" dirty="0"/>
          </a:p>
        </p:txBody>
      </p:sp>
      <p:pic>
        <p:nvPicPr>
          <p:cNvPr id="3078" name="Picture 3" descr="EFA Logo New Blu 300dpi.jpg"/>
          <p:cNvPicPr>
            <a:picLocks noChangeAspect="1"/>
          </p:cNvPicPr>
          <p:nvPr/>
        </p:nvPicPr>
        <p:blipFill>
          <a:blip r:embed="rId2" cstate="print"/>
          <a:srcRect/>
          <a:stretch>
            <a:fillRect/>
          </a:stretch>
        </p:blipFill>
        <p:spPr bwMode="auto">
          <a:xfrm>
            <a:off x="0" y="5778500"/>
            <a:ext cx="2676525" cy="1079500"/>
          </a:xfrm>
          <a:prstGeom prst="rect">
            <a:avLst/>
          </a:prstGeom>
          <a:noFill/>
          <a:ln w="9525">
            <a:noFill/>
            <a:miter lim="800000"/>
            <a:headEnd/>
            <a:tailEnd/>
          </a:ln>
        </p:spPr>
      </p:pic>
      <p:grpSp>
        <p:nvGrpSpPr>
          <p:cNvPr id="6" name="Group 3"/>
          <p:cNvGrpSpPr>
            <a:grpSpLocks/>
          </p:cNvGrpSpPr>
          <p:nvPr/>
        </p:nvGrpSpPr>
        <p:grpSpPr bwMode="auto">
          <a:xfrm>
            <a:off x="457200" y="2022012"/>
            <a:ext cx="6362217" cy="3743602"/>
            <a:chOff x="295" y="1339"/>
            <a:chExt cx="3855" cy="2334"/>
          </a:xfrm>
        </p:grpSpPr>
        <p:sp>
          <p:nvSpPr>
            <p:cNvPr id="8" name="Text Box 5"/>
            <p:cNvSpPr txBox="1">
              <a:spLocks noChangeArrowheads="1"/>
            </p:cNvSpPr>
            <p:nvPr/>
          </p:nvSpPr>
          <p:spPr bwMode="auto">
            <a:xfrm>
              <a:off x="295" y="1339"/>
              <a:ext cx="2041" cy="156"/>
            </a:xfrm>
            <a:prstGeom prst="rect">
              <a:avLst/>
            </a:prstGeom>
            <a:noFill/>
            <a:ln w="9525">
              <a:noFill/>
              <a:miter lim="800000"/>
              <a:headEnd/>
              <a:tailEnd/>
            </a:ln>
          </p:spPr>
          <p:txBody>
            <a:bodyPr lIns="91395" tIns="45697" rIns="91395" bIns="45697">
              <a:spAutoFit/>
            </a:bodyPr>
            <a:lstStyle/>
            <a:p>
              <a:pPr>
                <a:spcBef>
                  <a:spcPct val="50000"/>
                </a:spcBef>
                <a:buFontTx/>
                <a:buChar char="•"/>
              </a:pPr>
              <a:endParaRPr lang="en-GB" b="1">
                <a:solidFill>
                  <a:srgbClr val="000066"/>
                </a:solidFill>
                <a:cs typeface="Arial" charset="0"/>
              </a:endParaRPr>
            </a:p>
          </p:txBody>
        </p:sp>
        <p:sp>
          <p:nvSpPr>
            <p:cNvPr id="9" name="Text Box 6"/>
            <p:cNvSpPr txBox="1">
              <a:spLocks noChangeArrowheads="1"/>
            </p:cNvSpPr>
            <p:nvPr/>
          </p:nvSpPr>
          <p:spPr bwMode="auto">
            <a:xfrm>
              <a:off x="975" y="3290"/>
              <a:ext cx="227" cy="156"/>
            </a:xfrm>
            <a:prstGeom prst="rect">
              <a:avLst/>
            </a:prstGeom>
            <a:noFill/>
            <a:ln w="9525">
              <a:noFill/>
              <a:miter lim="800000"/>
              <a:headEnd/>
              <a:tailEnd/>
            </a:ln>
          </p:spPr>
          <p:txBody>
            <a:bodyPr lIns="91395" tIns="45697" rIns="91395" bIns="45697">
              <a:spAutoFit/>
            </a:bodyPr>
            <a:lstStyle/>
            <a:p>
              <a:pPr>
                <a:spcBef>
                  <a:spcPct val="50000"/>
                </a:spcBef>
              </a:pPr>
              <a:endParaRPr lang="nl-BE" b="1">
                <a:cs typeface="Arial" charset="0"/>
              </a:endParaRPr>
            </a:p>
          </p:txBody>
        </p:sp>
        <p:sp>
          <p:nvSpPr>
            <p:cNvPr id="10" name="Text Box 7"/>
            <p:cNvSpPr txBox="1">
              <a:spLocks noChangeArrowheads="1"/>
            </p:cNvSpPr>
            <p:nvPr/>
          </p:nvSpPr>
          <p:spPr bwMode="auto">
            <a:xfrm>
              <a:off x="1474" y="3290"/>
              <a:ext cx="227" cy="156"/>
            </a:xfrm>
            <a:prstGeom prst="rect">
              <a:avLst/>
            </a:prstGeom>
            <a:noFill/>
            <a:ln w="9525">
              <a:noFill/>
              <a:miter lim="800000"/>
              <a:headEnd/>
              <a:tailEnd/>
            </a:ln>
          </p:spPr>
          <p:txBody>
            <a:bodyPr lIns="91395" tIns="45697" rIns="91395" bIns="45697">
              <a:spAutoFit/>
            </a:bodyPr>
            <a:lstStyle/>
            <a:p>
              <a:pPr>
                <a:spcBef>
                  <a:spcPct val="50000"/>
                </a:spcBef>
              </a:pPr>
              <a:endParaRPr lang="nl-BE" b="1">
                <a:cs typeface="Arial" charset="0"/>
              </a:endParaRPr>
            </a:p>
          </p:txBody>
        </p:sp>
        <p:sp>
          <p:nvSpPr>
            <p:cNvPr id="11" name="Text Box 8"/>
            <p:cNvSpPr txBox="1">
              <a:spLocks noChangeArrowheads="1"/>
            </p:cNvSpPr>
            <p:nvPr/>
          </p:nvSpPr>
          <p:spPr bwMode="auto">
            <a:xfrm>
              <a:off x="2154" y="2836"/>
              <a:ext cx="227" cy="156"/>
            </a:xfrm>
            <a:prstGeom prst="rect">
              <a:avLst/>
            </a:prstGeom>
            <a:noFill/>
            <a:ln w="9525">
              <a:noFill/>
              <a:miter lim="800000"/>
              <a:headEnd/>
              <a:tailEnd/>
            </a:ln>
          </p:spPr>
          <p:txBody>
            <a:bodyPr lIns="91395" tIns="45697" rIns="91395" bIns="45697">
              <a:spAutoFit/>
            </a:bodyPr>
            <a:lstStyle/>
            <a:p>
              <a:pPr>
                <a:spcBef>
                  <a:spcPct val="50000"/>
                </a:spcBef>
              </a:pPr>
              <a:endParaRPr lang="nl-BE" b="1">
                <a:cs typeface="Arial" charset="0"/>
              </a:endParaRPr>
            </a:p>
          </p:txBody>
        </p:sp>
        <p:sp>
          <p:nvSpPr>
            <p:cNvPr id="12" name="Text Box 9"/>
            <p:cNvSpPr txBox="1">
              <a:spLocks noChangeArrowheads="1"/>
            </p:cNvSpPr>
            <p:nvPr/>
          </p:nvSpPr>
          <p:spPr bwMode="auto">
            <a:xfrm>
              <a:off x="2018" y="2341"/>
              <a:ext cx="227" cy="156"/>
            </a:xfrm>
            <a:prstGeom prst="rect">
              <a:avLst/>
            </a:prstGeom>
            <a:noFill/>
            <a:ln w="9525">
              <a:noFill/>
              <a:miter lim="800000"/>
              <a:headEnd/>
              <a:tailEnd/>
            </a:ln>
          </p:spPr>
          <p:txBody>
            <a:bodyPr lIns="91395" tIns="45697" rIns="91395" bIns="45697">
              <a:spAutoFit/>
            </a:bodyPr>
            <a:lstStyle/>
            <a:p>
              <a:pPr>
                <a:spcBef>
                  <a:spcPct val="50000"/>
                </a:spcBef>
              </a:pPr>
              <a:endParaRPr lang="nl-BE" b="1">
                <a:cs typeface="Arial" charset="0"/>
              </a:endParaRPr>
            </a:p>
          </p:txBody>
        </p:sp>
        <p:sp>
          <p:nvSpPr>
            <p:cNvPr id="13" name="Text Box 10"/>
            <p:cNvSpPr txBox="1">
              <a:spLocks noChangeArrowheads="1"/>
            </p:cNvSpPr>
            <p:nvPr/>
          </p:nvSpPr>
          <p:spPr bwMode="auto">
            <a:xfrm>
              <a:off x="2517" y="2432"/>
              <a:ext cx="227" cy="156"/>
            </a:xfrm>
            <a:prstGeom prst="rect">
              <a:avLst/>
            </a:prstGeom>
            <a:noFill/>
            <a:ln w="9525">
              <a:noFill/>
              <a:miter lim="800000"/>
              <a:headEnd/>
              <a:tailEnd/>
            </a:ln>
          </p:spPr>
          <p:txBody>
            <a:bodyPr lIns="91395" tIns="45697" rIns="91395" bIns="45697">
              <a:spAutoFit/>
            </a:bodyPr>
            <a:lstStyle/>
            <a:p>
              <a:pPr>
                <a:spcBef>
                  <a:spcPct val="50000"/>
                </a:spcBef>
              </a:pPr>
              <a:endParaRPr lang="nl-BE" b="1">
                <a:cs typeface="Arial" charset="0"/>
              </a:endParaRPr>
            </a:p>
          </p:txBody>
        </p:sp>
        <p:sp>
          <p:nvSpPr>
            <p:cNvPr id="14" name="Text Box 11"/>
            <p:cNvSpPr txBox="1">
              <a:spLocks noChangeArrowheads="1"/>
            </p:cNvSpPr>
            <p:nvPr/>
          </p:nvSpPr>
          <p:spPr bwMode="auto">
            <a:xfrm>
              <a:off x="2426" y="2609"/>
              <a:ext cx="227" cy="156"/>
            </a:xfrm>
            <a:prstGeom prst="rect">
              <a:avLst/>
            </a:prstGeom>
            <a:noFill/>
            <a:ln w="9525">
              <a:noFill/>
              <a:miter lim="800000"/>
              <a:headEnd/>
              <a:tailEnd/>
            </a:ln>
          </p:spPr>
          <p:txBody>
            <a:bodyPr lIns="91395" tIns="45697" rIns="91395" bIns="45697">
              <a:spAutoFit/>
            </a:bodyPr>
            <a:lstStyle/>
            <a:p>
              <a:pPr>
                <a:spcBef>
                  <a:spcPct val="50000"/>
                </a:spcBef>
              </a:pPr>
              <a:endParaRPr lang="nl-BE" b="1">
                <a:cs typeface="Arial" charset="0"/>
              </a:endParaRPr>
            </a:p>
          </p:txBody>
        </p:sp>
        <p:sp>
          <p:nvSpPr>
            <p:cNvPr id="15" name="Text Box 13"/>
            <p:cNvSpPr txBox="1">
              <a:spLocks noChangeArrowheads="1"/>
            </p:cNvSpPr>
            <p:nvPr/>
          </p:nvSpPr>
          <p:spPr bwMode="auto">
            <a:xfrm>
              <a:off x="2835" y="2156"/>
              <a:ext cx="227" cy="156"/>
            </a:xfrm>
            <a:prstGeom prst="rect">
              <a:avLst/>
            </a:prstGeom>
            <a:noFill/>
            <a:ln w="9525">
              <a:noFill/>
              <a:miter lim="800000"/>
              <a:headEnd/>
              <a:tailEnd/>
            </a:ln>
          </p:spPr>
          <p:txBody>
            <a:bodyPr lIns="91395" tIns="45697" rIns="91395" bIns="45697">
              <a:spAutoFit/>
            </a:bodyPr>
            <a:lstStyle/>
            <a:p>
              <a:pPr>
                <a:spcBef>
                  <a:spcPct val="50000"/>
                </a:spcBef>
              </a:pPr>
              <a:endParaRPr lang="nl-BE" b="1">
                <a:cs typeface="Arial" charset="0"/>
              </a:endParaRPr>
            </a:p>
          </p:txBody>
        </p:sp>
        <p:sp>
          <p:nvSpPr>
            <p:cNvPr id="16" name="Text Box 14"/>
            <p:cNvSpPr txBox="1">
              <a:spLocks noChangeArrowheads="1"/>
            </p:cNvSpPr>
            <p:nvPr/>
          </p:nvSpPr>
          <p:spPr bwMode="auto">
            <a:xfrm>
              <a:off x="2925" y="1748"/>
              <a:ext cx="227" cy="156"/>
            </a:xfrm>
            <a:prstGeom prst="rect">
              <a:avLst/>
            </a:prstGeom>
            <a:noFill/>
            <a:ln w="9525">
              <a:noFill/>
              <a:miter lim="800000"/>
              <a:headEnd/>
              <a:tailEnd/>
            </a:ln>
          </p:spPr>
          <p:txBody>
            <a:bodyPr lIns="91395" tIns="45697" rIns="91395" bIns="45697">
              <a:spAutoFit/>
            </a:bodyPr>
            <a:lstStyle/>
            <a:p>
              <a:pPr>
                <a:spcBef>
                  <a:spcPct val="50000"/>
                </a:spcBef>
              </a:pPr>
              <a:endParaRPr lang="nl-BE" b="1">
                <a:cs typeface="Arial" charset="0"/>
              </a:endParaRPr>
            </a:p>
          </p:txBody>
        </p:sp>
        <p:sp>
          <p:nvSpPr>
            <p:cNvPr id="17" name="Text Box 15"/>
            <p:cNvSpPr txBox="1">
              <a:spLocks noChangeArrowheads="1"/>
            </p:cNvSpPr>
            <p:nvPr/>
          </p:nvSpPr>
          <p:spPr bwMode="auto">
            <a:xfrm>
              <a:off x="3243" y="1838"/>
              <a:ext cx="227" cy="156"/>
            </a:xfrm>
            <a:prstGeom prst="rect">
              <a:avLst/>
            </a:prstGeom>
            <a:noFill/>
            <a:ln w="9525">
              <a:noFill/>
              <a:miter lim="800000"/>
              <a:headEnd/>
              <a:tailEnd/>
            </a:ln>
          </p:spPr>
          <p:txBody>
            <a:bodyPr lIns="91395" tIns="45697" rIns="91395" bIns="45697">
              <a:spAutoFit/>
            </a:bodyPr>
            <a:lstStyle/>
            <a:p>
              <a:pPr>
                <a:spcBef>
                  <a:spcPct val="50000"/>
                </a:spcBef>
              </a:pPr>
              <a:endParaRPr lang="nl-BE" b="1">
                <a:cs typeface="Arial" charset="0"/>
              </a:endParaRPr>
            </a:p>
          </p:txBody>
        </p:sp>
        <p:sp>
          <p:nvSpPr>
            <p:cNvPr id="18" name="Text Box 16"/>
            <p:cNvSpPr txBox="1">
              <a:spLocks noChangeArrowheads="1"/>
            </p:cNvSpPr>
            <p:nvPr/>
          </p:nvSpPr>
          <p:spPr bwMode="auto">
            <a:xfrm>
              <a:off x="3923" y="1611"/>
              <a:ext cx="227" cy="156"/>
            </a:xfrm>
            <a:prstGeom prst="rect">
              <a:avLst/>
            </a:prstGeom>
            <a:noFill/>
            <a:ln w="9525">
              <a:noFill/>
              <a:miter lim="800000"/>
              <a:headEnd/>
              <a:tailEnd/>
            </a:ln>
          </p:spPr>
          <p:txBody>
            <a:bodyPr lIns="91395" tIns="45697" rIns="91395" bIns="45697">
              <a:spAutoFit/>
            </a:bodyPr>
            <a:lstStyle/>
            <a:p>
              <a:pPr>
                <a:spcBef>
                  <a:spcPct val="50000"/>
                </a:spcBef>
              </a:pPr>
              <a:endParaRPr lang="nl-BE" b="1">
                <a:cs typeface="Arial" charset="0"/>
              </a:endParaRPr>
            </a:p>
          </p:txBody>
        </p:sp>
        <p:sp>
          <p:nvSpPr>
            <p:cNvPr id="19" name="Text Box 17"/>
            <p:cNvSpPr txBox="1">
              <a:spLocks noChangeArrowheads="1"/>
            </p:cNvSpPr>
            <p:nvPr/>
          </p:nvSpPr>
          <p:spPr bwMode="auto">
            <a:xfrm>
              <a:off x="2608" y="2886"/>
              <a:ext cx="227" cy="156"/>
            </a:xfrm>
            <a:prstGeom prst="rect">
              <a:avLst/>
            </a:prstGeom>
            <a:noFill/>
            <a:ln w="9525">
              <a:noFill/>
              <a:miter lim="800000"/>
              <a:headEnd/>
              <a:tailEnd/>
            </a:ln>
          </p:spPr>
          <p:txBody>
            <a:bodyPr lIns="91395" tIns="45697" rIns="91395" bIns="45697">
              <a:spAutoFit/>
            </a:bodyPr>
            <a:lstStyle/>
            <a:p>
              <a:pPr>
                <a:spcBef>
                  <a:spcPct val="50000"/>
                </a:spcBef>
              </a:pPr>
              <a:endParaRPr lang="nl-BE" b="1">
                <a:cs typeface="Arial" charset="0"/>
              </a:endParaRPr>
            </a:p>
          </p:txBody>
        </p:sp>
        <p:sp>
          <p:nvSpPr>
            <p:cNvPr id="20" name="Text Box 18"/>
            <p:cNvSpPr txBox="1">
              <a:spLocks noChangeArrowheads="1"/>
            </p:cNvSpPr>
            <p:nvPr/>
          </p:nvSpPr>
          <p:spPr bwMode="auto">
            <a:xfrm>
              <a:off x="2834" y="3108"/>
              <a:ext cx="227" cy="156"/>
            </a:xfrm>
            <a:prstGeom prst="rect">
              <a:avLst/>
            </a:prstGeom>
            <a:noFill/>
            <a:ln w="9525">
              <a:noFill/>
              <a:miter lim="800000"/>
              <a:headEnd/>
              <a:tailEnd/>
            </a:ln>
          </p:spPr>
          <p:txBody>
            <a:bodyPr lIns="91395" tIns="45697" rIns="91395" bIns="45697">
              <a:spAutoFit/>
            </a:bodyPr>
            <a:lstStyle/>
            <a:p>
              <a:pPr>
                <a:spcBef>
                  <a:spcPct val="50000"/>
                </a:spcBef>
              </a:pPr>
              <a:endParaRPr lang="nl-BE" b="1">
                <a:cs typeface="Arial" charset="0"/>
              </a:endParaRPr>
            </a:p>
          </p:txBody>
        </p:sp>
        <p:sp>
          <p:nvSpPr>
            <p:cNvPr id="21" name="Text Box 19"/>
            <p:cNvSpPr txBox="1">
              <a:spLocks noChangeArrowheads="1"/>
            </p:cNvSpPr>
            <p:nvPr/>
          </p:nvSpPr>
          <p:spPr bwMode="auto">
            <a:xfrm>
              <a:off x="3560" y="2519"/>
              <a:ext cx="227" cy="156"/>
            </a:xfrm>
            <a:prstGeom prst="rect">
              <a:avLst/>
            </a:prstGeom>
            <a:noFill/>
            <a:ln w="9525">
              <a:noFill/>
              <a:miter lim="800000"/>
              <a:headEnd/>
              <a:tailEnd/>
            </a:ln>
          </p:spPr>
          <p:txBody>
            <a:bodyPr lIns="91395" tIns="45697" rIns="91395" bIns="45697">
              <a:spAutoFit/>
            </a:bodyPr>
            <a:lstStyle/>
            <a:p>
              <a:pPr>
                <a:spcBef>
                  <a:spcPct val="50000"/>
                </a:spcBef>
              </a:pPr>
              <a:endParaRPr lang="nl-BE" b="1">
                <a:cs typeface="Arial" charset="0"/>
              </a:endParaRPr>
            </a:p>
          </p:txBody>
        </p:sp>
        <p:sp>
          <p:nvSpPr>
            <p:cNvPr id="22" name="Text Box 20"/>
            <p:cNvSpPr txBox="1">
              <a:spLocks noChangeArrowheads="1"/>
            </p:cNvSpPr>
            <p:nvPr/>
          </p:nvSpPr>
          <p:spPr bwMode="auto">
            <a:xfrm>
              <a:off x="3197" y="2882"/>
              <a:ext cx="227" cy="156"/>
            </a:xfrm>
            <a:prstGeom prst="rect">
              <a:avLst/>
            </a:prstGeom>
            <a:noFill/>
            <a:ln w="9525">
              <a:noFill/>
              <a:miter lim="800000"/>
              <a:headEnd/>
              <a:tailEnd/>
            </a:ln>
          </p:spPr>
          <p:txBody>
            <a:bodyPr lIns="91395" tIns="45697" rIns="91395" bIns="45697">
              <a:spAutoFit/>
            </a:bodyPr>
            <a:lstStyle/>
            <a:p>
              <a:pPr>
                <a:spcBef>
                  <a:spcPct val="50000"/>
                </a:spcBef>
              </a:pPr>
              <a:endParaRPr lang="nl-BE" b="1">
                <a:cs typeface="Arial" charset="0"/>
              </a:endParaRPr>
            </a:p>
          </p:txBody>
        </p:sp>
        <p:sp>
          <p:nvSpPr>
            <p:cNvPr id="23" name="Text Box 21"/>
            <p:cNvSpPr txBox="1">
              <a:spLocks noChangeArrowheads="1"/>
            </p:cNvSpPr>
            <p:nvPr/>
          </p:nvSpPr>
          <p:spPr bwMode="auto">
            <a:xfrm>
              <a:off x="3832" y="3517"/>
              <a:ext cx="227" cy="156"/>
            </a:xfrm>
            <a:prstGeom prst="rect">
              <a:avLst/>
            </a:prstGeom>
            <a:noFill/>
            <a:ln w="9525">
              <a:noFill/>
              <a:miter lim="800000"/>
              <a:headEnd/>
              <a:tailEnd/>
            </a:ln>
          </p:spPr>
          <p:txBody>
            <a:bodyPr lIns="91395" tIns="45697" rIns="91395" bIns="45697">
              <a:spAutoFit/>
            </a:bodyPr>
            <a:lstStyle/>
            <a:p>
              <a:pPr>
                <a:spcBef>
                  <a:spcPct val="50000"/>
                </a:spcBef>
              </a:pPr>
              <a:endParaRPr lang="nl-BE" b="1">
                <a:cs typeface="Arial" charset="0"/>
              </a:endParaRPr>
            </a:p>
          </p:txBody>
        </p:sp>
      </p:grpSp>
      <p:pic>
        <p:nvPicPr>
          <p:cNvPr id="1029" name="Picture 5" descr="C:\Users\EFA\Pictures\Europe.png"/>
          <p:cNvPicPr>
            <a:picLocks noChangeAspect="1" noChangeArrowheads="1"/>
          </p:cNvPicPr>
          <p:nvPr/>
        </p:nvPicPr>
        <p:blipFill>
          <a:blip r:embed="rId3" cstate="print"/>
          <a:srcRect/>
          <a:stretch>
            <a:fillRect/>
          </a:stretch>
        </p:blipFill>
        <p:spPr bwMode="auto">
          <a:xfrm>
            <a:off x="685800" y="1524000"/>
            <a:ext cx="7391400" cy="4114801"/>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gradFill flip="none" rotWithShape="1">
            <a:gsLst>
              <a:gs pos="0">
                <a:srgbClr val="4347E7">
                  <a:alpha val="86000"/>
                </a:srgbClr>
              </a:gs>
              <a:gs pos="39999">
                <a:srgbClr val="85C2FF"/>
              </a:gs>
              <a:gs pos="70000">
                <a:srgbClr val="C4D6EB"/>
              </a:gs>
              <a:gs pos="100000">
                <a:srgbClr val="FFEBFA"/>
              </a:gs>
            </a:gsLst>
            <a:path path="shape">
              <a:fillToRect l="50000" t="50000" r="50000" b="50000"/>
            </a:path>
            <a:tileRect/>
          </a:gradFill>
          <a:ln/>
        </p:spPr>
        <p:txBody>
          <a:bodyPr rtlCol="0">
            <a:normAutofit/>
          </a:bodyPr>
          <a:lstStyle/>
          <a:p>
            <a:pPr fontAlgn="auto">
              <a:spcAft>
                <a:spcPts val="0"/>
              </a:spcAft>
              <a:defRPr/>
            </a:pPr>
            <a:r>
              <a:rPr lang="fr-BE" dirty="0" smtClean="0"/>
              <a:t>EFA </a:t>
            </a:r>
            <a:r>
              <a:rPr lang="fr-BE" dirty="0" err="1" smtClean="0"/>
              <a:t>Membership</a:t>
            </a:r>
            <a:endParaRPr lang="fr-BE" dirty="0"/>
          </a:p>
        </p:txBody>
      </p:sp>
      <p:sp>
        <p:nvSpPr>
          <p:cNvPr id="3077" name="Subtitle 2"/>
          <p:cNvSpPr>
            <a:spLocks noGrp="1"/>
          </p:cNvSpPr>
          <p:nvPr>
            <p:ph idx="1"/>
          </p:nvPr>
        </p:nvSpPr>
        <p:spPr>
          <a:xfrm>
            <a:off x="457200" y="1600200"/>
            <a:ext cx="8458200" cy="4525963"/>
          </a:xfrm>
        </p:spPr>
        <p:txBody>
          <a:bodyPr/>
          <a:lstStyle/>
          <a:p>
            <a:pPr lvl="1">
              <a:buClr>
                <a:srgbClr val="4347E7"/>
              </a:buClr>
              <a:buFont typeface="Arial" pitchFamily="34" charset="0"/>
              <a:buChar char="•"/>
            </a:pPr>
            <a:r>
              <a:rPr lang="fr-BE" sz="2000" dirty="0" err="1" smtClean="0"/>
              <a:t>Each</a:t>
            </a:r>
            <a:r>
              <a:rPr lang="fr-BE" sz="2000" dirty="0" smtClean="0"/>
              <a:t> full </a:t>
            </a:r>
            <a:r>
              <a:rPr lang="fr-BE" sz="2000" dirty="0" err="1" smtClean="0"/>
              <a:t>member</a:t>
            </a:r>
            <a:r>
              <a:rPr lang="fr-BE" sz="2000" dirty="0" smtClean="0"/>
              <a:t> pays an </a:t>
            </a:r>
            <a:r>
              <a:rPr lang="fr-BE" sz="2000" dirty="0" err="1" smtClean="0"/>
              <a:t>annual</a:t>
            </a:r>
            <a:r>
              <a:rPr lang="fr-BE" sz="2000" dirty="0" smtClean="0"/>
              <a:t> </a:t>
            </a:r>
            <a:r>
              <a:rPr lang="fr-BE" sz="2000" dirty="0" err="1" smtClean="0"/>
              <a:t>fee</a:t>
            </a:r>
            <a:r>
              <a:rPr lang="fr-BE" sz="2000" dirty="0" smtClean="0"/>
              <a:t> of 500 EUR; </a:t>
            </a:r>
          </a:p>
          <a:p>
            <a:pPr lvl="1">
              <a:buClr>
                <a:srgbClr val="4347E7"/>
              </a:buClr>
              <a:buFont typeface="Arial" pitchFamily="34" charset="0"/>
              <a:buChar char="•"/>
            </a:pPr>
            <a:r>
              <a:rPr lang="fr-BE" sz="2000" dirty="0" err="1" smtClean="0"/>
              <a:t>Each</a:t>
            </a:r>
            <a:r>
              <a:rPr lang="fr-BE" sz="2000" dirty="0" smtClean="0"/>
              <a:t> </a:t>
            </a:r>
            <a:r>
              <a:rPr lang="fr-BE" sz="2000" dirty="0" err="1" smtClean="0"/>
              <a:t>member</a:t>
            </a:r>
            <a:r>
              <a:rPr lang="fr-BE" sz="2000" dirty="0" smtClean="0"/>
              <a:t> has one vote for </a:t>
            </a:r>
            <a:r>
              <a:rPr lang="fr-BE" sz="2000" dirty="0" err="1" smtClean="0"/>
              <a:t>elections</a:t>
            </a:r>
            <a:r>
              <a:rPr lang="fr-BE" sz="2000" dirty="0" smtClean="0"/>
              <a:t> </a:t>
            </a:r>
            <a:r>
              <a:rPr lang="fr-BE" sz="2000" dirty="0" err="1" smtClean="0"/>
              <a:t>at</a:t>
            </a:r>
            <a:r>
              <a:rPr lang="fr-BE" sz="2000" dirty="0" smtClean="0"/>
              <a:t> the </a:t>
            </a:r>
            <a:r>
              <a:rPr lang="fr-BE" sz="2000" dirty="0" err="1" smtClean="0"/>
              <a:t>AGMs</a:t>
            </a:r>
            <a:r>
              <a:rPr lang="fr-BE" sz="2000" dirty="0" smtClean="0"/>
              <a:t>;</a:t>
            </a:r>
          </a:p>
          <a:p>
            <a:pPr lvl="1">
              <a:buClr>
                <a:srgbClr val="4347E7"/>
              </a:buClr>
              <a:buFont typeface="Arial" pitchFamily="34" charset="0"/>
              <a:buChar char="•"/>
            </a:pPr>
            <a:r>
              <a:rPr lang="fr-BE" sz="2000" dirty="0" err="1" smtClean="0"/>
              <a:t>Current</a:t>
            </a:r>
            <a:r>
              <a:rPr lang="fr-BE" sz="2000" dirty="0" smtClean="0"/>
              <a:t> </a:t>
            </a:r>
            <a:r>
              <a:rPr lang="fr-BE" sz="2000" dirty="0" smtClean="0"/>
              <a:t> EFA </a:t>
            </a:r>
            <a:r>
              <a:rPr lang="fr-BE" sz="2000" dirty="0" err="1" smtClean="0"/>
              <a:t>member</a:t>
            </a:r>
            <a:r>
              <a:rPr lang="fr-BE" sz="2000" dirty="0" smtClean="0"/>
              <a:t> coalitions </a:t>
            </a:r>
            <a:r>
              <a:rPr lang="fr-BE" sz="2000" dirty="0" err="1" smtClean="0"/>
              <a:t>may</a:t>
            </a:r>
            <a:r>
              <a:rPr lang="fr-BE" sz="2000" dirty="0" smtClean="0"/>
              <a:t> continue as coalitions if </a:t>
            </a:r>
            <a:r>
              <a:rPr lang="fr-BE" sz="2000" dirty="0" err="1" smtClean="0"/>
              <a:t>need</a:t>
            </a:r>
            <a:r>
              <a:rPr lang="fr-BE" sz="2000" dirty="0" smtClean="0"/>
              <a:t> </a:t>
            </a:r>
            <a:r>
              <a:rPr lang="fr-BE" sz="2000" dirty="0" err="1" smtClean="0"/>
              <a:t>be</a:t>
            </a:r>
            <a:r>
              <a:rPr lang="fr-BE" sz="2000" dirty="0" smtClean="0"/>
              <a:t>;</a:t>
            </a:r>
          </a:p>
          <a:p>
            <a:pPr lvl="1">
              <a:buClr>
                <a:srgbClr val="4347E7"/>
              </a:buClr>
              <a:buFont typeface="Arial" pitchFamily="34" charset="0"/>
              <a:buChar char="•"/>
            </a:pPr>
            <a:r>
              <a:rPr lang="fr-BE" sz="2000" dirty="0" err="1" smtClean="0"/>
              <a:t>Membership</a:t>
            </a:r>
            <a:r>
              <a:rPr lang="fr-BE" sz="2000" dirty="0" smtClean="0"/>
              <a:t> </a:t>
            </a:r>
            <a:r>
              <a:rPr lang="fr-BE" sz="2000" dirty="0" err="1" smtClean="0"/>
              <a:t>Criteria</a:t>
            </a:r>
            <a:r>
              <a:rPr lang="fr-BE" sz="2000" dirty="0" smtClean="0"/>
              <a:t>:</a:t>
            </a:r>
            <a:endParaRPr lang="fr-BE" sz="1000" dirty="0" smtClean="0"/>
          </a:p>
          <a:p>
            <a:pPr lvl="1">
              <a:buClr>
                <a:srgbClr val="4347E7"/>
              </a:buClr>
              <a:buFont typeface="Arial" pitchFamily="34" charset="0"/>
              <a:buChar char="•"/>
            </a:pPr>
            <a:endParaRPr lang="fr-BE" sz="1000" dirty="0" smtClean="0"/>
          </a:p>
          <a:p>
            <a:pPr lvl="2">
              <a:buClr>
                <a:srgbClr val="4347E7"/>
              </a:buClr>
              <a:buFont typeface="Arial" pitchFamily="34" charset="0"/>
              <a:buChar char="•"/>
            </a:pPr>
            <a:r>
              <a:rPr lang="fr-BE" sz="1800" i="1" dirty="0" smtClean="0">
                <a:solidFill>
                  <a:srgbClr val="0070C0"/>
                </a:solidFill>
              </a:rPr>
              <a:t>Be a patient/</a:t>
            </a:r>
            <a:r>
              <a:rPr lang="fr-BE" sz="1800" i="1" dirty="0" err="1" smtClean="0">
                <a:solidFill>
                  <a:srgbClr val="0070C0"/>
                </a:solidFill>
              </a:rPr>
              <a:t>carer</a:t>
            </a:r>
            <a:r>
              <a:rPr lang="fr-BE" sz="1800" i="1" dirty="0" smtClean="0">
                <a:solidFill>
                  <a:srgbClr val="0070C0"/>
                </a:solidFill>
              </a:rPr>
              <a:t> </a:t>
            </a:r>
            <a:r>
              <a:rPr lang="fr-BE" sz="1800" i="1" dirty="0" err="1" smtClean="0">
                <a:solidFill>
                  <a:srgbClr val="0070C0"/>
                </a:solidFill>
              </a:rPr>
              <a:t>organization</a:t>
            </a:r>
            <a:r>
              <a:rPr lang="fr-BE" sz="1800" dirty="0" smtClean="0">
                <a:solidFill>
                  <a:srgbClr val="0070C0"/>
                </a:solidFill>
              </a:rPr>
              <a:t> </a:t>
            </a:r>
            <a:r>
              <a:rPr lang="fr-BE" sz="1800" dirty="0" smtClean="0"/>
              <a:t>- </a:t>
            </a:r>
            <a:r>
              <a:rPr lang="fr-BE" sz="1800" dirty="0" err="1" smtClean="0"/>
              <a:t>membership</a:t>
            </a:r>
            <a:r>
              <a:rPr lang="fr-BE" sz="1800" dirty="0" smtClean="0"/>
              <a:t> or participation of patients;</a:t>
            </a:r>
          </a:p>
          <a:p>
            <a:pPr lvl="2">
              <a:buClr>
                <a:srgbClr val="4347E7"/>
              </a:buClr>
              <a:buFont typeface="Arial" pitchFamily="34" charset="0"/>
              <a:buChar char="•"/>
            </a:pPr>
            <a:r>
              <a:rPr lang="fr-BE" sz="1800" i="1" dirty="0" err="1" smtClean="0">
                <a:solidFill>
                  <a:srgbClr val="0070C0"/>
                </a:solidFill>
              </a:rPr>
              <a:t>Accountability</a:t>
            </a:r>
            <a:r>
              <a:rPr lang="fr-BE" sz="1800" dirty="0" smtClean="0"/>
              <a:t> and </a:t>
            </a:r>
            <a:r>
              <a:rPr lang="fr-BE" sz="1800" i="1" dirty="0" err="1" smtClean="0">
                <a:solidFill>
                  <a:srgbClr val="0070C0"/>
                </a:solidFill>
              </a:rPr>
              <a:t>transparency</a:t>
            </a:r>
            <a:r>
              <a:rPr lang="fr-BE" sz="1800" dirty="0" smtClean="0"/>
              <a:t>;</a:t>
            </a:r>
          </a:p>
          <a:p>
            <a:pPr lvl="2">
              <a:buClr>
                <a:srgbClr val="4347E7"/>
              </a:buClr>
              <a:buFont typeface="Arial" pitchFamily="34" charset="0"/>
              <a:buChar char="•"/>
            </a:pPr>
            <a:r>
              <a:rPr lang="fr-BE" sz="1800" i="1" dirty="0" err="1" smtClean="0">
                <a:solidFill>
                  <a:srgbClr val="0070C0"/>
                </a:solidFill>
              </a:rPr>
              <a:t>Working</a:t>
            </a:r>
            <a:r>
              <a:rPr lang="fr-BE" sz="1800" i="1" dirty="0" smtClean="0">
                <a:solidFill>
                  <a:srgbClr val="0070C0"/>
                </a:solidFill>
              </a:rPr>
              <a:t> </a:t>
            </a:r>
            <a:r>
              <a:rPr lang="fr-BE" sz="1800" i="1" dirty="0" err="1" smtClean="0">
                <a:solidFill>
                  <a:srgbClr val="0070C0"/>
                </a:solidFill>
              </a:rPr>
              <a:t>towards</a:t>
            </a:r>
            <a:r>
              <a:rPr lang="fr-BE" sz="1800" i="1" dirty="0" smtClean="0">
                <a:solidFill>
                  <a:srgbClr val="0070C0"/>
                </a:solidFill>
              </a:rPr>
              <a:t> </a:t>
            </a:r>
            <a:r>
              <a:rPr lang="fr-BE" sz="1800" i="1" dirty="0" err="1" smtClean="0">
                <a:solidFill>
                  <a:srgbClr val="0070C0"/>
                </a:solidFill>
              </a:rPr>
              <a:t>EFA’s</a:t>
            </a:r>
            <a:r>
              <a:rPr lang="fr-BE" sz="1800" i="1" dirty="0" smtClean="0">
                <a:solidFill>
                  <a:srgbClr val="0070C0"/>
                </a:solidFill>
              </a:rPr>
              <a:t> </a:t>
            </a:r>
            <a:r>
              <a:rPr lang="fr-BE" sz="1800" i="1" dirty="0" err="1" smtClean="0">
                <a:solidFill>
                  <a:srgbClr val="0070C0"/>
                </a:solidFill>
              </a:rPr>
              <a:t>aims</a:t>
            </a:r>
            <a:r>
              <a:rPr lang="fr-BE" sz="1800" i="1" dirty="0" smtClean="0">
                <a:solidFill>
                  <a:srgbClr val="0070C0"/>
                </a:solidFill>
              </a:rPr>
              <a:t> and objectives</a:t>
            </a:r>
            <a:r>
              <a:rPr lang="fr-BE" sz="1800" dirty="0" smtClean="0">
                <a:solidFill>
                  <a:srgbClr val="0070C0"/>
                </a:solidFill>
              </a:rPr>
              <a:t> </a:t>
            </a:r>
            <a:r>
              <a:rPr lang="fr-BE" sz="1800" dirty="0" smtClean="0"/>
              <a:t>- </a:t>
            </a:r>
            <a:r>
              <a:rPr lang="fr-BE" sz="1800" dirty="0" err="1" smtClean="0"/>
              <a:t>willingness</a:t>
            </a:r>
            <a:r>
              <a:rPr lang="fr-BE" sz="1800" dirty="0" smtClean="0"/>
              <a:t> to </a:t>
            </a:r>
            <a:r>
              <a:rPr lang="fr-BE" sz="1800" dirty="0" err="1" smtClean="0"/>
              <a:t>cooperate</a:t>
            </a:r>
            <a:r>
              <a:rPr lang="fr-BE" sz="1800" dirty="0" smtClean="0"/>
              <a:t> </a:t>
            </a:r>
            <a:r>
              <a:rPr lang="fr-BE" sz="1800" dirty="0" err="1" smtClean="0"/>
              <a:t>with</a:t>
            </a:r>
            <a:r>
              <a:rPr lang="fr-BE" sz="1800" dirty="0" smtClean="0"/>
              <a:t> </a:t>
            </a:r>
            <a:r>
              <a:rPr lang="fr-BE" sz="1800" dirty="0" err="1" smtClean="0"/>
              <a:t>other</a:t>
            </a:r>
            <a:r>
              <a:rPr lang="fr-BE" sz="1800" dirty="0" smtClean="0"/>
              <a:t> EFA </a:t>
            </a:r>
            <a:r>
              <a:rPr lang="fr-BE" sz="1800" dirty="0" err="1" smtClean="0"/>
              <a:t>organizations</a:t>
            </a:r>
            <a:r>
              <a:rPr lang="fr-BE" sz="1800" dirty="0" smtClean="0"/>
              <a:t>;</a:t>
            </a:r>
          </a:p>
          <a:p>
            <a:pPr lvl="2">
              <a:buClr>
                <a:srgbClr val="4347E7"/>
              </a:buClr>
              <a:buFont typeface="Arial" pitchFamily="34" charset="0"/>
              <a:buChar char="•"/>
            </a:pPr>
            <a:r>
              <a:rPr lang="fr-BE" sz="1800" i="1" dirty="0" err="1" smtClean="0">
                <a:solidFill>
                  <a:srgbClr val="0070C0"/>
                </a:solidFill>
              </a:rPr>
              <a:t>Legitimacy</a:t>
            </a:r>
            <a:r>
              <a:rPr lang="fr-BE" sz="1800" dirty="0" smtClean="0">
                <a:solidFill>
                  <a:srgbClr val="0070C0"/>
                </a:solidFill>
              </a:rPr>
              <a:t> </a:t>
            </a:r>
            <a:r>
              <a:rPr lang="fr-BE" sz="1800" dirty="0" smtClean="0"/>
              <a:t>-  </a:t>
            </a:r>
            <a:r>
              <a:rPr lang="fr-BE" sz="1800" dirty="0" err="1" smtClean="0"/>
              <a:t>legal</a:t>
            </a:r>
            <a:r>
              <a:rPr lang="fr-BE" sz="1800" dirty="0" smtClean="0"/>
              <a:t> </a:t>
            </a:r>
            <a:r>
              <a:rPr lang="fr-BE" sz="1800" dirty="0" err="1" smtClean="0"/>
              <a:t>status</a:t>
            </a:r>
            <a:r>
              <a:rPr lang="fr-BE" sz="1800" dirty="0" smtClean="0"/>
              <a:t>, </a:t>
            </a:r>
            <a:r>
              <a:rPr lang="fr-BE" sz="1800" dirty="0" err="1" smtClean="0"/>
              <a:t>registered</a:t>
            </a:r>
            <a:r>
              <a:rPr lang="fr-BE" sz="1800" dirty="0" smtClean="0"/>
              <a:t> as a not for profit </a:t>
            </a:r>
            <a:r>
              <a:rPr lang="fr-BE" sz="1800" dirty="0" err="1" smtClean="0"/>
              <a:t>organization</a:t>
            </a:r>
            <a:r>
              <a:rPr lang="fr-BE" sz="1800" dirty="0" smtClean="0"/>
              <a:t>;</a:t>
            </a:r>
          </a:p>
          <a:p>
            <a:pPr lvl="2">
              <a:buClr>
                <a:srgbClr val="4347E7"/>
              </a:buClr>
              <a:buFont typeface="Arial" pitchFamily="34" charset="0"/>
              <a:buChar char="•"/>
            </a:pPr>
            <a:r>
              <a:rPr lang="fr-BE" sz="1800" i="1" dirty="0" smtClean="0">
                <a:solidFill>
                  <a:srgbClr val="0070C0"/>
                </a:solidFill>
              </a:rPr>
              <a:t>Independence</a:t>
            </a:r>
            <a:r>
              <a:rPr lang="fr-BE" sz="1800" dirty="0" smtClean="0"/>
              <a:t> – self-</a:t>
            </a:r>
            <a:r>
              <a:rPr lang="fr-BE" sz="1800" dirty="0" err="1" smtClean="0"/>
              <a:t>governed</a:t>
            </a:r>
            <a:r>
              <a:rPr lang="fr-BE" sz="1800" dirty="0" smtClean="0"/>
              <a:t>;</a:t>
            </a:r>
          </a:p>
          <a:p>
            <a:pPr lvl="2">
              <a:buClr>
                <a:srgbClr val="4347E7"/>
              </a:buClr>
              <a:buFont typeface="Arial" pitchFamily="34" charset="0"/>
              <a:buChar char="•"/>
            </a:pPr>
            <a:r>
              <a:rPr lang="fr-BE" sz="1800" i="1" dirty="0" err="1" smtClean="0">
                <a:solidFill>
                  <a:srgbClr val="0070C0"/>
                </a:solidFill>
              </a:rPr>
              <a:t>Democracy</a:t>
            </a:r>
            <a:r>
              <a:rPr lang="fr-BE" sz="1800" dirty="0" smtClean="0">
                <a:solidFill>
                  <a:srgbClr val="0070C0"/>
                </a:solidFill>
              </a:rPr>
              <a:t> </a:t>
            </a:r>
            <a:r>
              <a:rPr lang="fr-BE" sz="1800" dirty="0" smtClean="0"/>
              <a:t>– </a:t>
            </a:r>
            <a:r>
              <a:rPr lang="fr-BE" sz="1800" dirty="0" err="1" smtClean="0"/>
              <a:t>governing</a:t>
            </a:r>
            <a:r>
              <a:rPr lang="fr-BE" sz="1800" dirty="0" smtClean="0"/>
              <a:t> bodies </a:t>
            </a:r>
            <a:r>
              <a:rPr lang="fr-BE" sz="1800" dirty="0" err="1" smtClean="0"/>
              <a:t>elected</a:t>
            </a:r>
            <a:r>
              <a:rPr lang="fr-BE" sz="1800" dirty="0" smtClean="0"/>
              <a:t> by </a:t>
            </a:r>
            <a:r>
              <a:rPr lang="fr-BE" sz="1800" dirty="0" err="1" smtClean="0"/>
              <a:t>members</a:t>
            </a:r>
            <a:r>
              <a:rPr lang="fr-BE" sz="1800" dirty="0" smtClean="0"/>
              <a:t> or incorporation of patient perspective in a </a:t>
            </a:r>
            <a:r>
              <a:rPr lang="fr-BE" sz="1800" dirty="0" err="1" smtClean="0"/>
              <a:t>democratic</a:t>
            </a:r>
            <a:r>
              <a:rPr lang="fr-BE" sz="1800" dirty="0" smtClean="0"/>
              <a:t> </a:t>
            </a:r>
            <a:r>
              <a:rPr lang="fr-BE" sz="1800" dirty="0" err="1" smtClean="0"/>
              <a:t>way</a:t>
            </a:r>
            <a:r>
              <a:rPr lang="fr-BE" sz="1800" dirty="0" smtClean="0"/>
              <a:t>;</a:t>
            </a:r>
            <a:endParaRPr lang="fr-BE" sz="1800" i="1" dirty="0" smtClean="0"/>
          </a:p>
          <a:p>
            <a:pPr lvl="2">
              <a:buClr>
                <a:srgbClr val="4347E7"/>
              </a:buClr>
              <a:buFont typeface="Arial" pitchFamily="34" charset="0"/>
              <a:buChar char="•"/>
            </a:pPr>
            <a:endParaRPr lang="fr-BE" sz="1800" dirty="0" smtClean="0"/>
          </a:p>
          <a:p>
            <a:pPr lvl="2">
              <a:buClr>
                <a:srgbClr val="4347E7"/>
              </a:buClr>
              <a:buNone/>
            </a:pPr>
            <a:endParaRPr lang="fr-BE" sz="1800" dirty="0" smtClean="0"/>
          </a:p>
        </p:txBody>
      </p:sp>
      <p:pic>
        <p:nvPicPr>
          <p:cNvPr id="3078" name="Picture 3" descr="EFA Logo New Blu 300dpi.jpg"/>
          <p:cNvPicPr>
            <a:picLocks noChangeAspect="1"/>
          </p:cNvPicPr>
          <p:nvPr/>
        </p:nvPicPr>
        <p:blipFill>
          <a:blip r:embed="rId2" cstate="print"/>
          <a:srcRect/>
          <a:stretch>
            <a:fillRect/>
          </a:stretch>
        </p:blipFill>
        <p:spPr bwMode="auto">
          <a:xfrm>
            <a:off x="0" y="5778500"/>
            <a:ext cx="2676525" cy="10795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gradFill flip="none" rotWithShape="1">
            <a:gsLst>
              <a:gs pos="0">
                <a:srgbClr val="4347E7">
                  <a:alpha val="86000"/>
                </a:srgbClr>
              </a:gs>
              <a:gs pos="39999">
                <a:srgbClr val="85C2FF"/>
              </a:gs>
              <a:gs pos="70000">
                <a:srgbClr val="C4D6EB"/>
              </a:gs>
              <a:gs pos="100000">
                <a:srgbClr val="FFEBFA"/>
              </a:gs>
            </a:gsLst>
            <a:path path="shape">
              <a:fillToRect l="50000" t="50000" r="50000" b="50000"/>
            </a:path>
            <a:tileRect/>
          </a:gradFill>
          <a:ln/>
        </p:spPr>
        <p:txBody>
          <a:bodyPr rtlCol="0">
            <a:normAutofit/>
          </a:bodyPr>
          <a:lstStyle/>
          <a:p>
            <a:pPr fontAlgn="auto">
              <a:spcAft>
                <a:spcPts val="0"/>
              </a:spcAft>
              <a:defRPr/>
            </a:pPr>
            <a:r>
              <a:rPr lang="fr-BE" dirty="0" err="1" smtClean="0"/>
              <a:t>EFA’s</a:t>
            </a:r>
            <a:r>
              <a:rPr lang="fr-BE" dirty="0" smtClean="0"/>
              <a:t> </a:t>
            </a:r>
            <a:r>
              <a:rPr lang="fr-BE" dirty="0" err="1" smtClean="0"/>
              <a:t>Ongoing</a:t>
            </a:r>
            <a:r>
              <a:rPr lang="fr-BE" dirty="0" smtClean="0"/>
              <a:t> </a:t>
            </a:r>
            <a:r>
              <a:rPr lang="fr-BE" dirty="0" err="1" smtClean="0"/>
              <a:t>Projects</a:t>
            </a:r>
            <a:endParaRPr lang="fr-BE" dirty="0"/>
          </a:p>
        </p:txBody>
      </p:sp>
      <p:sp>
        <p:nvSpPr>
          <p:cNvPr id="3077" name="Subtitle 2"/>
          <p:cNvSpPr>
            <a:spLocks noGrp="1"/>
          </p:cNvSpPr>
          <p:nvPr>
            <p:ph idx="1"/>
          </p:nvPr>
        </p:nvSpPr>
        <p:spPr>
          <a:xfrm>
            <a:off x="457200" y="1600200"/>
            <a:ext cx="8458200" cy="4525963"/>
          </a:xfrm>
        </p:spPr>
        <p:txBody>
          <a:bodyPr/>
          <a:lstStyle/>
          <a:p>
            <a:pPr>
              <a:buClr>
                <a:srgbClr val="4347E7"/>
              </a:buClr>
            </a:pPr>
            <a:r>
              <a:rPr lang="en-US" sz="2400" b="1" dirty="0" smtClean="0"/>
              <a:t>EFA Respiratory Allergy Project</a:t>
            </a:r>
          </a:p>
          <a:p>
            <a:pPr lvl="1">
              <a:buClr>
                <a:srgbClr val="4347E7"/>
              </a:buClr>
            </a:pPr>
            <a:r>
              <a:rPr lang="en-US" sz="2000" dirty="0" smtClean="0"/>
              <a:t>EFA identified allergies as requiring a four year project with objectives:</a:t>
            </a:r>
          </a:p>
          <a:p>
            <a:pPr lvl="2">
              <a:buClr>
                <a:srgbClr val="4347E7"/>
              </a:buClr>
            </a:pPr>
            <a:r>
              <a:rPr lang="en-US" sz="1800" dirty="0" smtClean="0"/>
              <a:t>To raise awareness of allergies as chronic diseases and major issue areas;</a:t>
            </a:r>
          </a:p>
          <a:p>
            <a:pPr lvl="2">
              <a:buClr>
                <a:srgbClr val="4347E7"/>
              </a:buClr>
            </a:pPr>
            <a:r>
              <a:rPr lang="en-US" sz="1800" dirty="0" smtClean="0"/>
              <a:t>To increase the ability of identifying early symptoms and diagnosis;</a:t>
            </a:r>
          </a:p>
          <a:p>
            <a:pPr lvl="2">
              <a:buClr>
                <a:srgbClr val="4347E7"/>
              </a:buClr>
            </a:pPr>
            <a:r>
              <a:rPr lang="en-US" sz="1800" dirty="0" smtClean="0"/>
              <a:t>To encourage European level guidance on appropriate management and control of exacerbations for both patients and medical professionals</a:t>
            </a:r>
          </a:p>
          <a:p>
            <a:pPr lvl="1">
              <a:buClr>
                <a:srgbClr val="4347E7"/>
              </a:buClr>
            </a:pPr>
            <a:r>
              <a:rPr lang="en-US" sz="2000" dirty="0" smtClean="0">
                <a:hlinkClick r:id="rId2"/>
              </a:rPr>
              <a:t>EFA Book on Respiratory Allergy</a:t>
            </a:r>
            <a:r>
              <a:rPr lang="en-US" sz="2000" dirty="0" smtClean="0"/>
              <a:t> launch event at the European Parliament (</a:t>
            </a:r>
            <a:r>
              <a:rPr lang="en-US" sz="2000" dirty="0" smtClean="0">
                <a:hlinkClick r:id="rId3"/>
              </a:rPr>
              <a:t>22 Nov 2011</a:t>
            </a:r>
            <a:r>
              <a:rPr lang="en-US" sz="2000" dirty="0" smtClean="0"/>
              <a:t>) joined EU policymakers and the European allergy community</a:t>
            </a:r>
          </a:p>
          <a:p>
            <a:pPr lvl="2">
              <a:buClr>
                <a:srgbClr val="4347E7"/>
              </a:buClr>
            </a:pPr>
            <a:r>
              <a:rPr lang="en-US" sz="2000" dirty="0" smtClean="0"/>
              <a:t>Current trend: 1 in 2 Europeans may </a:t>
            </a:r>
            <a:br>
              <a:rPr lang="en-US" sz="2000" dirty="0" smtClean="0"/>
            </a:br>
            <a:r>
              <a:rPr lang="en-US" sz="2000" dirty="0" smtClean="0"/>
              <a:t>suffer from an allergy by 2015</a:t>
            </a:r>
            <a:endParaRPr lang="en-US" dirty="0" smtClean="0"/>
          </a:p>
          <a:p>
            <a:pPr marL="357188" lvl="1">
              <a:buClr>
                <a:srgbClr val="4347E7"/>
              </a:buClr>
              <a:buNone/>
            </a:pPr>
            <a:endParaRPr lang="fr-BE" sz="2000" dirty="0" smtClean="0"/>
          </a:p>
          <a:p>
            <a:pPr>
              <a:buClr>
                <a:srgbClr val="4347E7"/>
              </a:buClr>
              <a:buNone/>
            </a:pPr>
            <a:endParaRPr lang="fr-BE" sz="2400" dirty="0" smtClean="0"/>
          </a:p>
        </p:txBody>
      </p:sp>
      <p:pic>
        <p:nvPicPr>
          <p:cNvPr id="3078" name="Picture 3" descr="EFA Logo New Blu 300dpi.jpg"/>
          <p:cNvPicPr>
            <a:picLocks noChangeAspect="1"/>
          </p:cNvPicPr>
          <p:nvPr/>
        </p:nvPicPr>
        <p:blipFill>
          <a:blip r:embed="rId4" cstate="print"/>
          <a:srcRect/>
          <a:stretch>
            <a:fillRect/>
          </a:stretch>
        </p:blipFill>
        <p:spPr bwMode="auto">
          <a:xfrm>
            <a:off x="0" y="5778500"/>
            <a:ext cx="2676525" cy="1079500"/>
          </a:xfrm>
          <a:prstGeom prst="rect">
            <a:avLst/>
          </a:prstGeom>
          <a:noFill/>
          <a:ln w="9525">
            <a:noFill/>
            <a:miter lim="800000"/>
            <a:headEnd/>
            <a:tailEnd/>
          </a:ln>
        </p:spPr>
      </p:pic>
      <p:pic>
        <p:nvPicPr>
          <p:cNvPr id="1027" name="Picture 3" descr="C:\Users\EFA\Documents\EFA events\Respiratory Allergies Launch\Daivd Plas\david_plas_EFA_2476.jpg"/>
          <p:cNvPicPr>
            <a:picLocks noChangeAspect="1" noChangeArrowheads="1"/>
          </p:cNvPicPr>
          <p:nvPr/>
        </p:nvPicPr>
        <p:blipFill>
          <a:blip r:embed="rId5" cstate="print"/>
          <a:srcRect/>
          <a:stretch>
            <a:fillRect/>
          </a:stretch>
        </p:blipFill>
        <p:spPr bwMode="auto">
          <a:xfrm>
            <a:off x="5601019" y="4495800"/>
            <a:ext cx="3061968" cy="2035632"/>
          </a:xfrm>
          <a:prstGeom prst="rect">
            <a:avLst/>
          </a:prstGeom>
          <a:no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gradFill flip="none" rotWithShape="1">
            <a:gsLst>
              <a:gs pos="0">
                <a:srgbClr val="4347E7">
                  <a:alpha val="86000"/>
                </a:srgbClr>
              </a:gs>
              <a:gs pos="39999">
                <a:srgbClr val="85C2FF"/>
              </a:gs>
              <a:gs pos="70000">
                <a:srgbClr val="C4D6EB"/>
              </a:gs>
              <a:gs pos="100000">
                <a:srgbClr val="FFEBFA"/>
              </a:gs>
            </a:gsLst>
            <a:path path="shape">
              <a:fillToRect l="50000" t="50000" r="50000" b="50000"/>
            </a:path>
            <a:tileRect/>
          </a:gradFill>
          <a:ln/>
        </p:spPr>
        <p:txBody>
          <a:bodyPr rtlCol="0">
            <a:normAutofit/>
          </a:bodyPr>
          <a:lstStyle/>
          <a:p>
            <a:pPr fontAlgn="auto">
              <a:spcAft>
                <a:spcPts val="0"/>
              </a:spcAft>
              <a:defRPr/>
            </a:pPr>
            <a:r>
              <a:rPr lang="fr-BE" dirty="0" err="1" smtClean="0"/>
              <a:t>EFA’s</a:t>
            </a:r>
            <a:r>
              <a:rPr lang="fr-BE" dirty="0" smtClean="0"/>
              <a:t> </a:t>
            </a:r>
            <a:r>
              <a:rPr lang="fr-BE" dirty="0" err="1" smtClean="0"/>
              <a:t>Ongoing</a:t>
            </a:r>
            <a:r>
              <a:rPr lang="fr-BE" dirty="0" smtClean="0"/>
              <a:t> </a:t>
            </a:r>
            <a:r>
              <a:rPr lang="fr-BE" dirty="0" err="1" smtClean="0"/>
              <a:t>Projects</a:t>
            </a:r>
            <a:r>
              <a:rPr lang="fr-BE" dirty="0" smtClean="0"/>
              <a:t> (</a:t>
            </a:r>
            <a:r>
              <a:rPr lang="fr-BE" dirty="0" err="1" smtClean="0"/>
              <a:t>cont</a:t>
            </a:r>
            <a:r>
              <a:rPr lang="fr-BE" dirty="0" smtClean="0"/>
              <a:t>.)</a:t>
            </a:r>
            <a:endParaRPr lang="fr-BE" dirty="0"/>
          </a:p>
        </p:txBody>
      </p:sp>
      <p:sp>
        <p:nvSpPr>
          <p:cNvPr id="3077" name="Subtitle 2"/>
          <p:cNvSpPr>
            <a:spLocks noGrp="1"/>
          </p:cNvSpPr>
          <p:nvPr>
            <p:ph idx="1"/>
          </p:nvPr>
        </p:nvSpPr>
        <p:spPr>
          <a:xfrm>
            <a:off x="457200" y="1600200"/>
            <a:ext cx="8458200" cy="4525963"/>
          </a:xfrm>
        </p:spPr>
        <p:txBody>
          <a:bodyPr/>
          <a:lstStyle/>
          <a:p>
            <a:pPr>
              <a:buClr>
                <a:srgbClr val="4347E7"/>
              </a:buClr>
            </a:pPr>
            <a:r>
              <a:rPr lang="en-US" sz="2400" b="1" dirty="0" smtClean="0"/>
              <a:t>EFA Chronic Obstructive Pulmonary Disease Project</a:t>
            </a:r>
          </a:p>
          <a:p>
            <a:pPr lvl="1">
              <a:buClr>
                <a:srgbClr val="4347E7"/>
              </a:buClr>
            </a:pPr>
            <a:r>
              <a:rPr lang="en-US" sz="2000" dirty="0" smtClean="0"/>
              <a:t>Starting in 2009, EFA has worked to further promote public awareness of COPD in Europe with a publication and a series of events</a:t>
            </a:r>
          </a:p>
          <a:p>
            <a:pPr lvl="2">
              <a:buClr>
                <a:srgbClr val="4347E7"/>
              </a:buClr>
            </a:pPr>
            <a:r>
              <a:rPr lang="en-US" sz="1800" dirty="0" smtClean="0">
                <a:hlinkClick r:id="rId2"/>
              </a:rPr>
              <a:t>EFA Book on Chronic Obstructive Pulmonary Disease in Europe ‘Sharing and Caring’ </a:t>
            </a:r>
            <a:r>
              <a:rPr lang="en-US" sz="1800" dirty="0" smtClean="0"/>
              <a:t>collecting information about the disease, urging immediate actions to improve diagnosis, care and living environment for COPD patients;</a:t>
            </a:r>
          </a:p>
          <a:p>
            <a:pPr lvl="2">
              <a:buClr>
                <a:srgbClr val="4347E7"/>
              </a:buClr>
            </a:pPr>
            <a:r>
              <a:rPr lang="en-US" sz="1800" dirty="0" smtClean="0"/>
              <a:t>EFA’s </a:t>
            </a:r>
            <a:r>
              <a:rPr lang="en-US" sz="1800" dirty="0" smtClean="0">
                <a:hlinkClick r:id="rId3"/>
              </a:rPr>
              <a:t>Call to Action</a:t>
            </a:r>
            <a:r>
              <a:rPr lang="en-US" sz="1800" dirty="0" smtClean="0"/>
              <a:t> event at the European Parliament </a:t>
            </a:r>
            <a:r>
              <a:rPr lang="en-US" sz="1800" dirty="0" smtClean="0"/>
              <a:t>30 </a:t>
            </a:r>
            <a:r>
              <a:rPr lang="en-US" sz="1800" dirty="0" smtClean="0"/>
              <a:t>June, 2010 presented findings in the book and </a:t>
            </a:r>
            <a:r>
              <a:rPr lang="en-US" sz="1800" dirty="0" smtClean="0"/>
              <a:t>urged </a:t>
            </a:r>
            <a:r>
              <a:rPr lang="en-US" sz="1800" dirty="0" smtClean="0"/>
              <a:t>the EU to develop a European  approach to chronic </a:t>
            </a:r>
            <a:r>
              <a:rPr lang="en-US" sz="1800" dirty="0" smtClean="0"/>
              <a:t>respiratory </a:t>
            </a:r>
            <a:r>
              <a:rPr lang="en-US" sz="1800" dirty="0" smtClean="0"/>
              <a:t>diseases;</a:t>
            </a:r>
          </a:p>
          <a:p>
            <a:pPr lvl="2">
              <a:buClr>
                <a:srgbClr val="4347E7"/>
              </a:buClr>
            </a:pPr>
            <a:r>
              <a:rPr lang="en-US" sz="1800" dirty="0" smtClean="0"/>
              <a:t>Two successful EFA COPD Workshops at the European </a:t>
            </a:r>
            <a:br>
              <a:rPr lang="en-US" sz="1800" dirty="0" smtClean="0"/>
            </a:br>
            <a:r>
              <a:rPr lang="en-US" sz="1800" dirty="0" smtClean="0"/>
              <a:t>Parliament (</a:t>
            </a:r>
            <a:r>
              <a:rPr lang="en-US" sz="1800" dirty="0" smtClean="0">
                <a:hlinkClick r:id="rId4"/>
              </a:rPr>
              <a:t>6 June </a:t>
            </a:r>
            <a:r>
              <a:rPr lang="en-US" sz="1800" dirty="0" smtClean="0"/>
              <a:t>and </a:t>
            </a:r>
            <a:r>
              <a:rPr lang="en-US" sz="1800" dirty="0" smtClean="0">
                <a:hlinkClick r:id="rId5"/>
              </a:rPr>
              <a:t>9 Nov </a:t>
            </a:r>
            <a:r>
              <a:rPr lang="en-US" sz="1800" dirty="0" smtClean="0"/>
              <a:t>2011) with researchers, </a:t>
            </a:r>
            <a:br>
              <a:rPr lang="en-US" sz="1800" dirty="0" smtClean="0"/>
            </a:br>
            <a:r>
              <a:rPr lang="en-US" sz="1800" dirty="0" smtClean="0"/>
              <a:t>policymakers and patients, focusing on prevention and </a:t>
            </a:r>
            <a:br>
              <a:rPr lang="en-US" sz="1800" dirty="0" smtClean="0"/>
            </a:br>
            <a:r>
              <a:rPr lang="en-US" sz="1800" dirty="0" smtClean="0"/>
              <a:t>diagnosis as well as care and research respectively.</a:t>
            </a:r>
          </a:p>
          <a:p>
            <a:pPr lvl="2">
              <a:buClr>
                <a:srgbClr val="4347E7"/>
              </a:buClr>
            </a:pPr>
            <a:endParaRPr lang="en-US" sz="1200" dirty="0" smtClean="0"/>
          </a:p>
          <a:p>
            <a:pPr lvl="1">
              <a:buClr>
                <a:srgbClr val="4347E7"/>
              </a:buClr>
            </a:pPr>
            <a:endParaRPr lang="en-US" sz="2000" dirty="0" smtClean="0"/>
          </a:p>
          <a:p>
            <a:pPr marL="357188" lvl="1">
              <a:buClr>
                <a:srgbClr val="4347E7"/>
              </a:buClr>
              <a:buNone/>
            </a:pPr>
            <a:endParaRPr lang="fr-BE" sz="2000" dirty="0" smtClean="0"/>
          </a:p>
          <a:p>
            <a:pPr>
              <a:buClr>
                <a:srgbClr val="4347E7"/>
              </a:buClr>
              <a:buNone/>
            </a:pPr>
            <a:endParaRPr lang="fr-BE" sz="2400" dirty="0" smtClean="0"/>
          </a:p>
        </p:txBody>
      </p:sp>
      <p:pic>
        <p:nvPicPr>
          <p:cNvPr id="3078" name="Picture 3" descr="EFA Logo New Blu 300dpi.jpg"/>
          <p:cNvPicPr>
            <a:picLocks noChangeAspect="1"/>
          </p:cNvPicPr>
          <p:nvPr/>
        </p:nvPicPr>
        <p:blipFill>
          <a:blip r:embed="rId6" cstate="print"/>
          <a:srcRect/>
          <a:stretch>
            <a:fillRect/>
          </a:stretch>
        </p:blipFill>
        <p:spPr bwMode="auto">
          <a:xfrm>
            <a:off x="0" y="5778500"/>
            <a:ext cx="2676525" cy="1079500"/>
          </a:xfrm>
          <a:prstGeom prst="rect">
            <a:avLst/>
          </a:prstGeom>
          <a:noFill/>
          <a:ln w="9525">
            <a:noFill/>
            <a:miter lim="800000"/>
            <a:headEnd/>
            <a:tailEnd/>
          </a:ln>
        </p:spPr>
      </p:pic>
      <p:pic>
        <p:nvPicPr>
          <p:cNvPr id="7" name="Picture 10"/>
          <p:cNvPicPr>
            <a:picLocks noChangeAspect="1" noChangeArrowheads="1"/>
          </p:cNvPicPr>
          <p:nvPr/>
        </p:nvPicPr>
        <p:blipFill>
          <a:blip r:embed="rId7" cstate="print"/>
          <a:srcRect/>
          <a:stretch>
            <a:fillRect/>
          </a:stretch>
        </p:blipFill>
        <p:spPr bwMode="auto">
          <a:xfrm>
            <a:off x="6974696" y="4267200"/>
            <a:ext cx="1734509" cy="2362200"/>
          </a:xfrm>
          <a:prstGeom prst="rect">
            <a:avLst/>
          </a:prstGeom>
          <a:ln>
            <a:headEnd/>
            <a:tailEnd/>
          </a:ln>
        </p:spPr>
        <p:style>
          <a:lnRef idx="3">
            <a:schemeClr val="lt1"/>
          </a:lnRef>
          <a:fillRef idx="1">
            <a:schemeClr val="accent1"/>
          </a:fillRef>
          <a:effectRef idx="1">
            <a:schemeClr val="accent1"/>
          </a:effectRef>
          <a:fontRef idx="minor">
            <a:schemeClr val="lt1"/>
          </a:fontRef>
        </p:style>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1287</TotalTime>
  <Words>813</Words>
  <Application>Microsoft Office PowerPoint</Application>
  <PresentationFormat>On-screen Show (4:3)</PresentationFormat>
  <Paragraphs>96</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Presentation of EFA and Most Recent Activities</vt:lpstr>
      <vt:lpstr>What is EFA?</vt:lpstr>
      <vt:lpstr>EFA’s Mission</vt:lpstr>
      <vt:lpstr>EFA Governance and Operations</vt:lpstr>
      <vt:lpstr>EFA Events and Activities</vt:lpstr>
      <vt:lpstr>EFA Members</vt:lpstr>
      <vt:lpstr>EFA Membership</vt:lpstr>
      <vt:lpstr>EFA’s Ongoing Projects</vt:lpstr>
      <vt:lpstr>EFA’s Ongoing Projects (cont.)</vt:lpstr>
      <vt:lpstr>Involvement in EU Projects</vt:lpstr>
      <vt:lpstr>Involvement in EU Projects (cont.)</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EFA Advocacy for Clear &amp; Equal Reimbursement decisions in Europe</dc:title>
  <dc:creator>EFA</dc:creator>
  <cp:lastModifiedBy>David Brennan</cp:lastModifiedBy>
  <cp:revision>135</cp:revision>
  <dcterms:created xsi:type="dcterms:W3CDTF">2006-08-16T00:00:00Z</dcterms:created>
  <dcterms:modified xsi:type="dcterms:W3CDTF">2012-01-17T17:16:45Z</dcterms:modified>
</cp:coreProperties>
</file>