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3" r:id="rId3"/>
    <p:sldId id="276" r:id="rId4"/>
    <p:sldId id="282" r:id="rId5"/>
    <p:sldId id="281" r:id="rId6"/>
    <p:sldId id="285" r:id="rId7"/>
    <p:sldId id="284" r:id="rId8"/>
    <p:sldId id="277" r:id="rId9"/>
    <p:sldId id="279" r:id="rId10"/>
    <p:sldId id="278" r:id="rId11"/>
    <p:sldId id="283" r:id="rId12"/>
    <p:sldId id="27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sanna" initials="S" lastIdx="12" clrIdx="0"/>
  <p:cmAuthor id="1" name="David Brennan" initials="DB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47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28" autoAdjust="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CAB99A0-1984-4755-94E1-ADD1761BE0C1}" type="datetimeFigureOut">
              <a:rPr lang="fr-FR"/>
              <a:pPr>
                <a:defRPr/>
              </a:pPr>
              <a:t>01/02/2012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B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r-B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85716C1-0A69-4E75-ACB2-611D272ACD08}" type="slidenum">
              <a:rPr lang="fr-BE"/>
              <a:pPr>
                <a:defRPr/>
              </a:pPr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5716C1-0A69-4E75-ACB2-611D272ACD08}" type="slidenum">
              <a:rPr lang="fr-BE" smtClean="0"/>
              <a:pPr>
                <a:defRPr/>
              </a:pPr>
              <a:t>11</a:t>
            </a:fld>
            <a:endParaRPr lang="fr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99B19-EBB6-42CF-B7AE-E141227ECCE4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2C5EA-5BAA-44A2-975E-20EC2CF0A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88B11-037D-4FD3-92BC-8EDC578D76EA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25FCF-7596-4A6A-BBEB-3D65A5684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F991D-F0C2-410C-BD53-55E17F70BD5C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2B751-ADDF-47C4-AB5A-F6D9EFFF0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AC520-CBD5-4670-91D4-0D2EC5F348B9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4D6CC-4662-45FD-AFF8-F9B5B2AB5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A050D-01C9-485B-A8F8-F1CB1166D2FE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333E5-A2FD-4601-B8B8-07A4248EA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B63AD-3DE4-4AF2-9DDC-AFC57E09E3AD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9E102-A1B5-4B77-B8AA-EC5CEA27C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C02B2-6AD4-404F-9194-7910F328F21A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3878F-78F9-432E-9466-3EA58CBE8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D9952-A890-43EF-A1BB-F45FB485496D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04280-9547-43F3-829F-A0752294C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C43DE-4E7D-4273-909D-51884152B595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40DA6-2884-43B4-830A-B0BF32DCE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B6A77-EC52-4B6F-8903-37D55397A762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ADBFC-63F1-495B-B2D5-025A85A09D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9859D-1A62-495A-AEA3-E6D17C7F3D8A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BE4ED-9785-4507-B3B8-0CA02332F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ED22D8-D2DB-4C33-B61B-F70058A79603}" type="datetimeFigureOut">
              <a:rPr lang="en-US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F3DE46-0074-41EA-992A-7CA8F7E74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fane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fanet.org/enews/documents/LauncheventofEFAAllergyProjectPressRelease.pdf" TargetMode="External"/><Relationship Id="rId2" Type="http://schemas.openxmlformats.org/officeDocument/2006/relationships/hyperlink" Target="http://www.efanet.org/enews/documents/EFABookonRespiratoryAllergiesFINAL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fanet.org/enews/documents/COPDCalltoActionFinal.doc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://www.efanet.org/enews/documents/GILDER_EFABookonCOPDinEurope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://www.efanet.org/enews/documents/EFANewsletterCOPDWorkshop2.pdf" TargetMode="External"/><Relationship Id="rId4" Type="http://schemas.openxmlformats.org/officeDocument/2006/relationships/hyperlink" Target="http://www.efanet.org/enews/documents/EFANewsletterCOPDWorkshop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Presentaci</a:t>
            </a:r>
            <a:r>
              <a:rPr lang="es-ES" dirty="0" err="1" smtClean="0"/>
              <a:t>ón</a:t>
            </a:r>
            <a:r>
              <a:rPr lang="en-US" dirty="0" smtClean="0"/>
              <a:t> de EFA y de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actividades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recientes</a:t>
            </a:r>
            <a:endParaRPr lang="fr-B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David Brennan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Asistente</a:t>
            </a:r>
            <a:r>
              <a:rPr lang="en-US" dirty="0" smtClean="0"/>
              <a:t> de </a:t>
            </a:r>
            <a:r>
              <a:rPr lang="en-US" dirty="0" err="1" smtClean="0"/>
              <a:t>política</a:t>
            </a:r>
            <a:r>
              <a:rPr lang="en-US" dirty="0" smtClean="0"/>
              <a:t> y </a:t>
            </a:r>
            <a:r>
              <a:rPr lang="en-US" dirty="0" err="1" smtClean="0"/>
              <a:t>programmas</a:t>
            </a:r>
            <a:r>
              <a:rPr lang="en-US" dirty="0" smtClean="0"/>
              <a:t> </a:t>
            </a:r>
            <a:r>
              <a:rPr lang="en-US" dirty="0" err="1" smtClean="0"/>
              <a:t>europeos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info@efanet.org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hlinkClick r:id="rId2"/>
              </a:rPr>
              <a:t>www.efanet.org</a:t>
            </a:r>
            <a:r>
              <a:rPr lang="en-US" dirty="0" smtClean="0"/>
              <a:t> </a:t>
            </a:r>
            <a:r>
              <a:rPr lang="en-GB" dirty="0" smtClean="0"/>
              <a:t> </a:t>
            </a:r>
            <a:r>
              <a:rPr lang="en-US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BE" dirty="0"/>
          </a:p>
        </p:txBody>
      </p:sp>
      <p:pic>
        <p:nvPicPr>
          <p:cNvPr id="2054" name="Picture 3" descr="EFA Logo New Blu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BE" dirty="0" err="1" smtClean="0"/>
              <a:t>Participación</a:t>
            </a:r>
            <a:r>
              <a:rPr lang="fr-BE" dirty="0" smtClean="0"/>
              <a:t> en </a:t>
            </a:r>
            <a:r>
              <a:rPr lang="fr-BE" dirty="0" err="1" smtClean="0"/>
              <a:t>proyectos</a:t>
            </a:r>
            <a:r>
              <a:rPr lang="fr-BE" dirty="0" smtClean="0"/>
              <a:t> de la UE</a:t>
            </a:r>
            <a:endParaRPr lang="fr-BE" dirty="0"/>
          </a:p>
        </p:txBody>
      </p:sp>
      <p:sp>
        <p:nvSpPr>
          <p:cNvPr id="3077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Clr>
                <a:srgbClr val="4347E7"/>
              </a:buClr>
            </a:pPr>
            <a:r>
              <a:rPr lang="en-US" sz="2400" dirty="0" smtClean="0"/>
              <a:t>U-BIOPRED</a:t>
            </a:r>
          </a:p>
          <a:p>
            <a:pPr lvl="1">
              <a:buClr>
                <a:srgbClr val="4347E7"/>
              </a:buClr>
            </a:pPr>
            <a:r>
              <a:rPr lang="en-US" sz="1800" dirty="0" err="1" smtClean="0"/>
              <a:t>Proyecto</a:t>
            </a:r>
            <a:r>
              <a:rPr lang="en-US" sz="1800" dirty="0" smtClean="0"/>
              <a:t> de </a:t>
            </a:r>
            <a:r>
              <a:rPr lang="en-US" sz="1800" dirty="0" err="1" smtClean="0"/>
              <a:t>investigación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entender</a:t>
            </a:r>
            <a:r>
              <a:rPr lang="en-US" sz="1800" dirty="0" smtClean="0"/>
              <a:t> el </a:t>
            </a:r>
            <a:r>
              <a:rPr lang="en-US" sz="1800" dirty="0" err="1" smtClean="0"/>
              <a:t>asma</a:t>
            </a:r>
            <a:r>
              <a:rPr lang="en-US" sz="1800" dirty="0" smtClean="0"/>
              <a:t> </a:t>
            </a:r>
            <a:r>
              <a:rPr lang="en-US" sz="1800" dirty="0" err="1" smtClean="0"/>
              <a:t>severa</a:t>
            </a:r>
            <a:r>
              <a:rPr lang="en-US" sz="1800" dirty="0" smtClean="0"/>
              <a:t>, </a:t>
            </a:r>
            <a:r>
              <a:rPr lang="en-US" sz="1800" dirty="0" err="1" smtClean="0"/>
              <a:t>relacionado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>con </a:t>
            </a:r>
            <a:r>
              <a:rPr lang="en-US" sz="1800" dirty="0" err="1" smtClean="0"/>
              <a:t>scientistas</a:t>
            </a:r>
            <a:r>
              <a:rPr lang="en-US" sz="1800" dirty="0" smtClean="0"/>
              <a:t> de </a:t>
            </a:r>
            <a:r>
              <a:rPr lang="en-US" sz="1800" dirty="0" err="1" smtClean="0"/>
              <a:t>universidades</a:t>
            </a:r>
            <a:r>
              <a:rPr lang="en-US" sz="1800" dirty="0" smtClean="0"/>
              <a:t>, </a:t>
            </a:r>
            <a:r>
              <a:rPr lang="en-US" sz="1800" dirty="0" err="1" smtClean="0"/>
              <a:t>institutos</a:t>
            </a:r>
            <a:r>
              <a:rPr lang="en-US" sz="1800" dirty="0" smtClean="0"/>
              <a:t> de </a:t>
            </a:r>
            <a:r>
              <a:rPr lang="en-US" sz="1800" dirty="0" err="1" smtClean="0"/>
              <a:t>investigación</a:t>
            </a:r>
            <a:r>
              <a:rPr lang="en-US" sz="1800" dirty="0" smtClean="0"/>
              <a:t>, </a:t>
            </a:r>
            <a:r>
              <a:rPr lang="en-US" sz="1800" dirty="0" err="1" smtClean="0"/>
              <a:t>industria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>de </a:t>
            </a:r>
            <a:r>
              <a:rPr lang="en-US" sz="1800" dirty="0" err="1" smtClean="0"/>
              <a:t>farmacéutica</a:t>
            </a:r>
            <a:r>
              <a:rPr lang="en-US" sz="1800" dirty="0" smtClean="0"/>
              <a:t> y </a:t>
            </a:r>
            <a:r>
              <a:rPr lang="en-US" sz="1800" dirty="0" err="1" smtClean="0"/>
              <a:t>empresas</a:t>
            </a:r>
            <a:r>
              <a:rPr lang="en-US" sz="1800" dirty="0" smtClean="0"/>
              <a:t> </a:t>
            </a:r>
            <a:r>
              <a:rPr lang="en-US" sz="1800" dirty="0" err="1" smtClean="0"/>
              <a:t>pequeñas</a:t>
            </a:r>
            <a:endParaRPr lang="en-US" sz="1800" dirty="0" smtClean="0"/>
          </a:p>
          <a:p>
            <a:pPr lvl="1">
              <a:buClr>
                <a:srgbClr val="4347E7"/>
              </a:buClr>
            </a:pPr>
            <a:r>
              <a:rPr lang="en-US" sz="1800" dirty="0" err="1" smtClean="0"/>
              <a:t>Reunión</a:t>
            </a:r>
            <a:r>
              <a:rPr lang="en-US" sz="1800" dirty="0" smtClean="0"/>
              <a:t> </a:t>
            </a:r>
            <a:r>
              <a:rPr lang="en-US" sz="1800" dirty="0" err="1" smtClean="0"/>
              <a:t>más</a:t>
            </a:r>
            <a:r>
              <a:rPr lang="en-US" sz="1800" dirty="0" smtClean="0"/>
              <a:t> </a:t>
            </a:r>
            <a:r>
              <a:rPr lang="en-US" sz="1800" dirty="0" err="1" smtClean="0"/>
              <a:t>reciente</a:t>
            </a:r>
            <a:r>
              <a:rPr lang="en-US" sz="1800" dirty="0" smtClean="0"/>
              <a:t> en Barcelona 23–24 de </a:t>
            </a:r>
            <a:r>
              <a:rPr lang="en-US" sz="1800" dirty="0" err="1" smtClean="0"/>
              <a:t>enero</a:t>
            </a:r>
            <a:r>
              <a:rPr lang="en-US" sz="1800" dirty="0" smtClean="0"/>
              <a:t> 2012</a:t>
            </a:r>
          </a:p>
          <a:p>
            <a:pPr lvl="1">
              <a:buClr>
                <a:srgbClr val="4347E7"/>
              </a:buClr>
            </a:pPr>
            <a:r>
              <a:rPr lang="en-US" sz="1800" dirty="0" err="1" smtClean="0"/>
              <a:t>Participación</a:t>
            </a:r>
            <a:r>
              <a:rPr lang="en-US" sz="1800" dirty="0" smtClean="0"/>
              <a:t> en </a:t>
            </a:r>
            <a:r>
              <a:rPr lang="en-US" sz="1800" dirty="0" err="1" smtClean="0"/>
              <a:t>grupos</a:t>
            </a:r>
            <a:r>
              <a:rPr lang="en-US" sz="1800" dirty="0" smtClean="0"/>
              <a:t> de </a:t>
            </a:r>
            <a:r>
              <a:rPr lang="en-US" sz="1800" dirty="0" err="1" smtClean="0"/>
              <a:t>trabajo</a:t>
            </a:r>
            <a:r>
              <a:rPr lang="en-US" sz="1800" dirty="0" smtClean="0"/>
              <a:t> con </a:t>
            </a:r>
            <a:r>
              <a:rPr lang="en-US" sz="1800" dirty="0" err="1" smtClean="0"/>
              <a:t>relación</a:t>
            </a:r>
            <a:r>
              <a:rPr lang="en-US" sz="1800" dirty="0" smtClean="0"/>
              <a:t> a </a:t>
            </a:r>
            <a:r>
              <a:rPr lang="en-US" sz="1800" dirty="0" err="1" smtClean="0"/>
              <a:t>las</a:t>
            </a:r>
            <a:r>
              <a:rPr lang="en-US" sz="1800" dirty="0" smtClean="0"/>
              <a:t> </a:t>
            </a:r>
            <a:r>
              <a:rPr lang="en-US" sz="1800" dirty="0" err="1" smtClean="0"/>
              <a:t>éticas</a:t>
            </a:r>
            <a:r>
              <a:rPr lang="en-US" sz="1800" dirty="0" smtClean="0"/>
              <a:t> y </a:t>
            </a:r>
            <a:r>
              <a:rPr lang="en-US" sz="1800" dirty="0" err="1" smtClean="0"/>
              <a:t>diseminación</a:t>
            </a:r>
            <a:r>
              <a:rPr lang="en-US" sz="1800" dirty="0" smtClean="0"/>
              <a:t> de </a:t>
            </a:r>
            <a:r>
              <a:rPr lang="en-US" sz="1800" dirty="0" err="1" smtClean="0"/>
              <a:t>información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asegurar</a:t>
            </a:r>
            <a:r>
              <a:rPr lang="en-US" sz="1800" dirty="0" smtClean="0"/>
              <a:t> la </a:t>
            </a:r>
            <a:r>
              <a:rPr lang="en-US" sz="1800" dirty="0" err="1" smtClean="0"/>
              <a:t>perspectiva</a:t>
            </a:r>
            <a:r>
              <a:rPr lang="en-US" sz="1800" dirty="0" smtClean="0"/>
              <a:t> de </a:t>
            </a:r>
            <a:r>
              <a:rPr lang="en-US" sz="1800" dirty="0" err="1" smtClean="0"/>
              <a:t>pacientes</a:t>
            </a:r>
            <a:r>
              <a:rPr lang="en-US" sz="1800" dirty="0" smtClean="0"/>
              <a:t> en el </a:t>
            </a:r>
            <a:r>
              <a:rPr lang="en-US" sz="1800" dirty="0" err="1" smtClean="0"/>
              <a:t>proyecto</a:t>
            </a:r>
            <a:endParaRPr lang="en-US" sz="1800" dirty="0" smtClean="0"/>
          </a:p>
          <a:p>
            <a:pPr>
              <a:buClr>
                <a:srgbClr val="4347E7"/>
              </a:buClr>
            </a:pPr>
            <a:r>
              <a:rPr lang="en-US" sz="2400" dirty="0" smtClean="0"/>
              <a:t>AIRPROM</a:t>
            </a:r>
          </a:p>
          <a:p>
            <a:pPr lvl="1">
              <a:buClr>
                <a:srgbClr val="4347E7"/>
              </a:buClr>
            </a:pPr>
            <a:r>
              <a:rPr lang="en-US" sz="1800" dirty="0" err="1" smtClean="0"/>
              <a:t>Proyecto</a:t>
            </a:r>
            <a:r>
              <a:rPr lang="en-US" sz="1800" dirty="0" smtClean="0"/>
              <a:t> de </a:t>
            </a:r>
            <a:r>
              <a:rPr lang="en-US" sz="1800" dirty="0" err="1" smtClean="0"/>
              <a:t>investigtación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</a:t>
            </a:r>
            <a:r>
              <a:rPr lang="en-US" sz="1800" dirty="0" err="1" smtClean="0"/>
              <a:t>trata</a:t>
            </a:r>
            <a:r>
              <a:rPr lang="en-US" sz="1800" dirty="0" smtClean="0"/>
              <a:t> de </a:t>
            </a:r>
            <a:r>
              <a:rPr lang="en-US" sz="1800" dirty="0" err="1" smtClean="0"/>
              <a:t>crear</a:t>
            </a:r>
            <a:r>
              <a:rPr lang="en-US" sz="1800" dirty="0" smtClean="0"/>
              <a:t> un </a:t>
            </a:r>
            <a:r>
              <a:rPr lang="en-US" sz="1800" dirty="0" err="1" smtClean="0"/>
              <a:t>modelo</a:t>
            </a:r>
            <a:r>
              <a:rPr lang="en-US" sz="1800" dirty="0" smtClean="0"/>
              <a:t> del </a:t>
            </a:r>
            <a:r>
              <a:rPr lang="en-US" sz="1800" dirty="0" err="1" smtClean="0"/>
              <a:t>pulmón</a:t>
            </a:r>
            <a:r>
              <a:rPr lang="en-US" sz="1800" dirty="0" smtClean="0"/>
              <a:t> </a:t>
            </a:r>
            <a:r>
              <a:rPr lang="en-US" sz="1800" dirty="0" err="1" smtClean="0"/>
              <a:t>humano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simular</a:t>
            </a:r>
            <a:r>
              <a:rPr lang="en-US" sz="1800" dirty="0" smtClean="0"/>
              <a:t> los </a:t>
            </a:r>
            <a:r>
              <a:rPr lang="en-US" sz="1800" dirty="0" err="1" smtClean="0"/>
              <a:t>reaciones</a:t>
            </a:r>
            <a:r>
              <a:rPr lang="en-US" sz="1800" dirty="0" smtClean="0"/>
              <a:t> </a:t>
            </a:r>
            <a:r>
              <a:rPr lang="en-US" sz="1800" dirty="0" err="1" smtClean="0"/>
              <a:t>potentiales</a:t>
            </a:r>
            <a:r>
              <a:rPr lang="en-US" sz="1800" dirty="0" smtClean="0"/>
              <a:t> de </a:t>
            </a:r>
            <a:r>
              <a:rPr lang="en-US" sz="1800" dirty="0" err="1" smtClean="0"/>
              <a:t>medicinas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asma</a:t>
            </a:r>
            <a:r>
              <a:rPr lang="en-US" sz="1800" dirty="0" smtClean="0"/>
              <a:t> y la EPOC</a:t>
            </a:r>
          </a:p>
          <a:p>
            <a:pPr lvl="1">
              <a:buClr>
                <a:srgbClr val="4347E7"/>
              </a:buClr>
            </a:pPr>
            <a:r>
              <a:rPr lang="en-US" sz="1800" dirty="0" smtClean="0"/>
              <a:t>La meta </a:t>
            </a:r>
            <a:r>
              <a:rPr lang="en-US" sz="1800" dirty="0" err="1" smtClean="0"/>
              <a:t>es</a:t>
            </a:r>
            <a:r>
              <a:rPr lang="en-US" sz="1800" dirty="0" smtClean="0"/>
              <a:t> </a:t>
            </a:r>
            <a:r>
              <a:rPr lang="en-US" sz="1800" dirty="0" err="1" smtClean="0"/>
              <a:t>personalizar</a:t>
            </a:r>
            <a:r>
              <a:rPr lang="en-US" sz="1800" dirty="0" smtClean="0"/>
              <a:t> </a:t>
            </a:r>
            <a:r>
              <a:rPr lang="en-US" sz="1800" dirty="0" err="1" smtClean="0"/>
              <a:t>modelos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los </a:t>
            </a:r>
            <a:r>
              <a:rPr lang="en-US" sz="1800" dirty="0" err="1" smtClean="0"/>
              <a:t>pacientes</a:t>
            </a:r>
            <a:r>
              <a:rPr lang="en-US" sz="1800" dirty="0" smtClean="0"/>
              <a:t> con </a:t>
            </a:r>
            <a:r>
              <a:rPr lang="en-US" sz="1800" dirty="0" err="1" smtClean="0"/>
              <a:t>predicciones</a:t>
            </a:r>
            <a:r>
              <a:rPr lang="en-US" sz="1800" dirty="0" smtClean="0"/>
              <a:t> de </a:t>
            </a:r>
            <a:r>
              <a:rPr lang="en-US" sz="1800" dirty="0" err="1" smtClean="0"/>
              <a:t>reaciones</a:t>
            </a:r>
            <a:r>
              <a:rPr lang="en-US" sz="1800" dirty="0" smtClean="0"/>
              <a:t> </a:t>
            </a:r>
            <a:r>
              <a:rPr lang="en-US" sz="1800" dirty="0" err="1" smtClean="0"/>
              <a:t>potenciales</a:t>
            </a:r>
            <a:r>
              <a:rPr lang="en-US" sz="1800" dirty="0" smtClean="0"/>
              <a:t> a </a:t>
            </a:r>
            <a:r>
              <a:rPr lang="en-US" sz="1800" dirty="0" err="1" smtClean="0"/>
              <a:t>medicinas</a:t>
            </a:r>
            <a:r>
              <a:rPr lang="en-US" sz="1800" dirty="0" smtClean="0"/>
              <a:t> </a:t>
            </a:r>
            <a:r>
              <a:rPr lang="en-US" sz="1800" dirty="0" err="1" smtClean="0"/>
              <a:t>prescritas</a:t>
            </a:r>
            <a:endParaRPr lang="fr-BE" sz="2000" dirty="0" smtClean="0"/>
          </a:p>
          <a:p>
            <a:pPr>
              <a:buClr>
                <a:srgbClr val="4347E7"/>
              </a:buClr>
              <a:buNone/>
            </a:pPr>
            <a:endParaRPr lang="fr-BE" sz="2400" dirty="0" smtClean="0"/>
          </a:p>
        </p:txBody>
      </p:sp>
      <p:pic>
        <p:nvPicPr>
          <p:cNvPr id="3078" name="Picture 3" descr="EFA Logo New Blu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C:\Users\EFA\Documents\Logos\ubiopred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2057400"/>
            <a:ext cx="1205199" cy="1123950"/>
          </a:xfrm>
          <a:prstGeom prst="rect">
            <a:avLst/>
          </a:prstGeom>
          <a:noFill/>
        </p:spPr>
      </p:pic>
      <p:pic>
        <p:nvPicPr>
          <p:cNvPr id="6" name="Picture 5" descr="log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4200" y="5257800"/>
            <a:ext cx="1524000" cy="1309688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BE" dirty="0" err="1" smtClean="0"/>
              <a:t>Participación</a:t>
            </a:r>
            <a:r>
              <a:rPr lang="fr-BE" dirty="0" smtClean="0"/>
              <a:t> en </a:t>
            </a:r>
            <a:r>
              <a:rPr lang="fr-BE" dirty="0" err="1" smtClean="0"/>
              <a:t>proyectos</a:t>
            </a:r>
            <a:r>
              <a:rPr lang="fr-BE" dirty="0" smtClean="0"/>
              <a:t> de la UE</a:t>
            </a:r>
            <a:endParaRPr lang="fr-BE" dirty="0"/>
          </a:p>
        </p:txBody>
      </p:sp>
      <p:sp>
        <p:nvSpPr>
          <p:cNvPr id="3077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Clr>
                <a:srgbClr val="4347E7"/>
              </a:buClr>
            </a:pPr>
            <a:r>
              <a:rPr lang="en-US" sz="2400" dirty="0" err="1" smtClean="0"/>
              <a:t>MeDALL</a:t>
            </a:r>
            <a:endParaRPr lang="en-US" sz="2400" dirty="0" smtClean="0"/>
          </a:p>
          <a:p>
            <a:pPr lvl="1">
              <a:buClr>
                <a:srgbClr val="4347E7"/>
              </a:buClr>
            </a:pPr>
            <a:r>
              <a:rPr lang="en-US" sz="1800" dirty="0" smtClean="0"/>
              <a:t>La meta </a:t>
            </a:r>
            <a:r>
              <a:rPr lang="en-US" sz="1800" dirty="0" err="1" smtClean="0"/>
              <a:t>es</a:t>
            </a:r>
            <a:r>
              <a:rPr lang="en-US" sz="1800" dirty="0" smtClean="0"/>
              <a:t> </a:t>
            </a:r>
            <a:r>
              <a:rPr lang="en-US" sz="1800" dirty="0" err="1" smtClean="0"/>
              <a:t>mejorar</a:t>
            </a:r>
            <a:r>
              <a:rPr lang="en-US" sz="1800" dirty="0" smtClean="0"/>
              <a:t> el </a:t>
            </a:r>
            <a:r>
              <a:rPr lang="en-US" sz="1800" dirty="0" err="1" smtClean="0"/>
              <a:t>salud</a:t>
            </a:r>
            <a:r>
              <a:rPr lang="en-US" sz="1800" dirty="0" smtClean="0"/>
              <a:t> de </a:t>
            </a:r>
            <a:r>
              <a:rPr lang="en-US" sz="1800" dirty="0" err="1" smtClean="0"/>
              <a:t>ciudadanos</a:t>
            </a:r>
            <a:r>
              <a:rPr lang="en-US" sz="1800" dirty="0" smtClean="0"/>
              <a:t> </a:t>
            </a:r>
            <a:r>
              <a:rPr lang="en-US" sz="1800" dirty="0" err="1" smtClean="0"/>
              <a:t>europeos</a:t>
            </a:r>
            <a:r>
              <a:rPr lang="en-US" sz="1800" dirty="0" smtClean="0"/>
              <a:t> gracias a la </a:t>
            </a:r>
            <a:br>
              <a:rPr lang="en-US" sz="1800" dirty="0" smtClean="0"/>
            </a:br>
            <a:r>
              <a:rPr lang="en-US" sz="1800" dirty="0" err="1" smtClean="0"/>
              <a:t>investigación</a:t>
            </a:r>
            <a:r>
              <a:rPr lang="en-US" sz="1800" dirty="0" smtClean="0"/>
              <a:t> de </a:t>
            </a:r>
            <a:r>
              <a:rPr lang="en-US" sz="1800" dirty="0" err="1" smtClean="0"/>
              <a:t>las</a:t>
            </a:r>
            <a:r>
              <a:rPr lang="en-US" sz="1800" dirty="0" smtClean="0"/>
              <a:t> </a:t>
            </a:r>
            <a:r>
              <a:rPr lang="en-US" sz="1800" dirty="0" err="1" smtClean="0"/>
              <a:t>causas</a:t>
            </a:r>
            <a:r>
              <a:rPr lang="en-US" sz="1800" dirty="0" smtClean="0"/>
              <a:t> de </a:t>
            </a:r>
            <a:r>
              <a:rPr lang="en-US" sz="1800" dirty="0" err="1" smtClean="0"/>
              <a:t>alergia</a:t>
            </a:r>
            <a:endParaRPr lang="en-US" sz="1800" dirty="0" smtClean="0"/>
          </a:p>
          <a:p>
            <a:pPr lvl="1">
              <a:buClr>
                <a:srgbClr val="4347E7"/>
              </a:buClr>
            </a:pPr>
            <a:r>
              <a:rPr lang="en-US" sz="1800" dirty="0" smtClean="0"/>
              <a:t>Los </a:t>
            </a:r>
            <a:r>
              <a:rPr lang="en-US" sz="1800" dirty="0" err="1" smtClean="0"/>
              <a:t>resultados</a:t>
            </a:r>
            <a:r>
              <a:rPr lang="en-US" sz="1800" dirty="0" smtClean="0"/>
              <a:t> </a:t>
            </a:r>
            <a:r>
              <a:rPr lang="en-US" sz="1800" dirty="0" err="1" smtClean="0"/>
              <a:t>podrían</a:t>
            </a:r>
            <a:r>
              <a:rPr lang="en-US" sz="1800" dirty="0" smtClean="0"/>
              <a:t> </a:t>
            </a:r>
            <a:r>
              <a:rPr lang="en-US" sz="1800" dirty="0" err="1" smtClean="0"/>
              <a:t>ayudar</a:t>
            </a:r>
            <a:r>
              <a:rPr lang="en-US" sz="1800" dirty="0" smtClean="0"/>
              <a:t> en </a:t>
            </a:r>
            <a:r>
              <a:rPr lang="en-US" sz="1800" dirty="0" err="1" smtClean="0"/>
              <a:t>mejorar</a:t>
            </a:r>
            <a:r>
              <a:rPr lang="en-US" sz="1800" dirty="0" smtClean="0"/>
              <a:t> la </a:t>
            </a:r>
            <a:r>
              <a:rPr lang="en-US" sz="1800" dirty="0" err="1" smtClean="0"/>
              <a:t>calidad</a:t>
            </a:r>
            <a:r>
              <a:rPr lang="en-US" sz="1800" dirty="0" smtClean="0"/>
              <a:t> de </a:t>
            </a:r>
            <a:r>
              <a:rPr lang="en-US" sz="1800" dirty="0" err="1" smtClean="0"/>
              <a:t>vida</a:t>
            </a:r>
            <a:r>
              <a:rPr lang="en-US" sz="1800" dirty="0" smtClean="0"/>
              <a:t> de                </a:t>
            </a:r>
            <a:r>
              <a:rPr lang="en-US" sz="1800" dirty="0" err="1" smtClean="0"/>
              <a:t>pacientes</a:t>
            </a:r>
            <a:r>
              <a:rPr lang="en-US" sz="1800" dirty="0" smtClean="0"/>
              <a:t> con </a:t>
            </a:r>
            <a:r>
              <a:rPr lang="en-US" sz="1800" dirty="0" err="1" smtClean="0"/>
              <a:t>alergia</a:t>
            </a:r>
            <a:r>
              <a:rPr lang="en-US" sz="1800" dirty="0" smtClean="0"/>
              <a:t> en </a:t>
            </a:r>
            <a:r>
              <a:rPr lang="en-US" sz="1800" dirty="0" err="1" smtClean="0"/>
              <a:t>toda</a:t>
            </a:r>
            <a:r>
              <a:rPr lang="en-US" sz="1800" dirty="0" smtClean="0"/>
              <a:t> </a:t>
            </a:r>
            <a:r>
              <a:rPr lang="en-US" sz="1800" dirty="0" err="1" smtClean="0"/>
              <a:t>Europa</a:t>
            </a:r>
            <a:r>
              <a:rPr lang="en-US" sz="1800" dirty="0" smtClean="0"/>
              <a:t>, </a:t>
            </a:r>
            <a:r>
              <a:rPr lang="en-US" sz="1800" dirty="0" err="1" smtClean="0"/>
              <a:t>ayudando</a:t>
            </a:r>
            <a:r>
              <a:rPr lang="en-US" sz="1800" dirty="0" smtClean="0"/>
              <a:t> a </a:t>
            </a:r>
            <a:r>
              <a:rPr lang="en-US" sz="1800" dirty="0" err="1" smtClean="0"/>
              <a:t>mejorar</a:t>
            </a:r>
            <a:r>
              <a:rPr lang="en-US" sz="1800" dirty="0" smtClean="0"/>
              <a:t> </a:t>
            </a:r>
            <a:r>
              <a:rPr lang="en-US" sz="1800" dirty="0" err="1" smtClean="0"/>
              <a:t>diagnósticos</a:t>
            </a:r>
            <a:r>
              <a:rPr lang="en-US" sz="1800" dirty="0" smtClean="0"/>
              <a:t>, </a:t>
            </a:r>
            <a:r>
              <a:rPr lang="en-US" sz="1800" dirty="0" err="1" smtClean="0"/>
              <a:t>apuntando</a:t>
            </a:r>
            <a:r>
              <a:rPr lang="en-US" sz="1800" dirty="0" smtClean="0"/>
              <a:t> de </a:t>
            </a:r>
            <a:r>
              <a:rPr lang="en-US" sz="1800" dirty="0" err="1" smtClean="0"/>
              <a:t>estratégias</a:t>
            </a:r>
            <a:r>
              <a:rPr lang="en-US" sz="1800" dirty="0" smtClean="0"/>
              <a:t> </a:t>
            </a:r>
            <a:r>
              <a:rPr lang="en-US" sz="1800" dirty="0" err="1" smtClean="0"/>
              <a:t>primarias</a:t>
            </a:r>
            <a:r>
              <a:rPr lang="en-US" sz="1800" dirty="0" smtClean="0"/>
              <a:t> y </a:t>
            </a:r>
            <a:r>
              <a:rPr lang="en-US" sz="1800" dirty="0" err="1" smtClean="0"/>
              <a:t>secondarias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la </a:t>
            </a:r>
            <a:r>
              <a:rPr lang="en-US" sz="1800" dirty="0" err="1" smtClean="0"/>
              <a:t>prevención</a:t>
            </a:r>
            <a:r>
              <a:rPr lang="en-US" sz="1800" dirty="0" smtClean="0"/>
              <a:t> y </a:t>
            </a:r>
            <a:r>
              <a:rPr lang="en-US" sz="1800" dirty="0" err="1" smtClean="0"/>
              <a:t>desarrollo</a:t>
            </a:r>
            <a:r>
              <a:rPr lang="en-US" sz="1800" dirty="0" smtClean="0"/>
              <a:t> de </a:t>
            </a:r>
            <a:r>
              <a:rPr lang="en-US" sz="1800" dirty="0" err="1" smtClean="0"/>
              <a:t>tratamentos</a:t>
            </a:r>
            <a:r>
              <a:rPr lang="en-US" sz="1800" dirty="0" smtClean="0"/>
              <a:t> </a:t>
            </a:r>
            <a:r>
              <a:rPr lang="en-US" sz="1800" dirty="0" err="1" smtClean="0"/>
              <a:t>rentables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alergia</a:t>
            </a:r>
            <a:endParaRPr lang="en-US" sz="1800" dirty="0" smtClean="0"/>
          </a:p>
          <a:p>
            <a:pPr>
              <a:buClr>
                <a:srgbClr val="4347E7"/>
              </a:buClr>
            </a:pPr>
            <a:r>
              <a:rPr lang="en-US" sz="2400" dirty="0" err="1" smtClean="0"/>
              <a:t>HealthVent</a:t>
            </a:r>
            <a:endParaRPr lang="en-US" sz="2400" dirty="0" smtClean="0"/>
          </a:p>
          <a:p>
            <a:pPr lvl="1">
              <a:buClr>
                <a:srgbClr val="4347E7"/>
              </a:buClr>
            </a:pPr>
            <a:r>
              <a:rPr lang="en-US" sz="1800" dirty="0" smtClean="0"/>
              <a:t>Un </a:t>
            </a:r>
            <a:r>
              <a:rPr lang="en-US" sz="1800" dirty="0" err="1" smtClean="0"/>
              <a:t>proyecto</a:t>
            </a:r>
            <a:r>
              <a:rPr lang="en-US" sz="1800" dirty="0" smtClean="0"/>
              <a:t> </a:t>
            </a:r>
            <a:r>
              <a:rPr lang="en-US" sz="1800" dirty="0" err="1" smtClean="0"/>
              <a:t>interdiciplinario</a:t>
            </a:r>
            <a:r>
              <a:rPr lang="en-US" sz="1800" dirty="0" smtClean="0"/>
              <a:t> del </a:t>
            </a:r>
            <a:r>
              <a:rPr lang="en-US" sz="1800" dirty="0" err="1" smtClean="0"/>
              <a:t>programa</a:t>
            </a:r>
            <a:r>
              <a:rPr lang="en-US" sz="1800" dirty="0" smtClean="0"/>
              <a:t> de </a:t>
            </a:r>
            <a:r>
              <a:rPr lang="en-US" sz="1800" dirty="0" err="1" smtClean="0"/>
              <a:t>salud</a:t>
            </a:r>
            <a:r>
              <a:rPr lang="en-US" sz="1800" dirty="0" smtClean="0"/>
              <a:t> de la UE</a:t>
            </a:r>
          </a:p>
          <a:p>
            <a:pPr lvl="1">
              <a:buClr>
                <a:srgbClr val="4347E7"/>
              </a:buClr>
            </a:pPr>
            <a:r>
              <a:rPr lang="en-US" sz="1800" dirty="0" err="1" smtClean="0"/>
              <a:t>Enfocado</a:t>
            </a:r>
            <a:r>
              <a:rPr lang="en-US" sz="1800" dirty="0" smtClean="0"/>
              <a:t> en </a:t>
            </a:r>
            <a:r>
              <a:rPr lang="en-US" sz="1800" dirty="0" err="1" smtClean="0"/>
              <a:t>mejorar</a:t>
            </a:r>
            <a:r>
              <a:rPr lang="en-US" sz="1800" dirty="0" smtClean="0"/>
              <a:t> la </a:t>
            </a:r>
            <a:r>
              <a:rPr lang="en-US" sz="1800" dirty="0" err="1" smtClean="0"/>
              <a:t>calidad</a:t>
            </a:r>
            <a:r>
              <a:rPr lang="en-US" sz="1800" dirty="0" smtClean="0"/>
              <a:t> del </a:t>
            </a:r>
            <a:r>
              <a:rPr lang="en-US" sz="1800" dirty="0" err="1" smtClean="0"/>
              <a:t>aire</a:t>
            </a:r>
            <a:r>
              <a:rPr lang="en-US" sz="1800" dirty="0" smtClean="0"/>
              <a:t> interior </a:t>
            </a:r>
            <a:r>
              <a:rPr lang="en-US" sz="1800" dirty="0" err="1" smtClean="0"/>
              <a:t>por</a:t>
            </a:r>
            <a:r>
              <a:rPr lang="en-US" sz="1800" dirty="0" smtClean="0"/>
              <a:t> la </a:t>
            </a:r>
            <a:r>
              <a:rPr lang="en-US" sz="1800" dirty="0" err="1" smtClean="0"/>
              <a:t>promoción</a:t>
            </a:r>
            <a:r>
              <a:rPr lang="en-US" sz="1800" dirty="0" smtClean="0"/>
              <a:t> de </a:t>
            </a:r>
            <a:r>
              <a:rPr lang="en-US" sz="1800" dirty="0" err="1" smtClean="0"/>
              <a:t>lineas</a:t>
            </a:r>
            <a:r>
              <a:rPr lang="en-US" sz="1800" dirty="0" smtClean="0"/>
              <a:t> </a:t>
            </a:r>
            <a:r>
              <a:rPr lang="en-US" sz="1800" dirty="0" err="1" smtClean="0"/>
              <a:t>guías</a:t>
            </a:r>
            <a:r>
              <a:rPr lang="en-US" sz="1800" dirty="0" smtClean="0"/>
              <a:t> </a:t>
            </a:r>
            <a:r>
              <a:rPr lang="en-US" sz="1800" dirty="0" err="1" smtClean="0"/>
              <a:t>europeas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la </a:t>
            </a:r>
            <a:r>
              <a:rPr lang="en-US" sz="1800" dirty="0" err="1" smtClean="0"/>
              <a:t>ventilación</a:t>
            </a:r>
            <a:r>
              <a:rPr lang="en-US" sz="1800" dirty="0" smtClean="0"/>
              <a:t> de </a:t>
            </a:r>
            <a:r>
              <a:rPr lang="en-US" sz="1800" dirty="0" err="1" smtClean="0"/>
              <a:t>edificios</a:t>
            </a:r>
            <a:r>
              <a:rPr lang="en-US" sz="1800" dirty="0" smtClean="0"/>
              <a:t> </a:t>
            </a:r>
            <a:r>
              <a:rPr lang="en-US" sz="1800" dirty="0" err="1" smtClean="0"/>
              <a:t>saludable</a:t>
            </a:r>
            <a:endParaRPr lang="en-US" sz="2000" dirty="0" smtClean="0"/>
          </a:p>
          <a:p>
            <a:pPr marL="357188" lvl="1">
              <a:buClr>
                <a:srgbClr val="4347E7"/>
              </a:buClr>
              <a:buNone/>
            </a:pPr>
            <a:endParaRPr lang="fr-BE" sz="2000" dirty="0" smtClean="0"/>
          </a:p>
          <a:p>
            <a:pPr>
              <a:buClr>
                <a:srgbClr val="4347E7"/>
              </a:buClr>
              <a:buNone/>
            </a:pPr>
            <a:endParaRPr lang="fr-BE" sz="2400" dirty="0" smtClean="0"/>
          </a:p>
        </p:txBody>
      </p:sp>
      <p:pic>
        <p:nvPicPr>
          <p:cNvPr id="3078" name="Picture 3" descr="EFA Logo New Blu 300dpi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" name="Picture 1" descr="C:\Users\EFA\Documents\Logos\Logo_MeDAL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1600200"/>
            <a:ext cx="1504604" cy="1371600"/>
          </a:xfrm>
          <a:prstGeom prst="rect">
            <a:avLst/>
          </a:prstGeom>
          <a:noFill/>
        </p:spPr>
      </p:pic>
      <p:pic>
        <p:nvPicPr>
          <p:cNvPr id="6" name="Picture 5" descr="image_min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58000" y="4953000"/>
            <a:ext cx="1955800" cy="1725706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¡Gracias!</a:t>
            </a:r>
            <a:endParaRPr lang="fr-BE" b="1" dirty="0"/>
          </a:p>
        </p:txBody>
      </p:sp>
      <p:sp>
        <p:nvSpPr>
          <p:cNvPr id="4101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Clr>
                <a:srgbClr val="4347E7"/>
              </a:buClr>
            </a:pPr>
            <a:endParaRPr lang="fr-BE" smtClean="0"/>
          </a:p>
          <a:p>
            <a:pPr>
              <a:buClr>
                <a:srgbClr val="4347E7"/>
              </a:buClr>
              <a:buFont typeface="Arial" charset="0"/>
              <a:buNone/>
            </a:pPr>
            <a:endParaRPr lang="fr-BE" smtClean="0"/>
          </a:p>
        </p:txBody>
      </p:sp>
      <p:pic>
        <p:nvPicPr>
          <p:cNvPr id="4102" name="Picture 3" descr="EFA Logo New Blu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28600" y="1905000"/>
            <a:ext cx="851669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GB" sz="2400" dirty="0">
                <a:solidFill>
                  <a:srgbClr val="000080"/>
                </a:solidFill>
                <a:latin typeface="+mj-lt"/>
                <a:ea typeface="Calibri" pitchFamily="34" charset="0"/>
                <a:cs typeface="Arial" pitchFamily="34" charset="0"/>
              </a:rPr>
              <a:t>EFA European Federation of Allergy and Airways Diseases Patients' </a:t>
            </a:r>
          </a:p>
          <a:p>
            <a:pPr algn="ctr">
              <a:defRPr/>
            </a:pPr>
            <a:r>
              <a:rPr lang="en-GB" sz="2400" dirty="0">
                <a:solidFill>
                  <a:srgbClr val="000080"/>
                </a:solidFill>
                <a:latin typeface="+mj-lt"/>
                <a:ea typeface="Calibri" pitchFamily="34" charset="0"/>
                <a:cs typeface="Arial" pitchFamily="34" charset="0"/>
              </a:rPr>
              <a:t>Associations</a:t>
            </a:r>
            <a:r>
              <a:rPr lang="en-GB" sz="2400" dirty="0">
                <a:solidFill>
                  <a:srgbClr val="1F497D"/>
                </a:solidFill>
                <a:latin typeface="+mj-lt"/>
                <a:ea typeface="Calibri" pitchFamily="34" charset="0"/>
                <a:cs typeface="Times New Roman" pitchFamily="18" charset="0"/>
              </a:rPr>
              <a:t> </a:t>
            </a:r>
            <a:endParaRPr lang="fr-BE" sz="2400" dirty="0">
              <a:latin typeface="+mj-lt"/>
              <a:cs typeface="Arial" pitchFamily="34" charset="0"/>
            </a:endParaRPr>
          </a:p>
        </p:txBody>
      </p:sp>
      <p:sp>
        <p:nvSpPr>
          <p:cNvPr id="4104" name="Rectangle 2"/>
          <p:cNvSpPr>
            <a:spLocks noChangeArrowheads="1"/>
          </p:cNvSpPr>
          <p:nvPr/>
        </p:nvSpPr>
        <p:spPr bwMode="auto">
          <a:xfrm>
            <a:off x="5943600" y="3962588"/>
            <a:ext cx="319350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fr-FR" sz="2400" dirty="0">
                <a:solidFill>
                  <a:srgbClr val="1F497D"/>
                </a:solidFill>
                <a:latin typeface="Calibri" pitchFamily="34" charset="0"/>
                <a:ea typeface="Calibri" pitchFamily="34" charset="0"/>
              </a:rPr>
              <a:t>EFA </a:t>
            </a:r>
          </a:p>
          <a:p>
            <a:r>
              <a:rPr lang="fr-FR" sz="2400" dirty="0">
                <a:solidFill>
                  <a:srgbClr val="1F497D"/>
                </a:solidFill>
                <a:latin typeface="Calibri" pitchFamily="34" charset="0"/>
                <a:ea typeface="Calibri" pitchFamily="34" charset="0"/>
              </a:rPr>
              <a:t>35 Rue du Congrès</a:t>
            </a:r>
          </a:p>
          <a:p>
            <a:r>
              <a:rPr lang="fr-FR" sz="2400" dirty="0" smtClean="0">
                <a:solidFill>
                  <a:srgbClr val="1F497D"/>
                </a:solidFill>
                <a:latin typeface="Calibri" pitchFamily="34" charset="0"/>
                <a:ea typeface="Calibri" pitchFamily="34" charset="0"/>
              </a:rPr>
              <a:t>1000 </a:t>
            </a:r>
            <a:r>
              <a:rPr lang="fr-FR" sz="2400" dirty="0">
                <a:solidFill>
                  <a:srgbClr val="1F497D"/>
                </a:solidFill>
                <a:latin typeface="Calibri" pitchFamily="34" charset="0"/>
                <a:ea typeface="Calibri" pitchFamily="34" charset="0"/>
              </a:rPr>
              <a:t>Brussels, </a:t>
            </a:r>
            <a:r>
              <a:rPr lang="fr-FR" sz="2400" dirty="0" smtClean="0">
                <a:solidFill>
                  <a:srgbClr val="1F497D"/>
                </a:solidFill>
                <a:latin typeface="Calibri" pitchFamily="34" charset="0"/>
                <a:ea typeface="Calibri" pitchFamily="34" charset="0"/>
              </a:rPr>
              <a:t>Belgium</a:t>
            </a:r>
            <a:r>
              <a:rPr lang="fr-FR" sz="2400" dirty="0">
                <a:solidFill>
                  <a:srgbClr val="1F497D"/>
                </a:solidFill>
                <a:latin typeface="Calibri" pitchFamily="34" charset="0"/>
                <a:ea typeface="Calibri" pitchFamily="34" charset="0"/>
              </a:rPr>
              <a:t>  </a:t>
            </a:r>
          </a:p>
          <a:p>
            <a:r>
              <a:rPr lang="fr-FR" sz="2400" dirty="0">
                <a:solidFill>
                  <a:srgbClr val="1F497D"/>
                </a:solidFill>
                <a:latin typeface="Calibri" pitchFamily="34" charset="0"/>
                <a:ea typeface="Calibri" pitchFamily="34" charset="0"/>
              </a:rPr>
              <a:t>w</a:t>
            </a:r>
            <a:r>
              <a:rPr lang="fr-BE" sz="2400" dirty="0">
                <a:solidFill>
                  <a:srgbClr val="1F497D"/>
                </a:solidFill>
                <a:latin typeface="Calibri" pitchFamily="34" charset="0"/>
                <a:ea typeface="Calibri" pitchFamily="34" charset="0"/>
              </a:rPr>
              <a:t>ww.efanet.org</a:t>
            </a:r>
            <a:endParaRPr lang="fr-BE" sz="2400" dirty="0">
              <a:latin typeface="Calibri" pitchFamily="34" charset="0"/>
              <a:ea typeface="Calibri" pitchFamily="34" charset="0"/>
            </a:endParaRPr>
          </a:p>
        </p:txBody>
      </p:sp>
      <p:pic>
        <p:nvPicPr>
          <p:cNvPr id="1026" name="Picture 2" descr="david_plas_HK_697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276600"/>
            <a:ext cx="3200400" cy="2123488"/>
          </a:xfrm>
          <a:prstGeom prst="rect">
            <a:avLst/>
          </a:prstGeom>
          <a:noFill/>
          <a:effectLst>
            <a:softEdge rad="3175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BE" dirty="0" err="1" smtClean="0"/>
              <a:t>Qué</a:t>
            </a:r>
            <a:r>
              <a:rPr lang="fr-BE" dirty="0" smtClean="0"/>
              <a:t> es EFA?</a:t>
            </a:r>
            <a:endParaRPr lang="fr-BE" dirty="0"/>
          </a:p>
        </p:txBody>
      </p:sp>
      <p:sp>
        <p:nvSpPr>
          <p:cNvPr id="3077" name="Subtitle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678363"/>
          </a:xfrm>
        </p:spPr>
        <p:txBody>
          <a:bodyPr/>
          <a:lstStyle/>
          <a:p>
            <a:pPr>
              <a:buClr>
                <a:srgbClr val="4347E7"/>
              </a:buClr>
            </a:pPr>
            <a:r>
              <a:rPr lang="en-US" sz="2400" dirty="0" smtClean="0"/>
              <a:t>La </a:t>
            </a:r>
            <a:r>
              <a:rPr lang="en-US" sz="2400" dirty="0" err="1" smtClean="0"/>
              <a:t>Federación</a:t>
            </a:r>
            <a:r>
              <a:rPr lang="en-US" sz="2400" dirty="0" smtClean="0"/>
              <a:t> </a:t>
            </a:r>
            <a:r>
              <a:rPr lang="en-US" sz="2400" dirty="0" err="1" smtClean="0"/>
              <a:t>Europea</a:t>
            </a:r>
            <a:r>
              <a:rPr lang="en-US" sz="2400" dirty="0" smtClean="0"/>
              <a:t> de </a:t>
            </a:r>
            <a:r>
              <a:rPr lang="en-US" sz="2400" dirty="0" err="1" smtClean="0"/>
              <a:t>Asociaciones</a:t>
            </a:r>
            <a:r>
              <a:rPr lang="en-US" sz="2400" dirty="0" smtClean="0"/>
              <a:t> de </a:t>
            </a:r>
            <a:r>
              <a:rPr lang="en-US" sz="2400" dirty="0" err="1" smtClean="0"/>
              <a:t>Pacientes</a:t>
            </a:r>
            <a:r>
              <a:rPr lang="en-US" sz="2400" dirty="0" smtClean="0"/>
              <a:t> con </a:t>
            </a:r>
            <a:r>
              <a:rPr lang="en-US" sz="2400" dirty="0" err="1" smtClean="0"/>
              <a:t>Allergia</a:t>
            </a:r>
            <a:r>
              <a:rPr lang="en-US" sz="2400" dirty="0" smtClean="0"/>
              <a:t> y </a:t>
            </a:r>
            <a:r>
              <a:rPr lang="en-US" sz="2400" dirty="0" err="1" smtClean="0"/>
              <a:t>Enfermedades</a:t>
            </a:r>
            <a:r>
              <a:rPr lang="en-US" sz="2400" dirty="0" smtClean="0"/>
              <a:t> </a:t>
            </a:r>
            <a:r>
              <a:rPr lang="en-US" sz="2400" dirty="0" err="1" smtClean="0"/>
              <a:t>Respiratorias</a:t>
            </a:r>
            <a:r>
              <a:rPr lang="en-US" sz="2400" dirty="0" smtClean="0"/>
              <a:t> </a:t>
            </a:r>
            <a:r>
              <a:rPr lang="es-ES" sz="2400" dirty="0" smtClean="0"/>
              <a:t>(EFA) es una red de asociaciones europeas de pacientes con alergias, asma y EPOC que</a:t>
            </a:r>
            <a:r>
              <a:rPr lang="en-US" sz="2400" dirty="0" smtClean="0"/>
              <a:t> </a:t>
            </a:r>
            <a:r>
              <a:rPr lang="en-US" sz="2400" dirty="0" err="1" smtClean="0"/>
              <a:t>representa</a:t>
            </a:r>
            <a:r>
              <a:rPr lang="en-US" sz="2400" dirty="0" smtClean="0"/>
              <a:t> 34 </a:t>
            </a:r>
            <a:r>
              <a:rPr lang="en-US" sz="2400" dirty="0" err="1" smtClean="0"/>
              <a:t>asociaciones</a:t>
            </a:r>
            <a:r>
              <a:rPr lang="en-US" sz="2400" dirty="0" smtClean="0"/>
              <a:t> </a:t>
            </a:r>
            <a:r>
              <a:rPr lang="en-US" sz="2400" dirty="0" err="1" smtClean="0"/>
              <a:t>nacionales</a:t>
            </a:r>
            <a:r>
              <a:rPr lang="en-US" sz="2400" dirty="0" smtClean="0"/>
              <a:t> en 21 </a:t>
            </a:r>
            <a:r>
              <a:rPr lang="en-US" sz="2400" dirty="0" err="1" smtClean="0"/>
              <a:t>países</a:t>
            </a:r>
            <a:r>
              <a:rPr lang="en-US" sz="2400" dirty="0" smtClean="0"/>
              <a:t> y </a:t>
            </a:r>
            <a:r>
              <a:rPr lang="en-US" sz="2400" dirty="0" err="1" smtClean="0"/>
              <a:t>más</a:t>
            </a:r>
            <a:r>
              <a:rPr lang="en-US" sz="2400" dirty="0" smtClean="0"/>
              <a:t> de 400.000 </a:t>
            </a:r>
            <a:r>
              <a:rPr lang="en-US" sz="2400" dirty="0" err="1" smtClean="0"/>
              <a:t>pacientes</a:t>
            </a:r>
            <a:r>
              <a:rPr lang="en-US" sz="2400" dirty="0" smtClean="0"/>
              <a:t> en </a:t>
            </a:r>
            <a:r>
              <a:rPr lang="en-US" sz="2400" dirty="0" err="1" smtClean="0"/>
              <a:t>Europa</a:t>
            </a:r>
            <a:r>
              <a:rPr lang="en-US" sz="2400" dirty="0" smtClean="0"/>
              <a:t>.</a:t>
            </a:r>
          </a:p>
          <a:p>
            <a:pPr>
              <a:buClr>
                <a:srgbClr val="4347E7"/>
              </a:buClr>
            </a:pPr>
            <a:r>
              <a:rPr lang="en-US" sz="2400" dirty="0" smtClean="0"/>
              <a:t>EFA </a:t>
            </a:r>
            <a:r>
              <a:rPr lang="en-US" sz="2400" dirty="0" err="1" smtClean="0"/>
              <a:t>es</a:t>
            </a:r>
            <a:r>
              <a:rPr lang="en-US" sz="2400" dirty="0" smtClean="0"/>
              <a:t> </a:t>
            </a:r>
            <a:r>
              <a:rPr lang="en-US" sz="2400" dirty="0" err="1" smtClean="0"/>
              <a:t>una</a:t>
            </a:r>
            <a:r>
              <a:rPr lang="en-US" sz="2400" dirty="0" smtClean="0"/>
              <a:t> </a:t>
            </a:r>
            <a:r>
              <a:rPr lang="en-US" sz="2400" dirty="0" err="1" smtClean="0"/>
              <a:t>organización</a:t>
            </a:r>
            <a:r>
              <a:rPr lang="en-US" sz="2400" dirty="0" smtClean="0"/>
              <a:t> </a:t>
            </a:r>
            <a:r>
              <a:rPr lang="es-ES" sz="2400" dirty="0" smtClean="0"/>
              <a:t>sin fines lucrativos independiente fundada en el año 1991 en Estocolmo, Suecia, con su oficina central actual localizada en Bruselas, </a:t>
            </a:r>
            <a:r>
              <a:rPr lang="es-ES" sz="2400" dirty="0" err="1" smtClean="0"/>
              <a:t>Belgica</a:t>
            </a:r>
            <a:r>
              <a:rPr lang="es-ES" sz="2400" dirty="0" smtClean="0"/>
              <a:t>. </a:t>
            </a:r>
            <a:endParaRPr lang="en-US" sz="2400" dirty="0" smtClean="0"/>
          </a:p>
          <a:p>
            <a:pPr>
              <a:buClr>
                <a:srgbClr val="4347E7"/>
              </a:buClr>
            </a:pPr>
            <a:r>
              <a:rPr lang="en-US" sz="2400" dirty="0" smtClean="0"/>
              <a:t>EFA </a:t>
            </a:r>
            <a:r>
              <a:rPr lang="en-US" sz="2400" dirty="0" err="1" smtClean="0"/>
              <a:t>representa</a:t>
            </a:r>
            <a:r>
              <a:rPr lang="en-US" sz="2400" dirty="0" smtClean="0"/>
              <a:t> </a:t>
            </a:r>
            <a:r>
              <a:rPr lang="en-US" sz="2400" dirty="0" err="1" smtClean="0"/>
              <a:t>sus</a:t>
            </a:r>
            <a:r>
              <a:rPr lang="en-US" sz="2400" dirty="0" smtClean="0"/>
              <a:t> </a:t>
            </a:r>
            <a:r>
              <a:rPr lang="en-US" sz="2400" dirty="0" err="1" smtClean="0"/>
              <a:t>miembros</a:t>
            </a:r>
            <a:r>
              <a:rPr lang="en-US" sz="2400" dirty="0" smtClean="0"/>
              <a:t> en el </a:t>
            </a:r>
            <a:r>
              <a:rPr lang="en-US" sz="2400" dirty="0" err="1" smtClean="0"/>
              <a:t>nível</a:t>
            </a:r>
            <a:r>
              <a:rPr lang="en-US" sz="2400" dirty="0" smtClean="0"/>
              <a:t> </a:t>
            </a:r>
            <a:r>
              <a:rPr lang="en-US" sz="2400" dirty="0" err="1" smtClean="0"/>
              <a:t>europeo</a:t>
            </a:r>
            <a:r>
              <a:rPr lang="en-US" sz="2400" dirty="0" smtClean="0"/>
              <a:t>, </a:t>
            </a:r>
            <a:r>
              <a:rPr lang="en-US" sz="2400" dirty="0" err="1" smtClean="0"/>
              <a:t>asegura</a:t>
            </a:r>
            <a:r>
              <a:rPr lang="en-US" sz="2400" dirty="0" smtClean="0"/>
              <a:t> </a:t>
            </a:r>
            <a:r>
              <a:rPr lang="en-US" sz="2400" dirty="0" err="1" smtClean="0"/>
              <a:t>contactos</a:t>
            </a:r>
            <a:r>
              <a:rPr lang="en-US" sz="2400" dirty="0" smtClean="0"/>
              <a:t> con </a:t>
            </a:r>
            <a:r>
              <a:rPr lang="en-US" sz="2400" dirty="0" err="1" smtClean="0"/>
              <a:t>las</a:t>
            </a:r>
            <a:r>
              <a:rPr lang="en-US" sz="2400" dirty="0" smtClean="0"/>
              <a:t> </a:t>
            </a:r>
            <a:r>
              <a:rPr lang="en-US" sz="2400" dirty="0" err="1" smtClean="0"/>
              <a:t>instituciones</a:t>
            </a:r>
            <a:r>
              <a:rPr lang="en-US" sz="2400" dirty="0" smtClean="0"/>
              <a:t> </a:t>
            </a:r>
            <a:r>
              <a:rPr lang="en-US" sz="2400" dirty="0" err="1" smtClean="0"/>
              <a:t>europeas</a:t>
            </a:r>
            <a:r>
              <a:rPr lang="en-US" sz="2400" dirty="0" smtClean="0"/>
              <a:t> y </a:t>
            </a:r>
            <a:r>
              <a:rPr lang="en-US" sz="2400" dirty="0" err="1" smtClean="0"/>
              <a:t>comparte</a:t>
            </a:r>
            <a:r>
              <a:rPr lang="en-US" sz="2400" dirty="0" smtClean="0"/>
              <a:t> </a:t>
            </a:r>
            <a:r>
              <a:rPr lang="en-US" sz="2400" dirty="0" err="1" smtClean="0"/>
              <a:t>prácticas</a:t>
            </a:r>
            <a:r>
              <a:rPr lang="en-US" sz="2400" dirty="0" smtClean="0"/>
              <a:t> </a:t>
            </a:r>
            <a:r>
              <a:rPr lang="en-US" sz="2400" dirty="0" err="1" smtClean="0"/>
              <a:t>mejores</a:t>
            </a:r>
            <a:r>
              <a:rPr lang="en-US" sz="2400" dirty="0" smtClean="0"/>
              <a:t> con </a:t>
            </a:r>
            <a:r>
              <a:rPr lang="en-US" sz="2400" dirty="0" err="1" smtClean="0"/>
              <a:t>perspectiva</a:t>
            </a:r>
            <a:r>
              <a:rPr lang="en-US" sz="2400" dirty="0" smtClean="0"/>
              <a:t> de </a:t>
            </a:r>
            <a:r>
              <a:rPr lang="en-US" sz="2400" dirty="0" err="1" smtClean="0"/>
              <a:t>pacientes</a:t>
            </a:r>
            <a:endParaRPr lang="en-US" sz="2400" dirty="0" smtClean="0"/>
          </a:p>
        </p:txBody>
      </p:sp>
      <p:pic>
        <p:nvPicPr>
          <p:cNvPr id="3078" name="Picture 3" descr="EFA Logo New Blu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BE" dirty="0" smtClean="0"/>
              <a:t>La </a:t>
            </a:r>
            <a:r>
              <a:rPr lang="fr-BE" dirty="0" err="1" smtClean="0"/>
              <a:t>misión</a:t>
            </a:r>
            <a:r>
              <a:rPr lang="fr-BE" dirty="0" smtClean="0"/>
              <a:t> de EFA</a:t>
            </a:r>
            <a:endParaRPr lang="fr-BE" dirty="0"/>
          </a:p>
        </p:txBody>
      </p:sp>
      <p:sp>
        <p:nvSpPr>
          <p:cNvPr id="3077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Clr>
                <a:srgbClr val="4347E7"/>
              </a:buClr>
            </a:pPr>
            <a:r>
              <a:rPr lang="en-US" sz="2000" dirty="0" smtClean="0"/>
              <a:t>EFA </a:t>
            </a:r>
            <a:r>
              <a:rPr lang="es-ES" sz="2000" dirty="0" smtClean="0"/>
              <a:t>está dedicada a ayudar a Europa a ser un lugar donde las personas con alergia, asma y EPOC tengan derecho a una mejor calidad de atención y un ambiente seguro en él que puedan participar activamente en todas decisiones saludables</a:t>
            </a:r>
            <a:r>
              <a:rPr lang="en-US" sz="2000" dirty="0" smtClean="0"/>
              <a:t>.</a:t>
            </a:r>
          </a:p>
          <a:p>
            <a:pPr>
              <a:buClr>
                <a:srgbClr val="4347E7"/>
              </a:buClr>
            </a:pPr>
            <a:r>
              <a:rPr lang="en-US" sz="2000" dirty="0" smtClean="0"/>
              <a:t>EFA </a:t>
            </a:r>
            <a:r>
              <a:rPr lang="en-US" sz="2000" dirty="0" err="1" smtClean="0"/>
              <a:t>quiere</a:t>
            </a:r>
            <a:r>
              <a:rPr lang="en-US" sz="2000" dirty="0" smtClean="0"/>
              <a:t> ser </a:t>
            </a:r>
            <a:r>
              <a:rPr lang="en-US" sz="2000" dirty="0" err="1" smtClean="0"/>
              <a:t>una</a:t>
            </a:r>
            <a:r>
              <a:rPr lang="en-US" sz="2000" dirty="0" smtClean="0"/>
              <a:t> red </a:t>
            </a:r>
            <a:r>
              <a:rPr lang="en-US" sz="2000" dirty="0" err="1" smtClean="0"/>
              <a:t>europea</a:t>
            </a:r>
            <a:r>
              <a:rPr lang="en-US" sz="2000" dirty="0" smtClean="0"/>
              <a:t> </a:t>
            </a:r>
            <a:r>
              <a:rPr lang="en-US" sz="2000" dirty="0" err="1" smtClean="0"/>
              <a:t>poderosa</a:t>
            </a:r>
            <a:r>
              <a:rPr lang="en-US" sz="2000" dirty="0" smtClean="0"/>
              <a:t> de </a:t>
            </a:r>
            <a:r>
              <a:rPr lang="en-US" sz="2000" dirty="0" err="1" smtClean="0"/>
              <a:t>las</a:t>
            </a:r>
            <a:r>
              <a:rPr lang="en-US" sz="2000" dirty="0" smtClean="0"/>
              <a:t> </a:t>
            </a:r>
            <a:r>
              <a:rPr lang="en-US" sz="2000" dirty="0" err="1" smtClean="0"/>
              <a:t>organizaciones</a:t>
            </a:r>
            <a:r>
              <a:rPr lang="en-US" sz="2000" dirty="0" smtClean="0"/>
              <a:t> de </a:t>
            </a:r>
            <a:r>
              <a:rPr lang="en-US" sz="2000" dirty="0" err="1" smtClean="0"/>
              <a:t>pacientes</a:t>
            </a:r>
            <a:r>
              <a:rPr lang="en-US" sz="2000" dirty="0" smtClean="0"/>
              <a:t> con </a:t>
            </a:r>
            <a:r>
              <a:rPr lang="en-US" sz="2000" dirty="0" err="1" smtClean="0"/>
              <a:t>alergia</a:t>
            </a:r>
            <a:r>
              <a:rPr lang="en-US" sz="2000" dirty="0" smtClean="0"/>
              <a:t>, </a:t>
            </a:r>
            <a:r>
              <a:rPr lang="en-US" sz="2000" dirty="0" err="1" smtClean="0"/>
              <a:t>asma</a:t>
            </a:r>
            <a:r>
              <a:rPr lang="en-US" sz="2000" dirty="0" smtClean="0"/>
              <a:t> y EPOC </a:t>
            </a:r>
            <a:r>
              <a:rPr lang="en-US" sz="2000" dirty="0" err="1" smtClean="0"/>
              <a:t>que</a:t>
            </a:r>
            <a:r>
              <a:rPr lang="en-US" sz="2000" dirty="0" smtClean="0"/>
              <a:t>:</a:t>
            </a:r>
          </a:p>
          <a:p>
            <a:pPr lvl="1">
              <a:buClr>
                <a:srgbClr val="4347E7"/>
              </a:buClr>
            </a:pPr>
            <a:r>
              <a:rPr lang="en-US" sz="1800" dirty="0" err="1" smtClean="0"/>
              <a:t>Haga</a:t>
            </a:r>
            <a:r>
              <a:rPr lang="en-US" sz="1800" dirty="0" smtClean="0"/>
              <a:t> </a:t>
            </a:r>
            <a:r>
              <a:rPr lang="en-US" sz="1800" dirty="0" err="1" smtClean="0"/>
              <a:t>recomendaciones</a:t>
            </a:r>
            <a:r>
              <a:rPr lang="en-US" sz="1800" dirty="0" smtClean="0"/>
              <a:t> </a:t>
            </a:r>
            <a:r>
              <a:rPr lang="en-US" sz="1800" dirty="0" err="1" smtClean="0"/>
              <a:t>sobre</a:t>
            </a:r>
            <a:r>
              <a:rPr lang="en-US" sz="1800" dirty="0" smtClean="0"/>
              <a:t> </a:t>
            </a:r>
            <a:r>
              <a:rPr lang="en-US" sz="1800" dirty="0" err="1" smtClean="0"/>
              <a:t>las</a:t>
            </a:r>
            <a:r>
              <a:rPr lang="en-US" sz="1800" dirty="0" smtClean="0"/>
              <a:t> </a:t>
            </a:r>
            <a:r>
              <a:rPr lang="en-US" sz="1800" dirty="0" err="1" smtClean="0"/>
              <a:t>necesidades</a:t>
            </a:r>
            <a:r>
              <a:rPr lang="en-US" sz="1800" dirty="0" smtClean="0"/>
              <a:t> de </a:t>
            </a:r>
            <a:r>
              <a:rPr lang="en-US" sz="1800" dirty="0" err="1" smtClean="0"/>
              <a:t>las</a:t>
            </a:r>
            <a:r>
              <a:rPr lang="en-US" sz="1800" dirty="0" smtClean="0"/>
              <a:t> personas con </a:t>
            </a:r>
            <a:r>
              <a:rPr lang="en-US" sz="1800" dirty="0" err="1" smtClean="0"/>
              <a:t>alergia</a:t>
            </a:r>
            <a:r>
              <a:rPr lang="en-US" sz="1800" dirty="0" smtClean="0"/>
              <a:t>, </a:t>
            </a:r>
            <a:r>
              <a:rPr lang="en-US" sz="1800" dirty="0" err="1" smtClean="0"/>
              <a:t>asma</a:t>
            </a:r>
            <a:r>
              <a:rPr lang="en-US" sz="1800" dirty="0" smtClean="0"/>
              <a:t> y EPOC al </a:t>
            </a:r>
            <a:r>
              <a:rPr lang="en-US" sz="1800" dirty="0" err="1" smtClean="0"/>
              <a:t>nível</a:t>
            </a:r>
            <a:r>
              <a:rPr lang="en-US" sz="1800" dirty="0" smtClean="0"/>
              <a:t> </a:t>
            </a:r>
            <a:r>
              <a:rPr lang="en-US" sz="1800" dirty="0" err="1" smtClean="0"/>
              <a:t>europeo</a:t>
            </a:r>
            <a:r>
              <a:rPr lang="en-US" sz="1800" dirty="0" smtClean="0"/>
              <a:t> </a:t>
            </a:r>
          </a:p>
          <a:p>
            <a:pPr lvl="1">
              <a:buClr>
                <a:srgbClr val="4347E7"/>
              </a:buClr>
            </a:pPr>
            <a:r>
              <a:rPr lang="en-US" sz="1800" dirty="0" smtClean="0"/>
              <a:t>Valorize </a:t>
            </a:r>
            <a:r>
              <a:rPr lang="en-US" sz="1800" dirty="0" err="1" smtClean="0"/>
              <a:t>todos</a:t>
            </a:r>
            <a:r>
              <a:rPr lang="en-US" sz="1800" dirty="0" smtClean="0"/>
              <a:t> </a:t>
            </a:r>
            <a:r>
              <a:rPr lang="en-US" sz="1800" dirty="0" err="1" smtClean="0"/>
              <a:t>miembros</a:t>
            </a:r>
            <a:r>
              <a:rPr lang="en-US" sz="1800" dirty="0" smtClean="0"/>
              <a:t> </a:t>
            </a:r>
            <a:r>
              <a:rPr lang="en-US" sz="1800" dirty="0" err="1" smtClean="0"/>
              <a:t>igualmente</a:t>
            </a:r>
            <a:endParaRPr lang="en-US" sz="1800" dirty="0" smtClean="0"/>
          </a:p>
          <a:p>
            <a:pPr lvl="1">
              <a:buClr>
                <a:srgbClr val="4347E7"/>
              </a:buClr>
            </a:pPr>
            <a:r>
              <a:rPr lang="en-US" sz="1800" dirty="0" err="1" smtClean="0"/>
              <a:t>Implemente</a:t>
            </a:r>
            <a:r>
              <a:rPr lang="en-US" sz="1800" dirty="0" smtClean="0"/>
              <a:t> </a:t>
            </a:r>
            <a:r>
              <a:rPr lang="en-US" sz="1800" dirty="0" err="1" smtClean="0"/>
              <a:t>las</a:t>
            </a:r>
            <a:r>
              <a:rPr lang="en-US" sz="1800" dirty="0" smtClean="0"/>
              <a:t> </a:t>
            </a:r>
            <a:r>
              <a:rPr lang="en-US" sz="1800" dirty="0" err="1" smtClean="0"/>
              <a:t>mejoras</a:t>
            </a:r>
            <a:r>
              <a:rPr lang="en-US" sz="1800" dirty="0" smtClean="0"/>
              <a:t> </a:t>
            </a:r>
            <a:r>
              <a:rPr lang="en-US" sz="1800" dirty="0" err="1" smtClean="0"/>
              <a:t>prácticas</a:t>
            </a:r>
            <a:endParaRPr lang="en-US" sz="1800" dirty="0" smtClean="0"/>
          </a:p>
          <a:p>
            <a:pPr lvl="1">
              <a:buClr>
                <a:srgbClr val="4347E7"/>
              </a:buClr>
            </a:pPr>
            <a:r>
              <a:rPr lang="en-US" sz="1800" dirty="0" smtClean="0"/>
              <a:t>Cree </a:t>
            </a:r>
            <a:r>
              <a:rPr lang="en-US" sz="1800" dirty="0" err="1" smtClean="0"/>
              <a:t>proyectos</a:t>
            </a:r>
            <a:r>
              <a:rPr lang="en-US" sz="1800" dirty="0" smtClean="0"/>
              <a:t> </a:t>
            </a:r>
            <a:r>
              <a:rPr lang="en-US" sz="1800" dirty="0" err="1" smtClean="0"/>
              <a:t>conducidos</a:t>
            </a:r>
            <a:r>
              <a:rPr lang="en-US" sz="1800" dirty="0" smtClean="0"/>
              <a:t> </a:t>
            </a:r>
            <a:r>
              <a:rPr lang="en-US" sz="1800" dirty="0" err="1" smtClean="0"/>
              <a:t>por</a:t>
            </a:r>
            <a:r>
              <a:rPr lang="en-US" sz="1800" dirty="0" smtClean="0"/>
              <a:t> </a:t>
            </a:r>
            <a:r>
              <a:rPr lang="en-US" sz="1800" dirty="0" err="1" smtClean="0"/>
              <a:t>pacientes</a:t>
            </a:r>
            <a:endParaRPr lang="en-US" sz="1800" dirty="0" smtClean="0"/>
          </a:p>
          <a:p>
            <a:pPr lvl="1">
              <a:buClr>
                <a:srgbClr val="4347E7"/>
              </a:buClr>
            </a:pPr>
            <a:r>
              <a:rPr lang="en-US" sz="1800" dirty="0" err="1" smtClean="0"/>
              <a:t>Coopere</a:t>
            </a:r>
            <a:r>
              <a:rPr lang="en-US" sz="1800" dirty="0" smtClean="0"/>
              <a:t> con </a:t>
            </a:r>
            <a:r>
              <a:rPr lang="en-US" sz="1800" dirty="0" err="1" smtClean="0"/>
              <a:t>profesionales</a:t>
            </a:r>
            <a:r>
              <a:rPr lang="en-US" sz="1800" dirty="0" smtClean="0"/>
              <a:t> de la </a:t>
            </a:r>
            <a:r>
              <a:rPr lang="en-US" sz="1800" dirty="0" err="1" smtClean="0"/>
              <a:t>salud</a:t>
            </a:r>
            <a:r>
              <a:rPr lang="en-US" sz="1800" dirty="0" smtClean="0"/>
              <a:t>, </a:t>
            </a:r>
            <a:r>
              <a:rPr lang="en-US" sz="1800" dirty="0" err="1" smtClean="0"/>
              <a:t>scientistas</a:t>
            </a:r>
            <a:r>
              <a:rPr lang="en-US" sz="1800" dirty="0" smtClean="0"/>
              <a:t>, </a:t>
            </a:r>
            <a:r>
              <a:rPr lang="en-US" sz="1800" dirty="0" err="1" smtClean="0"/>
              <a:t>organizaciones</a:t>
            </a:r>
            <a:r>
              <a:rPr lang="en-US" sz="1800" dirty="0" smtClean="0"/>
              <a:t> non-</a:t>
            </a:r>
            <a:r>
              <a:rPr lang="en-US" sz="1800" dirty="0" err="1" smtClean="0"/>
              <a:t>governmentales</a:t>
            </a:r>
            <a:r>
              <a:rPr lang="en-US" sz="1800" dirty="0" smtClean="0"/>
              <a:t> y </a:t>
            </a:r>
            <a:r>
              <a:rPr lang="en-US" sz="1800" dirty="0" err="1" smtClean="0"/>
              <a:t>otros</a:t>
            </a:r>
            <a:r>
              <a:rPr lang="en-US" sz="1800" dirty="0" smtClean="0"/>
              <a:t> con </a:t>
            </a:r>
            <a:r>
              <a:rPr lang="en-US" sz="1800" dirty="0" err="1" smtClean="0"/>
              <a:t>interés</a:t>
            </a:r>
            <a:r>
              <a:rPr lang="en-US" sz="1800" dirty="0" smtClean="0"/>
              <a:t> de </a:t>
            </a:r>
            <a:r>
              <a:rPr lang="en-US" sz="1800" dirty="0" err="1" smtClean="0"/>
              <a:t>ayudar</a:t>
            </a:r>
            <a:r>
              <a:rPr lang="en-US" sz="1800" dirty="0" smtClean="0"/>
              <a:t> en los </a:t>
            </a:r>
            <a:r>
              <a:rPr lang="en-US" sz="1800" dirty="0" err="1" smtClean="0"/>
              <a:t>objectivos</a:t>
            </a:r>
            <a:r>
              <a:rPr lang="en-US" sz="1800" dirty="0" smtClean="0"/>
              <a:t> de EFA</a:t>
            </a:r>
            <a:endParaRPr lang="fr-BE" sz="800" dirty="0" smtClean="0"/>
          </a:p>
          <a:p>
            <a:pPr>
              <a:buClr>
                <a:srgbClr val="4347E7"/>
              </a:buClr>
              <a:buNone/>
            </a:pPr>
            <a:endParaRPr lang="fr-BE" sz="2400" dirty="0" smtClean="0"/>
          </a:p>
        </p:txBody>
      </p:sp>
      <p:pic>
        <p:nvPicPr>
          <p:cNvPr id="3078" name="Picture 3" descr="EFA Logo New Blu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BE" dirty="0" err="1" smtClean="0"/>
              <a:t>Gobernancia</a:t>
            </a:r>
            <a:r>
              <a:rPr lang="fr-BE" dirty="0" smtClean="0"/>
              <a:t> y </a:t>
            </a:r>
            <a:r>
              <a:rPr lang="fr-BE" dirty="0" err="1" smtClean="0"/>
              <a:t>operaciones</a:t>
            </a:r>
            <a:endParaRPr lang="fr-BE" dirty="0"/>
          </a:p>
        </p:txBody>
      </p:sp>
      <p:sp>
        <p:nvSpPr>
          <p:cNvPr id="3077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Clr>
                <a:srgbClr val="4347E7"/>
              </a:buClr>
            </a:pPr>
            <a:r>
              <a:rPr lang="fr-BE" sz="2400" b="1" dirty="0" smtClean="0"/>
              <a:t>La </a:t>
            </a:r>
            <a:r>
              <a:rPr lang="fr-BE" sz="2400" b="1" dirty="0" err="1" smtClean="0"/>
              <a:t>junta</a:t>
            </a:r>
            <a:r>
              <a:rPr lang="fr-BE" sz="2400" b="1" dirty="0" smtClean="0"/>
              <a:t> </a:t>
            </a:r>
            <a:r>
              <a:rPr lang="fr-BE" sz="2400" b="1" dirty="0" err="1" smtClean="0"/>
              <a:t>directiva</a:t>
            </a:r>
            <a:r>
              <a:rPr lang="fr-BE" sz="2400" b="1" dirty="0" smtClean="0"/>
              <a:t>:</a:t>
            </a:r>
            <a:endParaRPr lang="fr-BE" sz="2400" dirty="0" smtClean="0"/>
          </a:p>
          <a:p>
            <a:pPr lvl="1">
              <a:buClr>
                <a:srgbClr val="4347E7"/>
              </a:buClr>
            </a:pPr>
            <a:r>
              <a:rPr lang="fr-BE" sz="1800" b="1" dirty="0" err="1" smtClean="0"/>
              <a:t>Presidenta</a:t>
            </a:r>
            <a:r>
              <a:rPr lang="fr-BE" sz="1800" b="1" dirty="0" smtClean="0"/>
              <a:t>: </a:t>
            </a:r>
            <a:r>
              <a:rPr lang="fr-BE" sz="1800" dirty="0" smtClean="0"/>
              <a:t>Breda Flood, </a:t>
            </a:r>
            <a:r>
              <a:rPr lang="fr-BE" sz="1800" dirty="0" err="1" smtClean="0"/>
              <a:t>Asthma</a:t>
            </a:r>
            <a:r>
              <a:rPr lang="fr-BE" sz="1800" dirty="0" smtClean="0"/>
              <a:t> Society of Ireland, Ireland</a:t>
            </a:r>
          </a:p>
          <a:p>
            <a:pPr lvl="1">
              <a:buClr>
                <a:srgbClr val="4347E7"/>
              </a:buClr>
            </a:pPr>
            <a:r>
              <a:rPr lang="fr-BE" sz="1800" b="1" dirty="0" err="1" smtClean="0"/>
              <a:t>Vicepresidenta</a:t>
            </a:r>
            <a:r>
              <a:rPr lang="fr-BE" sz="1800" b="1" dirty="0" smtClean="0"/>
              <a:t>: </a:t>
            </a:r>
            <a:r>
              <a:rPr lang="fr-BE" sz="1800" dirty="0" smtClean="0"/>
              <a:t>Christine Rolland, </a:t>
            </a:r>
            <a:r>
              <a:rPr lang="fr-BE" sz="1800" dirty="0" err="1" smtClean="0"/>
              <a:t>Asthma</a:t>
            </a:r>
            <a:r>
              <a:rPr lang="fr-BE" sz="1800" dirty="0" smtClean="0"/>
              <a:t> &amp; Allergies (France)</a:t>
            </a:r>
            <a:endParaRPr lang="fr-BE" sz="1800" b="1" dirty="0" smtClean="0"/>
          </a:p>
          <a:p>
            <a:pPr lvl="1">
              <a:buClr>
                <a:srgbClr val="4347E7"/>
              </a:buClr>
            </a:pPr>
            <a:r>
              <a:rPr lang="fr-BE" sz="1800" b="1" dirty="0" err="1" smtClean="0"/>
              <a:t>Tesorero</a:t>
            </a:r>
            <a:r>
              <a:rPr lang="fr-BE" sz="1800" b="1" dirty="0" smtClean="0"/>
              <a:t>:</a:t>
            </a:r>
            <a:r>
              <a:rPr lang="fr-BE" sz="1800" dirty="0" smtClean="0"/>
              <a:t> Ondrej Rybnicek, Czech Initiative for </a:t>
            </a:r>
            <a:r>
              <a:rPr lang="fr-BE" sz="1800" dirty="0" err="1" smtClean="0"/>
              <a:t>Asthma</a:t>
            </a:r>
            <a:endParaRPr lang="fr-BE" sz="1800" b="1" dirty="0" smtClean="0"/>
          </a:p>
          <a:p>
            <a:pPr lvl="1">
              <a:buClr>
                <a:srgbClr val="4347E7"/>
              </a:buClr>
            </a:pPr>
            <a:r>
              <a:rPr lang="fr-BE" sz="1800" b="1" dirty="0" err="1" smtClean="0"/>
              <a:t>Miembro</a:t>
            </a:r>
            <a:r>
              <a:rPr lang="fr-BE" sz="1800" b="1" dirty="0" smtClean="0"/>
              <a:t> </a:t>
            </a:r>
            <a:r>
              <a:rPr lang="fr-BE" sz="1800" b="1" dirty="0" err="1" smtClean="0"/>
              <a:t>directivo</a:t>
            </a:r>
            <a:r>
              <a:rPr lang="fr-BE" sz="1800" b="1" dirty="0" smtClean="0"/>
              <a:t>: </a:t>
            </a:r>
            <a:r>
              <a:rPr lang="fr-BE" sz="1800" dirty="0" smtClean="0"/>
              <a:t> Lina Buzermaniene, </a:t>
            </a:r>
            <a:r>
              <a:rPr lang="fr-BE" sz="1800" dirty="0" err="1" smtClean="0"/>
              <a:t>Lithuanian</a:t>
            </a:r>
            <a:r>
              <a:rPr lang="fr-BE" sz="1800" dirty="0" smtClean="0"/>
              <a:t> Council of </a:t>
            </a:r>
            <a:r>
              <a:rPr lang="fr-BE" sz="1800" dirty="0" err="1" smtClean="0"/>
              <a:t>Asthma</a:t>
            </a:r>
            <a:r>
              <a:rPr lang="fr-BE" sz="1800" dirty="0" smtClean="0"/>
              <a:t> Clubs</a:t>
            </a:r>
            <a:endParaRPr lang="fr-BE" sz="1800" b="1" dirty="0" smtClean="0"/>
          </a:p>
          <a:p>
            <a:pPr lvl="1">
              <a:buClr>
                <a:srgbClr val="4347E7"/>
              </a:buClr>
            </a:pPr>
            <a:r>
              <a:rPr lang="fr-BE" sz="1800" b="1" dirty="0" err="1" smtClean="0"/>
              <a:t>Secretario</a:t>
            </a:r>
            <a:r>
              <a:rPr lang="fr-BE" sz="1800" b="1" dirty="0" smtClean="0"/>
              <a:t>: </a:t>
            </a:r>
            <a:r>
              <a:rPr lang="fr-BE" sz="1800" dirty="0" smtClean="0"/>
              <a:t>Per-Ake Wecksell, </a:t>
            </a:r>
            <a:r>
              <a:rPr lang="fr-BE" sz="1800" dirty="0" err="1" smtClean="0"/>
              <a:t>Swedish</a:t>
            </a:r>
            <a:r>
              <a:rPr lang="fr-BE" sz="1800" dirty="0" smtClean="0"/>
              <a:t> </a:t>
            </a:r>
            <a:r>
              <a:rPr lang="fr-BE" sz="1800" dirty="0" err="1" smtClean="0"/>
              <a:t>Asthma</a:t>
            </a:r>
            <a:r>
              <a:rPr lang="fr-BE" sz="1800" dirty="0" smtClean="0"/>
              <a:t> and Allergy Association</a:t>
            </a:r>
            <a:endParaRPr lang="fr-BE" sz="2000" b="1" dirty="0" smtClean="0"/>
          </a:p>
          <a:p>
            <a:pPr>
              <a:buClr>
                <a:srgbClr val="4347E7"/>
              </a:buClr>
            </a:pPr>
            <a:r>
              <a:rPr lang="fr-BE" sz="2400" b="1" dirty="0" smtClean="0"/>
              <a:t>La </a:t>
            </a:r>
            <a:r>
              <a:rPr lang="fr-BE" sz="2400" b="1" dirty="0" err="1" smtClean="0"/>
              <a:t>oficina</a:t>
            </a:r>
            <a:r>
              <a:rPr lang="fr-BE" sz="2400" b="1" dirty="0" smtClean="0"/>
              <a:t> de EFA:</a:t>
            </a:r>
          </a:p>
          <a:p>
            <a:pPr lvl="1">
              <a:buClr>
                <a:srgbClr val="4347E7"/>
              </a:buClr>
            </a:pPr>
            <a:r>
              <a:rPr lang="fr-BE" sz="1800" b="1" dirty="0" err="1" smtClean="0"/>
              <a:t>Oficial</a:t>
            </a:r>
            <a:r>
              <a:rPr lang="fr-BE" sz="1800" b="1" dirty="0" smtClean="0"/>
              <a:t> </a:t>
            </a:r>
            <a:r>
              <a:rPr lang="fr-BE" sz="1800" b="1" dirty="0" err="1" smtClean="0"/>
              <a:t>ejecutiva</a:t>
            </a:r>
            <a:r>
              <a:rPr lang="fr-BE" sz="1800" dirty="0" smtClean="0"/>
              <a:t>: Susanna Palkonen</a:t>
            </a:r>
          </a:p>
          <a:p>
            <a:pPr lvl="1">
              <a:buClr>
                <a:srgbClr val="4347E7"/>
              </a:buClr>
            </a:pPr>
            <a:r>
              <a:rPr lang="fr-BE" sz="1800" b="1" dirty="0" err="1" smtClean="0"/>
              <a:t>Oficial</a:t>
            </a:r>
            <a:r>
              <a:rPr lang="fr-BE" sz="1800" b="1" dirty="0" smtClean="0"/>
              <a:t> de </a:t>
            </a:r>
            <a:r>
              <a:rPr lang="fr-BE" sz="1800" b="1" dirty="0" err="1" smtClean="0"/>
              <a:t>proyectos</a:t>
            </a:r>
            <a:r>
              <a:rPr lang="fr-BE" sz="1800" b="1" dirty="0" smtClean="0"/>
              <a:t> y </a:t>
            </a:r>
            <a:r>
              <a:rPr lang="fr-BE" sz="1800" b="1" dirty="0" err="1" smtClean="0"/>
              <a:t>fondos</a:t>
            </a:r>
            <a:r>
              <a:rPr lang="fr-BE" sz="1800" b="1" dirty="0" smtClean="0"/>
              <a:t>:</a:t>
            </a:r>
            <a:r>
              <a:rPr lang="fr-BE" sz="1800" dirty="0" smtClean="0"/>
              <a:t> Antje </a:t>
            </a:r>
            <a:r>
              <a:rPr lang="fr-BE" sz="1800" dirty="0" err="1" smtClean="0"/>
              <a:t>Fink-Wagner</a:t>
            </a:r>
            <a:endParaRPr lang="fr-BE" sz="1800" b="1" dirty="0" smtClean="0"/>
          </a:p>
          <a:p>
            <a:pPr lvl="1">
              <a:buClr>
                <a:srgbClr val="4347E7"/>
              </a:buClr>
            </a:pPr>
            <a:r>
              <a:rPr lang="fr-BE" sz="1800" b="1" dirty="0" err="1" smtClean="0"/>
              <a:t>Oficial</a:t>
            </a:r>
            <a:r>
              <a:rPr lang="fr-BE" sz="1800" b="1" dirty="0" smtClean="0"/>
              <a:t> de </a:t>
            </a:r>
            <a:r>
              <a:rPr lang="fr-BE" sz="1800" b="1" dirty="0" err="1" smtClean="0"/>
              <a:t>políticas</a:t>
            </a:r>
            <a:r>
              <a:rPr lang="fr-BE" sz="1800" b="1" dirty="0" smtClean="0"/>
              <a:t> y </a:t>
            </a:r>
            <a:r>
              <a:rPr lang="fr-BE" sz="1800" b="1" dirty="0" err="1" smtClean="0"/>
              <a:t>proyectos</a:t>
            </a:r>
            <a:r>
              <a:rPr lang="fr-BE" sz="1800" b="1" dirty="0" smtClean="0"/>
              <a:t> </a:t>
            </a:r>
            <a:r>
              <a:rPr lang="fr-BE" sz="1800" b="1" dirty="0" err="1" smtClean="0"/>
              <a:t>europeos</a:t>
            </a:r>
            <a:r>
              <a:rPr lang="fr-BE" sz="1800" b="1" dirty="0" smtClean="0"/>
              <a:t>: </a:t>
            </a:r>
            <a:br>
              <a:rPr lang="fr-BE" sz="1800" b="1" dirty="0" smtClean="0"/>
            </a:br>
            <a:r>
              <a:rPr lang="fr-BE" sz="1800" dirty="0" smtClean="0"/>
              <a:t>Roberta Savli</a:t>
            </a:r>
            <a:endParaRPr lang="fr-BE" sz="1800" b="1" dirty="0" smtClean="0"/>
          </a:p>
          <a:p>
            <a:pPr lvl="1">
              <a:buClr>
                <a:srgbClr val="4347E7"/>
              </a:buClr>
            </a:pPr>
            <a:r>
              <a:rPr lang="fr-BE" sz="1800" b="1" dirty="0" err="1" smtClean="0"/>
              <a:t>Asistente</a:t>
            </a:r>
            <a:r>
              <a:rPr lang="fr-BE" sz="1800" b="1" dirty="0" smtClean="0"/>
              <a:t> de </a:t>
            </a:r>
            <a:r>
              <a:rPr lang="fr-BE" sz="1800" b="1" dirty="0" err="1" smtClean="0"/>
              <a:t>políticas</a:t>
            </a:r>
            <a:r>
              <a:rPr lang="fr-BE" sz="1800" b="1" dirty="0" smtClean="0"/>
              <a:t> y </a:t>
            </a:r>
            <a:r>
              <a:rPr lang="fr-BE" sz="1800" b="1" dirty="0" err="1" smtClean="0"/>
              <a:t>proyectos</a:t>
            </a:r>
            <a:r>
              <a:rPr lang="fr-BE" sz="1800" b="1" dirty="0" smtClean="0"/>
              <a:t> </a:t>
            </a:r>
            <a:r>
              <a:rPr lang="fr-BE" sz="1800" b="1" dirty="0" err="1" smtClean="0"/>
              <a:t>europeos</a:t>
            </a:r>
            <a:r>
              <a:rPr lang="fr-BE" sz="1800" b="1" dirty="0" smtClean="0"/>
              <a:t>:</a:t>
            </a:r>
            <a:br>
              <a:rPr lang="fr-BE" sz="1800" b="1" dirty="0" smtClean="0"/>
            </a:br>
            <a:r>
              <a:rPr lang="fr-BE" sz="1800" b="1" dirty="0" smtClean="0"/>
              <a:t>			</a:t>
            </a:r>
            <a:r>
              <a:rPr lang="fr-BE" sz="1800" dirty="0" smtClean="0"/>
              <a:t>David Brennan</a:t>
            </a:r>
          </a:p>
          <a:p>
            <a:pPr lvl="1">
              <a:buClr>
                <a:srgbClr val="4347E7"/>
              </a:buClr>
            </a:pPr>
            <a:endParaRPr lang="fr-BE" sz="2000" b="1" dirty="0" smtClean="0"/>
          </a:p>
          <a:p>
            <a:pPr lvl="1">
              <a:buClr>
                <a:srgbClr val="4347E7"/>
              </a:buClr>
              <a:buNone/>
            </a:pPr>
            <a:endParaRPr lang="fr-BE" sz="2000" b="1" dirty="0" smtClean="0"/>
          </a:p>
        </p:txBody>
      </p:sp>
      <p:pic>
        <p:nvPicPr>
          <p:cNvPr id="3078" name="Picture 3" descr="EFA Logo New Blu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EFA\AppData\Local\Microsoft\Windows\Temporary Internet Files\Content.Outlook\G0OYDNNF\Breda Flood 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1842" y="4191000"/>
            <a:ext cx="2557360" cy="1728216"/>
          </a:xfrm>
          <a:prstGeom prst="rect">
            <a:avLst/>
          </a:prstGeom>
          <a:effectLst>
            <a:softEdge rad="63500"/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BE" dirty="0" err="1" smtClean="0"/>
              <a:t>Actividades</a:t>
            </a:r>
            <a:r>
              <a:rPr lang="fr-BE" dirty="0" smtClean="0"/>
              <a:t> y </a:t>
            </a:r>
            <a:r>
              <a:rPr lang="fr-BE" dirty="0" err="1" smtClean="0"/>
              <a:t>eventos</a:t>
            </a:r>
            <a:r>
              <a:rPr lang="fr-BE" dirty="0" smtClean="0"/>
              <a:t> de EFA</a:t>
            </a:r>
            <a:endParaRPr lang="fr-BE" dirty="0"/>
          </a:p>
        </p:txBody>
      </p:sp>
      <p:sp>
        <p:nvSpPr>
          <p:cNvPr id="3077" name="Subtitle 2"/>
          <p:cNvSpPr>
            <a:spLocks noGrp="1"/>
          </p:cNvSpPr>
          <p:nvPr>
            <p:ph idx="1"/>
          </p:nvPr>
        </p:nvSpPr>
        <p:spPr>
          <a:xfrm>
            <a:off x="533400" y="1371600"/>
            <a:ext cx="8458200" cy="4525963"/>
          </a:xfrm>
        </p:spPr>
        <p:txBody>
          <a:bodyPr/>
          <a:lstStyle/>
          <a:p>
            <a:pPr>
              <a:buClr>
                <a:srgbClr val="4347E7"/>
              </a:buClr>
            </a:pPr>
            <a:r>
              <a:rPr lang="en-US" sz="1800" b="1" dirty="0" err="1" smtClean="0"/>
              <a:t>Reuniones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generales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anuales</a:t>
            </a:r>
            <a:r>
              <a:rPr lang="en-US" sz="1800" b="1" dirty="0" smtClean="0"/>
              <a:t> (Annual General Meetings - AGMs)</a:t>
            </a:r>
          </a:p>
          <a:p>
            <a:pPr lvl="1">
              <a:buClr>
                <a:srgbClr val="4347E7"/>
              </a:buClr>
            </a:pPr>
            <a:r>
              <a:rPr lang="en-US" sz="1600" dirty="0" err="1" smtClean="0"/>
              <a:t>Todos</a:t>
            </a:r>
            <a:r>
              <a:rPr lang="en-US" sz="1600" dirty="0" smtClean="0"/>
              <a:t> </a:t>
            </a:r>
            <a:r>
              <a:rPr lang="en-US" sz="1600" dirty="0" err="1" smtClean="0"/>
              <a:t>miembros</a:t>
            </a:r>
            <a:r>
              <a:rPr lang="en-US" sz="1600" dirty="0" smtClean="0"/>
              <a:t> de EFA </a:t>
            </a:r>
            <a:r>
              <a:rPr lang="en-US" sz="1600" dirty="0" err="1" smtClean="0"/>
              <a:t>congregan</a:t>
            </a:r>
            <a:r>
              <a:rPr lang="en-US" sz="1600" dirty="0" smtClean="0"/>
              <a:t>  </a:t>
            </a:r>
            <a:r>
              <a:rPr lang="en-US" sz="1600" dirty="0" err="1" smtClean="0"/>
              <a:t>anualmente</a:t>
            </a:r>
            <a:r>
              <a:rPr lang="en-US" sz="1600" dirty="0" smtClean="0"/>
              <a:t> </a:t>
            </a:r>
            <a:r>
              <a:rPr lang="en-US" sz="1600" dirty="0" err="1" smtClean="0"/>
              <a:t>para</a:t>
            </a:r>
            <a:r>
              <a:rPr lang="en-US" sz="1600" dirty="0" smtClean="0"/>
              <a:t> </a:t>
            </a:r>
            <a:r>
              <a:rPr lang="en-US" sz="1600" dirty="0" err="1" smtClean="0"/>
              <a:t>eligir</a:t>
            </a:r>
            <a:r>
              <a:rPr lang="en-US" sz="1600" dirty="0" smtClean="0"/>
              <a:t> </a:t>
            </a:r>
            <a:r>
              <a:rPr lang="en-US" sz="1600" dirty="0" err="1" smtClean="0"/>
              <a:t>miembros</a:t>
            </a:r>
            <a:r>
              <a:rPr lang="en-US" sz="1600" dirty="0" smtClean="0"/>
              <a:t> de la junta </a:t>
            </a:r>
            <a:r>
              <a:rPr lang="en-US" sz="1600" dirty="0" err="1" smtClean="0"/>
              <a:t>directiva</a:t>
            </a:r>
            <a:r>
              <a:rPr lang="en-US" sz="1600" dirty="0" smtClean="0"/>
              <a:t>, </a:t>
            </a:r>
            <a:r>
              <a:rPr lang="en-US" sz="1600" dirty="0" err="1" smtClean="0"/>
              <a:t>repasar</a:t>
            </a:r>
            <a:r>
              <a:rPr lang="en-US" sz="1600" dirty="0" smtClean="0"/>
              <a:t> </a:t>
            </a:r>
            <a:r>
              <a:rPr lang="en-US" sz="1600" dirty="0" err="1" smtClean="0"/>
              <a:t>actividades</a:t>
            </a:r>
            <a:r>
              <a:rPr lang="en-US" sz="1600" dirty="0" smtClean="0"/>
              <a:t> del </a:t>
            </a:r>
            <a:r>
              <a:rPr lang="en-US" sz="1600" dirty="0" err="1" smtClean="0"/>
              <a:t>año</a:t>
            </a:r>
            <a:r>
              <a:rPr lang="en-US" sz="1600" dirty="0" smtClean="0"/>
              <a:t> anterior y </a:t>
            </a:r>
            <a:r>
              <a:rPr lang="en-US" sz="1600" dirty="0" err="1" smtClean="0"/>
              <a:t>conversar</a:t>
            </a:r>
            <a:r>
              <a:rPr lang="en-US" sz="1600" dirty="0" smtClean="0"/>
              <a:t> </a:t>
            </a:r>
            <a:r>
              <a:rPr lang="en-US" sz="1600" dirty="0" err="1" smtClean="0"/>
              <a:t>sobre</a:t>
            </a:r>
            <a:r>
              <a:rPr lang="en-US" sz="1600" dirty="0" smtClean="0"/>
              <a:t> </a:t>
            </a:r>
            <a:r>
              <a:rPr lang="en-US" sz="1600" dirty="0" err="1" smtClean="0"/>
              <a:t>objectivos</a:t>
            </a:r>
            <a:r>
              <a:rPr lang="en-US" sz="1600" dirty="0" smtClean="0"/>
              <a:t> </a:t>
            </a:r>
            <a:r>
              <a:rPr lang="en-US" sz="1600" dirty="0" err="1" smtClean="0"/>
              <a:t>estratégicos</a:t>
            </a:r>
            <a:r>
              <a:rPr lang="en-US" sz="1600" dirty="0" smtClean="0"/>
              <a:t> </a:t>
            </a:r>
            <a:endParaRPr lang="en-US" sz="1800" dirty="0" smtClean="0"/>
          </a:p>
          <a:p>
            <a:pPr>
              <a:buClr>
                <a:srgbClr val="4347E7"/>
              </a:buClr>
            </a:pPr>
            <a:r>
              <a:rPr lang="en-US" sz="1800" b="1" dirty="0" err="1" smtClean="0"/>
              <a:t>Reuniones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para</a:t>
            </a:r>
            <a:r>
              <a:rPr lang="en-US" sz="1800" b="1" dirty="0" smtClean="0"/>
              <a:t> “Networking”</a:t>
            </a:r>
          </a:p>
          <a:p>
            <a:pPr lvl="1">
              <a:buClr>
                <a:srgbClr val="4347E7"/>
              </a:buClr>
            </a:pPr>
            <a:r>
              <a:rPr lang="en-US" sz="1600" dirty="0" err="1" smtClean="0"/>
              <a:t>Occurren</a:t>
            </a:r>
            <a:r>
              <a:rPr lang="en-US" sz="1600" dirty="0" smtClean="0"/>
              <a:t> el </a:t>
            </a:r>
            <a:r>
              <a:rPr lang="en-US" sz="1600" dirty="0" err="1" smtClean="0"/>
              <a:t>día</a:t>
            </a:r>
            <a:r>
              <a:rPr lang="en-US" sz="1600" dirty="0" smtClean="0"/>
              <a:t> </a:t>
            </a:r>
            <a:r>
              <a:rPr lang="en-US" sz="1600" dirty="0" err="1" smtClean="0"/>
              <a:t>después</a:t>
            </a:r>
            <a:r>
              <a:rPr lang="en-US" sz="1600" dirty="0" smtClean="0"/>
              <a:t> de </a:t>
            </a:r>
            <a:r>
              <a:rPr lang="en-US" sz="1600" dirty="0" err="1" smtClean="0"/>
              <a:t>las</a:t>
            </a:r>
            <a:r>
              <a:rPr lang="en-US" sz="1600" dirty="0" smtClean="0"/>
              <a:t> AGMs y </a:t>
            </a:r>
            <a:r>
              <a:rPr lang="en-US" sz="1600" dirty="0" err="1" smtClean="0"/>
              <a:t>sierven</a:t>
            </a:r>
            <a:r>
              <a:rPr lang="en-US" sz="1600" dirty="0" smtClean="0"/>
              <a:t> </a:t>
            </a:r>
            <a:r>
              <a:rPr lang="en-US" sz="1600" dirty="0" err="1" smtClean="0"/>
              <a:t>para</a:t>
            </a:r>
            <a:r>
              <a:rPr lang="en-US" sz="1600" dirty="0" smtClean="0"/>
              <a:t> los </a:t>
            </a:r>
            <a:r>
              <a:rPr lang="en-US" sz="1600" dirty="0" err="1" smtClean="0"/>
              <a:t>miembros</a:t>
            </a:r>
            <a:r>
              <a:rPr lang="en-US" sz="1600" dirty="0" smtClean="0"/>
              <a:t> de EFA </a:t>
            </a:r>
            <a:r>
              <a:rPr lang="en-US" sz="1600" dirty="0" err="1" smtClean="0"/>
              <a:t>para</a:t>
            </a:r>
            <a:r>
              <a:rPr lang="en-US" sz="1600" dirty="0" smtClean="0"/>
              <a:t> </a:t>
            </a:r>
            <a:r>
              <a:rPr lang="en-US" sz="1600" dirty="0" err="1" smtClean="0"/>
              <a:t>asegurar</a:t>
            </a:r>
            <a:r>
              <a:rPr lang="en-US" sz="1600" dirty="0" smtClean="0"/>
              <a:t> </a:t>
            </a:r>
            <a:r>
              <a:rPr lang="en-US" sz="1600" dirty="0" err="1" smtClean="0"/>
              <a:t>participación</a:t>
            </a:r>
            <a:r>
              <a:rPr lang="en-US" sz="1600" dirty="0" smtClean="0"/>
              <a:t> en </a:t>
            </a:r>
            <a:r>
              <a:rPr lang="en-US" sz="1600" dirty="0" err="1" smtClean="0"/>
              <a:t>grupos</a:t>
            </a:r>
            <a:r>
              <a:rPr lang="en-US" sz="1600" dirty="0" smtClean="0"/>
              <a:t> de </a:t>
            </a:r>
            <a:r>
              <a:rPr lang="en-US" sz="1600" dirty="0" err="1" smtClean="0"/>
              <a:t>trabajo</a:t>
            </a:r>
            <a:r>
              <a:rPr lang="en-US" sz="1600" dirty="0" smtClean="0"/>
              <a:t>, </a:t>
            </a:r>
            <a:r>
              <a:rPr lang="en-US" sz="1600" dirty="0" err="1" smtClean="0"/>
              <a:t>compartir</a:t>
            </a:r>
            <a:r>
              <a:rPr lang="en-US" sz="1600" dirty="0" smtClean="0"/>
              <a:t> </a:t>
            </a:r>
            <a:r>
              <a:rPr lang="en-US" sz="1600" dirty="0" err="1" smtClean="0"/>
              <a:t>prácticas</a:t>
            </a:r>
            <a:r>
              <a:rPr lang="en-US" sz="1600" dirty="0" smtClean="0"/>
              <a:t> </a:t>
            </a:r>
            <a:r>
              <a:rPr lang="en-US" sz="1600" dirty="0" err="1" smtClean="0"/>
              <a:t>mejores</a:t>
            </a:r>
            <a:r>
              <a:rPr lang="en-US" sz="1600" dirty="0" smtClean="0"/>
              <a:t> y </a:t>
            </a:r>
            <a:r>
              <a:rPr lang="en-US" sz="1600" dirty="0" err="1" smtClean="0"/>
              <a:t>crear</a:t>
            </a:r>
            <a:r>
              <a:rPr lang="en-US" sz="1600" dirty="0" smtClean="0"/>
              <a:t> </a:t>
            </a:r>
            <a:r>
              <a:rPr lang="en-US" sz="1600" dirty="0" err="1" smtClean="0"/>
              <a:t>acciones</a:t>
            </a:r>
            <a:endParaRPr lang="en-US" sz="1600" dirty="0" smtClean="0"/>
          </a:p>
          <a:p>
            <a:pPr>
              <a:buClr>
                <a:srgbClr val="4347E7"/>
              </a:buClr>
            </a:pPr>
            <a:r>
              <a:rPr lang="en-US" sz="1800" b="1" dirty="0" err="1" smtClean="0"/>
              <a:t>Reuniones</a:t>
            </a:r>
            <a:r>
              <a:rPr lang="en-US" sz="1800" b="1" dirty="0" smtClean="0"/>
              <a:t> de la junta </a:t>
            </a:r>
            <a:r>
              <a:rPr lang="en-US" sz="1800" b="1" dirty="0" err="1" smtClean="0"/>
              <a:t>directiva</a:t>
            </a:r>
            <a:endParaRPr lang="en-US" sz="1800" b="1" dirty="0" smtClean="0"/>
          </a:p>
          <a:p>
            <a:pPr lvl="1">
              <a:buClr>
                <a:srgbClr val="4347E7"/>
              </a:buClr>
            </a:pPr>
            <a:r>
              <a:rPr lang="en-US" sz="1600" dirty="0" err="1" smtClean="0"/>
              <a:t>Miembros</a:t>
            </a:r>
            <a:r>
              <a:rPr lang="en-US" sz="1600" dirty="0" smtClean="0"/>
              <a:t> de la junta </a:t>
            </a:r>
            <a:r>
              <a:rPr lang="en-US" sz="1600" dirty="0" err="1" smtClean="0"/>
              <a:t>directiva</a:t>
            </a:r>
            <a:r>
              <a:rPr lang="en-US" sz="1600" dirty="0" smtClean="0"/>
              <a:t> </a:t>
            </a:r>
            <a:r>
              <a:rPr lang="en-US" sz="1600" dirty="0" err="1" smtClean="0"/>
              <a:t>conversan</a:t>
            </a:r>
            <a:r>
              <a:rPr lang="en-US" sz="1600" dirty="0" smtClean="0"/>
              <a:t> y </a:t>
            </a:r>
            <a:r>
              <a:rPr lang="en-US" sz="1600" dirty="0" err="1" smtClean="0"/>
              <a:t>deciden</a:t>
            </a:r>
            <a:r>
              <a:rPr lang="en-US" sz="1600" dirty="0" smtClean="0"/>
              <a:t> de </a:t>
            </a:r>
            <a:r>
              <a:rPr lang="en-US" sz="1600" dirty="0" err="1" smtClean="0"/>
              <a:t>asuntos</a:t>
            </a:r>
            <a:r>
              <a:rPr lang="en-US" sz="1600" dirty="0" smtClean="0"/>
              <a:t> </a:t>
            </a:r>
            <a:r>
              <a:rPr lang="en-US" sz="1600" dirty="0" err="1" smtClean="0"/>
              <a:t>administrativos</a:t>
            </a:r>
            <a:r>
              <a:rPr lang="en-US" sz="1600" dirty="0" smtClean="0"/>
              <a:t>, </a:t>
            </a:r>
            <a:r>
              <a:rPr lang="en-US" sz="1600" dirty="0" err="1" smtClean="0"/>
              <a:t>implementan</a:t>
            </a:r>
            <a:r>
              <a:rPr lang="en-US" sz="1600" dirty="0" smtClean="0"/>
              <a:t> planes </a:t>
            </a:r>
            <a:r>
              <a:rPr lang="en-US" sz="1600" dirty="0" err="1" smtClean="0"/>
              <a:t>anuales</a:t>
            </a:r>
            <a:r>
              <a:rPr lang="en-US" sz="1600" dirty="0" smtClean="0"/>
              <a:t> y </a:t>
            </a:r>
            <a:r>
              <a:rPr lang="en-US" sz="1600" dirty="0" err="1" smtClean="0"/>
              <a:t>continuan</a:t>
            </a:r>
            <a:r>
              <a:rPr lang="en-US" sz="1600" dirty="0" smtClean="0"/>
              <a:t> a </a:t>
            </a:r>
            <a:r>
              <a:rPr lang="en-US" sz="1600" dirty="0" err="1" smtClean="0"/>
              <a:t>planear</a:t>
            </a:r>
            <a:r>
              <a:rPr lang="en-US" sz="1600" dirty="0" smtClean="0"/>
              <a:t> </a:t>
            </a:r>
            <a:r>
              <a:rPr lang="en-US" sz="1600" dirty="0" err="1" smtClean="0"/>
              <a:t>para</a:t>
            </a:r>
            <a:r>
              <a:rPr lang="en-US" sz="1600" dirty="0" smtClean="0"/>
              <a:t> el </a:t>
            </a:r>
            <a:r>
              <a:rPr lang="en-US" sz="1600" dirty="0" err="1" smtClean="0"/>
              <a:t>futuro</a:t>
            </a:r>
            <a:endParaRPr lang="en-US" sz="1600" dirty="0" smtClean="0"/>
          </a:p>
          <a:p>
            <a:pPr>
              <a:buClr>
                <a:srgbClr val="4347E7"/>
              </a:buClr>
            </a:pPr>
            <a:r>
              <a:rPr lang="en-US" sz="1800" b="1" dirty="0" err="1" smtClean="0"/>
              <a:t>Grupos</a:t>
            </a:r>
            <a:r>
              <a:rPr lang="en-US" sz="1800" b="1" dirty="0" smtClean="0"/>
              <a:t> de </a:t>
            </a:r>
            <a:r>
              <a:rPr lang="en-US" sz="1800" b="1" dirty="0" err="1" smtClean="0"/>
              <a:t>trabajo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para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Alergia</a:t>
            </a:r>
            <a:r>
              <a:rPr lang="en-US" sz="1800" b="1" dirty="0" smtClean="0"/>
              <a:t>, </a:t>
            </a:r>
            <a:r>
              <a:rPr lang="en-US" sz="1800" b="1" dirty="0" err="1" smtClean="0"/>
              <a:t>Asma</a:t>
            </a:r>
            <a:r>
              <a:rPr lang="en-US" sz="1800" b="1" dirty="0" smtClean="0"/>
              <a:t> y EPOC</a:t>
            </a:r>
          </a:p>
          <a:p>
            <a:pPr lvl="1">
              <a:buClr>
                <a:srgbClr val="4347E7"/>
              </a:buClr>
            </a:pPr>
            <a:r>
              <a:rPr lang="en-US" sz="1600" dirty="0" err="1" smtClean="0"/>
              <a:t>Miembros</a:t>
            </a:r>
            <a:r>
              <a:rPr lang="en-US" sz="1600" dirty="0" smtClean="0"/>
              <a:t> de EFA </a:t>
            </a:r>
            <a:r>
              <a:rPr lang="en-US" sz="1600" dirty="0" err="1" smtClean="0"/>
              <a:t>tienen</a:t>
            </a:r>
            <a:r>
              <a:rPr lang="en-US" sz="1600" dirty="0" smtClean="0"/>
              <a:t> la </a:t>
            </a:r>
            <a:r>
              <a:rPr lang="en-US" sz="1600" dirty="0" err="1" smtClean="0"/>
              <a:t>oportunidad</a:t>
            </a:r>
            <a:r>
              <a:rPr lang="en-US" sz="1600" dirty="0" smtClean="0"/>
              <a:t> de </a:t>
            </a:r>
            <a:r>
              <a:rPr lang="en-US" sz="1600" dirty="0" err="1" smtClean="0"/>
              <a:t>conversar</a:t>
            </a:r>
            <a:r>
              <a:rPr lang="en-US" sz="1600" dirty="0" smtClean="0"/>
              <a:t> en </a:t>
            </a:r>
            <a:r>
              <a:rPr lang="en-US" sz="1600" dirty="0" err="1" smtClean="0"/>
              <a:t>grupos</a:t>
            </a:r>
            <a:r>
              <a:rPr lang="en-US" sz="1600" dirty="0" smtClean="0"/>
              <a:t> </a:t>
            </a:r>
            <a:r>
              <a:rPr lang="en-US" sz="1600" dirty="0" err="1" smtClean="0"/>
              <a:t>específicamente</a:t>
            </a:r>
            <a:r>
              <a:rPr lang="en-US" sz="1600" dirty="0" smtClean="0"/>
              <a:t> </a:t>
            </a:r>
            <a:r>
              <a:rPr lang="en-US" sz="1600" dirty="0" err="1" smtClean="0"/>
              <a:t>relevantes</a:t>
            </a:r>
            <a:r>
              <a:rPr lang="en-US" sz="1600" dirty="0" smtClean="0"/>
              <a:t> de </a:t>
            </a:r>
            <a:r>
              <a:rPr lang="en-US" sz="1600" dirty="0" err="1" smtClean="0"/>
              <a:t>sus</a:t>
            </a:r>
            <a:r>
              <a:rPr lang="en-US" sz="1600" dirty="0" smtClean="0"/>
              <a:t> </a:t>
            </a:r>
            <a:r>
              <a:rPr lang="en-US" sz="1600" dirty="0" err="1" smtClean="0"/>
              <a:t>intereses</a:t>
            </a:r>
            <a:r>
              <a:rPr lang="en-US" sz="1600" dirty="0" smtClean="0"/>
              <a:t> </a:t>
            </a:r>
            <a:r>
              <a:rPr lang="en-US" sz="1600" dirty="0" err="1" smtClean="0"/>
              <a:t>por</a:t>
            </a:r>
            <a:r>
              <a:rPr lang="en-US" sz="1600" dirty="0" smtClean="0"/>
              <a:t> internet, </a:t>
            </a:r>
            <a:r>
              <a:rPr lang="en-US" sz="1600" dirty="0" err="1" smtClean="0"/>
              <a:t>teleconferencia</a:t>
            </a:r>
            <a:r>
              <a:rPr lang="en-US" sz="1600" dirty="0" smtClean="0"/>
              <a:t> o </a:t>
            </a:r>
            <a:r>
              <a:rPr lang="en-US" sz="1600" dirty="0" err="1" smtClean="0"/>
              <a:t>cara</a:t>
            </a:r>
            <a:r>
              <a:rPr lang="en-US" sz="1600" dirty="0" smtClean="0"/>
              <a:t> a </a:t>
            </a:r>
            <a:r>
              <a:rPr lang="en-US" sz="1600" dirty="0" err="1" smtClean="0"/>
              <a:t>cara</a:t>
            </a:r>
            <a:endParaRPr lang="en-US" sz="1600" dirty="0" smtClean="0"/>
          </a:p>
          <a:p>
            <a:pPr>
              <a:buClr>
                <a:srgbClr val="4347E7"/>
              </a:buClr>
            </a:pPr>
            <a:r>
              <a:rPr lang="es-ES" sz="1800" b="1" dirty="0" smtClean="0"/>
              <a:t>Formación en Bruselas para los miembros de EFA</a:t>
            </a:r>
          </a:p>
          <a:p>
            <a:pPr lvl="1">
              <a:buClr>
                <a:srgbClr val="4347E7"/>
              </a:buClr>
            </a:pPr>
            <a:r>
              <a:rPr lang="en-US" sz="1600" dirty="0" err="1" smtClean="0"/>
              <a:t>Miembros</a:t>
            </a:r>
            <a:r>
              <a:rPr lang="en-US" sz="1600" dirty="0" smtClean="0"/>
              <a:t> de EFA </a:t>
            </a:r>
            <a:r>
              <a:rPr lang="en-US" sz="1600" dirty="0" err="1" smtClean="0"/>
              <a:t>tienen</a:t>
            </a:r>
            <a:r>
              <a:rPr lang="en-US" sz="1600" dirty="0" smtClean="0"/>
              <a:t> la </a:t>
            </a:r>
            <a:r>
              <a:rPr lang="en-US" sz="1600" dirty="0" err="1" smtClean="0"/>
              <a:t>oportunidad</a:t>
            </a:r>
            <a:r>
              <a:rPr lang="en-US" sz="1600" dirty="0" smtClean="0"/>
              <a:t> de </a:t>
            </a:r>
            <a:r>
              <a:rPr lang="en-US" sz="1600" dirty="0" err="1" smtClean="0"/>
              <a:t>venir</a:t>
            </a:r>
            <a:r>
              <a:rPr lang="en-US" sz="1600" dirty="0" smtClean="0"/>
              <a:t> a </a:t>
            </a:r>
            <a:r>
              <a:rPr lang="en-US" sz="1600" dirty="0" err="1" smtClean="0"/>
              <a:t>Bruselas</a:t>
            </a:r>
            <a:r>
              <a:rPr lang="en-US" sz="1600" dirty="0" smtClean="0"/>
              <a:t> </a:t>
            </a:r>
            <a:r>
              <a:rPr lang="en-US" sz="1600" dirty="0" err="1" smtClean="0"/>
              <a:t>para</a:t>
            </a:r>
            <a:r>
              <a:rPr lang="en-US" sz="1600" dirty="0" smtClean="0"/>
              <a:t> </a:t>
            </a:r>
            <a:r>
              <a:rPr lang="en-US" sz="1600" dirty="0" err="1" smtClean="0"/>
              <a:t>aprender</a:t>
            </a:r>
            <a:r>
              <a:rPr lang="en-US" sz="1600" dirty="0" smtClean="0"/>
              <a:t> </a:t>
            </a:r>
            <a:r>
              <a:rPr lang="en-US" sz="1600" dirty="0" err="1" smtClean="0"/>
              <a:t>cómo</a:t>
            </a:r>
            <a:r>
              <a:rPr lang="en-US" sz="1600" dirty="0" smtClean="0"/>
              <a:t> </a:t>
            </a:r>
            <a:r>
              <a:rPr lang="en-US" sz="1600" dirty="0" err="1" smtClean="0"/>
              <a:t>funciona</a:t>
            </a:r>
            <a:r>
              <a:rPr lang="en-US" sz="1600" dirty="0" smtClean="0"/>
              <a:t> la UE y </a:t>
            </a:r>
            <a:r>
              <a:rPr lang="en-US" sz="1600" dirty="0" err="1" smtClean="0"/>
              <a:t>mejorar</a:t>
            </a:r>
            <a:r>
              <a:rPr lang="en-US" sz="1600" dirty="0" smtClean="0"/>
              <a:t> </a:t>
            </a:r>
            <a:r>
              <a:rPr lang="en-US" sz="1600" dirty="0" err="1" smtClean="0"/>
              <a:t>su</a:t>
            </a:r>
            <a:r>
              <a:rPr lang="en-US" sz="1600" dirty="0" smtClean="0"/>
              <a:t> </a:t>
            </a:r>
            <a:r>
              <a:rPr lang="en-US" sz="1600" dirty="0" err="1" smtClean="0"/>
              <a:t>entendimiento</a:t>
            </a:r>
            <a:r>
              <a:rPr lang="en-US" sz="1600" dirty="0" smtClean="0"/>
              <a:t> de </a:t>
            </a:r>
            <a:r>
              <a:rPr lang="en-US" sz="1600" dirty="0" err="1" smtClean="0"/>
              <a:t>políticas</a:t>
            </a:r>
            <a:r>
              <a:rPr lang="en-US" sz="1600" dirty="0" smtClean="0"/>
              <a:t> en la UE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>
              <a:buClr>
                <a:srgbClr val="4347E7"/>
              </a:buClr>
            </a:pPr>
            <a:endParaRPr lang="en-US" sz="2400" dirty="0" smtClean="0"/>
          </a:p>
          <a:p>
            <a:pPr lvl="1">
              <a:buClr>
                <a:srgbClr val="4347E7"/>
              </a:buClr>
            </a:pPr>
            <a:endParaRPr lang="en-US" sz="2000" dirty="0" smtClean="0"/>
          </a:p>
          <a:p>
            <a:pPr marL="357188" lvl="1">
              <a:buClr>
                <a:srgbClr val="4347E7"/>
              </a:buClr>
              <a:buNone/>
            </a:pPr>
            <a:endParaRPr lang="fr-BE" sz="2000" dirty="0" smtClean="0"/>
          </a:p>
          <a:p>
            <a:pPr>
              <a:buClr>
                <a:srgbClr val="4347E7"/>
              </a:buClr>
              <a:buNone/>
            </a:pPr>
            <a:endParaRPr lang="fr-BE" sz="2400" dirty="0" smtClean="0"/>
          </a:p>
        </p:txBody>
      </p:sp>
      <p:pic>
        <p:nvPicPr>
          <p:cNvPr id="3078" name="Picture 3" descr="EFA Logo New Blu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BE" dirty="0" err="1" smtClean="0"/>
              <a:t>Miembros</a:t>
            </a:r>
            <a:r>
              <a:rPr lang="fr-BE" dirty="0" smtClean="0"/>
              <a:t> de EFA</a:t>
            </a:r>
            <a:endParaRPr lang="fr-BE" dirty="0"/>
          </a:p>
        </p:txBody>
      </p:sp>
      <p:pic>
        <p:nvPicPr>
          <p:cNvPr id="3078" name="Picture 3" descr="EFA Logo New Blu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457200" y="2022012"/>
            <a:ext cx="6362217" cy="3743602"/>
            <a:chOff x="295" y="1339"/>
            <a:chExt cx="3855" cy="2334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95" y="1339"/>
              <a:ext cx="2041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  <a:buFontTx/>
                <a:buChar char="•"/>
              </a:pPr>
              <a:endParaRPr lang="en-GB" b="1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975" y="3290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>
                <a:cs typeface="Arial" charset="0"/>
              </a:endParaRP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474" y="3290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>
                <a:cs typeface="Arial" charset="0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154" y="2836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>
                <a:cs typeface="Arial" charset="0"/>
              </a:endParaRP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018" y="2341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>
                <a:cs typeface="Arial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517" y="2432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>
                <a:cs typeface="Arial" charset="0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426" y="2609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>
                <a:cs typeface="Arial" charset="0"/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2835" y="2156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>
                <a:cs typeface="Arial" charset="0"/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2925" y="1748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>
                <a:cs typeface="Arial" charset="0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243" y="1838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>
                <a:cs typeface="Arial" charset="0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3923" y="1611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>
                <a:cs typeface="Arial" charset="0"/>
              </a:endParaRP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2608" y="2886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>
                <a:cs typeface="Arial" charset="0"/>
              </a:endParaRP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2834" y="3108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>
                <a:cs typeface="Arial" charset="0"/>
              </a:endParaRP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3560" y="2519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>
                <a:cs typeface="Arial" charset="0"/>
              </a:endParaRPr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3197" y="2882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>
                <a:cs typeface="Arial" charset="0"/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3832" y="3517"/>
              <a:ext cx="227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1395" tIns="45697" rIns="91395" bIns="45697">
              <a:spAutoFit/>
            </a:bodyPr>
            <a:lstStyle/>
            <a:p>
              <a:pPr>
                <a:spcBef>
                  <a:spcPct val="50000"/>
                </a:spcBef>
              </a:pPr>
              <a:endParaRPr lang="nl-BE" b="1">
                <a:cs typeface="Arial" charset="0"/>
              </a:endParaRPr>
            </a:p>
          </p:txBody>
        </p:sp>
      </p:grpSp>
      <p:pic>
        <p:nvPicPr>
          <p:cNvPr id="1029" name="Picture 5" descr="C:\Users\EFA\Pictures\Europ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524000"/>
            <a:ext cx="7391400" cy="4114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BE" dirty="0" smtClean="0"/>
              <a:t>La </a:t>
            </a:r>
            <a:r>
              <a:rPr lang="fr-BE" dirty="0" err="1" smtClean="0"/>
              <a:t>asociación</a:t>
            </a:r>
            <a:r>
              <a:rPr lang="fr-BE" dirty="0" smtClean="0"/>
              <a:t> con EFA</a:t>
            </a:r>
            <a:endParaRPr lang="fr-BE" dirty="0"/>
          </a:p>
        </p:txBody>
      </p:sp>
      <p:sp>
        <p:nvSpPr>
          <p:cNvPr id="3077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lvl="1">
              <a:buClr>
                <a:srgbClr val="4347E7"/>
              </a:buClr>
              <a:buFont typeface="Arial" pitchFamily="34" charset="0"/>
              <a:buChar char="•"/>
            </a:pPr>
            <a:r>
              <a:rPr lang="fr-BE" sz="2000" dirty="0" err="1" smtClean="0"/>
              <a:t>Cada</a:t>
            </a:r>
            <a:r>
              <a:rPr lang="fr-BE" sz="2000" dirty="0" smtClean="0"/>
              <a:t> </a:t>
            </a:r>
            <a:r>
              <a:rPr lang="fr-BE" sz="2000" dirty="0" err="1" smtClean="0"/>
              <a:t>miembro</a:t>
            </a:r>
            <a:r>
              <a:rPr lang="fr-BE" sz="2000" dirty="0" smtClean="0"/>
              <a:t> </a:t>
            </a:r>
            <a:r>
              <a:rPr lang="fr-BE" sz="2000" dirty="0" err="1" smtClean="0"/>
              <a:t>paga</a:t>
            </a:r>
            <a:r>
              <a:rPr lang="fr-BE" sz="2000" dirty="0" smtClean="0"/>
              <a:t> un </a:t>
            </a:r>
            <a:r>
              <a:rPr lang="fr-BE" sz="2000" dirty="0" err="1" smtClean="0"/>
              <a:t>honorario</a:t>
            </a:r>
            <a:r>
              <a:rPr lang="fr-BE" sz="2000" dirty="0" smtClean="0"/>
              <a:t> </a:t>
            </a:r>
            <a:r>
              <a:rPr lang="fr-BE" sz="2000" dirty="0" err="1" smtClean="0"/>
              <a:t>anual</a:t>
            </a:r>
            <a:r>
              <a:rPr lang="fr-BE" sz="2000" dirty="0" smtClean="0"/>
              <a:t> de 500 EUR;</a:t>
            </a:r>
          </a:p>
          <a:p>
            <a:pPr lvl="1">
              <a:buClr>
                <a:srgbClr val="4347E7"/>
              </a:buClr>
              <a:buFont typeface="Arial" pitchFamily="34" charset="0"/>
              <a:buChar char="•"/>
            </a:pPr>
            <a:r>
              <a:rPr lang="fr-BE" sz="2000" dirty="0" err="1" smtClean="0"/>
              <a:t>Cada</a:t>
            </a:r>
            <a:r>
              <a:rPr lang="fr-BE" sz="2000" dirty="0" smtClean="0"/>
              <a:t> </a:t>
            </a:r>
            <a:r>
              <a:rPr lang="fr-BE" sz="2000" dirty="0" err="1" smtClean="0"/>
              <a:t>miembro</a:t>
            </a:r>
            <a:r>
              <a:rPr lang="fr-BE" sz="2000" dirty="0" smtClean="0"/>
              <a:t> </a:t>
            </a:r>
            <a:r>
              <a:rPr lang="fr-BE" sz="2000" dirty="0" err="1" smtClean="0"/>
              <a:t>tiene</a:t>
            </a:r>
            <a:r>
              <a:rPr lang="fr-BE" sz="2000" dirty="0" smtClean="0"/>
              <a:t> un </a:t>
            </a:r>
            <a:r>
              <a:rPr lang="fr-BE" sz="2000" dirty="0" err="1" smtClean="0"/>
              <a:t>voto</a:t>
            </a:r>
            <a:r>
              <a:rPr lang="fr-BE" sz="2000" dirty="0" smtClean="0"/>
              <a:t> para </a:t>
            </a:r>
            <a:r>
              <a:rPr lang="fr-BE" sz="2000" dirty="0" err="1" smtClean="0"/>
              <a:t>elecciones</a:t>
            </a:r>
            <a:r>
              <a:rPr lang="fr-BE" sz="2000" dirty="0" smtClean="0"/>
              <a:t> </a:t>
            </a:r>
            <a:r>
              <a:rPr lang="fr-BE" sz="2000" dirty="0" err="1" smtClean="0"/>
              <a:t>durante</a:t>
            </a:r>
            <a:r>
              <a:rPr lang="fr-BE" sz="2000" dirty="0" smtClean="0"/>
              <a:t> las </a:t>
            </a:r>
            <a:r>
              <a:rPr lang="fr-BE" sz="2000" dirty="0" err="1" smtClean="0"/>
              <a:t>AGMs</a:t>
            </a:r>
            <a:r>
              <a:rPr lang="fr-BE" sz="2000" dirty="0" smtClean="0"/>
              <a:t>;</a:t>
            </a:r>
          </a:p>
          <a:p>
            <a:pPr lvl="1">
              <a:buClr>
                <a:srgbClr val="4347E7"/>
              </a:buClr>
              <a:buFont typeface="Arial" pitchFamily="34" charset="0"/>
              <a:buChar char="•"/>
            </a:pPr>
            <a:r>
              <a:rPr lang="fr-BE" sz="2000" dirty="0" err="1" smtClean="0"/>
              <a:t>Coaliciones</a:t>
            </a:r>
            <a:r>
              <a:rPr lang="fr-BE" sz="2000" dirty="0" smtClean="0"/>
              <a:t> </a:t>
            </a:r>
            <a:r>
              <a:rPr lang="fr-BE" sz="2000" dirty="0" err="1" smtClean="0"/>
              <a:t>actuales</a:t>
            </a:r>
            <a:r>
              <a:rPr lang="fr-BE" sz="2000" dirty="0" smtClean="0"/>
              <a:t> de </a:t>
            </a:r>
            <a:r>
              <a:rPr lang="fr-BE" sz="2000" dirty="0" err="1" smtClean="0"/>
              <a:t>miembros</a:t>
            </a:r>
            <a:r>
              <a:rPr lang="fr-BE" sz="2000" dirty="0" smtClean="0"/>
              <a:t> de EFA </a:t>
            </a:r>
            <a:r>
              <a:rPr lang="fr-BE" sz="2000" dirty="0" err="1" smtClean="0"/>
              <a:t>pueden</a:t>
            </a:r>
            <a:r>
              <a:rPr lang="fr-BE" sz="2000" dirty="0" smtClean="0"/>
              <a:t> </a:t>
            </a:r>
            <a:r>
              <a:rPr lang="fr-BE" sz="2000" dirty="0" err="1" smtClean="0"/>
              <a:t>continuar</a:t>
            </a:r>
            <a:r>
              <a:rPr lang="fr-BE" sz="2000" dirty="0" smtClean="0"/>
              <a:t>;</a:t>
            </a:r>
          </a:p>
          <a:p>
            <a:pPr lvl="1">
              <a:buClr>
                <a:srgbClr val="4347E7"/>
              </a:buClr>
              <a:buFont typeface="Arial" pitchFamily="34" charset="0"/>
              <a:buChar char="•"/>
            </a:pPr>
            <a:r>
              <a:rPr lang="fr-BE" sz="2000" dirty="0" err="1" smtClean="0"/>
              <a:t>Criteria</a:t>
            </a:r>
            <a:r>
              <a:rPr lang="fr-BE" sz="2000" dirty="0" smtClean="0"/>
              <a:t> para la </a:t>
            </a:r>
            <a:r>
              <a:rPr lang="fr-BE" sz="2000" dirty="0" err="1" smtClean="0"/>
              <a:t>asociación</a:t>
            </a:r>
            <a:r>
              <a:rPr lang="fr-BE" sz="2000" dirty="0" smtClean="0"/>
              <a:t> con EFA:</a:t>
            </a:r>
            <a:endParaRPr lang="fr-BE" sz="1000" dirty="0" smtClean="0"/>
          </a:p>
          <a:p>
            <a:pPr lvl="2">
              <a:buClr>
                <a:srgbClr val="4347E7"/>
              </a:buClr>
              <a:buFont typeface="Arial" pitchFamily="34" charset="0"/>
              <a:buChar char="•"/>
            </a:pPr>
            <a:r>
              <a:rPr lang="fr-BE" sz="1800" i="1" dirty="0" err="1" smtClean="0">
                <a:solidFill>
                  <a:srgbClr val="0070C0"/>
                </a:solidFill>
              </a:rPr>
              <a:t>Ser</a:t>
            </a:r>
            <a:r>
              <a:rPr lang="fr-BE" sz="1800" i="1" dirty="0" smtClean="0">
                <a:solidFill>
                  <a:srgbClr val="0070C0"/>
                </a:solidFill>
              </a:rPr>
              <a:t> </a:t>
            </a:r>
            <a:r>
              <a:rPr lang="fr-BE" sz="1800" i="1" dirty="0" err="1" smtClean="0">
                <a:solidFill>
                  <a:srgbClr val="0070C0"/>
                </a:solidFill>
              </a:rPr>
              <a:t>una</a:t>
            </a:r>
            <a:r>
              <a:rPr lang="fr-BE" sz="1800" i="1" dirty="0" smtClean="0">
                <a:solidFill>
                  <a:srgbClr val="0070C0"/>
                </a:solidFill>
              </a:rPr>
              <a:t> </a:t>
            </a:r>
            <a:r>
              <a:rPr lang="fr-BE" sz="1800" i="1" dirty="0" err="1" smtClean="0">
                <a:solidFill>
                  <a:srgbClr val="0070C0"/>
                </a:solidFill>
              </a:rPr>
              <a:t>organización</a:t>
            </a:r>
            <a:r>
              <a:rPr lang="fr-BE" sz="1800" i="1" dirty="0" smtClean="0">
                <a:solidFill>
                  <a:srgbClr val="0070C0"/>
                </a:solidFill>
              </a:rPr>
              <a:t> de </a:t>
            </a:r>
            <a:r>
              <a:rPr lang="fr-BE" sz="1800" i="1" dirty="0" err="1" smtClean="0">
                <a:solidFill>
                  <a:srgbClr val="0070C0"/>
                </a:solidFill>
              </a:rPr>
              <a:t>pacientes</a:t>
            </a:r>
            <a:r>
              <a:rPr lang="fr-BE" sz="1800" i="1" dirty="0" smtClean="0">
                <a:solidFill>
                  <a:srgbClr val="0070C0"/>
                </a:solidFill>
              </a:rPr>
              <a:t> o </a:t>
            </a:r>
            <a:r>
              <a:rPr lang="fr-BE" sz="1800" i="1" dirty="0" err="1" smtClean="0">
                <a:solidFill>
                  <a:srgbClr val="0070C0"/>
                </a:solidFill>
              </a:rPr>
              <a:t>cuidadores</a:t>
            </a:r>
            <a:r>
              <a:rPr lang="fr-BE" sz="1800" i="1" dirty="0" smtClean="0">
                <a:solidFill>
                  <a:srgbClr val="0070C0"/>
                </a:solidFill>
              </a:rPr>
              <a:t> </a:t>
            </a:r>
            <a:r>
              <a:rPr lang="fr-BE" sz="1800" dirty="0" smtClean="0"/>
              <a:t>– la </a:t>
            </a:r>
            <a:r>
              <a:rPr lang="fr-BE" sz="1800" dirty="0" err="1" smtClean="0"/>
              <a:t>asociación</a:t>
            </a:r>
            <a:r>
              <a:rPr lang="fr-BE" sz="1800" dirty="0" smtClean="0"/>
              <a:t> o </a:t>
            </a:r>
            <a:r>
              <a:rPr lang="fr-BE" sz="1800" dirty="0" err="1" smtClean="0"/>
              <a:t>participación</a:t>
            </a:r>
            <a:r>
              <a:rPr lang="fr-BE" sz="1800" dirty="0" smtClean="0"/>
              <a:t> de </a:t>
            </a:r>
            <a:r>
              <a:rPr lang="fr-BE" sz="1800" dirty="0" err="1" smtClean="0"/>
              <a:t>pacientes</a:t>
            </a:r>
            <a:r>
              <a:rPr lang="fr-BE" sz="1800" dirty="0" smtClean="0"/>
              <a:t> es </a:t>
            </a:r>
            <a:r>
              <a:rPr lang="fr-BE" sz="1800" dirty="0" err="1" smtClean="0"/>
              <a:t>necesaria</a:t>
            </a:r>
            <a:r>
              <a:rPr lang="fr-BE" sz="1800" dirty="0" smtClean="0"/>
              <a:t>;</a:t>
            </a:r>
          </a:p>
          <a:p>
            <a:pPr lvl="2">
              <a:buClr>
                <a:srgbClr val="4347E7"/>
              </a:buClr>
              <a:buFont typeface="Arial" pitchFamily="34" charset="0"/>
              <a:buChar char="•"/>
            </a:pPr>
            <a:r>
              <a:rPr lang="fr-BE" sz="1800" i="1" dirty="0" err="1" smtClean="0">
                <a:solidFill>
                  <a:srgbClr val="0070C0"/>
                </a:solidFill>
              </a:rPr>
              <a:t>Contabilidad</a:t>
            </a:r>
            <a:r>
              <a:rPr lang="fr-BE" sz="1800" i="1" dirty="0" smtClean="0">
                <a:solidFill>
                  <a:srgbClr val="0070C0"/>
                </a:solidFill>
              </a:rPr>
              <a:t> y </a:t>
            </a:r>
            <a:r>
              <a:rPr lang="fr-BE" sz="1800" i="1" dirty="0" err="1" smtClean="0">
                <a:solidFill>
                  <a:srgbClr val="0070C0"/>
                </a:solidFill>
              </a:rPr>
              <a:t>transparencia</a:t>
            </a:r>
            <a:r>
              <a:rPr lang="fr-BE" sz="1800" dirty="0" smtClean="0"/>
              <a:t>;</a:t>
            </a:r>
          </a:p>
          <a:p>
            <a:pPr lvl="2">
              <a:buClr>
                <a:srgbClr val="4347E7"/>
              </a:buClr>
              <a:buFont typeface="Arial" pitchFamily="34" charset="0"/>
              <a:buChar char="•"/>
            </a:pPr>
            <a:r>
              <a:rPr lang="fr-BE" sz="1800" i="1" dirty="0" err="1" smtClean="0">
                <a:solidFill>
                  <a:srgbClr val="0070C0"/>
                </a:solidFill>
              </a:rPr>
              <a:t>Trabajar</a:t>
            </a:r>
            <a:r>
              <a:rPr lang="fr-BE" sz="1800" i="1" dirty="0" smtClean="0">
                <a:solidFill>
                  <a:srgbClr val="0070C0"/>
                </a:solidFill>
              </a:rPr>
              <a:t> con las </a:t>
            </a:r>
            <a:r>
              <a:rPr lang="fr-BE" sz="1800" i="1" dirty="0" err="1" smtClean="0">
                <a:solidFill>
                  <a:srgbClr val="0070C0"/>
                </a:solidFill>
              </a:rPr>
              <a:t>mismas</a:t>
            </a:r>
            <a:r>
              <a:rPr lang="fr-BE" sz="1800" i="1" dirty="0" smtClean="0">
                <a:solidFill>
                  <a:srgbClr val="0070C0"/>
                </a:solidFill>
              </a:rPr>
              <a:t> </a:t>
            </a:r>
            <a:r>
              <a:rPr lang="fr-BE" sz="1800" i="1" dirty="0" err="1" smtClean="0">
                <a:solidFill>
                  <a:srgbClr val="0070C0"/>
                </a:solidFill>
              </a:rPr>
              <a:t>metas</a:t>
            </a:r>
            <a:r>
              <a:rPr lang="fr-BE" sz="1800" i="1" dirty="0" smtClean="0">
                <a:solidFill>
                  <a:srgbClr val="0070C0"/>
                </a:solidFill>
              </a:rPr>
              <a:t> y objectivas de EFA</a:t>
            </a:r>
            <a:r>
              <a:rPr lang="fr-BE" sz="1800" dirty="0" smtClean="0">
                <a:solidFill>
                  <a:srgbClr val="0070C0"/>
                </a:solidFill>
              </a:rPr>
              <a:t> </a:t>
            </a:r>
            <a:r>
              <a:rPr lang="fr-BE" sz="1800" dirty="0" smtClean="0"/>
              <a:t>– </a:t>
            </a:r>
            <a:r>
              <a:rPr lang="fr-BE" sz="1800" dirty="0" err="1" smtClean="0"/>
              <a:t>voluntad</a:t>
            </a:r>
            <a:r>
              <a:rPr lang="fr-BE" sz="1800" dirty="0" smtClean="0"/>
              <a:t> de </a:t>
            </a:r>
            <a:r>
              <a:rPr lang="fr-BE" sz="1800" dirty="0" err="1" smtClean="0"/>
              <a:t>cooperar</a:t>
            </a:r>
            <a:r>
              <a:rPr lang="fr-BE" sz="1800" dirty="0" smtClean="0"/>
              <a:t> con </a:t>
            </a:r>
            <a:r>
              <a:rPr lang="fr-BE" sz="1800" dirty="0" err="1" smtClean="0"/>
              <a:t>otras</a:t>
            </a:r>
            <a:r>
              <a:rPr lang="fr-BE" sz="1800" dirty="0" smtClean="0"/>
              <a:t> </a:t>
            </a:r>
            <a:r>
              <a:rPr lang="fr-BE" sz="1800" dirty="0" err="1" smtClean="0"/>
              <a:t>organizaciones</a:t>
            </a:r>
            <a:r>
              <a:rPr lang="fr-BE" sz="1800" dirty="0" smtClean="0"/>
              <a:t> para </a:t>
            </a:r>
            <a:r>
              <a:rPr lang="fr-BE" sz="1800" dirty="0" err="1" smtClean="0"/>
              <a:t>lograr</a:t>
            </a:r>
            <a:r>
              <a:rPr lang="fr-BE" sz="1800" dirty="0" smtClean="0"/>
              <a:t> </a:t>
            </a:r>
            <a:r>
              <a:rPr lang="fr-BE" sz="1800" dirty="0" err="1" smtClean="0"/>
              <a:t>metas</a:t>
            </a:r>
            <a:r>
              <a:rPr lang="fr-BE" sz="1800" dirty="0" smtClean="0"/>
              <a:t> </a:t>
            </a:r>
            <a:r>
              <a:rPr lang="fr-BE" sz="1800" dirty="0" err="1" smtClean="0"/>
              <a:t>compartidas</a:t>
            </a:r>
            <a:r>
              <a:rPr lang="fr-BE" sz="1800" dirty="0" smtClean="0"/>
              <a:t>;</a:t>
            </a:r>
          </a:p>
          <a:p>
            <a:pPr lvl="2">
              <a:buClr>
                <a:srgbClr val="4347E7"/>
              </a:buClr>
              <a:buFont typeface="Arial" pitchFamily="34" charset="0"/>
              <a:buChar char="•"/>
            </a:pPr>
            <a:r>
              <a:rPr lang="fr-BE" sz="1800" i="1" dirty="0" err="1" smtClean="0">
                <a:solidFill>
                  <a:srgbClr val="0070C0"/>
                </a:solidFill>
              </a:rPr>
              <a:t>Legitimacia</a:t>
            </a:r>
            <a:r>
              <a:rPr lang="fr-BE" sz="1800" i="1" dirty="0" smtClean="0">
                <a:solidFill>
                  <a:srgbClr val="0070C0"/>
                </a:solidFill>
              </a:rPr>
              <a:t> y </a:t>
            </a:r>
            <a:r>
              <a:rPr lang="fr-BE" sz="1800" i="1" dirty="0" err="1" smtClean="0">
                <a:solidFill>
                  <a:srgbClr val="0070C0"/>
                </a:solidFill>
              </a:rPr>
              <a:t>independencia</a:t>
            </a:r>
            <a:r>
              <a:rPr lang="fr-BE" sz="1800" i="1" dirty="0" smtClean="0">
                <a:solidFill>
                  <a:srgbClr val="0070C0"/>
                </a:solidFill>
              </a:rPr>
              <a:t> </a:t>
            </a:r>
            <a:r>
              <a:rPr lang="fr-BE" sz="1800" dirty="0" smtClean="0"/>
              <a:t>– </a:t>
            </a:r>
            <a:r>
              <a:rPr lang="fr-BE" sz="1800" dirty="0" err="1" smtClean="0"/>
              <a:t>organización</a:t>
            </a:r>
            <a:r>
              <a:rPr lang="fr-BE" sz="1800" dirty="0" smtClean="0"/>
              <a:t> </a:t>
            </a:r>
            <a:r>
              <a:rPr lang="es-ES" sz="1800" dirty="0" smtClean="0"/>
              <a:t>sin fines lucrativos </a:t>
            </a:r>
            <a:r>
              <a:rPr lang="fr-BE" sz="1800" dirty="0" err="1" smtClean="0"/>
              <a:t>registrada</a:t>
            </a:r>
            <a:r>
              <a:rPr lang="fr-BE" sz="1800" dirty="0" smtClean="0"/>
              <a:t> </a:t>
            </a:r>
            <a:r>
              <a:rPr lang="fr-BE" sz="1800" dirty="0" err="1" smtClean="0"/>
              <a:t>legalmente</a:t>
            </a:r>
            <a:r>
              <a:rPr lang="fr-BE" sz="1800" dirty="0" smtClean="0"/>
              <a:t> con </a:t>
            </a:r>
            <a:r>
              <a:rPr lang="fr-BE" sz="1800" dirty="0" err="1" smtClean="0"/>
              <a:t>gobernancia</a:t>
            </a:r>
            <a:r>
              <a:rPr lang="fr-BE" sz="1800" dirty="0" smtClean="0"/>
              <a:t> </a:t>
            </a:r>
            <a:r>
              <a:rPr lang="fr-BE" sz="1800" dirty="0" err="1" smtClean="0"/>
              <a:t>autonoma</a:t>
            </a:r>
            <a:r>
              <a:rPr lang="fr-BE" sz="1800" dirty="0" smtClean="0"/>
              <a:t> de </a:t>
            </a:r>
            <a:r>
              <a:rPr lang="fr-BE" sz="1800" dirty="0" err="1" smtClean="0"/>
              <a:t>intereses</a:t>
            </a:r>
            <a:r>
              <a:rPr lang="fr-BE" sz="1800" dirty="0" smtClean="0"/>
              <a:t> </a:t>
            </a:r>
            <a:r>
              <a:rPr lang="fr-BE" sz="1800" dirty="0" err="1" smtClean="0"/>
              <a:t>privadas</a:t>
            </a:r>
            <a:r>
              <a:rPr lang="fr-BE" sz="1800" dirty="0" smtClean="0"/>
              <a:t>;</a:t>
            </a:r>
          </a:p>
          <a:p>
            <a:pPr lvl="2">
              <a:buClr>
                <a:srgbClr val="4347E7"/>
              </a:buClr>
              <a:buFont typeface="Arial" pitchFamily="34" charset="0"/>
              <a:buChar char="•"/>
            </a:pPr>
            <a:r>
              <a:rPr lang="fr-BE" sz="1800" i="1" dirty="0" err="1" smtClean="0">
                <a:solidFill>
                  <a:srgbClr val="0070C0"/>
                </a:solidFill>
              </a:rPr>
              <a:t>Democracia</a:t>
            </a:r>
            <a:r>
              <a:rPr lang="fr-BE" sz="1800" dirty="0" smtClean="0">
                <a:solidFill>
                  <a:srgbClr val="0070C0"/>
                </a:solidFill>
              </a:rPr>
              <a:t> </a:t>
            </a:r>
            <a:r>
              <a:rPr lang="fr-BE" sz="1800" dirty="0" smtClean="0"/>
              <a:t>– </a:t>
            </a:r>
            <a:r>
              <a:rPr lang="fr-BE" sz="1800" dirty="0" err="1" smtClean="0"/>
              <a:t>representantes</a:t>
            </a:r>
            <a:r>
              <a:rPr lang="fr-BE" sz="1800" dirty="0" smtClean="0"/>
              <a:t> </a:t>
            </a:r>
            <a:r>
              <a:rPr lang="fr-BE" sz="1800" dirty="0" err="1" smtClean="0"/>
              <a:t>elegidos</a:t>
            </a:r>
            <a:r>
              <a:rPr lang="fr-BE" sz="1800" dirty="0" smtClean="0"/>
              <a:t> </a:t>
            </a:r>
            <a:r>
              <a:rPr lang="fr-BE" sz="1800" dirty="0" err="1" smtClean="0"/>
              <a:t>por</a:t>
            </a:r>
            <a:r>
              <a:rPr lang="fr-BE" sz="1800" dirty="0" smtClean="0"/>
              <a:t> </a:t>
            </a:r>
            <a:r>
              <a:rPr lang="fr-BE" sz="1800" dirty="0" err="1" smtClean="0"/>
              <a:t>miembros</a:t>
            </a:r>
            <a:r>
              <a:rPr lang="fr-BE" sz="1800" dirty="0" smtClean="0"/>
              <a:t> o la </a:t>
            </a:r>
            <a:r>
              <a:rPr lang="fr-BE" sz="1800" dirty="0" err="1" smtClean="0"/>
              <a:t>integración</a:t>
            </a:r>
            <a:r>
              <a:rPr lang="fr-BE" sz="1800" dirty="0" smtClean="0"/>
              <a:t> </a:t>
            </a:r>
            <a:r>
              <a:rPr lang="fr-BE" sz="1800" dirty="0" err="1" smtClean="0"/>
              <a:t>formal</a:t>
            </a:r>
            <a:r>
              <a:rPr lang="fr-BE" sz="1800" dirty="0" smtClean="0"/>
              <a:t> de la </a:t>
            </a:r>
            <a:r>
              <a:rPr lang="fr-BE" sz="1800" dirty="0" err="1" smtClean="0"/>
              <a:t>perspectiva</a:t>
            </a:r>
            <a:r>
              <a:rPr lang="fr-BE" sz="1800" dirty="0" smtClean="0"/>
              <a:t> de </a:t>
            </a:r>
            <a:r>
              <a:rPr lang="fr-BE" sz="1800" dirty="0" err="1" smtClean="0"/>
              <a:t>pacientes</a:t>
            </a:r>
            <a:r>
              <a:rPr lang="fr-BE" sz="1800" dirty="0" smtClean="0"/>
              <a:t> de </a:t>
            </a:r>
            <a:r>
              <a:rPr lang="fr-BE" sz="1800" dirty="0" err="1" smtClean="0"/>
              <a:t>manera</a:t>
            </a:r>
            <a:r>
              <a:rPr lang="fr-BE" sz="1800" dirty="0" smtClean="0"/>
              <a:t> </a:t>
            </a:r>
            <a:r>
              <a:rPr lang="fr-BE" sz="1800" dirty="0" err="1" smtClean="0"/>
              <a:t>democrática</a:t>
            </a:r>
            <a:endParaRPr lang="fr-BE" sz="1800" dirty="0" smtClean="0"/>
          </a:p>
        </p:txBody>
      </p:sp>
      <p:pic>
        <p:nvPicPr>
          <p:cNvPr id="3078" name="Picture 3" descr="EFA Logo New Blu 300dpi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BE" dirty="0" err="1" smtClean="0"/>
              <a:t>Proyectos</a:t>
            </a:r>
            <a:r>
              <a:rPr lang="fr-BE" dirty="0" smtClean="0"/>
              <a:t> de EFA </a:t>
            </a:r>
            <a:r>
              <a:rPr lang="fr-BE" dirty="0" err="1" smtClean="0"/>
              <a:t>actuales</a:t>
            </a:r>
            <a:endParaRPr lang="fr-BE" dirty="0"/>
          </a:p>
        </p:txBody>
      </p:sp>
      <p:sp>
        <p:nvSpPr>
          <p:cNvPr id="3077" name="Subtitle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525963"/>
          </a:xfrm>
        </p:spPr>
        <p:txBody>
          <a:bodyPr/>
          <a:lstStyle/>
          <a:p>
            <a:pPr>
              <a:buClr>
                <a:srgbClr val="4347E7"/>
              </a:buClr>
            </a:pPr>
            <a:r>
              <a:rPr lang="en-US" sz="2400" b="1" dirty="0" smtClean="0"/>
              <a:t>EFA </a:t>
            </a:r>
            <a:r>
              <a:rPr lang="en-US" sz="2400" b="1" dirty="0" err="1" smtClean="0"/>
              <a:t>Proyecto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alergia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respiratoria</a:t>
            </a:r>
            <a:endParaRPr lang="en-US" sz="2400" b="1" dirty="0" smtClean="0"/>
          </a:p>
          <a:p>
            <a:pPr lvl="1">
              <a:buClr>
                <a:srgbClr val="4347E7"/>
              </a:buClr>
            </a:pPr>
            <a:r>
              <a:rPr lang="en-US" sz="2000" dirty="0" smtClean="0"/>
              <a:t>EFA </a:t>
            </a:r>
            <a:r>
              <a:rPr lang="en-US" sz="2000" dirty="0" err="1" smtClean="0"/>
              <a:t>identificó</a:t>
            </a:r>
            <a:r>
              <a:rPr lang="en-US" sz="2000" dirty="0" smtClean="0"/>
              <a:t> </a:t>
            </a:r>
            <a:r>
              <a:rPr lang="en-US" sz="2000" dirty="0" err="1" smtClean="0"/>
              <a:t>alergias</a:t>
            </a:r>
            <a:r>
              <a:rPr lang="en-US" sz="2000" dirty="0" smtClean="0"/>
              <a:t> </a:t>
            </a:r>
            <a:r>
              <a:rPr lang="en-US" sz="2000" dirty="0" err="1" smtClean="0"/>
              <a:t>como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tema</a:t>
            </a:r>
            <a:r>
              <a:rPr lang="en-US" sz="2000" dirty="0" smtClean="0"/>
              <a:t> </a:t>
            </a:r>
            <a:r>
              <a:rPr lang="en-US" sz="2000" dirty="0" err="1" smtClean="0"/>
              <a:t>que</a:t>
            </a:r>
            <a:r>
              <a:rPr lang="en-US" sz="2000" dirty="0" smtClean="0"/>
              <a:t> </a:t>
            </a:r>
            <a:r>
              <a:rPr lang="en-US" sz="2000" dirty="0" err="1" smtClean="0"/>
              <a:t>necesitó</a:t>
            </a:r>
            <a:r>
              <a:rPr lang="en-US" sz="2000" dirty="0" smtClean="0"/>
              <a:t> un </a:t>
            </a:r>
            <a:r>
              <a:rPr lang="en-US" sz="2000" dirty="0" err="1" smtClean="0"/>
              <a:t>proyecto</a:t>
            </a:r>
            <a:r>
              <a:rPr lang="en-US" sz="2000" dirty="0" smtClean="0"/>
              <a:t> de </a:t>
            </a:r>
            <a:r>
              <a:rPr lang="en-US" sz="2000" dirty="0" err="1" smtClean="0"/>
              <a:t>quatro</a:t>
            </a:r>
            <a:r>
              <a:rPr lang="en-US" sz="2000" dirty="0" smtClean="0"/>
              <a:t> </a:t>
            </a:r>
            <a:r>
              <a:rPr lang="en-US" sz="2000" dirty="0" err="1" smtClean="0"/>
              <a:t>años</a:t>
            </a:r>
            <a:r>
              <a:rPr lang="en-US" sz="2000" dirty="0" smtClean="0"/>
              <a:t> con los </a:t>
            </a:r>
            <a:r>
              <a:rPr lang="en-US" sz="2000" dirty="0" err="1" smtClean="0"/>
              <a:t>siguentes</a:t>
            </a:r>
            <a:r>
              <a:rPr lang="en-US" sz="2000" dirty="0" smtClean="0"/>
              <a:t> </a:t>
            </a:r>
            <a:r>
              <a:rPr lang="en-US" sz="2000" dirty="0" err="1" smtClean="0"/>
              <a:t>objetivos</a:t>
            </a:r>
            <a:r>
              <a:rPr lang="en-US" sz="2000" dirty="0" smtClean="0"/>
              <a:t>:</a:t>
            </a:r>
          </a:p>
          <a:p>
            <a:pPr lvl="2">
              <a:buClr>
                <a:srgbClr val="4347E7"/>
              </a:buClr>
            </a:pPr>
            <a:r>
              <a:rPr lang="en-US" sz="1800" dirty="0" err="1" smtClean="0"/>
              <a:t>Lograr</a:t>
            </a:r>
            <a:r>
              <a:rPr lang="en-US" sz="1800" dirty="0" smtClean="0"/>
              <a:t> </a:t>
            </a:r>
            <a:r>
              <a:rPr lang="en-US" sz="1800" dirty="0" err="1" smtClean="0"/>
              <a:t>conocimiento</a:t>
            </a:r>
            <a:r>
              <a:rPr lang="en-US" sz="1800" dirty="0" smtClean="0"/>
              <a:t> de </a:t>
            </a:r>
            <a:r>
              <a:rPr lang="en-US" sz="1800" dirty="0" err="1" smtClean="0"/>
              <a:t>alergia</a:t>
            </a:r>
            <a:r>
              <a:rPr lang="en-US" sz="1800" dirty="0" smtClean="0"/>
              <a:t> </a:t>
            </a:r>
            <a:r>
              <a:rPr lang="en-US" sz="1800" dirty="0" err="1" smtClean="0"/>
              <a:t>como</a:t>
            </a:r>
            <a:r>
              <a:rPr lang="en-US" sz="1800" dirty="0" smtClean="0"/>
              <a:t> </a:t>
            </a:r>
            <a:r>
              <a:rPr lang="en-US" sz="1800" dirty="0" err="1" smtClean="0"/>
              <a:t>una</a:t>
            </a:r>
            <a:r>
              <a:rPr lang="en-US" sz="1800" dirty="0" smtClean="0"/>
              <a:t> </a:t>
            </a:r>
            <a:r>
              <a:rPr lang="en-US" sz="1800" dirty="0" err="1" smtClean="0"/>
              <a:t>enfermidad</a:t>
            </a:r>
            <a:r>
              <a:rPr lang="en-US" sz="1800" dirty="0" smtClean="0"/>
              <a:t> </a:t>
            </a:r>
            <a:r>
              <a:rPr lang="en-US" sz="1800" dirty="0" err="1" smtClean="0"/>
              <a:t>crónica</a:t>
            </a:r>
            <a:r>
              <a:rPr lang="en-US" sz="1800" dirty="0" smtClean="0"/>
              <a:t> y un </a:t>
            </a:r>
            <a:r>
              <a:rPr lang="en-US" sz="1800" dirty="0" err="1" smtClean="0"/>
              <a:t>problema</a:t>
            </a:r>
            <a:endParaRPr lang="en-US" sz="1800" dirty="0" smtClean="0"/>
          </a:p>
          <a:p>
            <a:pPr lvl="2">
              <a:buClr>
                <a:srgbClr val="4347E7"/>
              </a:buClr>
            </a:pPr>
            <a:r>
              <a:rPr lang="en-US" sz="1800" dirty="0" err="1" smtClean="0"/>
              <a:t>Aumentar</a:t>
            </a:r>
            <a:r>
              <a:rPr lang="en-US" sz="1800" dirty="0" smtClean="0"/>
              <a:t> la </a:t>
            </a:r>
            <a:r>
              <a:rPr lang="en-US" sz="1800" dirty="0" err="1" smtClean="0"/>
              <a:t>capacidad</a:t>
            </a:r>
            <a:r>
              <a:rPr lang="en-US" sz="1800" dirty="0" smtClean="0"/>
              <a:t> de </a:t>
            </a:r>
            <a:r>
              <a:rPr lang="en-US" sz="1800" dirty="0" err="1" smtClean="0"/>
              <a:t>identificar</a:t>
            </a:r>
            <a:r>
              <a:rPr lang="en-US" sz="1800" dirty="0" smtClean="0"/>
              <a:t> </a:t>
            </a:r>
            <a:r>
              <a:rPr lang="en-US" sz="1800" dirty="0" err="1" smtClean="0"/>
              <a:t>símtomas</a:t>
            </a:r>
            <a:r>
              <a:rPr lang="en-US" sz="1800" dirty="0" smtClean="0"/>
              <a:t> y de </a:t>
            </a:r>
            <a:r>
              <a:rPr lang="en-US" sz="1800" dirty="0" err="1" smtClean="0"/>
              <a:t>diagnósticar</a:t>
            </a:r>
            <a:endParaRPr lang="en-US" sz="1800" dirty="0" smtClean="0"/>
          </a:p>
          <a:p>
            <a:pPr lvl="2">
              <a:buClr>
                <a:srgbClr val="4347E7"/>
              </a:buClr>
            </a:pPr>
            <a:r>
              <a:rPr lang="en-US" sz="1800" dirty="0" err="1" smtClean="0"/>
              <a:t>Favorecer</a:t>
            </a:r>
            <a:r>
              <a:rPr lang="en-US" sz="1800" dirty="0" smtClean="0"/>
              <a:t> </a:t>
            </a:r>
            <a:r>
              <a:rPr lang="en-US" sz="1800" dirty="0" err="1" smtClean="0"/>
              <a:t>lineas</a:t>
            </a:r>
            <a:r>
              <a:rPr lang="en-US" sz="1800" dirty="0" smtClean="0"/>
              <a:t> </a:t>
            </a:r>
            <a:r>
              <a:rPr lang="en-US" sz="1800" dirty="0" err="1" smtClean="0"/>
              <a:t>guías</a:t>
            </a:r>
            <a:r>
              <a:rPr lang="en-US" sz="1800" dirty="0" smtClean="0"/>
              <a:t> en el </a:t>
            </a:r>
            <a:r>
              <a:rPr lang="en-US" sz="1800" dirty="0" err="1" smtClean="0"/>
              <a:t>nível</a:t>
            </a:r>
            <a:r>
              <a:rPr lang="en-US" sz="1800" dirty="0" smtClean="0"/>
              <a:t> </a:t>
            </a:r>
            <a:r>
              <a:rPr lang="en-US" sz="1800" dirty="0" err="1" smtClean="0"/>
              <a:t>europeo</a:t>
            </a:r>
            <a:r>
              <a:rPr lang="en-US" sz="1800" dirty="0" smtClean="0"/>
              <a:t> de </a:t>
            </a:r>
            <a:r>
              <a:rPr lang="en-US" sz="1800" dirty="0" err="1" smtClean="0"/>
              <a:t>manejamento</a:t>
            </a:r>
            <a:r>
              <a:rPr lang="en-US" sz="1800" dirty="0" smtClean="0"/>
              <a:t> </a:t>
            </a:r>
            <a:r>
              <a:rPr lang="en-US" sz="1800" dirty="0" err="1" smtClean="0"/>
              <a:t>apropriado</a:t>
            </a:r>
            <a:r>
              <a:rPr lang="en-US" sz="1800" dirty="0" smtClean="0"/>
              <a:t> y control de </a:t>
            </a:r>
            <a:r>
              <a:rPr lang="en-US" sz="1800" dirty="0" err="1" smtClean="0"/>
              <a:t>exacerbaciones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pacientes</a:t>
            </a:r>
            <a:r>
              <a:rPr lang="en-US" sz="1800" dirty="0" smtClean="0"/>
              <a:t> y </a:t>
            </a:r>
            <a:r>
              <a:rPr lang="en-US" sz="1800" dirty="0" err="1" smtClean="0"/>
              <a:t>profesionales</a:t>
            </a:r>
            <a:r>
              <a:rPr lang="en-US" sz="1800" dirty="0" smtClean="0"/>
              <a:t> de </a:t>
            </a:r>
            <a:r>
              <a:rPr lang="en-US" sz="1800" dirty="0" err="1" smtClean="0"/>
              <a:t>salud</a:t>
            </a:r>
            <a:endParaRPr lang="en-US" sz="1800" dirty="0" smtClean="0"/>
          </a:p>
          <a:p>
            <a:pPr lvl="1">
              <a:buClr>
                <a:srgbClr val="4347E7"/>
              </a:buClr>
            </a:pPr>
            <a:r>
              <a:rPr lang="en-US" sz="2000" dirty="0" smtClean="0"/>
              <a:t>EFA </a:t>
            </a:r>
            <a:r>
              <a:rPr lang="en-US" sz="2000" dirty="0" err="1" smtClean="0"/>
              <a:t>tuvo</a:t>
            </a:r>
            <a:r>
              <a:rPr lang="en-US" sz="2000" dirty="0" smtClean="0"/>
              <a:t> un </a:t>
            </a:r>
            <a:r>
              <a:rPr lang="en-US" sz="2000" dirty="0" err="1" smtClean="0"/>
              <a:t>evento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el </a:t>
            </a:r>
            <a:r>
              <a:rPr lang="en-US" sz="2000" dirty="0" err="1" smtClean="0"/>
              <a:t>lanzamiento</a:t>
            </a:r>
            <a:r>
              <a:rPr lang="en-US" sz="2000" dirty="0" smtClean="0"/>
              <a:t> del </a:t>
            </a:r>
            <a:r>
              <a:rPr lang="en-US" sz="2000" dirty="0" err="1" smtClean="0">
                <a:hlinkClick r:id="rId2"/>
              </a:rPr>
              <a:t>libro</a:t>
            </a:r>
            <a:r>
              <a:rPr lang="en-US" sz="2000" dirty="0" smtClean="0">
                <a:hlinkClick r:id="rId2"/>
              </a:rPr>
              <a:t> EFA </a:t>
            </a:r>
            <a:r>
              <a:rPr lang="en-US" sz="2000" dirty="0" err="1" smtClean="0">
                <a:hlinkClick r:id="rId2"/>
              </a:rPr>
              <a:t>sobre</a:t>
            </a:r>
            <a:r>
              <a:rPr lang="en-US" sz="2000" dirty="0" smtClean="0">
                <a:hlinkClick r:id="rId2"/>
              </a:rPr>
              <a:t> </a:t>
            </a:r>
            <a:r>
              <a:rPr lang="en-US" sz="2000" dirty="0" err="1" smtClean="0">
                <a:hlinkClick r:id="rId2"/>
              </a:rPr>
              <a:t>alergia</a:t>
            </a:r>
            <a:r>
              <a:rPr lang="en-US" sz="2000" dirty="0" smtClean="0">
                <a:hlinkClick r:id="rId2"/>
              </a:rPr>
              <a:t> </a:t>
            </a:r>
            <a:r>
              <a:rPr lang="en-US" sz="2000" dirty="0" err="1" smtClean="0">
                <a:hlinkClick r:id="rId2"/>
              </a:rPr>
              <a:t>respiratoria</a:t>
            </a:r>
            <a:r>
              <a:rPr lang="en-US" sz="2000" dirty="0" smtClean="0">
                <a:hlinkClick r:id="rId2"/>
              </a:rPr>
              <a:t> </a:t>
            </a:r>
            <a:r>
              <a:rPr lang="en-US" sz="2000" dirty="0" smtClean="0"/>
              <a:t>en el </a:t>
            </a:r>
            <a:r>
              <a:rPr lang="en-US" sz="2000" dirty="0" err="1" smtClean="0"/>
              <a:t>Parliamenteo</a:t>
            </a:r>
            <a:r>
              <a:rPr lang="en-US" sz="2000" dirty="0" smtClean="0"/>
              <a:t> </a:t>
            </a:r>
            <a:r>
              <a:rPr lang="en-US" sz="2000" dirty="0" err="1" smtClean="0"/>
              <a:t>Europeo</a:t>
            </a:r>
            <a:r>
              <a:rPr lang="en-US" sz="2000" dirty="0" smtClean="0"/>
              <a:t> (</a:t>
            </a:r>
            <a:r>
              <a:rPr lang="en-US" sz="2000" dirty="0" smtClean="0">
                <a:hlinkClick r:id="rId3"/>
              </a:rPr>
              <a:t>22 Nov 2011</a:t>
            </a:r>
            <a:r>
              <a:rPr lang="en-US" sz="2000" dirty="0" smtClean="0"/>
              <a:t>) con </a:t>
            </a:r>
            <a:r>
              <a:rPr lang="en-US" sz="2000" dirty="0" err="1" smtClean="0"/>
              <a:t>funcionarios</a:t>
            </a:r>
            <a:r>
              <a:rPr lang="en-US" sz="2000" dirty="0" smtClean="0"/>
              <a:t> de </a:t>
            </a:r>
            <a:r>
              <a:rPr lang="en-US" sz="2000" dirty="0" err="1" smtClean="0"/>
              <a:t>las</a:t>
            </a:r>
            <a:r>
              <a:rPr lang="en-US" sz="2000" dirty="0" smtClean="0"/>
              <a:t> </a:t>
            </a:r>
            <a:r>
              <a:rPr lang="en-US" sz="2000" dirty="0" err="1" smtClean="0"/>
              <a:t>istituciones</a:t>
            </a:r>
            <a:r>
              <a:rPr lang="en-US" sz="2000" dirty="0" smtClean="0"/>
              <a:t> </a:t>
            </a:r>
            <a:r>
              <a:rPr lang="en-US" sz="2000" dirty="0" err="1" smtClean="0"/>
              <a:t>europeas</a:t>
            </a:r>
            <a:r>
              <a:rPr lang="en-US" sz="2000" dirty="0" smtClean="0"/>
              <a:t> y la </a:t>
            </a:r>
            <a:r>
              <a:rPr lang="en-US" sz="2000" dirty="0" err="1" smtClean="0"/>
              <a:t>comunidad</a:t>
            </a:r>
            <a:r>
              <a:rPr lang="en-US" sz="2000" dirty="0" smtClean="0"/>
              <a:t> de </a:t>
            </a:r>
            <a:r>
              <a:rPr lang="en-US" sz="2000" dirty="0" err="1" smtClean="0"/>
              <a:t>alergia</a:t>
            </a:r>
            <a:endParaRPr lang="en-US" sz="2000" dirty="0" smtClean="0"/>
          </a:p>
          <a:p>
            <a:pPr lvl="2">
              <a:buClr>
                <a:srgbClr val="4347E7"/>
              </a:buClr>
            </a:pPr>
            <a:r>
              <a:rPr lang="en-US" sz="2000" dirty="0" err="1" smtClean="0"/>
              <a:t>Tendencia</a:t>
            </a:r>
            <a:r>
              <a:rPr lang="en-US" sz="2000" dirty="0" smtClean="0"/>
              <a:t> actual: 1 de </a:t>
            </a:r>
            <a:r>
              <a:rPr lang="en-US" sz="2000" dirty="0" err="1" smtClean="0"/>
              <a:t>cada</a:t>
            </a:r>
            <a:r>
              <a:rPr lang="en-US" sz="2000" dirty="0" smtClean="0"/>
              <a:t> 2 personas en </a:t>
            </a:r>
            <a:r>
              <a:rPr lang="en-US" sz="2000" dirty="0" err="1" smtClean="0"/>
              <a:t>Europa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r>
              <a:rPr lang="en-US" sz="2000" dirty="0" err="1" smtClean="0"/>
              <a:t>sufrira</a:t>
            </a:r>
            <a:r>
              <a:rPr lang="en-US" sz="2000" dirty="0" smtClean="0"/>
              <a:t> de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alergia</a:t>
            </a:r>
            <a:r>
              <a:rPr lang="en-US" sz="2000" dirty="0" smtClean="0"/>
              <a:t> en </a:t>
            </a:r>
            <a:br>
              <a:rPr lang="en-US" sz="2000" dirty="0" smtClean="0"/>
            </a:br>
            <a:r>
              <a:rPr lang="en-US" sz="2000" dirty="0" smtClean="0"/>
              <a:t>el </a:t>
            </a:r>
            <a:r>
              <a:rPr lang="en-US" sz="2000" dirty="0" err="1" smtClean="0"/>
              <a:t>año</a:t>
            </a:r>
            <a:r>
              <a:rPr lang="en-US" sz="2000" dirty="0" smtClean="0"/>
              <a:t> 2015</a:t>
            </a:r>
            <a:endParaRPr lang="en-US" dirty="0" smtClean="0"/>
          </a:p>
          <a:p>
            <a:pPr marL="357188" lvl="1">
              <a:buClr>
                <a:srgbClr val="4347E7"/>
              </a:buClr>
              <a:buNone/>
            </a:pPr>
            <a:endParaRPr lang="fr-BE" sz="2000" dirty="0" smtClean="0"/>
          </a:p>
          <a:p>
            <a:pPr>
              <a:buClr>
                <a:srgbClr val="4347E7"/>
              </a:buClr>
              <a:buNone/>
            </a:pPr>
            <a:endParaRPr lang="fr-BE" sz="2400" dirty="0" smtClean="0"/>
          </a:p>
        </p:txBody>
      </p:sp>
      <p:pic>
        <p:nvPicPr>
          <p:cNvPr id="3078" name="Picture 3" descr="EFA Logo New Blu 300dpi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EFA\Documents\EFA events\Respiratory Allergies Launch\Daivd Plas\david_plas_EFA_247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5181600"/>
            <a:ext cx="2071368" cy="1524000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gradFill flip="none" rotWithShape="1">
            <a:gsLst>
              <a:gs pos="0">
                <a:srgbClr val="4347E7">
                  <a:alpha val="86000"/>
                </a:srgbClr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shape">
              <a:fillToRect l="50000" t="50000" r="50000" b="50000"/>
            </a:path>
            <a:tileRect/>
          </a:gradFill>
          <a:ln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BE" dirty="0" err="1" smtClean="0"/>
              <a:t>Proyectos</a:t>
            </a:r>
            <a:r>
              <a:rPr lang="fr-BE" dirty="0" smtClean="0"/>
              <a:t> de EFA </a:t>
            </a:r>
            <a:r>
              <a:rPr lang="fr-BE" dirty="0" err="1" smtClean="0"/>
              <a:t>actuales</a:t>
            </a:r>
            <a:r>
              <a:rPr lang="fr-BE" dirty="0" smtClean="0"/>
              <a:t> (</a:t>
            </a:r>
            <a:r>
              <a:rPr lang="fr-BE" dirty="0" err="1" smtClean="0"/>
              <a:t>cont</a:t>
            </a:r>
            <a:r>
              <a:rPr lang="fr-BE" dirty="0" smtClean="0"/>
              <a:t>.)</a:t>
            </a:r>
            <a:endParaRPr lang="fr-BE" dirty="0"/>
          </a:p>
        </p:txBody>
      </p:sp>
      <p:sp>
        <p:nvSpPr>
          <p:cNvPr id="3077" name="Subtitle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Clr>
                <a:srgbClr val="4347E7"/>
              </a:buClr>
            </a:pPr>
            <a:r>
              <a:rPr lang="en-US" sz="2400" b="1" dirty="0" smtClean="0"/>
              <a:t>EFA </a:t>
            </a:r>
            <a:r>
              <a:rPr lang="en-US" sz="2400" b="1" dirty="0" err="1" smtClean="0"/>
              <a:t>Proyecto</a:t>
            </a:r>
            <a:r>
              <a:rPr lang="en-US" sz="2400" b="1" dirty="0" smtClean="0"/>
              <a:t> de la </a:t>
            </a:r>
            <a:r>
              <a:rPr lang="en-US" sz="2400" b="1" dirty="0" err="1" smtClean="0"/>
              <a:t>Enfermedad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Pulmonar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Obstrutiva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Crónica</a:t>
            </a:r>
            <a:endParaRPr lang="en-US" sz="2400" b="1" dirty="0" smtClean="0"/>
          </a:p>
          <a:p>
            <a:pPr lvl="1">
              <a:buClr>
                <a:srgbClr val="4347E7"/>
              </a:buClr>
            </a:pPr>
            <a:r>
              <a:rPr lang="en-US" sz="2000" dirty="0" err="1" smtClean="0"/>
              <a:t>Comenzado</a:t>
            </a:r>
            <a:r>
              <a:rPr lang="en-US" sz="2000" dirty="0" smtClean="0"/>
              <a:t> en el </a:t>
            </a:r>
            <a:r>
              <a:rPr lang="en-US" sz="2000" dirty="0" err="1" smtClean="0"/>
              <a:t>año</a:t>
            </a:r>
            <a:r>
              <a:rPr lang="en-US" sz="2000" dirty="0" smtClean="0"/>
              <a:t> 2009, EFA ha </a:t>
            </a:r>
            <a:r>
              <a:rPr lang="en-US" sz="2000" dirty="0" err="1" smtClean="0"/>
              <a:t>trabajado</a:t>
            </a:r>
            <a:r>
              <a:rPr lang="en-US" sz="2000" dirty="0" smtClean="0"/>
              <a:t> </a:t>
            </a:r>
            <a:r>
              <a:rPr lang="en-US" sz="2000" dirty="0" err="1" smtClean="0"/>
              <a:t>para</a:t>
            </a:r>
            <a:r>
              <a:rPr lang="en-US" sz="2000" dirty="0" smtClean="0"/>
              <a:t> </a:t>
            </a:r>
            <a:r>
              <a:rPr lang="en-US" sz="2000" dirty="0" err="1" smtClean="0"/>
              <a:t>mejorar</a:t>
            </a:r>
            <a:r>
              <a:rPr lang="en-US" sz="2000" dirty="0" smtClean="0"/>
              <a:t> el </a:t>
            </a:r>
            <a:r>
              <a:rPr lang="en-US" sz="2000" dirty="0" err="1" smtClean="0"/>
              <a:t>conocimiento</a:t>
            </a:r>
            <a:r>
              <a:rPr lang="en-US" sz="2000" dirty="0" smtClean="0"/>
              <a:t> </a:t>
            </a:r>
            <a:r>
              <a:rPr lang="en-US" sz="2000" dirty="0" err="1" smtClean="0"/>
              <a:t>público</a:t>
            </a:r>
            <a:r>
              <a:rPr lang="en-US" sz="2000" dirty="0" smtClean="0"/>
              <a:t> de la EPOC en </a:t>
            </a:r>
            <a:r>
              <a:rPr lang="en-US" sz="2000" dirty="0" err="1" smtClean="0"/>
              <a:t>Europa</a:t>
            </a:r>
            <a:r>
              <a:rPr lang="en-US" sz="2000" dirty="0" smtClean="0"/>
              <a:t> con un </a:t>
            </a:r>
            <a:r>
              <a:rPr lang="en-US" sz="2000" dirty="0" err="1" smtClean="0"/>
              <a:t>libro</a:t>
            </a:r>
            <a:r>
              <a:rPr lang="en-US" sz="2000" dirty="0" smtClean="0"/>
              <a:t> y </a:t>
            </a:r>
            <a:r>
              <a:rPr lang="en-US" sz="2000" dirty="0" err="1" smtClean="0"/>
              <a:t>eventos</a:t>
            </a:r>
            <a:r>
              <a:rPr lang="en-US" sz="2000" dirty="0" smtClean="0"/>
              <a:t>:</a:t>
            </a:r>
          </a:p>
          <a:p>
            <a:pPr lvl="2">
              <a:buClr>
                <a:srgbClr val="4347E7"/>
              </a:buClr>
            </a:pPr>
            <a:r>
              <a:rPr lang="en-US" sz="1800" dirty="0" err="1" smtClean="0">
                <a:hlinkClick r:id="rId2"/>
              </a:rPr>
              <a:t>Libro</a:t>
            </a:r>
            <a:r>
              <a:rPr lang="en-US" sz="1800" dirty="0" smtClean="0">
                <a:hlinkClick r:id="rId2"/>
              </a:rPr>
              <a:t> de EFA con </a:t>
            </a:r>
            <a:r>
              <a:rPr lang="en-US" sz="1800" dirty="0" err="1" smtClean="0">
                <a:hlinkClick r:id="rId2"/>
              </a:rPr>
              <a:t>relación</a:t>
            </a:r>
            <a:r>
              <a:rPr lang="en-US" sz="1800" dirty="0" smtClean="0">
                <a:hlinkClick r:id="rId2"/>
              </a:rPr>
              <a:t> a la EPOC en </a:t>
            </a:r>
            <a:r>
              <a:rPr lang="en-US" sz="1800" dirty="0" err="1" smtClean="0">
                <a:hlinkClick r:id="rId2"/>
              </a:rPr>
              <a:t>Europa</a:t>
            </a:r>
            <a:r>
              <a:rPr lang="en-US" sz="1800" dirty="0" smtClean="0">
                <a:hlinkClick r:id="rId2"/>
              </a:rPr>
              <a:t> ‘Sharing and Caring’</a:t>
            </a:r>
            <a:r>
              <a:rPr lang="en-US" sz="1800" dirty="0" smtClean="0"/>
              <a:t>: </a:t>
            </a:r>
            <a:r>
              <a:rPr lang="en-US" sz="1800" dirty="0" err="1" smtClean="0"/>
              <a:t>es</a:t>
            </a:r>
            <a:r>
              <a:rPr lang="en-US" sz="1800" dirty="0" smtClean="0"/>
              <a:t> </a:t>
            </a:r>
            <a:r>
              <a:rPr lang="en-US" sz="1800" dirty="0" err="1" smtClean="0"/>
              <a:t>una</a:t>
            </a:r>
            <a:r>
              <a:rPr lang="en-US" sz="1800" dirty="0" smtClean="0"/>
              <a:t> </a:t>
            </a:r>
            <a:r>
              <a:rPr lang="en-US" sz="1800" dirty="0" err="1" smtClean="0"/>
              <a:t>colección</a:t>
            </a:r>
            <a:r>
              <a:rPr lang="en-US" sz="1800" dirty="0" smtClean="0"/>
              <a:t> de </a:t>
            </a:r>
            <a:r>
              <a:rPr lang="en-US" sz="1800" dirty="0" err="1" smtClean="0"/>
              <a:t>información</a:t>
            </a:r>
            <a:r>
              <a:rPr lang="en-US" sz="1800" dirty="0" smtClean="0"/>
              <a:t> </a:t>
            </a:r>
            <a:r>
              <a:rPr lang="en-US" sz="1800" dirty="0" err="1" smtClean="0"/>
              <a:t>sobre</a:t>
            </a:r>
            <a:r>
              <a:rPr lang="en-US" sz="1800" dirty="0" smtClean="0"/>
              <a:t> la </a:t>
            </a:r>
            <a:r>
              <a:rPr lang="en-US" sz="1800" dirty="0" err="1" smtClean="0"/>
              <a:t>enfermedad</a:t>
            </a:r>
            <a:r>
              <a:rPr lang="en-US" sz="1800" dirty="0" smtClean="0"/>
              <a:t> </a:t>
            </a:r>
            <a:r>
              <a:rPr lang="en-US" sz="1800" dirty="0" err="1" smtClean="0"/>
              <a:t>que</a:t>
            </a:r>
            <a:r>
              <a:rPr lang="en-US" sz="1800" dirty="0" smtClean="0"/>
              <a:t> </a:t>
            </a:r>
            <a:r>
              <a:rPr lang="en-US" sz="1800" dirty="0" err="1" smtClean="0"/>
              <a:t>favorezca</a:t>
            </a:r>
            <a:r>
              <a:rPr lang="en-US" sz="1800" dirty="0" smtClean="0"/>
              <a:t> </a:t>
            </a:r>
            <a:r>
              <a:rPr lang="en-US" sz="1800" dirty="0" err="1" smtClean="0"/>
              <a:t>acciones</a:t>
            </a:r>
            <a:r>
              <a:rPr lang="en-US" sz="1800" dirty="0" smtClean="0"/>
              <a:t> </a:t>
            </a:r>
            <a:r>
              <a:rPr lang="en-US" sz="1800" dirty="0" err="1" smtClean="0"/>
              <a:t>inmediatas</a:t>
            </a:r>
            <a:r>
              <a:rPr lang="en-US" sz="1800" dirty="0" smtClean="0"/>
              <a:t> </a:t>
            </a:r>
            <a:r>
              <a:rPr lang="en-US" sz="1800" dirty="0" err="1" smtClean="0"/>
              <a:t>mejorando</a:t>
            </a:r>
            <a:r>
              <a:rPr lang="en-US" sz="1800" dirty="0" smtClean="0"/>
              <a:t> </a:t>
            </a:r>
            <a:r>
              <a:rPr lang="en-US" sz="1800" dirty="0" err="1" smtClean="0"/>
              <a:t>diagnósticas</a:t>
            </a:r>
            <a:r>
              <a:rPr lang="en-US" sz="1800" dirty="0" smtClean="0"/>
              <a:t>, el </a:t>
            </a:r>
            <a:r>
              <a:rPr lang="en-US" sz="1800" dirty="0" err="1" smtClean="0"/>
              <a:t>cuidado</a:t>
            </a:r>
            <a:r>
              <a:rPr lang="en-US" sz="1800" dirty="0" smtClean="0"/>
              <a:t> y </a:t>
            </a:r>
            <a:r>
              <a:rPr lang="en-US" sz="1800" dirty="0" err="1" smtClean="0"/>
              <a:t>ambiente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pacientes</a:t>
            </a:r>
            <a:endParaRPr lang="en-US" sz="1800" dirty="0" smtClean="0"/>
          </a:p>
          <a:p>
            <a:pPr lvl="2">
              <a:buClr>
                <a:srgbClr val="4347E7"/>
              </a:buClr>
            </a:pPr>
            <a:r>
              <a:rPr lang="en-US" sz="1800" dirty="0" smtClean="0"/>
              <a:t>El </a:t>
            </a:r>
            <a:r>
              <a:rPr lang="en-US" sz="1800" dirty="0" err="1" smtClean="0"/>
              <a:t>evento</a:t>
            </a:r>
            <a:r>
              <a:rPr lang="en-US" sz="1800" dirty="0" smtClean="0"/>
              <a:t> </a:t>
            </a:r>
            <a:r>
              <a:rPr lang="en-US" sz="1800" dirty="0" smtClean="0">
                <a:hlinkClick r:id="rId3"/>
              </a:rPr>
              <a:t>“</a:t>
            </a:r>
            <a:r>
              <a:rPr lang="en-US" sz="1800" dirty="0" err="1" smtClean="0">
                <a:hlinkClick r:id="rId3"/>
              </a:rPr>
              <a:t>Llamada</a:t>
            </a:r>
            <a:r>
              <a:rPr lang="en-US" sz="1800" dirty="0" smtClean="0">
                <a:hlinkClick r:id="rId3"/>
              </a:rPr>
              <a:t> </a:t>
            </a:r>
            <a:r>
              <a:rPr lang="en-US" sz="1800" dirty="0" err="1" smtClean="0">
                <a:hlinkClick r:id="rId3"/>
              </a:rPr>
              <a:t>para</a:t>
            </a:r>
            <a:r>
              <a:rPr lang="en-US" sz="1800" dirty="0" smtClean="0">
                <a:hlinkClick r:id="rId3"/>
              </a:rPr>
              <a:t> </a:t>
            </a:r>
            <a:r>
              <a:rPr lang="en-US" sz="1800" dirty="0" err="1" smtClean="0">
                <a:hlinkClick r:id="rId3"/>
              </a:rPr>
              <a:t>acción</a:t>
            </a:r>
            <a:r>
              <a:rPr lang="en-US" sz="1800" dirty="0" smtClean="0">
                <a:hlinkClick r:id="rId3"/>
              </a:rPr>
              <a:t>”</a:t>
            </a:r>
            <a:r>
              <a:rPr lang="en-US" sz="1800" dirty="0" smtClean="0"/>
              <a:t> en el </a:t>
            </a:r>
            <a:r>
              <a:rPr lang="en-US" sz="1800" dirty="0" err="1" smtClean="0"/>
              <a:t>parliamenteo</a:t>
            </a:r>
            <a:r>
              <a:rPr lang="en-US" sz="1800" dirty="0" smtClean="0"/>
              <a:t> </a:t>
            </a:r>
            <a:r>
              <a:rPr lang="en-US" sz="1800" dirty="0" err="1" smtClean="0"/>
              <a:t>europeo</a:t>
            </a:r>
            <a:r>
              <a:rPr lang="en-US" sz="1800" dirty="0" smtClean="0"/>
              <a:t> el 30 de </a:t>
            </a:r>
            <a:r>
              <a:rPr lang="en-US" sz="1800" dirty="0" err="1" smtClean="0"/>
              <a:t>Junio</a:t>
            </a:r>
            <a:r>
              <a:rPr lang="en-US" sz="1800" dirty="0" smtClean="0"/>
              <a:t> 2010 </a:t>
            </a:r>
            <a:r>
              <a:rPr lang="en-US" sz="1800" dirty="0" err="1" smtClean="0"/>
              <a:t>presentó</a:t>
            </a:r>
            <a:r>
              <a:rPr lang="en-US" sz="1800" dirty="0" smtClean="0"/>
              <a:t> </a:t>
            </a:r>
            <a:r>
              <a:rPr lang="en-US" sz="1800" dirty="0" err="1" smtClean="0"/>
              <a:t>conclusiones</a:t>
            </a:r>
            <a:r>
              <a:rPr lang="en-US" sz="1800" dirty="0" smtClean="0"/>
              <a:t> del </a:t>
            </a:r>
            <a:r>
              <a:rPr lang="en-US" sz="1800" dirty="0" err="1" smtClean="0"/>
              <a:t>libro</a:t>
            </a:r>
            <a:r>
              <a:rPr lang="en-US" sz="1800" dirty="0" smtClean="0"/>
              <a:t> y </a:t>
            </a:r>
            <a:r>
              <a:rPr lang="en-US" sz="1800" dirty="0" err="1" smtClean="0"/>
              <a:t>insistió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desarollar</a:t>
            </a:r>
            <a:r>
              <a:rPr lang="en-US" sz="1800" dirty="0" smtClean="0"/>
              <a:t> un </a:t>
            </a:r>
            <a:r>
              <a:rPr lang="en-US" sz="1800" dirty="0" err="1" smtClean="0"/>
              <a:t>enfoque</a:t>
            </a:r>
            <a:r>
              <a:rPr lang="en-US" sz="1800" dirty="0" smtClean="0"/>
              <a:t> </a:t>
            </a:r>
            <a:r>
              <a:rPr lang="en-US" sz="1800" dirty="0" err="1" smtClean="0"/>
              <a:t>europeo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enfermedades</a:t>
            </a:r>
            <a:r>
              <a:rPr lang="en-US" sz="1800" dirty="0" smtClean="0"/>
              <a:t> </a:t>
            </a:r>
            <a:r>
              <a:rPr lang="en-US" sz="1800" dirty="0" err="1" smtClean="0"/>
              <a:t>respiratorias</a:t>
            </a:r>
            <a:r>
              <a:rPr lang="en-US" sz="1800" dirty="0" smtClean="0"/>
              <a:t> </a:t>
            </a:r>
            <a:r>
              <a:rPr lang="en-US" sz="1800" dirty="0" err="1" smtClean="0"/>
              <a:t>crónicas</a:t>
            </a:r>
            <a:endParaRPr lang="en-US" sz="1800" dirty="0" smtClean="0"/>
          </a:p>
          <a:p>
            <a:pPr lvl="2">
              <a:buClr>
                <a:srgbClr val="4347E7"/>
              </a:buClr>
            </a:pPr>
            <a:r>
              <a:rPr lang="en-US" sz="1800" dirty="0" smtClean="0"/>
              <a:t>Dos </a:t>
            </a:r>
            <a:r>
              <a:rPr lang="en-US" sz="1800" dirty="0" err="1" smtClean="0"/>
              <a:t>talleres</a:t>
            </a:r>
            <a:r>
              <a:rPr lang="en-US" sz="1800" dirty="0" smtClean="0"/>
              <a:t> de </a:t>
            </a:r>
            <a:r>
              <a:rPr lang="en-US" sz="1800" dirty="0" err="1" smtClean="0"/>
              <a:t>trabajo</a:t>
            </a:r>
            <a:r>
              <a:rPr lang="en-US" sz="1800" dirty="0" smtClean="0"/>
              <a:t> en el </a:t>
            </a:r>
            <a:r>
              <a:rPr lang="en-US" sz="1800" dirty="0" err="1" smtClean="0"/>
              <a:t>Parliamento</a:t>
            </a:r>
            <a:r>
              <a:rPr lang="en-US" sz="1800" dirty="0" smtClean="0"/>
              <a:t> </a:t>
            </a:r>
            <a:r>
              <a:rPr lang="en-US" sz="1800" dirty="0" err="1" smtClean="0"/>
              <a:t>Europeo</a:t>
            </a:r>
            <a:r>
              <a:rPr lang="en-US" sz="1800" dirty="0" smtClean="0"/>
              <a:t> (</a:t>
            </a:r>
            <a:r>
              <a:rPr lang="en-US" sz="1800" dirty="0" smtClean="0">
                <a:hlinkClick r:id="rId4"/>
              </a:rPr>
              <a:t>6 de </a:t>
            </a:r>
            <a:r>
              <a:rPr lang="en-US" sz="1800" dirty="0" err="1" smtClean="0">
                <a:hlinkClick r:id="rId4"/>
              </a:rPr>
              <a:t>Junio</a:t>
            </a:r>
            <a:r>
              <a:rPr lang="en-US" sz="1800" dirty="0" smtClean="0"/>
              <a:t>	                 y </a:t>
            </a:r>
            <a:r>
              <a:rPr lang="en-US" sz="1800" dirty="0" smtClean="0">
                <a:hlinkClick r:id="rId5"/>
              </a:rPr>
              <a:t>9 de Nov </a:t>
            </a:r>
            <a:r>
              <a:rPr lang="en-US" sz="1800" dirty="0" smtClean="0"/>
              <a:t>2011) con </a:t>
            </a:r>
            <a:r>
              <a:rPr lang="en-US" sz="1800" dirty="0" err="1" smtClean="0"/>
              <a:t>académicos</a:t>
            </a:r>
            <a:r>
              <a:rPr lang="en-US" sz="1800" dirty="0" smtClean="0"/>
              <a:t>, </a:t>
            </a:r>
            <a:r>
              <a:rPr lang="en-US" sz="1800" dirty="0" err="1" smtClean="0"/>
              <a:t>representantes</a:t>
            </a:r>
            <a:r>
              <a:rPr lang="en-US" sz="1800" dirty="0" smtClean="0"/>
              <a:t> de la </a:t>
            </a:r>
            <a:br>
              <a:rPr lang="en-US" sz="1800" dirty="0" smtClean="0"/>
            </a:br>
            <a:r>
              <a:rPr lang="en-US" sz="1800" dirty="0" smtClean="0"/>
              <a:t>UE y </a:t>
            </a:r>
            <a:r>
              <a:rPr lang="en-US" sz="1800" dirty="0" err="1" smtClean="0"/>
              <a:t>pacientes</a:t>
            </a:r>
            <a:r>
              <a:rPr lang="en-US" sz="1800" dirty="0" smtClean="0"/>
              <a:t>, </a:t>
            </a:r>
            <a:r>
              <a:rPr lang="en-US" sz="1800" dirty="0" err="1" smtClean="0"/>
              <a:t>enfocando</a:t>
            </a:r>
            <a:r>
              <a:rPr lang="en-US" sz="1800" dirty="0" smtClean="0"/>
              <a:t> en la </a:t>
            </a:r>
            <a:r>
              <a:rPr lang="en-US" sz="1800" dirty="0" err="1" smtClean="0"/>
              <a:t>prevención</a:t>
            </a:r>
            <a:r>
              <a:rPr lang="en-US" sz="1800" dirty="0" smtClean="0"/>
              <a:t> y </a:t>
            </a:r>
            <a:br>
              <a:rPr lang="en-US" sz="1800" dirty="0" smtClean="0"/>
            </a:br>
            <a:r>
              <a:rPr lang="en-US" sz="1800" dirty="0" err="1" smtClean="0"/>
              <a:t>diagnósticos</a:t>
            </a:r>
            <a:r>
              <a:rPr lang="en-US" sz="1800" dirty="0" smtClean="0"/>
              <a:t> y </a:t>
            </a:r>
            <a:r>
              <a:rPr lang="en-US" sz="1800" dirty="0" err="1" smtClean="0"/>
              <a:t>cuidado</a:t>
            </a:r>
            <a:r>
              <a:rPr lang="en-US" sz="1800" dirty="0" smtClean="0"/>
              <a:t> y </a:t>
            </a:r>
            <a:r>
              <a:rPr lang="en-US" sz="1800" dirty="0" err="1" smtClean="0"/>
              <a:t>investigación</a:t>
            </a:r>
            <a:r>
              <a:rPr lang="en-US" sz="1800" dirty="0" smtClean="0"/>
              <a:t> </a:t>
            </a:r>
            <a:r>
              <a:rPr lang="en-US" sz="1800" dirty="0" err="1" smtClean="0"/>
              <a:t>respectivamente</a:t>
            </a:r>
            <a:endParaRPr lang="en-US" sz="1200" dirty="0" smtClean="0"/>
          </a:p>
          <a:p>
            <a:pPr lvl="1">
              <a:buClr>
                <a:srgbClr val="4347E7"/>
              </a:buClr>
            </a:pPr>
            <a:endParaRPr lang="en-US" sz="2000" dirty="0" smtClean="0"/>
          </a:p>
          <a:p>
            <a:pPr marL="357188" lvl="1">
              <a:buClr>
                <a:srgbClr val="4347E7"/>
              </a:buClr>
              <a:buNone/>
            </a:pPr>
            <a:endParaRPr lang="fr-BE" sz="2000" dirty="0" smtClean="0"/>
          </a:p>
          <a:p>
            <a:pPr>
              <a:buClr>
                <a:srgbClr val="4347E7"/>
              </a:buClr>
              <a:buNone/>
            </a:pPr>
            <a:endParaRPr lang="fr-BE" sz="2400" dirty="0" smtClean="0"/>
          </a:p>
        </p:txBody>
      </p:sp>
      <p:pic>
        <p:nvPicPr>
          <p:cNvPr id="3078" name="Picture 3" descr="EFA Logo New Blu 300dpi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778500"/>
            <a:ext cx="26765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15200" y="4876800"/>
            <a:ext cx="1566653" cy="16764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</TotalTime>
  <Words>898</Words>
  <Application>Microsoft Office PowerPoint</Application>
  <PresentationFormat>On-screen Show (4:3)</PresentationFormat>
  <Paragraphs>91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Presentación de EFA y de sus actividades más recientes</vt:lpstr>
      <vt:lpstr>Qué es EFA?</vt:lpstr>
      <vt:lpstr>La misión de EFA</vt:lpstr>
      <vt:lpstr>Gobernancia y operaciones</vt:lpstr>
      <vt:lpstr>Actividades y eventos de EFA</vt:lpstr>
      <vt:lpstr>Miembros de EFA</vt:lpstr>
      <vt:lpstr>La asociación con EFA</vt:lpstr>
      <vt:lpstr>Proyectos de EFA actuales</vt:lpstr>
      <vt:lpstr>Proyectos de EFA actuales (cont.)</vt:lpstr>
      <vt:lpstr>Participación en proyectos de la UE</vt:lpstr>
      <vt:lpstr>Participación en proyectos de la UE</vt:lpstr>
      <vt:lpstr>¡Gracias!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EFA Advocacy for Clear &amp; Equal Reimbursement decisions in Europe</dc:title>
  <dc:creator>EFA</dc:creator>
  <cp:lastModifiedBy>David Brennan</cp:lastModifiedBy>
  <cp:revision>162</cp:revision>
  <dcterms:created xsi:type="dcterms:W3CDTF">2006-08-16T00:00:00Z</dcterms:created>
  <dcterms:modified xsi:type="dcterms:W3CDTF">2012-02-01T13:44:50Z</dcterms:modified>
</cp:coreProperties>
</file>