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7" r:id="rId4"/>
    <p:sldId id="278" r:id="rId5"/>
    <p:sldId id="279" r:id="rId6"/>
    <p:sldId id="2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78DDC6-03C3-4DC7-8EE6-2E55ACD42F35}" type="datetimeFigureOut">
              <a:rPr lang="fr-FR"/>
              <a:pPr>
                <a:defRPr/>
              </a:pPr>
              <a:t>29/06/2010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r-B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802BEE-D5A6-42B7-9CE7-F81B2F8287D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79ED9-FD5E-4BB0-BFF0-CA2721DBA4E2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A1E7F-7F55-4A49-9790-EFFAAC2D5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3345-9708-40F0-A5E7-C81D53635B10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3ECD8-8D6A-4E41-A814-136E76A1D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AEF0F-0A3A-4ACE-AFD8-438C99F241C9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44E31-58BC-4EF5-9100-20AD96357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9EDA0-D9E1-497D-B5BD-E979E23DC4B3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44A54-F858-4BC7-8494-7B32A0BAF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0BBF8-53DD-423D-831E-B688EA8058F4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D829-F930-48E5-8F17-2B61CCA65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8E66-CD43-4AA8-BC95-9096DD3C1CA0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FA5E2-265C-404A-AEBA-834CBC5BE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B96D-9B1B-44BA-B6DE-DB46436EB6BE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EAAD1-4777-4095-952B-8AAEEE47C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4D0BA-C10C-44C9-B796-13F7F896C8AC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D3891-8671-48A1-AFF6-68202E544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B8BAD-99B2-4A2A-9905-A777B004D95C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47EDF-2874-49EE-AC61-7BB3C81C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2621F-B02D-438A-8BCE-8B9E8D9E3178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0271-7EE7-4538-958E-30E186C74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05B0C-09FC-4CC5-98A8-09EEF0ADDAD1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F6AD-F9C1-41C4-A052-253F0ED39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DA3655-0737-480F-B8E7-0ED131567ACA}" type="datetimeFigureOut">
              <a:rPr lang="en-US"/>
              <a:pPr>
                <a:defRPr/>
              </a:pPr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106888-ABE5-4180-AF41-15E8FB2B6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984375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Forward from European Parliament President </a:t>
            </a:r>
            <a:r>
              <a:rPr lang="en-US" dirty="0" err="1" smtClean="0"/>
              <a:t>Jerzy</a:t>
            </a:r>
            <a:r>
              <a:rPr lang="en-US" dirty="0" smtClean="0"/>
              <a:t> </a:t>
            </a:r>
            <a:r>
              <a:rPr lang="en-US" dirty="0" err="1" smtClean="0"/>
              <a:t>Buzek</a:t>
            </a:r>
            <a:r>
              <a:rPr lang="en-US" dirty="0" smtClean="0"/>
              <a:t> </a:t>
            </a:r>
            <a:endParaRPr lang="fr-BE" dirty="0"/>
          </a:p>
        </p:txBody>
      </p:sp>
      <p:pic>
        <p:nvPicPr>
          <p:cNvPr id="2053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smtClean="0"/>
              <a:t>The European </a:t>
            </a:r>
            <a:r>
              <a:rPr lang="en-GB" sz="3600" smtClean="0"/>
              <a:t>Parliament</a:t>
            </a:r>
            <a:r>
              <a:rPr lang="en-GB" sz="4000" smtClean="0"/>
              <a:t> support on COPD</a:t>
            </a:r>
            <a:endParaRPr lang="en-GB" sz="400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381000" y="1600200"/>
            <a:ext cx="4800600" cy="4343400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r>
              <a:rPr lang="en-GB" sz="2200" b="1" i="1" smtClean="0"/>
              <a:t>“ The European Parliament agreed to host this event, which shows the support of our institution to the initiative of this sort”</a:t>
            </a:r>
          </a:p>
          <a:p>
            <a:pPr eaLnBrk="1" hangingPunct="1">
              <a:buClr>
                <a:srgbClr val="4347E7"/>
              </a:buClr>
            </a:pPr>
            <a:r>
              <a:rPr lang="en-GB" sz="2200" b="1" i="1" smtClean="0"/>
              <a:t>“ Breathing is life for most of us, we take breathing for granted and we rarely appreciate or even perceive the miracle of taking a breath of life”</a:t>
            </a:r>
          </a:p>
          <a:p>
            <a:pPr eaLnBrk="1" hangingPunct="1">
              <a:buClr>
                <a:srgbClr val="4347E7"/>
              </a:buClr>
            </a:pPr>
            <a:r>
              <a:rPr lang="en-GB" sz="2200" b="1" i="1" smtClean="0"/>
              <a:t>“ I could not be more sympathetic to the objectives of your Call to Action”</a:t>
            </a:r>
          </a:p>
          <a:p>
            <a:pPr eaLnBrk="1" hangingPunct="1">
              <a:buClr>
                <a:srgbClr val="4347E7"/>
              </a:buClr>
            </a:pPr>
            <a:endParaRPr lang="en-GB" sz="2800" i="1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5" descr="2009_07_22_-_Jerzy_Buzek_01-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600200"/>
            <a:ext cx="33528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The European </a:t>
            </a:r>
            <a:r>
              <a:rPr lang="en-GB" sz="3600" dirty="0" smtClean="0"/>
              <a:t>Parliament</a:t>
            </a:r>
            <a:r>
              <a:rPr lang="en-GB" sz="4000" dirty="0" smtClean="0"/>
              <a:t> support on COPD</a:t>
            </a:r>
            <a:endParaRPr lang="en-GB" sz="4000" dirty="0"/>
          </a:p>
        </p:txBody>
      </p:sp>
      <p:sp>
        <p:nvSpPr>
          <p:cNvPr id="4101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r>
              <a:rPr lang="en-GB" sz="3000" smtClean="0"/>
              <a:t>The European Parliament has taken actions and initiatives to reduce pulmonary diseases aimed at: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3000" smtClean="0"/>
              <a:t>	- reducing the incidence of smoking in the population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3000" smtClean="0"/>
              <a:t> 	- minimising the major environmental factors such as heavy exposure to occupational dusts and chemicals	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3000" smtClean="0"/>
              <a:t>	- reducing indoor and outdoor pollution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endParaRPr lang="en-GB" sz="3000" i="1" smtClean="0"/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endParaRPr lang="en-GB" sz="2800" i="1" smtClean="0"/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endParaRPr lang="en-GB" sz="2800" i="1" smtClean="0"/>
          </a:p>
        </p:txBody>
      </p:sp>
      <p:pic>
        <p:nvPicPr>
          <p:cNvPr id="4102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The European </a:t>
            </a:r>
            <a:r>
              <a:rPr lang="en-GB" sz="3600" dirty="0" smtClean="0"/>
              <a:t>Parliament</a:t>
            </a:r>
            <a:r>
              <a:rPr lang="en-GB" sz="4000" dirty="0" smtClean="0"/>
              <a:t> support on COPD</a:t>
            </a:r>
            <a:endParaRPr lang="en-GB" sz="4000" dirty="0"/>
          </a:p>
        </p:txBody>
      </p:sp>
      <p:sp>
        <p:nvSpPr>
          <p:cNvPr id="5125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r>
              <a:rPr lang="en-GB" sz="3000" smtClean="0"/>
              <a:t>The EP is committed to :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3000" smtClean="0"/>
              <a:t>	- contributing to the epidemiologic understanding of respiratory diseases and their determinants through its work on the EU Framework Programmes for Research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3000" smtClean="0"/>
              <a:t>	- supporting better medicines for asthma, allergies and COPD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3000" smtClean="0"/>
              <a:t>	- supporting the inclusion of “Health in All Policies”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endParaRPr lang="en-GB" sz="2800" smtClean="0"/>
          </a:p>
          <a:p>
            <a:pPr eaLnBrk="1" hangingPunct="1">
              <a:buClr>
                <a:srgbClr val="4347E7"/>
              </a:buClr>
            </a:pPr>
            <a:endParaRPr lang="en-GB" sz="2800" i="1" smtClean="0"/>
          </a:p>
        </p:txBody>
      </p:sp>
      <p:pic>
        <p:nvPicPr>
          <p:cNvPr id="5126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BE" sz="4000" dirty="0" smtClean="0"/>
              <a:t>The </a:t>
            </a:r>
            <a:r>
              <a:rPr lang="en-GB" sz="4000" dirty="0" smtClean="0"/>
              <a:t>European</a:t>
            </a:r>
            <a:r>
              <a:rPr lang="fr-BE" sz="4000" dirty="0" smtClean="0"/>
              <a:t> </a:t>
            </a:r>
            <a:r>
              <a:rPr lang="en-GB" sz="3600" dirty="0" smtClean="0"/>
              <a:t>Parliament</a:t>
            </a:r>
            <a:r>
              <a:rPr lang="fr-BE" sz="4000" dirty="0" smtClean="0"/>
              <a:t> support on COPD</a:t>
            </a:r>
            <a:endParaRPr lang="fr-BE" sz="4000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381000" y="1600200"/>
            <a:ext cx="4876800" cy="4419600"/>
          </a:xfrm>
        </p:spPr>
        <p:txBody>
          <a:bodyPr/>
          <a:lstStyle/>
          <a:p>
            <a:pPr marL="72000" indent="0" eaLnBrk="1" hangingPunct="1">
              <a:buClr>
                <a:srgbClr val="4347E7"/>
              </a:buClr>
              <a:buFont typeface="Arial" charset="0"/>
              <a:buNone/>
              <a:defRPr/>
            </a:pPr>
            <a:r>
              <a:rPr lang="en-GB" sz="2400" b="1" dirty="0" smtClean="0"/>
              <a:t>“</a:t>
            </a:r>
            <a:r>
              <a:rPr lang="en-GB" sz="2400" b="1" i="1" dirty="0" smtClean="0"/>
              <a:t>Lets us contribute to minimise the suffering of our fellow human beings both through the sum of our responsible individual decisions and collectively through policies aimed at a healthier environment, therefore healthier, more creative and happy lives”.</a:t>
            </a:r>
          </a:p>
          <a:p>
            <a:pPr marL="72000" indent="0" algn="r" eaLnBrk="1" hangingPunct="1">
              <a:buClr>
                <a:srgbClr val="4347E7"/>
              </a:buClr>
              <a:buFont typeface="Arial" charset="0"/>
              <a:buNone/>
              <a:defRPr/>
            </a:pPr>
            <a:r>
              <a:rPr lang="en-GB" sz="2400" dirty="0" smtClean="0"/>
              <a:t>Jerzy Buzek, President of the European Parliament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  <a:defRPr/>
            </a:pPr>
            <a:endParaRPr lang="en-GB" sz="3000" i="1" dirty="0" smtClean="0"/>
          </a:p>
          <a:p>
            <a:pPr eaLnBrk="1" hangingPunct="1">
              <a:buClr>
                <a:srgbClr val="4347E7"/>
              </a:buClr>
              <a:buFont typeface="Arial" charset="0"/>
              <a:buNone/>
              <a:defRPr/>
            </a:pPr>
            <a:endParaRPr lang="en-GB" sz="2800" i="1" dirty="0" smtClean="0"/>
          </a:p>
          <a:p>
            <a:pPr eaLnBrk="1" hangingPunct="1">
              <a:buClr>
                <a:srgbClr val="4347E7"/>
              </a:buClr>
              <a:buFont typeface="Arial" charset="0"/>
              <a:buNone/>
              <a:defRPr/>
            </a:pPr>
            <a:endParaRPr lang="en-GB" sz="2800" i="1" dirty="0" smtClean="0"/>
          </a:p>
        </p:txBody>
      </p:sp>
      <p:pic>
        <p:nvPicPr>
          <p:cNvPr id="6150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4" descr="2009_07_22_-_Jerzy_Buzek_01-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600200"/>
            <a:ext cx="32956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THANK YOU.</a:t>
            </a:r>
            <a:endParaRPr lang="fr-BE" b="1" dirty="0"/>
          </a:p>
        </p:txBody>
      </p:sp>
      <p:sp>
        <p:nvSpPr>
          <p:cNvPr id="717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endParaRPr lang="fr-BE" smtClean="0"/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endParaRPr lang="fr-BE" smtClean="0"/>
          </a:p>
        </p:txBody>
      </p:sp>
      <p:pic>
        <p:nvPicPr>
          <p:cNvPr id="7174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1981200"/>
            <a:ext cx="8516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GB" sz="2400" dirty="0">
                <a:solidFill>
                  <a:srgbClr val="000080"/>
                </a:solidFill>
                <a:latin typeface="+mj-lt"/>
                <a:ea typeface="Calibri" pitchFamily="34" charset="0"/>
                <a:cs typeface="Arial" pitchFamily="34" charset="0"/>
              </a:rPr>
              <a:t>EFA European Federation of Allergy and Airways Diseases Patients' </a:t>
            </a:r>
          </a:p>
          <a:p>
            <a:pPr algn="ctr">
              <a:defRPr/>
            </a:pPr>
            <a:r>
              <a:rPr lang="en-GB" sz="2400" dirty="0">
                <a:solidFill>
                  <a:srgbClr val="000080"/>
                </a:solidFill>
                <a:latin typeface="+mj-lt"/>
                <a:ea typeface="Calibri" pitchFamily="34" charset="0"/>
                <a:cs typeface="Arial" pitchFamily="34" charset="0"/>
              </a:rPr>
              <a:t>Associations</a:t>
            </a:r>
            <a:r>
              <a:rPr lang="en-GB" sz="2400" dirty="0">
                <a:solidFill>
                  <a:srgbClr val="1F497D"/>
                </a:solidFill>
                <a:latin typeface="+mj-lt"/>
                <a:ea typeface="Calibri" pitchFamily="34" charset="0"/>
                <a:cs typeface="Times New Roman" pitchFamily="18" charset="0"/>
              </a:rPr>
              <a:t> </a:t>
            </a:r>
            <a:r>
              <a:rPr lang="en-US" sz="2400" dirty="0">
                <a:solidFill>
                  <a:srgbClr val="1F497D"/>
                </a:solidFill>
                <a:latin typeface="+mj-lt"/>
                <a:ea typeface="Calibri" pitchFamily="34" charset="0"/>
                <a:cs typeface="Times New Roman" pitchFamily="18" charset="0"/>
              </a:rPr>
              <a:t>is a Partner of the Year of the Lung </a:t>
            </a:r>
          </a:p>
          <a:p>
            <a:pPr algn="ctr">
              <a:defRPr/>
            </a:pPr>
            <a:r>
              <a:rPr lang="fr-BE" sz="2400" dirty="0">
                <a:latin typeface="+mj-lt"/>
                <a:cs typeface="Arial" pitchFamily="34" charset="0"/>
              </a:rPr>
              <a:t>in Memory of </a:t>
            </a:r>
            <a:r>
              <a:rPr lang="fr-BE" sz="2400" dirty="0" err="1">
                <a:latin typeface="+mj-lt"/>
                <a:cs typeface="Arial" pitchFamily="34" charset="0"/>
              </a:rPr>
              <a:t>Mariadelaide</a:t>
            </a:r>
            <a:r>
              <a:rPr lang="fr-BE" sz="2400" dirty="0">
                <a:latin typeface="+mj-lt"/>
                <a:cs typeface="Arial" pitchFamily="34" charset="0"/>
              </a:rPr>
              <a:t> Franchi</a:t>
            </a:r>
          </a:p>
        </p:txBody>
      </p:sp>
      <p:sp>
        <p:nvSpPr>
          <p:cNvPr id="7176" name="Rectangle 2"/>
          <p:cNvSpPr>
            <a:spLocks noChangeArrowheads="1"/>
          </p:cNvSpPr>
          <p:nvPr/>
        </p:nvSpPr>
        <p:spPr bwMode="auto">
          <a:xfrm>
            <a:off x="6172200" y="5334000"/>
            <a:ext cx="27003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2000">
                <a:solidFill>
                  <a:srgbClr val="1F497D"/>
                </a:solidFill>
                <a:latin typeface="Calibri" pitchFamily="34" charset="0"/>
              </a:rPr>
              <a:t>EFA </a:t>
            </a:r>
          </a:p>
          <a:p>
            <a:r>
              <a:rPr lang="fr-FR" sz="2000">
                <a:solidFill>
                  <a:srgbClr val="1F497D"/>
                </a:solidFill>
                <a:latin typeface="Calibri" pitchFamily="34" charset="0"/>
              </a:rPr>
              <a:t>35 Rue du Congrès</a:t>
            </a:r>
          </a:p>
          <a:p>
            <a:r>
              <a:rPr lang="fr-FR" sz="2000">
                <a:solidFill>
                  <a:srgbClr val="1F497D"/>
                </a:solidFill>
                <a:latin typeface="Calibri" pitchFamily="34" charset="0"/>
              </a:rPr>
              <a:t>1000 Brussels, Belgium  </a:t>
            </a:r>
          </a:p>
          <a:p>
            <a:r>
              <a:rPr lang="fr-FR" sz="2000">
                <a:solidFill>
                  <a:srgbClr val="1F497D"/>
                </a:solidFill>
                <a:latin typeface="Calibri" pitchFamily="34" charset="0"/>
              </a:rPr>
              <a:t>w</a:t>
            </a:r>
            <a:r>
              <a:rPr lang="fr-BE" sz="2000">
                <a:solidFill>
                  <a:srgbClr val="1F497D"/>
                </a:solidFill>
                <a:latin typeface="Calibri" pitchFamily="34" charset="0"/>
              </a:rPr>
              <a:t>ww.efanet.org</a:t>
            </a:r>
            <a:endParaRPr lang="fr-BE" sz="2000">
              <a:latin typeface="Calibri" pitchFamily="34" charset="0"/>
            </a:endParaRPr>
          </a:p>
        </p:txBody>
      </p:sp>
      <p:pic>
        <p:nvPicPr>
          <p:cNvPr id="7177" name="Picture 7" descr="year of the lu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124200"/>
            <a:ext cx="28797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Forward from European Parliament President Jerzy Buzek </vt:lpstr>
      <vt:lpstr>The European Parliament support on COPD</vt:lpstr>
      <vt:lpstr>The European Parliament support on COPD</vt:lpstr>
      <vt:lpstr>The European Parliament support on COPD</vt:lpstr>
      <vt:lpstr>The European Parliament support on COPD</vt:lpstr>
      <vt:lpstr>THANK YOU.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EFA Advocacy for Clear &amp; Equal Reimbursement decisions in Europe</dc:title>
  <dc:creator>EFA</dc:creator>
  <cp:lastModifiedBy>EFA</cp:lastModifiedBy>
  <cp:revision>41</cp:revision>
  <dcterms:created xsi:type="dcterms:W3CDTF">2006-08-16T00:00:00Z</dcterms:created>
  <dcterms:modified xsi:type="dcterms:W3CDTF">2010-06-30T11:19:37Z</dcterms:modified>
</cp:coreProperties>
</file>